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0058400" cy="10058400"/>
  <p:notesSz cx="10058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87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31390" y="987196"/>
            <a:ext cx="5595618" cy="688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1510" y="2049581"/>
            <a:ext cx="7995378" cy="4231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4148" y="3918724"/>
            <a:ext cx="6177280" cy="1259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4855"/>
              </a:lnSpc>
              <a:spcBef>
                <a:spcPts val="105"/>
              </a:spcBef>
            </a:pPr>
            <a:r>
              <a:rPr sz="4050" b="1" dirty="0">
                <a:solidFill>
                  <a:srgbClr val="898989"/>
                </a:solidFill>
                <a:latin typeface="Arial"/>
                <a:cs typeface="Arial"/>
              </a:rPr>
              <a:t>Phonetics:</a:t>
            </a:r>
            <a:endParaRPr sz="4050">
              <a:latin typeface="Arial"/>
              <a:cs typeface="Arial"/>
            </a:endParaRPr>
          </a:p>
          <a:p>
            <a:pPr algn="ctr">
              <a:lnSpc>
                <a:spcPts val="4855"/>
              </a:lnSpc>
            </a:pPr>
            <a:r>
              <a:rPr sz="4050" b="1" spc="-5" dirty="0">
                <a:solidFill>
                  <a:srgbClr val="898989"/>
                </a:solidFill>
                <a:latin typeface="Arial"/>
                <a:cs typeface="Arial"/>
              </a:rPr>
              <a:t>The Sounds </a:t>
            </a:r>
            <a:r>
              <a:rPr sz="4050" b="1" dirty="0">
                <a:solidFill>
                  <a:srgbClr val="898989"/>
                </a:solidFill>
                <a:latin typeface="Arial"/>
                <a:cs typeface="Arial"/>
              </a:rPr>
              <a:t>of</a:t>
            </a:r>
            <a:r>
              <a:rPr sz="4050" b="1" spc="-45" dirty="0">
                <a:solidFill>
                  <a:srgbClr val="898989"/>
                </a:solidFill>
                <a:latin typeface="Arial"/>
                <a:cs typeface="Arial"/>
              </a:rPr>
              <a:t> </a:t>
            </a:r>
            <a:r>
              <a:rPr sz="4050" b="1" dirty="0">
                <a:solidFill>
                  <a:srgbClr val="898989"/>
                </a:solidFill>
                <a:latin typeface="Arial"/>
                <a:cs typeface="Arial"/>
              </a:rPr>
              <a:t>Language</a:t>
            </a:r>
            <a:endParaRPr sz="40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28625" y="1167765"/>
            <a:ext cx="4641850" cy="90409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100600"/>
              </a:lnSpc>
            </a:pPr>
            <a:r>
              <a:rPr sz="2950" spc="120" dirty="0" smtClean="0">
                <a:latin typeface="Trebuchet MS"/>
                <a:cs typeface="Trebuchet MS"/>
              </a:rPr>
              <a:t>Introduction </a:t>
            </a:r>
            <a:r>
              <a:rPr sz="2950" spc="85" dirty="0">
                <a:latin typeface="Trebuchet MS"/>
                <a:cs typeface="Trebuchet MS"/>
              </a:rPr>
              <a:t>to</a:t>
            </a:r>
            <a:r>
              <a:rPr sz="2950" spc="-90" dirty="0">
                <a:latin typeface="Trebuchet MS"/>
                <a:cs typeface="Trebuchet MS"/>
              </a:rPr>
              <a:t> </a:t>
            </a:r>
            <a:r>
              <a:rPr sz="2950" spc="125" dirty="0">
                <a:latin typeface="Trebuchet MS"/>
                <a:cs typeface="Trebuchet MS"/>
              </a:rPr>
              <a:t>Linguistic  </a:t>
            </a:r>
            <a:r>
              <a:rPr sz="2950" spc="135" dirty="0">
                <a:latin typeface="Trebuchet MS"/>
                <a:cs typeface="Trebuchet MS"/>
              </a:rPr>
              <a:t>Theory</a:t>
            </a:r>
            <a:endParaRPr sz="295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Phonetic</a:t>
            </a:r>
            <a:r>
              <a:rPr spc="-310" dirty="0"/>
              <a:t> </a:t>
            </a:r>
            <a:r>
              <a:rPr dirty="0"/>
              <a:t>Alphabet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842250" cy="146304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5080" indent="-339725">
              <a:lnSpc>
                <a:spcPts val="3760"/>
              </a:lnSpc>
              <a:spcBef>
                <a:spcPts val="254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Using </a:t>
            </a:r>
            <a:r>
              <a:rPr sz="3150" spc="-75" dirty="0">
                <a:latin typeface="Arial"/>
                <a:cs typeface="Arial"/>
              </a:rPr>
              <a:t>IPA </a:t>
            </a:r>
            <a:r>
              <a:rPr sz="3150" spc="5" dirty="0">
                <a:latin typeface="Arial"/>
                <a:cs typeface="Arial"/>
              </a:rPr>
              <a:t>symbols, we can now</a:t>
            </a:r>
            <a:r>
              <a:rPr sz="3150" spc="-13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represent  the pronunciation of words  unambiguously:</a:t>
            </a:r>
            <a:endParaRPr sz="31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2693695" y="3132518"/>
              <a:ext cx="4446752" cy="339001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7360" y="987196"/>
            <a:ext cx="537083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Articulatory</a:t>
            </a:r>
            <a:r>
              <a:rPr spc="-40" dirty="0"/>
              <a:t> </a:t>
            </a:r>
            <a:r>
              <a:rPr dirty="0"/>
              <a:t>Phonetics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8140" marR="1042035" indent="-339725">
              <a:lnSpc>
                <a:spcPts val="2270"/>
              </a:lnSpc>
              <a:spcBef>
                <a:spcPts val="655"/>
              </a:spcBef>
              <a:buChar char="•"/>
              <a:tabLst>
                <a:tab pos="358140" algn="l"/>
                <a:tab pos="358775" algn="l"/>
              </a:tabLst>
            </a:pPr>
            <a:r>
              <a:rPr spc="10" dirty="0"/>
              <a:t>Most speech sounds are produced by pushing</a:t>
            </a:r>
            <a:r>
              <a:rPr spc="-30" dirty="0"/>
              <a:t> </a:t>
            </a:r>
            <a:r>
              <a:rPr spc="5" dirty="0"/>
              <a:t>air  </a:t>
            </a:r>
            <a:r>
              <a:rPr spc="10" dirty="0"/>
              <a:t>through </a:t>
            </a:r>
            <a:r>
              <a:rPr spc="5" dirty="0"/>
              <a:t>the </a:t>
            </a:r>
            <a:r>
              <a:rPr spc="10" dirty="0"/>
              <a:t>vocal</a:t>
            </a:r>
            <a:r>
              <a:rPr spc="-5" dirty="0"/>
              <a:t> </a:t>
            </a:r>
            <a:r>
              <a:rPr spc="10" dirty="0"/>
              <a:t>cords</a:t>
            </a:r>
          </a:p>
          <a:p>
            <a:pPr marL="6350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400"/>
          </a:p>
          <a:p>
            <a:pPr marL="753745" lvl="1" indent="-283210">
              <a:lnSpc>
                <a:spcPct val="100000"/>
              </a:lnSpc>
              <a:buFont typeface="Arial"/>
              <a:buChar char="–"/>
              <a:tabLst>
                <a:tab pos="753745" algn="l"/>
                <a:tab pos="754380" algn="l"/>
              </a:tabLst>
            </a:pPr>
            <a:r>
              <a:rPr sz="1950" b="1" spc="5" dirty="0">
                <a:latin typeface="Arial"/>
                <a:cs typeface="Arial"/>
              </a:rPr>
              <a:t>Glottis </a:t>
            </a:r>
            <a:r>
              <a:rPr sz="1950" spc="15" dirty="0">
                <a:latin typeface="Arial"/>
                <a:cs typeface="Arial"/>
              </a:rPr>
              <a:t>= </a:t>
            </a:r>
            <a:r>
              <a:rPr sz="1950" spc="10" dirty="0">
                <a:latin typeface="Arial"/>
                <a:cs typeface="Arial"/>
              </a:rPr>
              <a:t>the opening between the vocal</a:t>
            </a:r>
            <a:r>
              <a:rPr sz="1950" spc="-2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cords</a:t>
            </a:r>
            <a:endParaRPr sz="1950">
              <a:latin typeface="Arial"/>
              <a:cs typeface="Arial"/>
            </a:endParaRPr>
          </a:p>
          <a:p>
            <a:pPr marL="6350" lvl="1">
              <a:lnSpc>
                <a:spcPct val="100000"/>
              </a:lnSpc>
              <a:spcBef>
                <a:spcPts val="25"/>
              </a:spcBef>
              <a:buFont typeface="Arial"/>
              <a:buChar char="–"/>
            </a:pPr>
            <a:endParaRPr sz="2500"/>
          </a:p>
          <a:p>
            <a:pPr marL="753745" lvl="1" indent="-283210">
              <a:lnSpc>
                <a:spcPct val="100000"/>
              </a:lnSpc>
              <a:buFont typeface="Arial"/>
              <a:buChar char="–"/>
              <a:tabLst>
                <a:tab pos="753745" algn="l"/>
                <a:tab pos="754380" algn="l"/>
              </a:tabLst>
            </a:pPr>
            <a:r>
              <a:rPr sz="1950" b="1" spc="10" dirty="0">
                <a:latin typeface="Arial"/>
                <a:cs typeface="Arial"/>
              </a:rPr>
              <a:t>Larynx </a:t>
            </a:r>
            <a:r>
              <a:rPr sz="1950" spc="15" dirty="0">
                <a:latin typeface="Arial"/>
                <a:cs typeface="Arial"/>
              </a:rPr>
              <a:t>= </a:t>
            </a:r>
            <a:r>
              <a:rPr sz="1950" spc="-155" dirty="0">
                <a:latin typeface="AoyagiKouzanFontT"/>
                <a:cs typeface="AoyagiKouzanFontT"/>
              </a:rPr>
              <a:t>‘</a:t>
            </a:r>
            <a:r>
              <a:rPr sz="1950" spc="-155" dirty="0">
                <a:latin typeface="Arial"/>
                <a:cs typeface="Arial"/>
              </a:rPr>
              <a:t>voice</a:t>
            </a:r>
            <a:r>
              <a:rPr sz="1950" spc="-15" dirty="0">
                <a:latin typeface="Arial"/>
                <a:cs typeface="Arial"/>
              </a:rPr>
              <a:t> </a:t>
            </a:r>
            <a:r>
              <a:rPr sz="1950" spc="-240" dirty="0">
                <a:latin typeface="Arial"/>
                <a:cs typeface="Arial"/>
              </a:rPr>
              <a:t>box</a:t>
            </a:r>
            <a:r>
              <a:rPr sz="1950" spc="-240" dirty="0">
                <a:latin typeface="AoyagiKouzanFontT"/>
                <a:cs typeface="AoyagiKouzanFontT"/>
              </a:rPr>
              <a:t>’</a:t>
            </a:r>
            <a:endParaRPr sz="1950">
              <a:latin typeface="AoyagiKouzanFontT"/>
              <a:cs typeface="AoyagiKouzanFontT"/>
            </a:endParaRPr>
          </a:p>
          <a:p>
            <a:pPr marL="6350" lvl="1">
              <a:lnSpc>
                <a:spcPct val="100000"/>
              </a:lnSpc>
              <a:spcBef>
                <a:spcPts val="20"/>
              </a:spcBef>
              <a:buFont typeface="Arial"/>
              <a:buChar char="–"/>
            </a:pPr>
            <a:endParaRPr sz="2250">
              <a:latin typeface="AoyagiKouzanFontT"/>
              <a:cs typeface="AoyagiKouzanFontT"/>
            </a:endParaRPr>
          </a:p>
          <a:p>
            <a:pPr marL="753745" lvl="1" indent="-283210">
              <a:lnSpc>
                <a:spcPct val="100000"/>
              </a:lnSpc>
              <a:buFont typeface="Arial"/>
              <a:buChar char="–"/>
              <a:tabLst>
                <a:tab pos="753745" algn="l"/>
                <a:tab pos="754380" algn="l"/>
              </a:tabLst>
            </a:pPr>
            <a:r>
              <a:rPr sz="1950" b="1" spc="10" dirty="0">
                <a:latin typeface="Arial"/>
                <a:cs typeface="Arial"/>
              </a:rPr>
              <a:t>Pharynx </a:t>
            </a:r>
            <a:r>
              <a:rPr sz="1950" spc="15" dirty="0">
                <a:latin typeface="Arial"/>
                <a:cs typeface="Arial"/>
              </a:rPr>
              <a:t>= </a:t>
            </a:r>
            <a:r>
              <a:rPr sz="1950" spc="10" dirty="0">
                <a:latin typeface="Arial"/>
                <a:cs typeface="Arial"/>
              </a:rPr>
              <a:t>tubular part of the throat </a:t>
            </a:r>
            <a:r>
              <a:rPr sz="1950" spc="15" dirty="0">
                <a:latin typeface="Arial"/>
                <a:cs typeface="Arial"/>
              </a:rPr>
              <a:t>above </a:t>
            </a:r>
            <a:r>
              <a:rPr sz="1950" spc="10" dirty="0">
                <a:latin typeface="Arial"/>
                <a:cs typeface="Arial"/>
              </a:rPr>
              <a:t>the</a:t>
            </a:r>
            <a:r>
              <a:rPr sz="1950" spc="-5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larynx</a:t>
            </a:r>
            <a:endParaRPr sz="1950">
              <a:latin typeface="Arial"/>
              <a:cs typeface="Arial"/>
            </a:endParaRPr>
          </a:p>
          <a:p>
            <a:pPr marL="6350" lvl="1">
              <a:lnSpc>
                <a:spcPct val="100000"/>
              </a:lnSpc>
              <a:spcBef>
                <a:spcPts val="30"/>
              </a:spcBef>
              <a:buFont typeface="Arial"/>
              <a:buChar char="–"/>
            </a:pPr>
            <a:endParaRPr sz="2500"/>
          </a:p>
          <a:p>
            <a:pPr marL="753745" lvl="1" indent="-283210">
              <a:lnSpc>
                <a:spcPct val="100000"/>
              </a:lnSpc>
              <a:buFont typeface="Arial"/>
              <a:buChar char="–"/>
              <a:tabLst>
                <a:tab pos="753745" algn="l"/>
                <a:tab pos="754380" algn="l"/>
              </a:tabLst>
            </a:pPr>
            <a:r>
              <a:rPr sz="1950" b="1" spc="10" dirty="0">
                <a:latin typeface="Arial"/>
                <a:cs typeface="Arial"/>
              </a:rPr>
              <a:t>Oral cavity </a:t>
            </a:r>
            <a:r>
              <a:rPr sz="1950" spc="15" dirty="0">
                <a:latin typeface="Arial"/>
                <a:cs typeface="Arial"/>
              </a:rPr>
              <a:t>=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mouth</a:t>
            </a:r>
            <a:endParaRPr sz="1950">
              <a:latin typeface="Arial"/>
              <a:cs typeface="Arial"/>
            </a:endParaRPr>
          </a:p>
          <a:p>
            <a:pPr marL="6350" lvl="1">
              <a:lnSpc>
                <a:spcPct val="100000"/>
              </a:lnSpc>
              <a:spcBef>
                <a:spcPts val="55"/>
              </a:spcBef>
              <a:buFont typeface="Arial"/>
              <a:buChar char="–"/>
            </a:pPr>
            <a:endParaRPr sz="2850"/>
          </a:p>
          <a:p>
            <a:pPr marL="747395" marR="5080" lvl="1" indent="-276860">
              <a:lnSpc>
                <a:spcPts val="1900"/>
              </a:lnSpc>
              <a:buFont typeface="Arial"/>
              <a:buChar char="–"/>
              <a:tabLst>
                <a:tab pos="753745" algn="l"/>
                <a:tab pos="754380" algn="l"/>
              </a:tabLst>
            </a:pPr>
            <a:r>
              <a:rPr sz="1950" b="1" spc="15" dirty="0">
                <a:latin typeface="Arial"/>
                <a:cs typeface="Arial"/>
              </a:rPr>
              <a:t>Nasal </a:t>
            </a:r>
            <a:r>
              <a:rPr sz="1950" b="1" spc="10" dirty="0">
                <a:latin typeface="Arial"/>
                <a:cs typeface="Arial"/>
              </a:rPr>
              <a:t>cavity </a:t>
            </a:r>
            <a:r>
              <a:rPr sz="1950" spc="15" dirty="0">
                <a:latin typeface="Arial"/>
                <a:cs typeface="Arial"/>
              </a:rPr>
              <a:t>= nose and </a:t>
            </a:r>
            <a:r>
              <a:rPr sz="1950" spc="10" dirty="0">
                <a:latin typeface="Arial"/>
                <a:cs typeface="Arial"/>
              </a:rPr>
              <a:t>the </a:t>
            </a:r>
            <a:r>
              <a:rPr sz="1950" spc="15" dirty="0">
                <a:latin typeface="Arial"/>
                <a:cs typeface="Arial"/>
              </a:rPr>
              <a:t>passages </a:t>
            </a:r>
            <a:r>
              <a:rPr sz="1950" spc="10" dirty="0">
                <a:latin typeface="Arial"/>
                <a:cs typeface="Arial"/>
              </a:rPr>
              <a:t>connecting </a:t>
            </a:r>
            <a:r>
              <a:rPr sz="1950" spc="5" dirty="0">
                <a:latin typeface="Arial"/>
                <a:cs typeface="Arial"/>
              </a:rPr>
              <a:t>it to </a:t>
            </a:r>
            <a:r>
              <a:rPr sz="1950" spc="10" dirty="0">
                <a:latin typeface="Arial"/>
                <a:cs typeface="Arial"/>
              </a:rPr>
              <a:t>the</a:t>
            </a:r>
            <a:r>
              <a:rPr sz="1950" spc="-8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throat 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sinuses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074" y="1017346"/>
            <a:ext cx="739965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/>
              <a:t>Consonants: Place of</a:t>
            </a:r>
            <a:r>
              <a:rPr sz="3950" spc="-250" dirty="0"/>
              <a:t> </a:t>
            </a:r>
            <a:r>
              <a:rPr sz="3950" dirty="0"/>
              <a:t>Articulation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1037954" y="2074704"/>
            <a:ext cx="7325995" cy="416115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1790" marR="5080" indent="-339725">
              <a:lnSpc>
                <a:spcPts val="2970"/>
              </a:lnSpc>
              <a:spcBef>
                <a:spcPts val="49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Consonants are </a:t>
            </a:r>
            <a:r>
              <a:rPr sz="2750" spc="10" dirty="0">
                <a:latin typeface="Arial"/>
                <a:cs typeface="Arial"/>
              </a:rPr>
              <a:t>sounds produced </a:t>
            </a:r>
            <a:r>
              <a:rPr sz="2750" spc="5" dirty="0">
                <a:latin typeface="Arial"/>
                <a:cs typeface="Arial"/>
              </a:rPr>
              <a:t>with</a:t>
            </a:r>
            <a:r>
              <a:rPr sz="2750" spc="-25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some  </a:t>
            </a:r>
            <a:r>
              <a:rPr sz="2750" spc="5" dirty="0">
                <a:latin typeface="Arial"/>
                <a:cs typeface="Arial"/>
              </a:rPr>
              <a:t>restriction or closure in the vocal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tract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700">
              <a:latin typeface="Arial"/>
              <a:cs typeface="Arial"/>
            </a:endParaRPr>
          </a:p>
          <a:p>
            <a:pPr marL="351790" marR="317500" indent="-339725" algn="just">
              <a:lnSpc>
                <a:spcPct val="90300"/>
              </a:lnSpc>
              <a:buChar char="•"/>
              <a:tabLst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Consonants are classified </a:t>
            </a:r>
            <a:r>
              <a:rPr sz="2750" spc="10" dirty="0">
                <a:latin typeface="Arial"/>
                <a:cs typeface="Arial"/>
              </a:rPr>
              <a:t>based </a:t>
            </a:r>
            <a:r>
              <a:rPr sz="2750" spc="5" dirty="0">
                <a:latin typeface="Arial"/>
                <a:cs typeface="Arial"/>
              </a:rPr>
              <a:t>in part </a:t>
            </a:r>
            <a:r>
              <a:rPr sz="2750" spc="10" dirty="0">
                <a:latin typeface="Arial"/>
                <a:cs typeface="Arial"/>
              </a:rPr>
              <a:t>on  where </a:t>
            </a:r>
            <a:r>
              <a:rPr sz="2750" spc="5" dirty="0">
                <a:latin typeface="Arial"/>
                <a:cs typeface="Arial"/>
              </a:rPr>
              <a:t>in the vocal tract the airflow is being  restricted (the </a:t>
            </a:r>
            <a:r>
              <a:rPr sz="2750" b="1" spc="5" dirty="0">
                <a:latin typeface="Arial"/>
                <a:cs typeface="Arial"/>
              </a:rPr>
              <a:t>place of</a:t>
            </a:r>
            <a:r>
              <a:rPr sz="2750" b="1" spc="-5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articulation</a:t>
            </a:r>
            <a:r>
              <a:rPr sz="2750" spc="5" dirty="0">
                <a:latin typeface="Arial"/>
                <a:cs typeface="Arial"/>
              </a:rPr>
              <a:t>)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45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The major places of articulation are:</a:t>
            </a:r>
            <a:endParaRPr sz="2750">
              <a:latin typeface="Arial"/>
              <a:cs typeface="Arial"/>
            </a:endParaRPr>
          </a:p>
          <a:p>
            <a:pPr marL="741045" marR="83185" indent="5715">
              <a:lnSpc>
                <a:spcPts val="2600"/>
              </a:lnSpc>
              <a:spcBef>
                <a:spcPts val="580"/>
              </a:spcBef>
            </a:pPr>
            <a:r>
              <a:rPr sz="2350" spc="5" dirty="0">
                <a:latin typeface="Arial"/>
                <a:cs typeface="Arial"/>
              </a:rPr>
              <a:t>bilabial, labiodental, interdental, </a:t>
            </a:r>
            <a:r>
              <a:rPr sz="2350" spc="-5" dirty="0">
                <a:latin typeface="Arial"/>
                <a:cs typeface="Arial"/>
              </a:rPr>
              <a:t>alveolar, </a:t>
            </a:r>
            <a:r>
              <a:rPr sz="2350" spc="5" dirty="0">
                <a:latin typeface="Arial"/>
                <a:cs typeface="Arial"/>
              </a:rPr>
              <a:t>palatal,  </a:t>
            </a:r>
            <a:r>
              <a:rPr sz="2350" spc="-15" dirty="0">
                <a:latin typeface="Arial"/>
                <a:cs typeface="Arial"/>
              </a:rPr>
              <a:t>velar, </a:t>
            </a:r>
            <a:r>
              <a:rPr sz="2350" spc="-10" dirty="0">
                <a:latin typeface="Arial"/>
                <a:cs typeface="Arial"/>
              </a:rPr>
              <a:t>uvular, </a:t>
            </a:r>
            <a:r>
              <a:rPr sz="2350" spc="10" dirty="0">
                <a:latin typeface="Arial"/>
                <a:cs typeface="Arial"/>
              </a:rPr>
              <a:t>and</a:t>
            </a:r>
            <a:r>
              <a:rPr sz="2350" spc="3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glottal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074" y="1017346"/>
            <a:ext cx="739965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/>
              <a:t>Consonants: Place of</a:t>
            </a:r>
            <a:r>
              <a:rPr sz="3950" spc="-250" dirty="0"/>
              <a:t> </a:t>
            </a:r>
            <a:r>
              <a:rPr sz="3950" dirty="0"/>
              <a:t>Articulation</a:t>
            </a:r>
            <a:endParaRPr sz="3950"/>
          </a:p>
        </p:txBody>
      </p:sp>
      <p:grpSp>
        <p:nvGrpSpPr>
          <p:cNvPr id="3" name="object 3"/>
          <p:cNvGrpSpPr/>
          <p:nvPr/>
        </p:nvGrpSpPr>
        <p:grpSpPr>
          <a:xfrm>
            <a:off x="2624607" y="2030247"/>
            <a:ext cx="4845685" cy="5050155"/>
            <a:chOff x="2624607" y="2030247"/>
            <a:chExt cx="4845685" cy="5050155"/>
          </a:xfrm>
        </p:grpSpPr>
        <p:sp>
          <p:nvSpPr>
            <p:cNvPr id="4" name="object 4"/>
            <p:cNvSpPr/>
            <p:nvPr/>
          </p:nvSpPr>
          <p:spPr>
            <a:xfrm>
              <a:off x="2769058" y="2030247"/>
              <a:ext cx="4701119" cy="5049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24607" y="6729798"/>
              <a:ext cx="979805" cy="226695"/>
            </a:xfrm>
            <a:custGeom>
              <a:avLst/>
              <a:gdLst/>
              <a:ahLst/>
              <a:cxnLst/>
              <a:rect l="l" t="t" r="r" b="b"/>
              <a:pathLst>
                <a:path w="979804" h="226695">
                  <a:moveTo>
                    <a:pt x="979792" y="0"/>
                  </a:moveTo>
                  <a:lnTo>
                    <a:pt x="0" y="0"/>
                  </a:lnTo>
                  <a:lnTo>
                    <a:pt x="0" y="226105"/>
                  </a:lnTo>
                  <a:lnTo>
                    <a:pt x="979792" y="226105"/>
                  </a:lnTo>
                  <a:lnTo>
                    <a:pt x="979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502798" y="6245674"/>
            <a:ext cx="137795" cy="954405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latin typeface="Arial"/>
                <a:cs typeface="Arial"/>
              </a:rPr>
              <a:t>© Cengage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Learning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130" y="987196"/>
            <a:ext cx="745172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Consonants: Place of</a:t>
            </a:r>
            <a:r>
              <a:rPr spc="3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Articulation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4256"/>
            <a:ext cx="7590155" cy="420624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dirty="0">
                <a:latin typeface="Carlito"/>
                <a:cs typeface="Carlito"/>
              </a:rPr>
              <a:t>Bilabials</a:t>
            </a:r>
            <a:r>
              <a:rPr sz="2750" dirty="0">
                <a:latin typeface="Carlito"/>
                <a:cs typeface="Carlito"/>
              </a:rPr>
              <a:t>: </a:t>
            </a:r>
            <a:r>
              <a:rPr sz="2750" spc="5" dirty="0">
                <a:latin typeface="Carlito"/>
                <a:cs typeface="Carlito"/>
              </a:rPr>
              <a:t>[p] [b] [m]</a:t>
            </a:r>
            <a:endParaRPr sz="27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535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Produced by </a:t>
            </a:r>
            <a:r>
              <a:rPr sz="2350" spc="5" dirty="0">
                <a:latin typeface="Carlito"/>
                <a:cs typeface="Carlito"/>
              </a:rPr>
              <a:t>bringing </a:t>
            </a:r>
            <a:r>
              <a:rPr sz="2350" spc="10" dirty="0">
                <a:latin typeface="Carlito"/>
                <a:cs typeface="Carlito"/>
              </a:rPr>
              <a:t>both </a:t>
            </a:r>
            <a:r>
              <a:rPr sz="2350" spc="5" dirty="0">
                <a:latin typeface="Carlito"/>
                <a:cs typeface="Carlito"/>
              </a:rPr>
              <a:t>lips</a:t>
            </a:r>
            <a:r>
              <a:rPr sz="2350" spc="-20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together</a:t>
            </a:r>
            <a:endParaRPr sz="23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380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Labiodentals</a:t>
            </a:r>
            <a:r>
              <a:rPr sz="2750" spc="5" dirty="0">
                <a:latin typeface="Carlito"/>
                <a:cs typeface="Carlito"/>
              </a:rPr>
              <a:t>: </a:t>
            </a:r>
            <a:r>
              <a:rPr sz="2750" dirty="0">
                <a:latin typeface="Carlito"/>
                <a:cs typeface="Carlito"/>
              </a:rPr>
              <a:t>[f] </a:t>
            </a:r>
            <a:r>
              <a:rPr sz="2750" spc="5" dirty="0">
                <a:latin typeface="Carlito"/>
                <a:cs typeface="Carlito"/>
              </a:rPr>
              <a:t>[v]</a:t>
            </a:r>
            <a:endParaRPr sz="27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565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Produced by touching the </a:t>
            </a:r>
            <a:r>
              <a:rPr sz="2350" spc="-5" dirty="0">
                <a:latin typeface="Carlito"/>
                <a:cs typeface="Carlito"/>
              </a:rPr>
              <a:t>bottom </a:t>
            </a:r>
            <a:r>
              <a:rPr sz="2350" spc="5" dirty="0">
                <a:latin typeface="Carlito"/>
                <a:cs typeface="Carlito"/>
              </a:rPr>
              <a:t>lip </a:t>
            </a:r>
            <a:r>
              <a:rPr sz="2350" spc="10" dirty="0">
                <a:latin typeface="Carlito"/>
                <a:cs typeface="Carlito"/>
              </a:rPr>
              <a:t>to the upper</a:t>
            </a:r>
            <a:r>
              <a:rPr sz="2350" spc="-5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teeth</a:t>
            </a:r>
            <a:endParaRPr sz="23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380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Interdentals </a:t>
            </a:r>
            <a:r>
              <a:rPr sz="2750" dirty="0">
                <a:latin typeface="Carlito"/>
                <a:cs typeface="Carlito"/>
              </a:rPr>
              <a:t>[θ]</a:t>
            </a:r>
            <a:r>
              <a:rPr sz="2750" spc="-1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[ð]</a:t>
            </a:r>
            <a:endParaRPr sz="2750">
              <a:latin typeface="Carlito"/>
              <a:cs typeface="Carlito"/>
            </a:endParaRPr>
          </a:p>
          <a:p>
            <a:pPr marL="741045" marR="120014" lvl="1" indent="-276860">
              <a:lnSpc>
                <a:spcPts val="2790"/>
              </a:lnSpc>
              <a:spcBef>
                <a:spcPts val="785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Produced by </a:t>
            </a:r>
            <a:r>
              <a:rPr sz="2350" spc="-5" dirty="0">
                <a:latin typeface="Carlito"/>
                <a:cs typeface="Carlito"/>
              </a:rPr>
              <a:t>putting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dirty="0">
                <a:latin typeface="Carlito"/>
                <a:cs typeface="Carlito"/>
              </a:rPr>
              <a:t>tip </a:t>
            </a:r>
            <a:r>
              <a:rPr sz="2350" spc="5" dirty="0">
                <a:latin typeface="Carlito"/>
                <a:cs typeface="Carlito"/>
              </a:rPr>
              <a:t>of </a:t>
            </a:r>
            <a:r>
              <a:rPr sz="2350" spc="10" dirty="0">
                <a:latin typeface="Carlito"/>
                <a:cs typeface="Carlito"/>
              </a:rPr>
              <a:t>the tongue between</a:t>
            </a:r>
            <a:r>
              <a:rPr sz="2350" spc="-65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the  </a:t>
            </a:r>
            <a:r>
              <a:rPr sz="2350" spc="5" dirty="0">
                <a:latin typeface="Carlito"/>
                <a:cs typeface="Carlito"/>
              </a:rPr>
              <a:t>teeth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074" y="1017346"/>
            <a:ext cx="739965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/>
              <a:t>Consonants: Place of</a:t>
            </a:r>
            <a:r>
              <a:rPr sz="3950" spc="-250" dirty="0"/>
              <a:t> </a:t>
            </a:r>
            <a:r>
              <a:rPr sz="3950" dirty="0"/>
              <a:t>Articulation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1037954" y="2049581"/>
            <a:ext cx="7981315" cy="4394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10" dirty="0">
                <a:latin typeface="Arial"/>
                <a:cs typeface="Arial"/>
              </a:rPr>
              <a:t>Alveolars</a:t>
            </a:r>
            <a:r>
              <a:rPr sz="2350" spc="10" dirty="0">
                <a:latin typeface="Arial"/>
                <a:cs typeface="Arial"/>
              </a:rPr>
              <a:t>: </a:t>
            </a:r>
            <a:r>
              <a:rPr sz="2350" dirty="0">
                <a:latin typeface="Arial"/>
                <a:cs typeface="Arial"/>
              </a:rPr>
              <a:t>[t] </a:t>
            </a:r>
            <a:r>
              <a:rPr sz="2350" spc="5" dirty="0">
                <a:latin typeface="Arial"/>
                <a:cs typeface="Arial"/>
              </a:rPr>
              <a:t>[d] [n] [s] [z] </a:t>
            </a:r>
            <a:r>
              <a:rPr sz="2350" dirty="0">
                <a:latin typeface="Arial"/>
                <a:cs typeface="Arial"/>
              </a:rPr>
              <a:t>[l]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[r]</a:t>
            </a:r>
            <a:endParaRPr sz="2350">
              <a:latin typeface="Arial"/>
              <a:cs typeface="Arial"/>
            </a:endParaRPr>
          </a:p>
          <a:p>
            <a:pPr marL="741045" marR="312420" lvl="1" indent="-276860">
              <a:lnSpc>
                <a:spcPts val="1900"/>
              </a:lnSpc>
              <a:spcBef>
                <a:spcPts val="445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All of these are produced by raising the tongue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0" dirty="0">
                <a:latin typeface="Arial"/>
                <a:cs typeface="Arial"/>
              </a:rPr>
              <a:t>the </a:t>
            </a:r>
            <a:r>
              <a:rPr sz="1950" b="1" spc="5" dirty="0">
                <a:latin typeface="Arial"/>
                <a:cs typeface="Arial"/>
              </a:rPr>
              <a:t>alveolar  </a:t>
            </a:r>
            <a:r>
              <a:rPr sz="1950" b="1" spc="10" dirty="0">
                <a:latin typeface="Arial"/>
                <a:cs typeface="Arial"/>
              </a:rPr>
              <a:t>ridge </a:t>
            </a:r>
            <a:r>
              <a:rPr sz="1950" spc="10" dirty="0">
                <a:latin typeface="Arial"/>
                <a:cs typeface="Arial"/>
              </a:rPr>
              <a:t>in </a:t>
            </a:r>
            <a:r>
              <a:rPr sz="1950" spc="15" dirty="0">
                <a:latin typeface="Arial"/>
                <a:cs typeface="Arial"/>
              </a:rPr>
              <a:t>some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way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Arial"/>
              <a:buChar char="–"/>
            </a:pPr>
            <a:endParaRPr sz="2100">
              <a:latin typeface="Arial"/>
              <a:cs typeface="Arial"/>
            </a:endParaRPr>
          </a:p>
          <a:p>
            <a:pPr marL="1143000" marR="556895" lvl="2" indent="-226695">
              <a:lnSpc>
                <a:spcPts val="1750"/>
              </a:lnSpc>
              <a:buChar char="•"/>
              <a:tabLst>
                <a:tab pos="1143000" algn="l"/>
                <a:tab pos="1143635" algn="l"/>
              </a:tabLst>
            </a:pPr>
            <a:r>
              <a:rPr sz="1750" spc="5" dirty="0">
                <a:latin typeface="Arial"/>
                <a:cs typeface="Arial"/>
              </a:rPr>
              <a:t>[t, </a:t>
            </a:r>
            <a:r>
              <a:rPr sz="1750" spc="10" dirty="0">
                <a:latin typeface="Arial"/>
                <a:cs typeface="Arial"/>
              </a:rPr>
              <a:t>d, </a:t>
            </a:r>
            <a:r>
              <a:rPr sz="1750" spc="5" dirty="0">
                <a:latin typeface="Arial"/>
                <a:cs typeface="Arial"/>
              </a:rPr>
              <a:t>n]: </a:t>
            </a:r>
            <a:r>
              <a:rPr sz="1750" spc="15" dirty="0">
                <a:latin typeface="Arial"/>
                <a:cs typeface="Arial"/>
              </a:rPr>
              <a:t>produced by </a:t>
            </a:r>
            <a:r>
              <a:rPr sz="1750" spc="10" dirty="0">
                <a:latin typeface="Arial"/>
                <a:cs typeface="Arial"/>
              </a:rPr>
              <a:t>the </a:t>
            </a:r>
            <a:r>
              <a:rPr sz="1750" spc="5" dirty="0">
                <a:latin typeface="Arial"/>
                <a:cs typeface="Arial"/>
              </a:rPr>
              <a:t>tip </a:t>
            </a:r>
            <a:r>
              <a:rPr sz="1750" spc="10" dirty="0">
                <a:latin typeface="Arial"/>
                <a:cs typeface="Arial"/>
              </a:rPr>
              <a:t>of the tongue touching the alveolar  ridge (or just in front of</a:t>
            </a:r>
            <a:r>
              <a:rPr sz="1750" spc="-25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it)</a:t>
            </a:r>
            <a:endParaRPr sz="175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250">
              <a:latin typeface="Arial"/>
              <a:cs typeface="Arial"/>
            </a:endParaRPr>
          </a:p>
          <a:p>
            <a:pPr marL="1143000" marR="268605" lvl="2" indent="-226695">
              <a:lnSpc>
                <a:spcPct val="78600"/>
              </a:lnSpc>
              <a:buChar char="•"/>
              <a:tabLst>
                <a:tab pos="1143000" algn="l"/>
                <a:tab pos="1143635" algn="l"/>
              </a:tabLst>
            </a:pPr>
            <a:r>
              <a:rPr sz="1750" spc="5" dirty="0">
                <a:latin typeface="Arial"/>
                <a:cs typeface="Arial"/>
              </a:rPr>
              <a:t>[s, z]: </a:t>
            </a:r>
            <a:r>
              <a:rPr sz="1750" spc="15" dirty="0">
                <a:latin typeface="Arial"/>
                <a:cs typeface="Arial"/>
              </a:rPr>
              <a:t>produced </a:t>
            </a:r>
            <a:r>
              <a:rPr sz="1750" spc="10" dirty="0">
                <a:latin typeface="Arial"/>
                <a:cs typeface="Arial"/>
              </a:rPr>
              <a:t>with the sides of the front of the tongue raised but  the </a:t>
            </a:r>
            <a:r>
              <a:rPr sz="1750" spc="5" dirty="0">
                <a:latin typeface="Arial"/>
                <a:cs typeface="Arial"/>
              </a:rPr>
              <a:t>tip </a:t>
            </a:r>
            <a:r>
              <a:rPr sz="1750" spc="15" dirty="0">
                <a:latin typeface="Arial"/>
                <a:cs typeface="Arial"/>
              </a:rPr>
              <a:t>lowered </a:t>
            </a:r>
            <a:r>
              <a:rPr sz="1750" spc="10" dirty="0">
                <a:latin typeface="Arial"/>
                <a:cs typeface="Arial"/>
              </a:rPr>
              <a:t>to allow air to</a:t>
            </a:r>
            <a:r>
              <a:rPr sz="1750" spc="-35" dirty="0">
                <a:latin typeface="Arial"/>
                <a:cs typeface="Arial"/>
              </a:rPr>
              <a:t> </a:t>
            </a:r>
            <a:r>
              <a:rPr sz="1750" spc="15" dirty="0">
                <a:latin typeface="Arial"/>
                <a:cs typeface="Arial"/>
              </a:rPr>
              <a:t>escape</a:t>
            </a:r>
            <a:endParaRPr sz="175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1143000" marR="5080" lvl="2" indent="-226695">
              <a:lnSpc>
                <a:spcPct val="81700"/>
              </a:lnSpc>
              <a:buChar char="•"/>
              <a:tabLst>
                <a:tab pos="1143000" algn="l"/>
                <a:tab pos="1143635" algn="l"/>
              </a:tabLst>
            </a:pPr>
            <a:r>
              <a:rPr sz="1750" spc="5" dirty="0">
                <a:latin typeface="Arial"/>
                <a:cs typeface="Arial"/>
              </a:rPr>
              <a:t>[l]: </a:t>
            </a:r>
            <a:r>
              <a:rPr sz="1750" spc="10" dirty="0">
                <a:latin typeface="Arial"/>
                <a:cs typeface="Arial"/>
              </a:rPr>
              <a:t>the tongue </a:t>
            </a:r>
            <a:r>
              <a:rPr sz="1750" spc="5" dirty="0">
                <a:latin typeface="Arial"/>
                <a:cs typeface="Arial"/>
              </a:rPr>
              <a:t>tip </a:t>
            </a:r>
            <a:r>
              <a:rPr sz="1750" spc="10" dirty="0">
                <a:latin typeface="Arial"/>
                <a:cs typeface="Arial"/>
              </a:rPr>
              <a:t>is raised while the rest of the tongue </a:t>
            </a:r>
            <a:r>
              <a:rPr sz="1750" spc="15" dirty="0">
                <a:latin typeface="Arial"/>
                <a:cs typeface="Arial"/>
              </a:rPr>
              <a:t>remains down  so </a:t>
            </a:r>
            <a:r>
              <a:rPr sz="1750" spc="10" dirty="0">
                <a:latin typeface="Arial"/>
                <a:cs typeface="Arial"/>
              </a:rPr>
              <a:t>air </a:t>
            </a:r>
            <a:r>
              <a:rPr sz="1750" spc="15" dirty="0">
                <a:latin typeface="Arial"/>
                <a:cs typeface="Arial"/>
              </a:rPr>
              <a:t>can escape </a:t>
            </a:r>
            <a:r>
              <a:rPr sz="1750" spc="10" dirty="0">
                <a:latin typeface="Arial"/>
                <a:cs typeface="Arial"/>
              </a:rPr>
              <a:t>over the sides of the tongue (thus </a:t>
            </a:r>
            <a:r>
              <a:rPr sz="1750" spc="5" dirty="0">
                <a:latin typeface="Arial"/>
                <a:cs typeface="Arial"/>
              </a:rPr>
              <a:t>[l] </a:t>
            </a:r>
            <a:r>
              <a:rPr sz="1750" spc="10" dirty="0">
                <a:latin typeface="Arial"/>
                <a:cs typeface="Arial"/>
              </a:rPr>
              <a:t>is </a:t>
            </a:r>
            <a:r>
              <a:rPr sz="1750" spc="15" dirty="0">
                <a:latin typeface="Arial"/>
                <a:cs typeface="Arial"/>
              </a:rPr>
              <a:t>a </a:t>
            </a:r>
            <a:r>
              <a:rPr sz="1750" b="1" spc="10" dirty="0">
                <a:latin typeface="Arial"/>
                <a:cs typeface="Arial"/>
              </a:rPr>
              <a:t>lateral  </a:t>
            </a:r>
            <a:r>
              <a:rPr sz="1750" spc="15" dirty="0">
                <a:latin typeface="Arial"/>
                <a:cs typeface="Arial"/>
              </a:rPr>
              <a:t>sound)</a:t>
            </a:r>
            <a:endParaRPr sz="175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1143000" marR="193675" lvl="2" indent="-226695" algn="just">
              <a:lnSpc>
                <a:spcPct val="81700"/>
              </a:lnSpc>
              <a:buChar char="•"/>
              <a:tabLst>
                <a:tab pos="1143635" algn="l"/>
              </a:tabLst>
            </a:pPr>
            <a:r>
              <a:rPr sz="1750" spc="5" dirty="0">
                <a:latin typeface="Arial"/>
                <a:cs typeface="Arial"/>
              </a:rPr>
              <a:t>[r]: </a:t>
            </a:r>
            <a:r>
              <a:rPr sz="1750" spc="10" dirty="0">
                <a:latin typeface="Arial"/>
                <a:cs typeface="Arial"/>
              </a:rPr>
              <a:t>air </a:t>
            </a:r>
            <a:r>
              <a:rPr sz="1750" spc="15" dirty="0">
                <a:latin typeface="Arial"/>
                <a:cs typeface="Arial"/>
              </a:rPr>
              <a:t>escapes </a:t>
            </a:r>
            <a:r>
              <a:rPr sz="1750" spc="10" dirty="0">
                <a:latin typeface="Arial"/>
                <a:cs typeface="Arial"/>
              </a:rPr>
              <a:t>through the </a:t>
            </a:r>
            <a:r>
              <a:rPr sz="1750" b="1" spc="10" dirty="0">
                <a:latin typeface="Arial"/>
                <a:cs typeface="Arial"/>
              </a:rPr>
              <a:t>central </a:t>
            </a:r>
            <a:r>
              <a:rPr sz="1750" spc="10" dirty="0">
                <a:latin typeface="Arial"/>
                <a:cs typeface="Arial"/>
              </a:rPr>
              <a:t>part of the mouth; either the </a:t>
            </a:r>
            <a:r>
              <a:rPr sz="1750" spc="5" dirty="0">
                <a:latin typeface="Arial"/>
                <a:cs typeface="Arial"/>
              </a:rPr>
              <a:t>tip  </a:t>
            </a:r>
            <a:r>
              <a:rPr sz="1750" spc="10" dirty="0">
                <a:latin typeface="Arial"/>
                <a:cs typeface="Arial"/>
              </a:rPr>
              <a:t>of the tongue is curled </a:t>
            </a:r>
            <a:r>
              <a:rPr sz="1750" spc="15" dirty="0">
                <a:latin typeface="Arial"/>
                <a:cs typeface="Arial"/>
              </a:rPr>
              <a:t>back behind </a:t>
            </a:r>
            <a:r>
              <a:rPr sz="1750" spc="10" dirty="0">
                <a:latin typeface="Arial"/>
                <a:cs typeface="Arial"/>
              </a:rPr>
              <a:t>the alveolar ridge or the top of  the tongue is </a:t>
            </a:r>
            <a:r>
              <a:rPr sz="1750" spc="15" dirty="0">
                <a:latin typeface="Arial"/>
                <a:cs typeface="Arial"/>
              </a:rPr>
              <a:t>bunched up behind </a:t>
            </a:r>
            <a:r>
              <a:rPr sz="1750" spc="10" dirty="0">
                <a:latin typeface="Arial"/>
                <a:cs typeface="Arial"/>
              </a:rPr>
              <a:t>the alveolar</a:t>
            </a:r>
            <a:r>
              <a:rPr sz="1750" spc="-45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ridge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130" y="987196"/>
            <a:ext cx="745172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Consonants: Place of</a:t>
            </a:r>
            <a:r>
              <a:rPr spc="3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Articulation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49581"/>
            <a:ext cx="7914005" cy="399287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Carlito"/>
                <a:cs typeface="Carlito"/>
              </a:rPr>
              <a:t>Palatals</a:t>
            </a:r>
            <a:r>
              <a:rPr sz="2350" spc="5" dirty="0">
                <a:latin typeface="Carlito"/>
                <a:cs typeface="Carlito"/>
              </a:rPr>
              <a:t>: [ʃ] [ʒ] [ʧ]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[ʤ][ʝ]</a:t>
            </a:r>
            <a:endParaRPr sz="23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Carlito"/>
                <a:cs typeface="Carlito"/>
              </a:rPr>
              <a:t>Produced by raising the </a:t>
            </a:r>
            <a:r>
              <a:rPr sz="1950" spc="5" dirty="0">
                <a:latin typeface="Carlito"/>
                <a:cs typeface="Carlito"/>
              </a:rPr>
              <a:t>front </a:t>
            </a:r>
            <a:r>
              <a:rPr sz="1950" spc="10" dirty="0">
                <a:latin typeface="Carlito"/>
                <a:cs typeface="Carlito"/>
              </a:rPr>
              <a:t>part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10" dirty="0">
                <a:latin typeface="Carlito"/>
                <a:cs typeface="Carlito"/>
              </a:rPr>
              <a:t>the tongue to the</a:t>
            </a:r>
            <a:r>
              <a:rPr sz="1950" spc="-3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palate</a:t>
            </a:r>
            <a:endParaRPr sz="19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230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Carlito"/>
                <a:cs typeface="Carlito"/>
              </a:rPr>
              <a:t>Velars</a:t>
            </a:r>
            <a:r>
              <a:rPr sz="2350" spc="5" dirty="0">
                <a:latin typeface="Carlito"/>
                <a:cs typeface="Carlito"/>
              </a:rPr>
              <a:t>: [k] [g]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[ŋ]</a:t>
            </a:r>
            <a:endParaRPr sz="23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Carlito"/>
                <a:cs typeface="Carlito"/>
              </a:rPr>
              <a:t>Produced by raising the back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10" dirty="0">
                <a:latin typeface="Carlito"/>
                <a:cs typeface="Carlito"/>
              </a:rPr>
              <a:t>the tongue to the </a:t>
            </a:r>
            <a:r>
              <a:rPr sz="1950" spc="245" dirty="0">
                <a:latin typeface="Carlito"/>
                <a:cs typeface="Carlito"/>
              </a:rPr>
              <a:t>soI </a:t>
            </a:r>
            <a:r>
              <a:rPr sz="1950" spc="10" dirty="0">
                <a:latin typeface="Carlito"/>
                <a:cs typeface="Carlito"/>
              </a:rPr>
              <a:t>palate </a:t>
            </a:r>
            <a:r>
              <a:rPr sz="1950" spc="5" dirty="0">
                <a:latin typeface="Carlito"/>
                <a:cs typeface="Carlito"/>
              </a:rPr>
              <a:t>or</a:t>
            </a:r>
            <a:r>
              <a:rPr sz="1950" spc="-24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velum</a:t>
            </a:r>
            <a:endParaRPr sz="19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–"/>
            </a:pPr>
            <a:endParaRPr sz="23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Carlito"/>
                <a:cs typeface="Carlito"/>
              </a:rPr>
              <a:t>Uvulars</a:t>
            </a:r>
            <a:r>
              <a:rPr sz="2350" spc="5" dirty="0">
                <a:latin typeface="Carlito"/>
                <a:cs typeface="Carlito"/>
              </a:rPr>
              <a:t>: [ʀ] [q]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[ɢ]</a:t>
            </a:r>
            <a:endParaRPr sz="23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Carlito"/>
                <a:cs typeface="Carlito"/>
              </a:rPr>
              <a:t>Produced by raising the back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10" dirty="0">
                <a:latin typeface="Carlito"/>
                <a:cs typeface="Carlito"/>
              </a:rPr>
              <a:t>the tongue to the</a:t>
            </a:r>
            <a:r>
              <a:rPr sz="1950" spc="-35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uvula</a:t>
            </a:r>
            <a:endParaRPr sz="19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–"/>
            </a:pPr>
            <a:endParaRPr sz="2350">
              <a:latin typeface="Carlito"/>
              <a:cs typeface="Carlito"/>
            </a:endParaRPr>
          </a:p>
          <a:p>
            <a:pPr marL="351790" indent="-339725">
              <a:lnSpc>
                <a:spcPts val="279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0" dirty="0">
                <a:latin typeface="Carlito"/>
                <a:cs typeface="Carlito"/>
              </a:rPr>
              <a:t>Glo5als</a:t>
            </a:r>
            <a:r>
              <a:rPr sz="2350" spc="50" dirty="0">
                <a:latin typeface="Carlito"/>
                <a:cs typeface="Carlito"/>
              </a:rPr>
              <a:t>: </a:t>
            </a:r>
            <a:r>
              <a:rPr sz="2350" spc="5" dirty="0">
                <a:latin typeface="Carlito"/>
                <a:cs typeface="Carlito"/>
              </a:rPr>
              <a:t>[h]</a:t>
            </a:r>
            <a:r>
              <a:rPr sz="2350" spc="-4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[Ɂ]</a:t>
            </a:r>
            <a:endParaRPr sz="2350">
              <a:latin typeface="Carlito"/>
              <a:cs typeface="Carlito"/>
            </a:endParaRPr>
          </a:p>
          <a:p>
            <a:pPr marL="741045" marR="14604" lvl="1" indent="-276860">
              <a:lnSpc>
                <a:spcPts val="1900"/>
              </a:lnSpc>
              <a:spcBef>
                <a:spcPts val="40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Carlito"/>
                <a:cs typeface="Carlito"/>
              </a:rPr>
              <a:t>Produced by </a:t>
            </a:r>
            <a:r>
              <a:rPr sz="1950" spc="5" dirty="0">
                <a:latin typeface="Carlito"/>
                <a:cs typeface="Carlito"/>
              </a:rPr>
              <a:t>restricting </a:t>
            </a:r>
            <a:r>
              <a:rPr sz="1950" spc="10" dirty="0">
                <a:latin typeface="Carlito"/>
                <a:cs typeface="Carlito"/>
              </a:rPr>
              <a:t>the airﬂow through the open </a:t>
            </a:r>
            <a:r>
              <a:rPr sz="1950" spc="-5" dirty="0">
                <a:latin typeface="Carlito"/>
                <a:cs typeface="Carlito"/>
              </a:rPr>
              <a:t>glottis </a:t>
            </a:r>
            <a:r>
              <a:rPr sz="1950" spc="5" dirty="0">
                <a:latin typeface="Carlito"/>
                <a:cs typeface="Carlito"/>
              </a:rPr>
              <a:t>([h]) or </a:t>
            </a:r>
            <a:r>
              <a:rPr sz="1950" spc="10" dirty="0">
                <a:latin typeface="Carlito"/>
                <a:cs typeface="Carlito"/>
              </a:rPr>
              <a:t>by  stopping the </a:t>
            </a:r>
            <a:r>
              <a:rPr sz="1950" spc="5" dirty="0">
                <a:latin typeface="Carlito"/>
                <a:cs typeface="Carlito"/>
              </a:rPr>
              <a:t>air </a:t>
            </a:r>
            <a:r>
              <a:rPr sz="1950" spc="10" dirty="0">
                <a:latin typeface="Carlito"/>
                <a:cs typeface="Carlito"/>
              </a:rPr>
              <a:t>completely at the </a:t>
            </a:r>
            <a:r>
              <a:rPr sz="1950" spc="-5" dirty="0">
                <a:latin typeface="Carlito"/>
                <a:cs typeface="Carlito"/>
              </a:rPr>
              <a:t>glottis </a:t>
            </a:r>
            <a:r>
              <a:rPr sz="1950" spc="10" dirty="0">
                <a:latin typeface="Carlito"/>
                <a:cs typeface="Carlito"/>
              </a:rPr>
              <a:t>(a </a:t>
            </a:r>
            <a:r>
              <a:rPr sz="1950" b="1" spc="55" dirty="0">
                <a:latin typeface="Carlito"/>
                <a:cs typeface="Carlito"/>
              </a:rPr>
              <a:t>glo5al </a:t>
            </a:r>
            <a:r>
              <a:rPr sz="1950" b="1" spc="10" dirty="0">
                <a:latin typeface="Carlito"/>
                <a:cs typeface="Carlito"/>
              </a:rPr>
              <a:t>stop</a:t>
            </a:r>
            <a:r>
              <a:rPr sz="1950" spc="10" dirty="0">
                <a:latin typeface="Carlito"/>
                <a:cs typeface="Carlito"/>
              </a:rPr>
              <a:t>:</a:t>
            </a:r>
            <a:r>
              <a:rPr sz="1950" spc="-70" dirty="0">
                <a:latin typeface="Carlito"/>
                <a:cs typeface="Carlito"/>
              </a:rPr>
              <a:t> </a:t>
            </a:r>
            <a:r>
              <a:rPr sz="1950" spc="-65" dirty="0">
                <a:latin typeface="Carlito"/>
                <a:cs typeface="Carlito"/>
              </a:rPr>
              <a:t>[</a:t>
            </a:r>
            <a:r>
              <a:rPr sz="1950" spc="-65" dirty="0">
                <a:latin typeface="Arimo"/>
                <a:cs typeface="Arimo"/>
              </a:rPr>
              <a:t>Ɂ</a:t>
            </a:r>
            <a:r>
              <a:rPr sz="1950" spc="-65" dirty="0">
                <a:latin typeface="Carlito"/>
                <a:cs typeface="Carlito"/>
              </a:rPr>
              <a:t>])</a:t>
            </a:r>
            <a:endParaRPr sz="19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9692" y="1017346"/>
            <a:ext cx="784669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/>
              <a:t>Consonants: Manner of</a:t>
            </a:r>
            <a:r>
              <a:rPr sz="3950" spc="-245" dirty="0"/>
              <a:t> </a:t>
            </a:r>
            <a:r>
              <a:rPr sz="3950" dirty="0"/>
              <a:t>Articulation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735570" cy="415353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1790" marR="247015" indent="-339725">
              <a:lnSpc>
                <a:spcPct val="79400"/>
              </a:lnSpc>
              <a:spcBef>
                <a:spcPts val="80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10" dirty="0">
                <a:latin typeface="Arial"/>
                <a:cs typeface="Arial"/>
              </a:rPr>
              <a:t>The </a:t>
            </a:r>
            <a:r>
              <a:rPr sz="2750" b="1" spc="10" dirty="0">
                <a:latin typeface="Arial"/>
                <a:cs typeface="Arial"/>
              </a:rPr>
              <a:t>manner </a:t>
            </a:r>
            <a:r>
              <a:rPr sz="2750" b="1" spc="5" dirty="0">
                <a:latin typeface="Arial"/>
                <a:cs typeface="Arial"/>
              </a:rPr>
              <a:t>of articulation </a:t>
            </a:r>
            <a:r>
              <a:rPr sz="2750" spc="5" dirty="0">
                <a:latin typeface="Arial"/>
                <a:cs typeface="Arial"/>
              </a:rPr>
              <a:t>is the </a:t>
            </a:r>
            <a:r>
              <a:rPr sz="2750" spc="10" dirty="0">
                <a:latin typeface="Arial"/>
                <a:cs typeface="Arial"/>
              </a:rPr>
              <a:t>way </a:t>
            </a:r>
            <a:r>
              <a:rPr sz="2750" spc="5" dirty="0">
                <a:latin typeface="Arial"/>
                <a:cs typeface="Arial"/>
              </a:rPr>
              <a:t>the  airstream is </a:t>
            </a:r>
            <a:r>
              <a:rPr sz="2750" dirty="0">
                <a:latin typeface="Arial"/>
                <a:cs typeface="Arial"/>
              </a:rPr>
              <a:t>affected </a:t>
            </a:r>
            <a:r>
              <a:rPr sz="2750" spc="10" dirty="0">
                <a:latin typeface="Arial"/>
                <a:cs typeface="Arial"/>
              </a:rPr>
              <a:t>as </a:t>
            </a:r>
            <a:r>
              <a:rPr sz="2750" dirty="0">
                <a:latin typeface="Arial"/>
                <a:cs typeface="Arial"/>
              </a:rPr>
              <a:t>it </a:t>
            </a:r>
            <a:r>
              <a:rPr sz="2750" spc="5" dirty="0">
                <a:latin typeface="Arial"/>
                <a:cs typeface="Arial"/>
              </a:rPr>
              <a:t>flows from the lungs  </a:t>
            </a:r>
            <a:r>
              <a:rPr sz="2750" spc="10" dirty="0">
                <a:latin typeface="Arial"/>
                <a:cs typeface="Arial"/>
              </a:rPr>
              <a:t>and </a:t>
            </a:r>
            <a:r>
              <a:rPr sz="2750" spc="5" dirty="0">
                <a:latin typeface="Arial"/>
                <a:cs typeface="Arial"/>
              </a:rPr>
              <a:t>out of the mouth </a:t>
            </a:r>
            <a:r>
              <a:rPr sz="2750" spc="10" dirty="0">
                <a:latin typeface="Arial"/>
                <a:cs typeface="Arial"/>
              </a:rPr>
              <a:t>and</a:t>
            </a:r>
            <a:r>
              <a:rPr sz="2750" spc="-10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nose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500">
              <a:latin typeface="Arial"/>
              <a:cs typeface="Arial"/>
            </a:endParaRPr>
          </a:p>
          <a:p>
            <a:pPr marL="351790" marR="5080" indent="-339725" algn="just">
              <a:lnSpc>
                <a:spcPct val="79800"/>
              </a:lnSpc>
              <a:spcBef>
                <a:spcPts val="5"/>
              </a:spcBef>
              <a:buFont typeface="Arial"/>
              <a:buChar char="•"/>
              <a:tabLst>
                <a:tab pos="352425" algn="l"/>
              </a:tabLst>
            </a:pPr>
            <a:r>
              <a:rPr sz="2750" b="1" spc="-20" dirty="0">
                <a:latin typeface="Arial"/>
                <a:cs typeface="Arial"/>
              </a:rPr>
              <a:t>Voiceless </a:t>
            </a:r>
            <a:r>
              <a:rPr sz="2750" spc="10" dirty="0">
                <a:latin typeface="Arial"/>
                <a:cs typeface="Arial"/>
              </a:rPr>
              <a:t>sounds </a:t>
            </a:r>
            <a:r>
              <a:rPr sz="2750" spc="5" dirty="0">
                <a:latin typeface="Arial"/>
                <a:cs typeface="Arial"/>
              </a:rPr>
              <a:t>are those </a:t>
            </a:r>
            <a:r>
              <a:rPr sz="2750" spc="10" dirty="0">
                <a:latin typeface="Arial"/>
                <a:cs typeface="Arial"/>
              </a:rPr>
              <a:t>produced </a:t>
            </a:r>
            <a:r>
              <a:rPr sz="2750" spc="5" dirty="0">
                <a:latin typeface="Arial"/>
                <a:cs typeface="Arial"/>
              </a:rPr>
              <a:t>with the  vocal cords apart </a:t>
            </a:r>
            <a:r>
              <a:rPr sz="2750" spc="10" dirty="0">
                <a:latin typeface="Arial"/>
                <a:cs typeface="Arial"/>
              </a:rPr>
              <a:t>so </a:t>
            </a:r>
            <a:r>
              <a:rPr sz="2750" spc="5" dirty="0">
                <a:latin typeface="Arial"/>
                <a:cs typeface="Arial"/>
              </a:rPr>
              <a:t>the air flows freely through  the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glottis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500">
              <a:latin typeface="Arial"/>
              <a:cs typeface="Arial"/>
            </a:endParaRPr>
          </a:p>
          <a:p>
            <a:pPr marL="351790" marR="361950" indent="-339725">
              <a:lnSpc>
                <a:spcPct val="79800"/>
              </a:lnSpc>
              <a:spcBef>
                <a:spcPts val="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-30" dirty="0">
                <a:latin typeface="Arial"/>
                <a:cs typeface="Arial"/>
              </a:rPr>
              <a:t>Voiced </a:t>
            </a:r>
            <a:r>
              <a:rPr sz="2750" spc="10" dirty="0">
                <a:latin typeface="Arial"/>
                <a:cs typeface="Arial"/>
              </a:rPr>
              <a:t>sounds </a:t>
            </a:r>
            <a:r>
              <a:rPr sz="2750" spc="5" dirty="0">
                <a:latin typeface="Arial"/>
                <a:cs typeface="Arial"/>
              </a:rPr>
              <a:t>are those </a:t>
            </a:r>
            <a:r>
              <a:rPr sz="2750" spc="10" dirty="0">
                <a:latin typeface="Arial"/>
                <a:cs typeface="Arial"/>
              </a:rPr>
              <a:t>produced when </a:t>
            </a:r>
            <a:r>
              <a:rPr sz="2750" spc="5" dirty="0">
                <a:latin typeface="Arial"/>
                <a:cs typeface="Arial"/>
              </a:rPr>
              <a:t>the  vocal cords are together </a:t>
            </a:r>
            <a:r>
              <a:rPr sz="2750" spc="10" dirty="0">
                <a:latin typeface="Arial"/>
                <a:cs typeface="Arial"/>
              </a:rPr>
              <a:t>and </a:t>
            </a:r>
            <a:r>
              <a:rPr sz="2750" spc="5" dirty="0">
                <a:latin typeface="Arial"/>
                <a:cs typeface="Arial"/>
              </a:rPr>
              <a:t>vibrate </a:t>
            </a:r>
            <a:r>
              <a:rPr sz="2750" spc="10" dirty="0">
                <a:latin typeface="Arial"/>
                <a:cs typeface="Arial"/>
              </a:rPr>
              <a:t>as </a:t>
            </a:r>
            <a:r>
              <a:rPr sz="2750" spc="5" dirty="0">
                <a:latin typeface="Arial"/>
                <a:cs typeface="Arial"/>
              </a:rPr>
              <a:t>air  </a:t>
            </a:r>
            <a:r>
              <a:rPr sz="2750" spc="10" dirty="0">
                <a:latin typeface="Arial"/>
                <a:cs typeface="Arial"/>
              </a:rPr>
              <a:t>passes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through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961" y="1017346"/>
            <a:ext cx="7322184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Carlito"/>
                <a:cs typeface="Carlito"/>
              </a:rPr>
              <a:t>Consonants: Manner of</a:t>
            </a:r>
            <a:r>
              <a:rPr sz="3950" spc="-50" dirty="0">
                <a:latin typeface="Carlito"/>
                <a:cs typeface="Carlito"/>
              </a:rPr>
              <a:t> </a:t>
            </a:r>
            <a:r>
              <a:rPr sz="3950" spc="-5" dirty="0">
                <a:latin typeface="Carlito"/>
                <a:cs typeface="Carlito"/>
              </a:rPr>
              <a:t>Articulation</a:t>
            </a:r>
            <a:endParaRPr sz="395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395209" cy="77406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1790" marR="5080" indent="-339725">
              <a:lnSpc>
                <a:spcPct val="77900"/>
              </a:lnSpc>
              <a:spcBef>
                <a:spcPts val="844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Carlito"/>
                <a:cs typeface="Carlito"/>
              </a:rPr>
              <a:t>The voiced/voiceless </a:t>
            </a:r>
            <a:r>
              <a:rPr sz="2750" dirty="0">
                <a:latin typeface="Carlito"/>
                <a:cs typeface="Carlito"/>
              </a:rPr>
              <a:t>distinction </a:t>
            </a:r>
            <a:r>
              <a:rPr sz="2750" spc="5" dirty="0">
                <a:latin typeface="Carlito"/>
                <a:cs typeface="Carlito"/>
              </a:rPr>
              <a:t>is important in  English because it helps us distinguish words</a:t>
            </a:r>
            <a:r>
              <a:rPr sz="2750" spc="-35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like: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799" y="2787682"/>
            <a:ext cx="1357630" cy="7518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i="1" spc="10" dirty="0">
                <a:latin typeface="Carlito"/>
                <a:cs typeface="Carlito"/>
              </a:rPr>
              <a:t>rope/robe</a:t>
            </a:r>
            <a:endParaRPr sz="23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350" spc="5" dirty="0">
                <a:latin typeface="Carlito"/>
                <a:cs typeface="Carlito"/>
              </a:rPr>
              <a:t>[rop]/[rob]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1670" y="2787682"/>
            <a:ext cx="1760220" cy="7518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69290">
              <a:lnSpc>
                <a:spcPct val="100000"/>
              </a:lnSpc>
              <a:spcBef>
                <a:spcPts val="120"/>
              </a:spcBef>
            </a:pPr>
            <a:r>
              <a:rPr sz="2350" i="1" spc="5" dirty="0">
                <a:latin typeface="Carlito"/>
                <a:cs typeface="Carlito"/>
              </a:rPr>
              <a:t>ﬁne/vine</a:t>
            </a:r>
            <a:endParaRPr sz="23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350" spc="-25" dirty="0">
                <a:latin typeface="Carlito"/>
                <a:cs typeface="Carlito"/>
              </a:rPr>
              <a:t>[fa</a:t>
            </a:r>
            <a:r>
              <a:rPr sz="2350" spc="-25" dirty="0">
                <a:latin typeface="Arimo"/>
                <a:cs typeface="Arimo"/>
              </a:rPr>
              <a:t>ɪ</a:t>
            </a:r>
            <a:r>
              <a:rPr sz="2350" spc="-25" dirty="0">
                <a:latin typeface="Carlito"/>
                <a:cs typeface="Carlito"/>
              </a:rPr>
              <a:t>n]/[va</a:t>
            </a:r>
            <a:r>
              <a:rPr sz="2350" spc="-25" dirty="0">
                <a:latin typeface="Arimo"/>
                <a:cs typeface="Arimo"/>
              </a:rPr>
              <a:t>ɪ</a:t>
            </a:r>
            <a:r>
              <a:rPr sz="2350" spc="-25" dirty="0">
                <a:latin typeface="Carlito"/>
                <a:cs typeface="Carlito"/>
              </a:rPr>
              <a:t>n]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60078" y="2787682"/>
            <a:ext cx="1567180" cy="7518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4820">
              <a:lnSpc>
                <a:spcPct val="100000"/>
              </a:lnSpc>
              <a:spcBef>
                <a:spcPts val="120"/>
              </a:spcBef>
            </a:pPr>
            <a:r>
              <a:rPr sz="2350" i="1" spc="5" dirty="0">
                <a:latin typeface="Carlito"/>
                <a:cs typeface="Carlito"/>
              </a:rPr>
              <a:t>seal/zeal</a:t>
            </a:r>
            <a:endParaRPr sz="23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350" spc="5" dirty="0">
                <a:latin typeface="Carlito"/>
                <a:cs typeface="Carlito"/>
              </a:rPr>
              <a:t>[sil]/[zil]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7954" y="3932793"/>
            <a:ext cx="6323330" cy="79057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51790" marR="5080" indent="-339725">
              <a:lnSpc>
                <a:spcPts val="2700"/>
              </a:lnSpc>
              <a:spcBef>
                <a:spcPts val="71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Carlito"/>
                <a:cs typeface="Carlito"/>
              </a:rPr>
              <a:t>But some voiceless sounds can be further  distinguished as </a:t>
            </a:r>
            <a:r>
              <a:rPr sz="2750" b="1" spc="5" dirty="0">
                <a:latin typeface="Carlito"/>
                <a:cs typeface="Carlito"/>
              </a:rPr>
              <a:t>aspirated </a:t>
            </a:r>
            <a:r>
              <a:rPr sz="2750" spc="5" dirty="0">
                <a:latin typeface="Carlito"/>
                <a:cs typeface="Carlito"/>
              </a:rPr>
              <a:t>or</a:t>
            </a:r>
            <a:r>
              <a:rPr sz="2750" spc="-60" dirty="0">
                <a:latin typeface="Carlito"/>
                <a:cs typeface="Carlito"/>
              </a:rPr>
              <a:t> </a:t>
            </a:r>
            <a:r>
              <a:rPr sz="2750" b="1" spc="5" dirty="0">
                <a:latin typeface="Carlito"/>
                <a:cs typeface="Carlito"/>
              </a:rPr>
              <a:t>unaspirated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8529" y="4699035"/>
            <a:ext cx="4093845" cy="875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20"/>
              </a:spcBef>
              <a:tabLst>
                <a:tab pos="2345055" algn="l"/>
              </a:tabLst>
            </a:pPr>
            <a:r>
              <a:rPr sz="2750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aspirated</a:t>
            </a:r>
            <a:r>
              <a:rPr sz="2750" spc="5" dirty="0">
                <a:latin typeface="Carlito"/>
                <a:cs typeface="Carlito"/>
              </a:rPr>
              <a:t>	</a:t>
            </a:r>
            <a:r>
              <a:rPr sz="2750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unaspirated</a:t>
            </a:r>
            <a:endParaRPr sz="2750">
              <a:latin typeface="Carlito"/>
              <a:cs typeface="Carlito"/>
            </a:endParaRPr>
          </a:p>
          <a:p>
            <a:pPr marL="50800">
              <a:lnSpc>
                <a:spcPct val="100000"/>
              </a:lnSpc>
              <a:spcBef>
                <a:spcPts val="60"/>
              </a:spcBef>
              <a:tabLst>
                <a:tab pos="988694" algn="l"/>
              </a:tabLst>
            </a:pPr>
            <a:r>
              <a:rPr sz="2750" i="1" spc="5" dirty="0">
                <a:latin typeface="Carlito"/>
                <a:cs typeface="Carlito"/>
              </a:rPr>
              <a:t>pool	</a:t>
            </a:r>
            <a:r>
              <a:rPr sz="2750" spc="5" dirty="0">
                <a:latin typeface="Carlito"/>
                <a:cs typeface="Carlito"/>
              </a:rPr>
              <a:t>[p</a:t>
            </a:r>
            <a:r>
              <a:rPr sz="2775" spc="7" baseline="25525" dirty="0">
                <a:latin typeface="Carlito"/>
                <a:cs typeface="Carlito"/>
              </a:rPr>
              <a:t>h</a:t>
            </a:r>
            <a:r>
              <a:rPr sz="2750" spc="5" dirty="0">
                <a:latin typeface="Carlito"/>
                <a:cs typeface="Carlito"/>
              </a:rPr>
              <a:t>ul]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56629" y="5540651"/>
            <a:ext cx="615315" cy="87503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55"/>
              </a:spcBef>
            </a:pPr>
            <a:r>
              <a:rPr sz="2750" i="1" spc="5" dirty="0">
                <a:latin typeface="Carlito"/>
                <a:cs typeface="Carlito"/>
              </a:rPr>
              <a:t>tale  kale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9191" y="5540651"/>
            <a:ext cx="831215" cy="875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750" dirty="0">
                <a:latin typeface="Carlito"/>
                <a:cs typeface="Carlito"/>
              </a:rPr>
              <a:t>[t</a:t>
            </a:r>
            <a:r>
              <a:rPr sz="2775" baseline="25525" dirty="0">
                <a:latin typeface="Carlito"/>
                <a:cs typeface="Carlito"/>
              </a:rPr>
              <a:t>h</a:t>
            </a:r>
            <a:r>
              <a:rPr sz="2750" dirty="0">
                <a:latin typeface="Carlito"/>
                <a:cs typeface="Carlito"/>
              </a:rPr>
              <a:t>el]</a:t>
            </a:r>
            <a:endParaRPr sz="2750">
              <a:latin typeface="Carlito"/>
              <a:cs typeface="Carlito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2750" dirty="0">
                <a:latin typeface="Carlito"/>
                <a:cs typeface="Carlito"/>
              </a:rPr>
              <a:t>[k</a:t>
            </a:r>
            <a:r>
              <a:rPr sz="2775" baseline="25525" dirty="0">
                <a:latin typeface="Carlito"/>
                <a:cs typeface="Carlito"/>
              </a:rPr>
              <a:t>h</a:t>
            </a:r>
            <a:r>
              <a:rPr sz="2750" dirty="0">
                <a:latin typeface="Carlito"/>
                <a:cs typeface="Carlito"/>
              </a:rPr>
              <a:t>el]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03441" y="5126123"/>
            <a:ext cx="785495" cy="128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400"/>
              </a:lnSpc>
              <a:spcBef>
                <a:spcPts val="105"/>
              </a:spcBef>
            </a:pPr>
            <a:r>
              <a:rPr sz="2750" i="1" spc="5" dirty="0">
                <a:latin typeface="Carlito"/>
                <a:cs typeface="Carlito"/>
              </a:rPr>
              <a:t>spool </a:t>
            </a:r>
            <a:r>
              <a:rPr sz="2750" i="1" dirty="0">
                <a:latin typeface="Carlito"/>
                <a:cs typeface="Carlito"/>
              </a:rPr>
              <a:t> </a:t>
            </a:r>
            <a:r>
              <a:rPr sz="2750" i="1" spc="5" dirty="0">
                <a:latin typeface="Carlito"/>
                <a:cs typeface="Carlito"/>
              </a:rPr>
              <a:t>stale  scale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46438" y="5126123"/>
            <a:ext cx="829310" cy="128968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3279"/>
              </a:lnSpc>
              <a:spcBef>
                <a:spcPts val="120"/>
              </a:spcBef>
            </a:pPr>
            <a:r>
              <a:rPr sz="2750" dirty="0">
                <a:latin typeface="Carlito"/>
                <a:cs typeface="Carlito"/>
              </a:rPr>
              <a:t>[</a:t>
            </a:r>
            <a:r>
              <a:rPr sz="2750" spc="5" dirty="0">
                <a:latin typeface="Carlito"/>
                <a:cs typeface="Carlito"/>
              </a:rPr>
              <a:t>spul]</a:t>
            </a:r>
            <a:endParaRPr sz="2750">
              <a:latin typeface="Carlito"/>
              <a:cs typeface="Carlito"/>
            </a:endParaRPr>
          </a:p>
          <a:p>
            <a:pPr marL="12700">
              <a:lnSpc>
                <a:spcPts val="3279"/>
              </a:lnSpc>
            </a:pPr>
            <a:r>
              <a:rPr sz="2750" spc="5" dirty="0">
                <a:latin typeface="Carlito"/>
                <a:cs typeface="Carlito"/>
              </a:rPr>
              <a:t>[stel]</a:t>
            </a:r>
            <a:endParaRPr sz="27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50" dirty="0">
                <a:latin typeface="Carlito"/>
                <a:cs typeface="Carlito"/>
              </a:rPr>
              <a:t>[skel]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9692" y="1017346"/>
            <a:ext cx="784669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/>
              <a:t>Consonants: Manner of</a:t>
            </a:r>
            <a:r>
              <a:rPr sz="3950" spc="-245" dirty="0"/>
              <a:t> </a:t>
            </a:r>
            <a:r>
              <a:rPr sz="3950" dirty="0"/>
              <a:t>Articulation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721600" cy="43370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1790" marR="5080" indent="-339725">
              <a:lnSpc>
                <a:spcPts val="2470"/>
              </a:lnSpc>
              <a:spcBef>
                <a:spcPts val="49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10" dirty="0">
                <a:latin typeface="Arial"/>
                <a:cs typeface="Arial"/>
              </a:rPr>
              <a:t>Oral sounds </a:t>
            </a:r>
            <a:r>
              <a:rPr sz="2350" spc="10" dirty="0">
                <a:latin typeface="Arial"/>
                <a:cs typeface="Arial"/>
              </a:rPr>
              <a:t>are those produced </a:t>
            </a:r>
            <a:r>
              <a:rPr sz="2350" spc="5" dirty="0">
                <a:latin typeface="Arial"/>
                <a:cs typeface="Arial"/>
              </a:rPr>
              <a:t>with the </a:t>
            </a:r>
            <a:r>
              <a:rPr sz="2350" spc="10" dirty="0">
                <a:latin typeface="Arial"/>
                <a:cs typeface="Arial"/>
              </a:rPr>
              <a:t>velum raised  </a:t>
            </a:r>
            <a:r>
              <a:rPr sz="2350" spc="5" dirty="0">
                <a:latin typeface="Arial"/>
                <a:cs typeface="Arial"/>
              </a:rPr>
              <a:t>to </a:t>
            </a:r>
            <a:r>
              <a:rPr sz="2350" spc="10" dirty="0">
                <a:latin typeface="Arial"/>
                <a:cs typeface="Arial"/>
              </a:rPr>
              <a:t>prevent </a:t>
            </a:r>
            <a:r>
              <a:rPr sz="2350" spc="5" dirty="0">
                <a:latin typeface="Arial"/>
                <a:cs typeface="Arial"/>
              </a:rPr>
              <a:t>air </a:t>
            </a:r>
            <a:r>
              <a:rPr sz="2350" spc="10" dirty="0">
                <a:latin typeface="Arial"/>
                <a:cs typeface="Arial"/>
              </a:rPr>
              <a:t>from escaping out </a:t>
            </a:r>
            <a:r>
              <a:rPr sz="2350" spc="5" dirty="0">
                <a:latin typeface="Arial"/>
                <a:cs typeface="Arial"/>
              </a:rPr>
              <a:t>the</a:t>
            </a:r>
            <a:r>
              <a:rPr sz="2350" spc="-2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nose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250">
              <a:latin typeface="Arial"/>
              <a:cs typeface="Arial"/>
            </a:endParaRPr>
          </a:p>
          <a:p>
            <a:pPr marL="351790" marR="708660" indent="-339725">
              <a:lnSpc>
                <a:spcPts val="26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Arial"/>
                <a:cs typeface="Arial"/>
              </a:rPr>
              <a:t>Nasal </a:t>
            </a:r>
            <a:r>
              <a:rPr sz="2350" b="1" spc="10" dirty="0">
                <a:latin typeface="Arial"/>
                <a:cs typeface="Arial"/>
              </a:rPr>
              <a:t>sounds </a:t>
            </a:r>
            <a:r>
              <a:rPr sz="2350" spc="10" dirty="0">
                <a:latin typeface="Arial"/>
                <a:cs typeface="Arial"/>
              </a:rPr>
              <a:t>are those produced </a:t>
            </a:r>
            <a:r>
              <a:rPr sz="2350" spc="5" dirty="0">
                <a:latin typeface="Arial"/>
                <a:cs typeface="Arial"/>
              </a:rPr>
              <a:t>with the </a:t>
            </a:r>
            <a:r>
              <a:rPr sz="2350" spc="10" dirty="0">
                <a:latin typeface="Arial"/>
                <a:cs typeface="Arial"/>
              </a:rPr>
              <a:t>velum  lowered </a:t>
            </a:r>
            <a:r>
              <a:rPr sz="2350" spc="5" dirty="0">
                <a:latin typeface="Arial"/>
                <a:cs typeface="Arial"/>
              </a:rPr>
              <a:t>to </a:t>
            </a:r>
            <a:r>
              <a:rPr sz="2350" spc="10" dirty="0">
                <a:latin typeface="Arial"/>
                <a:cs typeface="Arial"/>
              </a:rPr>
              <a:t>allow </a:t>
            </a:r>
            <a:r>
              <a:rPr sz="2350" spc="5" dirty="0">
                <a:latin typeface="Arial"/>
                <a:cs typeface="Arial"/>
              </a:rPr>
              <a:t>air to </a:t>
            </a:r>
            <a:r>
              <a:rPr sz="2350" spc="10" dirty="0">
                <a:latin typeface="Arial"/>
                <a:cs typeface="Arial"/>
              </a:rPr>
              <a:t>escape out </a:t>
            </a:r>
            <a:r>
              <a:rPr sz="2350" spc="5" dirty="0">
                <a:latin typeface="Arial"/>
                <a:cs typeface="Arial"/>
              </a:rPr>
              <a:t>the</a:t>
            </a:r>
            <a:r>
              <a:rPr sz="2350" spc="-2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nose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100">
              <a:latin typeface="Arial"/>
              <a:cs typeface="Arial"/>
            </a:endParaRPr>
          </a:p>
          <a:p>
            <a:pPr marL="351790" marR="37465" indent="-339725">
              <a:lnSpc>
                <a:spcPct val="91600"/>
              </a:lnSpc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So </a:t>
            </a:r>
            <a:r>
              <a:rPr sz="2350" spc="5" dirty="0">
                <a:latin typeface="Arial"/>
                <a:cs typeface="Arial"/>
              </a:rPr>
              <a:t>far </a:t>
            </a:r>
            <a:r>
              <a:rPr sz="2350" spc="15" dirty="0">
                <a:latin typeface="Arial"/>
                <a:cs typeface="Arial"/>
              </a:rPr>
              <a:t>we </a:t>
            </a:r>
            <a:r>
              <a:rPr sz="2350" spc="10" dirty="0">
                <a:latin typeface="Arial"/>
                <a:cs typeface="Arial"/>
              </a:rPr>
              <a:t>have </a:t>
            </a:r>
            <a:r>
              <a:rPr sz="2350" spc="5" dirty="0">
                <a:latin typeface="Arial"/>
                <a:cs typeface="Arial"/>
              </a:rPr>
              <a:t>three </a:t>
            </a:r>
            <a:r>
              <a:rPr sz="2350" spc="10" dirty="0">
                <a:latin typeface="Arial"/>
                <a:cs typeface="Arial"/>
              </a:rPr>
              <a:t>ways </a:t>
            </a:r>
            <a:r>
              <a:rPr sz="2350" spc="5" dirty="0">
                <a:latin typeface="Arial"/>
                <a:cs typeface="Arial"/>
              </a:rPr>
              <a:t>of classifying </a:t>
            </a:r>
            <a:r>
              <a:rPr sz="2350" spc="10" dirty="0">
                <a:latin typeface="Arial"/>
                <a:cs typeface="Arial"/>
              </a:rPr>
              <a:t>sounds based  on </a:t>
            </a:r>
            <a:r>
              <a:rPr sz="2350" b="1" spc="5" dirty="0">
                <a:latin typeface="Arial"/>
                <a:cs typeface="Arial"/>
              </a:rPr>
              <a:t>phonetic </a:t>
            </a:r>
            <a:r>
              <a:rPr sz="2350" b="1" spc="10" dirty="0">
                <a:latin typeface="Arial"/>
                <a:cs typeface="Arial"/>
              </a:rPr>
              <a:t>features</a:t>
            </a:r>
            <a:r>
              <a:rPr sz="2350" spc="10" dirty="0">
                <a:latin typeface="Arial"/>
                <a:cs typeface="Arial"/>
              </a:rPr>
              <a:t>: by voicing, by place </a:t>
            </a:r>
            <a:r>
              <a:rPr sz="2350" spc="5" dirty="0">
                <a:latin typeface="Arial"/>
                <a:cs typeface="Arial"/>
              </a:rPr>
              <a:t>of  articulation, </a:t>
            </a:r>
            <a:r>
              <a:rPr sz="2350" spc="10" dirty="0">
                <a:latin typeface="Arial"/>
                <a:cs typeface="Arial"/>
              </a:rPr>
              <a:t>and by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nasalization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9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5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5" dirty="0">
                <a:latin typeface="Arial"/>
                <a:cs typeface="Arial"/>
              </a:rPr>
              <a:t>[p] </a:t>
            </a:r>
            <a:r>
              <a:rPr sz="1950" spc="10" dirty="0">
                <a:latin typeface="Arial"/>
                <a:cs typeface="Arial"/>
              </a:rPr>
              <a:t>is </a:t>
            </a:r>
            <a:r>
              <a:rPr sz="1950" spc="15" dirty="0">
                <a:latin typeface="Arial"/>
                <a:cs typeface="Arial"/>
              </a:rPr>
              <a:t>a </a:t>
            </a:r>
            <a:r>
              <a:rPr sz="1950" spc="10" dirty="0">
                <a:latin typeface="Arial"/>
                <a:cs typeface="Arial"/>
              </a:rPr>
              <a:t>voiceless, bilabial, oral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sound</a:t>
            </a:r>
            <a:endParaRPr sz="19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229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5" dirty="0">
                <a:latin typeface="Arial"/>
                <a:cs typeface="Arial"/>
              </a:rPr>
              <a:t>[n] </a:t>
            </a:r>
            <a:r>
              <a:rPr sz="1950" spc="10" dirty="0">
                <a:latin typeface="Arial"/>
                <a:cs typeface="Arial"/>
              </a:rPr>
              <a:t>is </a:t>
            </a:r>
            <a:r>
              <a:rPr sz="1950" spc="15" dirty="0">
                <a:latin typeface="Arial"/>
                <a:cs typeface="Arial"/>
              </a:rPr>
              <a:t>a </a:t>
            </a:r>
            <a:r>
              <a:rPr sz="1950" spc="10" dirty="0">
                <a:latin typeface="Arial"/>
                <a:cs typeface="Arial"/>
              </a:rPr>
              <a:t>voiced, </a:t>
            </a:r>
            <a:r>
              <a:rPr sz="1950" spc="-5" dirty="0">
                <a:latin typeface="Arial"/>
                <a:cs typeface="Arial"/>
              </a:rPr>
              <a:t>alveolar, </a:t>
            </a:r>
            <a:r>
              <a:rPr sz="1950" spc="10" dirty="0">
                <a:latin typeface="Arial"/>
                <a:cs typeface="Arial"/>
              </a:rPr>
              <a:t>nasal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sound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800" y="987196"/>
            <a:ext cx="426656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Sound</a:t>
            </a:r>
            <a:r>
              <a:rPr spc="-85" dirty="0"/>
              <a:t> </a:t>
            </a:r>
            <a:r>
              <a:rPr dirty="0"/>
              <a:t>Segments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957820" cy="37414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1790" marR="5080" indent="-339725">
              <a:lnSpc>
                <a:spcPts val="2470"/>
              </a:lnSpc>
              <a:spcBef>
                <a:spcPts val="49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Knowing a language includes knowing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sounds </a:t>
            </a:r>
            <a:r>
              <a:rPr sz="2350" spc="5" dirty="0">
                <a:latin typeface="Arial"/>
                <a:cs typeface="Arial"/>
              </a:rPr>
              <a:t>of that  language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00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10" dirty="0">
                <a:latin typeface="Arial"/>
                <a:cs typeface="Arial"/>
              </a:rPr>
              <a:t>Phonetics </a:t>
            </a:r>
            <a:r>
              <a:rPr sz="2350" spc="5" dirty="0">
                <a:latin typeface="Arial"/>
                <a:cs typeface="Arial"/>
              </a:rPr>
              <a:t>is the </a:t>
            </a:r>
            <a:r>
              <a:rPr sz="2350" spc="10" dirty="0">
                <a:latin typeface="Arial"/>
                <a:cs typeface="Arial"/>
              </a:rPr>
              <a:t>study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speech</a:t>
            </a:r>
            <a:r>
              <a:rPr sz="2350" spc="-1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sounds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200">
              <a:latin typeface="Arial"/>
              <a:cs typeface="Arial"/>
            </a:endParaRPr>
          </a:p>
          <a:p>
            <a:pPr marL="351790" marR="123825" indent="-339725">
              <a:lnSpc>
                <a:spcPts val="2600"/>
              </a:lnSpc>
              <a:spcBef>
                <a:spcPts val="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-5" dirty="0">
                <a:latin typeface="Arial"/>
                <a:cs typeface="Arial"/>
              </a:rPr>
              <a:t>We </a:t>
            </a:r>
            <a:r>
              <a:rPr sz="2350" spc="10" dirty="0">
                <a:latin typeface="Arial"/>
                <a:cs typeface="Arial"/>
              </a:rPr>
              <a:t>are able </a:t>
            </a:r>
            <a:r>
              <a:rPr sz="2350" spc="5" dirty="0">
                <a:latin typeface="Arial"/>
                <a:cs typeface="Arial"/>
              </a:rPr>
              <a:t>to </a:t>
            </a:r>
            <a:r>
              <a:rPr sz="2350" b="1" spc="10" dirty="0">
                <a:latin typeface="Arial"/>
                <a:cs typeface="Arial"/>
              </a:rPr>
              <a:t>segment </a:t>
            </a:r>
            <a:r>
              <a:rPr sz="2350" spc="10" dirty="0">
                <a:latin typeface="Arial"/>
                <a:cs typeface="Arial"/>
              </a:rPr>
              <a:t>a continuous stream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speech  </a:t>
            </a:r>
            <a:r>
              <a:rPr sz="2350" spc="5" dirty="0">
                <a:latin typeface="Arial"/>
                <a:cs typeface="Arial"/>
              </a:rPr>
              <a:t>into distinct parts </a:t>
            </a:r>
            <a:r>
              <a:rPr sz="2350" spc="10" dirty="0">
                <a:latin typeface="Arial"/>
                <a:cs typeface="Arial"/>
              </a:rPr>
              <a:t>and recognize </a:t>
            </a:r>
            <a:r>
              <a:rPr sz="2350" spc="5" dirty="0">
                <a:latin typeface="Arial"/>
                <a:cs typeface="Arial"/>
              </a:rPr>
              <a:t>the parts in other</a:t>
            </a:r>
            <a:r>
              <a:rPr sz="2350" spc="6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words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250">
              <a:latin typeface="Arial"/>
              <a:cs typeface="Arial"/>
            </a:endParaRPr>
          </a:p>
          <a:p>
            <a:pPr marL="351790" marR="22225" indent="-339725">
              <a:lnSpc>
                <a:spcPts val="2500"/>
              </a:lnSpc>
              <a:spcBef>
                <a:spcPts val="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Everyone who knows a language knows how </a:t>
            </a:r>
            <a:r>
              <a:rPr sz="2350" spc="5" dirty="0">
                <a:latin typeface="Arial"/>
                <a:cs typeface="Arial"/>
              </a:rPr>
              <a:t>to </a:t>
            </a:r>
            <a:r>
              <a:rPr sz="2350" spc="10" dirty="0">
                <a:latin typeface="Arial"/>
                <a:cs typeface="Arial"/>
              </a:rPr>
              <a:t>segment  sentences </a:t>
            </a:r>
            <a:r>
              <a:rPr sz="2350" spc="5" dirty="0">
                <a:latin typeface="Arial"/>
                <a:cs typeface="Arial"/>
              </a:rPr>
              <a:t>into </a:t>
            </a:r>
            <a:r>
              <a:rPr sz="2350" spc="10" dirty="0">
                <a:latin typeface="Arial"/>
                <a:cs typeface="Arial"/>
              </a:rPr>
              <a:t>words and words </a:t>
            </a:r>
            <a:r>
              <a:rPr sz="2350" spc="5" dirty="0">
                <a:latin typeface="Arial"/>
                <a:cs typeface="Arial"/>
              </a:rPr>
              <a:t>into</a:t>
            </a:r>
            <a:r>
              <a:rPr sz="2350" spc="-2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sounds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961" y="1017346"/>
            <a:ext cx="7322184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Carlito"/>
                <a:cs typeface="Carlito"/>
              </a:rPr>
              <a:t>Consonants: Manner of</a:t>
            </a:r>
            <a:r>
              <a:rPr sz="3950" spc="-50" dirty="0">
                <a:latin typeface="Carlito"/>
                <a:cs typeface="Carlito"/>
              </a:rPr>
              <a:t> </a:t>
            </a:r>
            <a:r>
              <a:rPr sz="3950" spc="-5" dirty="0">
                <a:latin typeface="Carlito"/>
                <a:cs typeface="Carlito"/>
              </a:rPr>
              <a:t>Articulation</a:t>
            </a:r>
            <a:endParaRPr sz="395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2586" y="2151536"/>
            <a:ext cx="7946390" cy="5073184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3150" b="1" spc="5" dirty="0">
                <a:latin typeface="Carlito"/>
                <a:cs typeface="Carlito"/>
              </a:rPr>
              <a:t>Stops</a:t>
            </a:r>
            <a:r>
              <a:rPr sz="3150" spc="5" dirty="0">
                <a:latin typeface="Carlito"/>
                <a:cs typeface="Carlito"/>
              </a:rPr>
              <a:t>: </a:t>
            </a:r>
            <a:r>
              <a:rPr sz="3150" dirty="0">
                <a:latin typeface="Carlito"/>
                <a:cs typeface="Carlito"/>
              </a:rPr>
              <a:t>[p] [b] [m] [t] [d] [n] [k] [g] [ŋ] [ʧ][ʤ]</a:t>
            </a:r>
            <a:r>
              <a:rPr sz="3150" spc="35" dirty="0">
                <a:latin typeface="Carlito"/>
                <a:cs typeface="Carlito"/>
              </a:rPr>
              <a:t> </a:t>
            </a:r>
            <a:r>
              <a:rPr sz="3150" spc="-140" dirty="0">
                <a:latin typeface="Carlito"/>
                <a:cs typeface="Carlito"/>
              </a:rPr>
              <a:t>[</a:t>
            </a:r>
            <a:r>
              <a:rPr sz="3150" spc="-140" dirty="0">
                <a:latin typeface="Arimo"/>
                <a:cs typeface="Arimo"/>
              </a:rPr>
              <a:t>Ɂ</a:t>
            </a:r>
            <a:r>
              <a:rPr sz="3150" spc="-140" dirty="0">
                <a:latin typeface="Carlito"/>
                <a:cs typeface="Carlito"/>
              </a:rPr>
              <a:t>]</a:t>
            </a:r>
            <a:endParaRPr sz="3150" dirty="0">
              <a:latin typeface="Carlito"/>
              <a:cs typeface="Carlito"/>
            </a:endParaRPr>
          </a:p>
          <a:p>
            <a:pPr marL="741045" marR="354330" lvl="1" indent="-276860">
              <a:lnSpc>
                <a:spcPts val="2990"/>
              </a:lnSpc>
              <a:spcBef>
                <a:spcPts val="650"/>
              </a:spcBef>
              <a:buFont typeface="Arial"/>
              <a:buChar char="–"/>
              <a:tabLst>
                <a:tab pos="748030" algn="l"/>
              </a:tabLst>
            </a:pPr>
            <a:r>
              <a:rPr sz="2750" spc="5" dirty="0">
                <a:latin typeface="Carlito"/>
                <a:cs typeface="Carlito"/>
              </a:rPr>
              <a:t>Produced by completely stopping the air ﬂow in  the oral cavity for a </a:t>
            </a:r>
            <a:r>
              <a:rPr sz="2750" dirty="0">
                <a:latin typeface="Carlito"/>
                <a:cs typeface="Carlito"/>
              </a:rPr>
              <a:t>fraction </a:t>
            </a:r>
            <a:r>
              <a:rPr sz="2750" spc="5" dirty="0">
                <a:latin typeface="Carlito"/>
                <a:cs typeface="Carlito"/>
              </a:rPr>
              <a:t>of a</a:t>
            </a:r>
            <a:r>
              <a:rPr sz="2750" spc="-35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second</a:t>
            </a:r>
            <a:endParaRPr sz="275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–"/>
            </a:pPr>
            <a:endParaRPr sz="3000" dirty="0">
              <a:latin typeface="Carlito"/>
              <a:cs typeface="Carlito"/>
            </a:endParaRPr>
          </a:p>
          <a:p>
            <a:pPr marL="1143000" marR="523875" lvl="2" indent="-226695">
              <a:lnSpc>
                <a:spcPts val="2600"/>
              </a:lnSpc>
              <a:buFont typeface="Arial"/>
              <a:buChar char="•"/>
              <a:tabLst>
                <a:tab pos="1143635" algn="l"/>
              </a:tabLst>
            </a:pPr>
            <a:r>
              <a:rPr sz="2350" spc="5" dirty="0">
                <a:latin typeface="Carlito"/>
                <a:cs typeface="Carlito"/>
              </a:rPr>
              <a:t>All other </a:t>
            </a:r>
            <a:r>
              <a:rPr sz="2350" spc="10" dirty="0">
                <a:latin typeface="Carlito"/>
                <a:cs typeface="Carlito"/>
              </a:rPr>
              <a:t>sounds </a:t>
            </a:r>
            <a:r>
              <a:rPr sz="2350" spc="5" dirty="0">
                <a:latin typeface="Carlito"/>
                <a:cs typeface="Carlito"/>
              </a:rPr>
              <a:t>are </a:t>
            </a:r>
            <a:r>
              <a:rPr sz="2350" b="1" spc="5" dirty="0">
                <a:latin typeface="Carlito"/>
                <a:cs typeface="Carlito"/>
              </a:rPr>
              <a:t>continuants</a:t>
            </a:r>
            <a:r>
              <a:rPr sz="2350" spc="5" dirty="0">
                <a:latin typeface="Carlito"/>
                <a:cs typeface="Carlito"/>
              </a:rPr>
              <a:t>, </a:t>
            </a:r>
            <a:r>
              <a:rPr sz="2350" spc="10" dirty="0">
                <a:latin typeface="Carlito"/>
                <a:cs typeface="Carlito"/>
              </a:rPr>
              <a:t>meaning that the  </a:t>
            </a:r>
            <a:r>
              <a:rPr sz="2350" spc="5" dirty="0">
                <a:latin typeface="Carlito"/>
                <a:cs typeface="Carlito"/>
              </a:rPr>
              <a:t>airﬂow is continuous through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oral </a:t>
            </a:r>
            <a:r>
              <a:rPr sz="2350" spc="5" dirty="0" smtClean="0">
                <a:latin typeface="Carlito"/>
                <a:cs typeface="Carlito"/>
              </a:rPr>
              <a:t>cavity</a:t>
            </a:r>
            <a:endParaRPr sz="3700" dirty="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3150" b="1" dirty="0">
                <a:latin typeface="Carlito"/>
                <a:cs typeface="Carlito"/>
              </a:rPr>
              <a:t>Fricatives</a:t>
            </a:r>
            <a:r>
              <a:rPr sz="3150" dirty="0">
                <a:latin typeface="Carlito"/>
                <a:cs typeface="Carlito"/>
              </a:rPr>
              <a:t>: </a:t>
            </a:r>
            <a:r>
              <a:rPr sz="2750" dirty="0">
                <a:latin typeface="Carlito"/>
                <a:cs typeface="Carlito"/>
              </a:rPr>
              <a:t>[f] </a:t>
            </a:r>
            <a:r>
              <a:rPr sz="2750" spc="5" dirty="0">
                <a:latin typeface="Carlito"/>
                <a:cs typeface="Carlito"/>
              </a:rPr>
              <a:t>[v] </a:t>
            </a:r>
            <a:r>
              <a:rPr sz="2750" dirty="0">
                <a:latin typeface="Carlito"/>
                <a:cs typeface="Carlito"/>
              </a:rPr>
              <a:t>[θ] </a:t>
            </a:r>
            <a:r>
              <a:rPr sz="2750" spc="5" dirty="0">
                <a:latin typeface="Carlito"/>
                <a:cs typeface="Carlito"/>
              </a:rPr>
              <a:t>[ð] </a:t>
            </a:r>
            <a:r>
              <a:rPr sz="2750" dirty="0">
                <a:latin typeface="Carlito"/>
                <a:cs typeface="Carlito"/>
              </a:rPr>
              <a:t>[s] [z] </a:t>
            </a:r>
            <a:r>
              <a:rPr sz="2750" spc="5" dirty="0">
                <a:latin typeface="Carlito"/>
                <a:cs typeface="Carlito"/>
              </a:rPr>
              <a:t>[ʃ] [ʒ] [x] [ɣ]</a:t>
            </a:r>
            <a:r>
              <a:rPr sz="275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[h]</a:t>
            </a:r>
            <a:endParaRPr sz="2750" dirty="0">
              <a:latin typeface="Carlito"/>
              <a:cs typeface="Carlito"/>
            </a:endParaRPr>
          </a:p>
          <a:p>
            <a:pPr marL="741045" marR="8255" lvl="1" indent="-276860">
              <a:lnSpc>
                <a:spcPts val="2990"/>
              </a:lnSpc>
              <a:spcBef>
                <a:spcPts val="680"/>
              </a:spcBef>
              <a:buFont typeface="Arial"/>
              <a:buChar char="–"/>
              <a:tabLst>
                <a:tab pos="748030" algn="l"/>
              </a:tabLst>
            </a:pPr>
            <a:r>
              <a:rPr sz="2750" spc="5" dirty="0">
                <a:latin typeface="Carlito"/>
                <a:cs typeface="Carlito"/>
              </a:rPr>
              <a:t>Produced by severely obstructing the airﬂow so as  to cause</a:t>
            </a:r>
            <a:r>
              <a:rPr sz="2750" spc="-5" dirty="0">
                <a:latin typeface="Carlito"/>
                <a:cs typeface="Carlito"/>
              </a:rPr>
              <a:t> </a:t>
            </a:r>
            <a:r>
              <a:rPr sz="2750" dirty="0">
                <a:latin typeface="Carlito"/>
                <a:cs typeface="Carlito"/>
              </a:rPr>
              <a:t>friction</a:t>
            </a: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961" y="1017346"/>
            <a:ext cx="7322184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Carlito"/>
                <a:cs typeface="Carlito"/>
              </a:rPr>
              <a:t>Consonants: Manner of</a:t>
            </a:r>
            <a:r>
              <a:rPr sz="3950" spc="-50" dirty="0">
                <a:latin typeface="Carlito"/>
                <a:cs typeface="Carlito"/>
              </a:rPr>
              <a:t> </a:t>
            </a:r>
            <a:r>
              <a:rPr sz="3950" spc="-5" dirty="0">
                <a:latin typeface="Carlito"/>
                <a:cs typeface="Carlito"/>
              </a:rPr>
              <a:t>Articulation</a:t>
            </a:r>
            <a:endParaRPr sz="395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837170" cy="4077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ts val="3260"/>
              </a:lnSpc>
              <a:spcBef>
                <a:spcPts val="1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Aﬀricates</a:t>
            </a:r>
            <a:r>
              <a:rPr sz="2750" spc="5" dirty="0">
                <a:latin typeface="Carlito"/>
                <a:cs typeface="Carlito"/>
              </a:rPr>
              <a:t>: [ʧ]</a:t>
            </a:r>
            <a:r>
              <a:rPr sz="2750" spc="-5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[ʤ]</a:t>
            </a:r>
            <a:endParaRPr sz="2750">
              <a:latin typeface="Carlito"/>
              <a:cs typeface="Carlito"/>
            </a:endParaRPr>
          </a:p>
          <a:p>
            <a:pPr marL="741045" marR="290830" lvl="1" indent="-276860">
              <a:lnSpc>
                <a:spcPts val="2300"/>
              </a:lnSpc>
              <a:spcBef>
                <a:spcPts val="470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Produced by a stop </a:t>
            </a:r>
            <a:r>
              <a:rPr sz="2350" spc="5" dirty="0">
                <a:latin typeface="Carlito"/>
                <a:cs typeface="Carlito"/>
              </a:rPr>
              <a:t>closure </a:t>
            </a:r>
            <a:r>
              <a:rPr sz="2350" spc="10" dirty="0">
                <a:latin typeface="Carlito"/>
                <a:cs typeface="Carlito"/>
              </a:rPr>
              <a:t>that </a:t>
            </a:r>
            <a:r>
              <a:rPr sz="2350" spc="5" dirty="0">
                <a:latin typeface="Carlito"/>
                <a:cs typeface="Carlito"/>
              </a:rPr>
              <a:t>is released with </a:t>
            </a:r>
            <a:r>
              <a:rPr sz="2350" spc="10" dirty="0">
                <a:latin typeface="Carlito"/>
                <a:cs typeface="Carlito"/>
              </a:rPr>
              <a:t>a </a:t>
            </a:r>
            <a:r>
              <a:rPr sz="2350" spc="5" dirty="0">
                <a:latin typeface="Carlito"/>
                <a:cs typeface="Carlito"/>
              </a:rPr>
              <a:t>lot of  </a:t>
            </a:r>
            <a:r>
              <a:rPr sz="2350" dirty="0">
                <a:latin typeface="Carlito"/>
                <a:cs typeface="Carlito"/>
              </a:rPr>
              <a:t>friction</a:t>
            </a:r>
            <a:endParaRPr sz="23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750">
              <a:latin typeface="Carlito"/>
              <a:cs typeface="Carlito"/>
            </a:endParaRPr>
          </a:p>
          <a:p>
            <a:pPr marL="351790" indent="-339725">
              <a:lnSpc>
                <a:spcPts val="3275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Liquids</a:t>
            </a:r>
            <a:r>
              <a:rPr sz="2750" spc="5" dirty="0">
                <a:latin typeface="Carlito"/>
                <a:cs typeface="Carlito"/>
              </a:rPr>
              <a:t>: </a:t>
            </a:r>
            <a:r>
              <a:rPr sz="2750" dirty="0">
                <a:latin typeface="Carlito"/>
                <a:cs typeface="Carlito"/>
              </a:rPr>
              <a:t>[l] </a:t>
            </a:r>
            <a:r>
              <a:rPr sz="2750" spc="5" dirty="0">
                <a:latin typeface="Carlito"/>
                <a:cs typeface="Carlito"/>
              </a:rPr>
              <a:t>[r]</a:t>
            </a:r>
            <a:endParaRPr sz="2750">
              <a:latin typeface="Carlito"/>
              <a:cs typeface="Carlito"/>
            </a:endParaRPr>
          </a:p>
          <a:p>
            <a:pPr marL="741045" marR="5080" lvl="1" indent="-276860">
              <a:lnSpc>
                <a:spcPts val="2300"/>
              </a:lnSpc>
              <a:spcBef>
                <a:spcPts val="484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Produced by causing some </a:t>
            </a:r>
            <a:r>
              <a:rPr sz="2350" spc="5" dirty="0">
                <a:latin typeface="Carlito"/>
                <a:cs typeface="Carlito"/>
              </a:rPr>
              <a:t>obstruction of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airstream in  </a:t>
            </a:r>
            <a:r>
              <a:rPr sz="2350" spc="10" dirty="0">
                <a:latin typeface="Carlito"/>
                <a:cs typeface="Carlito"/>
              </a:rPr>
              <a:t>the mouth, but </a:t>
            </a:r>
            <a:r>
              <a:rPr sz="2350" spc="5" dirty="0">
                <a:latin typeface="Carlito"/>
                <a:cs typeface="Carlito"/>
              </a:rPr>
              <a:t>not </a:t>
            </a:r>
            <a:r>
              <a:rPr sz="2350" spc="10" dirty="0">
                <a:latin typeface="Carlito"/>
                <a:cs typeface="Carlito"/>
              </a:rPr>
              <a:t>enough to cause any </a:t>
            </a:r>
            <a:r>
              <a:rPr sz="2350" spc="5" dirty="0">
                <a:latin typeface="Carlito"/>
                <a:cs typeface="Carlito"/>
              </a:rPr>
              <a:t>real</a:t>
            </a:r>
            <a:r>
              <a:rPr sz="2350" spc="-40" dirty="0">
                <a:latin typeface="Carlito"/>
                <a:cs typeface="Carlito"/>
              </a:rPr>
              <a:t> </a:t>
            </a:r>
            <a:r>
              <a:rPr sz="2350" dirty="0">
                <a:latin typeface="Carlito"/>
                <a:cs typeface="Carlito"/>
              </a:rPr>
              <a:t>friction</a:t>
            </a:r>
            <a:endParaRPr sz="23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750">
              <a:latin typeface="Carlito"/>
              <a:cs typeface="Carlito"/>
            </a:endParaRPr>
          </a:p>
          <a:p>
            <a:pPr marL="351790" indent="-339725">
              <a:lnSpc>
                <a:spcPts val="3275"/>
              </a:lnSpc>
              <a:spcBef>
                <a:spcPts val="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Glides</a:t>
            </a:r>
            <a:r>
              <a:rPr sz="2750" spc="5" dirty="0">
                <a:latin typeface="Carlito"/>
                <a:cs typeface="Carlito"/>
              </a:rPr>
              <a:t>: </a:t>
            </a:r>
            <a:r>
              <a:rPr sz="2750" dirty="0">
                <a:latin typeface="Carlito"/>
                <a:cs typeface="Carlito"/>
              </a:rPr>
              <a:t>[j] </a:t>
            </a:r>
            <a:r>
              <a:rPr sz="2750" spc="5" dirty="0">
                <a:latin typeface="Carlito"/>
                <a:cs typeface="Carlito"/>
              </a:rPr>
              <a:t>[w]</a:t>
            </a:r>
            <a:endParaRPr sz="2750">
              <a:latin typeface="Carlito"/>
              <a:cs typeface="Carlito"/>
            </a:endParaRPr>
          </a:p>
          <a:p>
            <a:pPr marL="741045" marR="30480" lvl="1" indent="-276860">
              <a:lnSpc>
                <a:spcPts val="2300"/>
              </a:lnSpc>
              <a:spcBef>
                <a:spcPts val="484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Produced </a:t>
            </a:r>
            <a:r>
              <a:rPr sz="2350" spc="5" dirty="0">
                <a:latin typeface="Carlito"/>
                <a:cs typeface="Carlito"/>
              </a:rPr>
              <a:t>with very </a:t>
            </a:r>
            <a:r>
              <a:rPr sz="2350" spc="-10" dirty="0">
                <a:latin typeface="Carlito"/>
                <a:cs typeface="Carlito"/>
              </a:rPr>
              <a:t>little </a:t>
            </a:r>
            <a:r>
              <a:rPr sz="2350" spc="5" dirty="0">
                <a:latin typeface="Carlito"/>
                <a:cs typeface="Carlito"/>
              </a:rPr>
              <a:t>obstruction of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airstream </a:t>
            </a:r>
            <a:r>
              <a:rPr sz="2350" spc="10" dirty="0">
                <a:latin typeface="Carlito"/>
                <a:cs typeface="Carlito"/>
              </a:rPr>
              <a:t>and  </a:t>
            </a:r>
            <a:r>
              <a:rPr sz="2350" spc="5" dirty="0">
                <a:latin typeface="Carlito"/>
                <a:cs typeface="Carlito"/>
              </a:rPr>
              <a:t>are always followed </a:t>
            </a:r>
            <a:r>
              <a:rPr sz="2350" spc="10" dirty="0">
                <a:latin typeface="Carlito"/>
                <a:cs typeface="Carlito"/>
              </a:rPr>
              <a:t>by a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vowel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961" y="1017346"/>
            <a:ext cx="7322184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Carlito"/>
                <a:cs typeface="Carlito"/>
              </a:rPr>
              <a:t>Consonants: Manner of</a:t>
            </a:r>
            <a:r>
              <a:rPr sz="3950" spc="-50" dirty="0">
                <a:latin typeface="Carlito"/>
                <a:cs typeface="Carlito"/>
              </a:rPr>
              <a:t> </a:t>
            </a:r>
            <a:r>
              <a:rPr sz="3950" spc="-5" dirty="0">
                <a:latin typeface="Carlito"/>
                <a:cs typeface="Carlito"/>
              </a:rPr>
              <a:t>Articulation</a:t>
            </a:r>
            <a:endParaRPr sz="395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59630"/>
            <a:ext cx="7813040" cy="38106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b="1" spc="10" dirty="0">
                <a:latin typeface="Carlito"/>
                <a:cs typeface="Carlito"/>
              </a:rPr>
              <a:t>Approximants</a:t>
            </a:r>
            <a:r>
              <a:rPr sz="1950" spc="10" dirty="0">
                <a:latin typeface="Carlito"/>
                <a:cs typeface="Carlito"/>
              </a:rPr>
              <a:t>: [w] </a:t>
            </a:r>
            <a:r>
              <a:rPr sz="1950" spc="5" dirty="0">
                <a:latin typeface="Carlito"/>
                <a:cs typeface="Carlito"/>
              </a:rPr>
              <a:t>[j] [r]</a:t>
            </a:r>
            <a:r>
              <a:rPr sz="1950" spc="-10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[l]</a:t>
            </a:r>
            <a:endParaRPr sz="1950">
              <a:latin typeface="Carlito"/>
              <a:cs typeface="Carlito"/>
            </a:endParaRPr>
          </a:p>
          <a:p>
            <a:pPr marL="741045" marR="5080" lvl="1" indent="-276860">
              <a:lnSpc>
                <a:spcPct val="81700"/>
              </a:lnSpc>
              <a:spcBef>
                <a:spcPts val="39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0" dirty="0">
                <a:latin typeface="Carlito"/>
                <a:cs typeface="Carlito"/>
              </a:rPr>
              <a:t>Sometimes liquids </a:t>
            </a:r>
            <a:r>
              <a:rPr sz="1750" spc="15" dirty="0">
                <a:latin typeface="Carlito"/>
                <a:cs typeface="Carlito"/>
              </a:rPr>
              <a:t>and </a:t>
            </a:r>
            <a:r>
              <a:rPr sz="1750" spc="10" dirty="0">
                <a:latin typeface="Carlito"/>
                <a:cs typeface="Carlito"/>
              </a:rPr>
              <a:t>glides are put together into one category because the  </a:t>
            </a:r>
            <a:r>
              <a:rPr sz="1750" spc="5" dirty="0">
                <a:latin typeface="Carlito"/>
                <a:cs typeface="Carlito"/>
              </a:rPr>
              <a:t>articulators </a:t>
            </a:r>
            <a:r>
              <a:rPr sz="1750" spc="10" dirty="0">
                <a:latin typeface="Carlito"/>
                <a:cs typeface="Carlito"/>
              </a:rPr>
              <a:t>approximate a </a:t>
            </a:r>
            <a:r>
              <a:rPr sz="1750" spc="5" dirty="0">
                <a:latin typeface="Carlito"/>
                <a:cs typeface="Carlito"/>
              </a:rPr>
              <a:t>frictional </a:t>
            </a:r>
            <a:r>
              <a:rPr sz="1750" spc="10" dirty="0">
                <a:latin typeface="Carlito"/>
                <a:cs typeface="Carlito"/>
              </a:rPr>
              <a:t>closeness but </a:t>
            </a:r>
            <a:r>
              <a:rPr sz="1750" spc="15" dirty="0">
                <a:latin typeface="Carlito"/>
                <a:cs typeface="Carlito"/>
              </a:rPr>
              <a:t>do </a:t>
            </a:r>
            <a:r>
              <a:rPr sz="1750" spc="10" dirty="0">
                <a:latin typeface="Carlito"/>
                <a:cs typeface="Carlito"/>
              </a:rPr>
              <a:t>not actually cause  </a:t>
            </a:r>
            <a:r>
              <a:rPr sz="1750" spc="5" dirty="0">
                <a:latin typeface="Carlito"/>
                <a:cs typeface="Carlito"/>
              </a:rPr>
              <a:t>friction</a:t>
            </a:r>
            <a:endParaRPr sz="17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19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b="1" spc="5" dirty="0">
                <a:latin typeface="Carlito"/>
                <a:cs typeface="Carlito"/>
              </a:rPr>
              <a:t>Trills </a:t>
            </a:r>
            <a:r>
              <a:rPr sz="1950" b="1" spc="10" dirty="0">
                <a:latin typeface="Carlito"/>
                <a:cs typeface="Carlito"/>
              </a:rPr>
              <a:t>and ﬂaps</a:t>
            </a:r>
            <a:r>
              <a:rPr sz="1950" spc="10" dirty="0">
                <a:latin typeface="Carlito"/>
                <a:cs typeface="Carlito"/>
              </a:rPr>
              <a:t>: </a:t>
            </a:r>
            <a:r>
              <a:rPr sz="1950" spc="5" dirty="0">
                <a:latin typeface="Carlito"/>
                <a:cs typeface="Carlito"/>
              </a:rPr>
              <a:t>[r]*</a:t>
            </a:r>
            <a:r>
              <a:rPr sz="1950" spc="-10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[ɾ]</a:t>
            </a:r>
            <a:endParaRPr sz="1950">
              <a:latin typeface="Carlito"/>
              <a:cs typeface="Carlito"/>
            </a:endParaRPr>
          </a:p>
          <a:p>
            <a:pPr marL="747395" lvl="1" indent="-283210">
              <a:lnSpc>
                <a:spcPts val="2090"/>
              </a:lnSpc>
              <a:spcBef>
                <a:spcPts val="3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5" dirty="0">
                <a:latin typeface="Carlito"/>
                <a:cs typeface="Carlito"/>
              </a:rPr>
              <a:t>Trills </a:t>
            </a:r>
            <a:r>
              <a:rPr sz="1750" spc="10" dirty="0">
                <a:latin typeface="Carlito"/>
                <a:cs typeface="Carlito"/>
              </a:rPr>
              <a:t>are produced by rapidly vibrating </a:t>
            </a:r>
            <a:r>
              <a:rPr sz="1750" spc="15" dirty="0">
                <a:latin typeface="Carlito"/>
                <a:cs typeface="Carlito"/>
              </a:rPr>
              <a:t>an</a:t>
            </a:r>
            <a:r>
              <a:rPr sz="1750" spc="-20" dirty="0">
                <a:latin typeface="Carlito"/>
                <a:cs typeface="Carlito"/>
              </a:rPr>
              <a:t> </a:t>
            </a:r>
            <a:r>
              <a:rPr sz="1750" spc="5" dirty="0">
                <a:latin typeface="Carlito"/>
                <a:cs typeface="Carlito"/>
              </a:rPr>
              <a:t>articulator</a:t>
            </a:r>
            <a:endParaRPr sz="1750">
              <a:latin typeface="Carlito"/>
              <a:cs typeface="Carlito"/>
            </a:endParaRPr>
          </a:p>
          <a:p>
            <a:pPr marL="747395" lvl="1" indent="-283210">
              <a:lnSpc>
                <a:spcPts val="2090"/>
              </a:lnSpc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0" dirty="0">
                <a:latin typeface="Carlito"/>
                <a:cs typeface="Carlito"/>
              </a:rPr>
              <a:t>Flaps are produced by a ﬂick of the tongue against the alveolar</a:t>
            </a:r>
            <a:r>
              <a:rPr sz="1750" spc="-30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ridge</a:t>
            </a:r>
            <a:endParaRPr sz="17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–"/>
            </a:pPr>
            <a:endParaRPr sz="200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b="1" spc="5" dirty="0">
                <a:latin typeface="Carlito"/>
                <a:cs typeface="Carlito"/>
              </a:rPr>
              <a:t>Clicks</a:t>
            </a:r>
            <a:r>
              <a:rPr sz="1950" spc="5" dirty="0">
                <a:latin typeface="Carlito"/>
                <a:cs typeface="Carlito"/>
              </a:rPr>
              <a:t>:</a:t>
            </a:r>
            <a:endParaRPr sz="19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2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0" dirty="0">
                <a:latin typeface="Carlito"/>
                <a:cs typeface="Carlito"/>
              </a:rPr>
              <a:t>Produced by moving air in the mouth between various</a:t>
            </a:r>
            <a:r>
              <a:rPr sz="1750" spc="-5" dirty="0">
                <a:latin typeface="Carlito"/>
                <a:cs typeface="Carlito"/>
              </a:rPr>
              <a:t> </a:t>
            </a:r>
            <a:r>
              <a:rPr sz="1750" spc="5" dirty="0">
                <a:latin typeface="Carlito"/>
                <a:cs typeface="Carlito"/>
              </a:rPr>
              <a:t>articulators</a:t>
            </a:r>
            <a:endParaRPr sz="1750">
              <a:latin typeface="Carlito"/>
              <a:cs typeface="Carlito"/>
            </a:endParaRPr>
          </a:p>
          <a:p>
            <a:pPr marL="741045" marR="91440" lvl="1" indent="-276860">
              <a:lnSpc>
                <a:spcPct val="78600"/>
              </a:lnSpc>
              <a:spcBef>
                <a:spcPts val="53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5" dirty="0">
                <a:latin typeface="Carlito"/>
                <a:cs typeface="Carlito"/>
              </a:rPr>
              <a:t>The </a:t>
            </a:r>
            <a:r>
              <a:rPr sz="1750" spc="10" dirty="0">
                <a:latin typeface="Carlito"/>
                <a:cs typeface="Carlito"/>
              </a:rPr>
              <a:t>disapproving sound </a:t>
            </a:r>
            <a:r>
              <a:rPr sz="1750" i="1" spc="10" dirty="0">
                <a:latin typeface="Carlito"/>
                <a:cs typeface="Carlito"/>
              </a:rPr>
              <a:t>tsk </a:t>
            </a:r>
            <a:r>
              <a:rPr sz="1750" spc="10" dirty="0">
                <a:latin typeface="Carlito"/>
                <a:cs typeface="Carlito"/>
              </a:rPr>
              <a:t>in English </a:t>
            </a:r>
            <a:r>
              <a:rPr sz="1750" spc="5" dirty="0">
                <a:latin typeface="Carlito"/>
                <a:cs typeface="Carlito"/>
              </a:rPr>
              <a:t>is </a:t>
            </a:r>
            <a:r>
              <a:rPr sz="1750" spc="10" dirty="0">
                <a:latin typeface="Carlito"/>
                <a:cs typeface="Carlito"/>
              </a:rPr>
              <a:t>a consonant in Zulu </a:t>
            </a:r>
            <a:r>
              <a:rPr sz="1750" spc="15" dirty="0">
                <a:latin typeface="Carlito"/>
                <a:cs typeface="Carlito"/>
              </a:rPr>
              <a:t>and </a:t>
            </a:r>
            <a:r>
              <a:rPr sz="1750" spc="10" dirty="0">
                <a:latin typeface="Carlito"/>
                <a:cs typeface="Carlito"/>
              </a:rPr>
              <a:t>some other  southern African</a:t>
            </a:r>
            <a:r>
              <a:rPr sz="1750" spc="-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languages</a:t>
            </a:r>
            <a:endParaRPr sz="17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10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5" dirty="0">
                <a:latin typeface="Carlito"/>
                <a:cs typeface="Carlito"/>
              </a:rPr>
              <a:t>The </a:t>
            </a:r>
            <a:r>
              <a:rPr sz="1750" spc="5" dirty="0">
                <a:latin typeface="Carlito"/>
                <a:cs typeface="Carlito"/>
              </a:rPr>
              <a:t>lateral </a:t>
            </a:r>
            <a:r>
              <a:rPr sz="1750" spc="10" dirty="0">
                <a:latin typeface="Carlito"/>
                <a:cs typeface="Carlito"/>
              </a:rPr>
              <a:t>click used to encourage a horse in English </a:t>
            </a:r>
            <a:r>
              <a:rPr sz="1750" spc="5" dirty="0">
                <a:latin typeface="Carlito"/>
                <a:cs typeface="Carlito"/>
              </a:rPr>
              <a:t>is </a:t>
            </a:r>
            <a:r>
              <a:rPr sz="1750" spc="10" dirty="0">
                <a:latin typeface="Carlito"/>
                <a:cs typeface="Carlito"/>
              </a:rPr>
              <a:t>a consonant in</a:t>
            </a:r>
            <a:r>
              <a:rPr sz="1750" spc="20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Xhosa</a:t>
            </a:r>
            <a:endParaRPr sz="17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743" y="6675959"/>
            <a:ext cx="8761095" cy="56070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2080"/>
              </a:lnSpc>
              <a:spcBef>
                <a:spcPts val="215"/>
              </a:spcBef>
            </a:pPr>
            <a:r>
              <a:rPr sz="1750" spc="10" dirty="0">
                <a:latin typeface="Arial"/>
                <a:cs typeface="Arial"/>
              </a:rPr>
              <a:t>*The textbook </a:t>
            </a:r>
            <a:r>
              <a:rPr sz="1750" spc="15" dirty="0">
                <a:latin typeface="Arial"/>
                <a:cs typeface="Arial"/>
              </a:rPr>
              <a:t>uses </a:t>
            </a:r>
            <a:r>
              <a:rPr sz="1750" spc="5" dirty="0">
                <a:latin typeface="Arial"/>
                <a:cs typeface="Arial"/>
              </a:rPr>
              <a:t>[r] </a:t>
            </a:r>
            <a:r>
              <a:rPr sz="1750" spc="10" dirty="0">
                <a:latin typeface="Arial"/>
                <a:cs typeface="Arial"/>
              </a:rPr>
              <a:t>to represent the central liquid </a:t>
            </a:r>
            <a:r>
              <a:rPr sz="1750" spc="15" dirty="0">
                <a:latin typeface="Arial"/>
                <a:cs typeface="Arial"/>
              </a:rPr>
              <a:t>as </a:t>
            </a:r>
            <a:r>
              <a:rPr sz="1750" spc="10" dirty="0">
                <a:latin typeface="Arial"/>
                <a:cs typeface="Arial"/>
              </a:rPr>
              <a:t>in the </a:t>
            </a:r>
            <a:r>
              <a:rPr sz="1750" spc="15" dirty="0">
                <a:latin typeface="Arial"/>
                <a:cs typeface="Arial"/>
              </a:rPr>
              <a:t>word </a:t>
            </a:r>
            <a:r>
              <a:rPr sz="1750" i="1" spc="15" dirty="0">
                <a:latin typeface="Arial"/>
                <a:cs typeface="Arial"/>
              </a:rPr>
              <a:t>ready </a:t>
            </a:r>
            <a:r>
              <a:rPr sz="1750" spc="10" dirty="0">
                <a:latin typeface="Arial"/>
                <a:cs typeface="Arial"/>
              </a:rPr>
              <a:t>rather than </a:t>
            </a:r>
            <a:r>
              <a:rPr sz="1750" spc="15" dirty="0">
                <a:latin typeface="Arial"/>
                <a:cs typeface="Arial"/>
              </a:rPr>
              <a:t>as  a</a:t>
            </a:r>
            <a:r>
              <a:rPr sz="1750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trill</a:t>
            </a:r>
            <a:endParaRPr sz="17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3" name="object 3"/>
            <p:cNvSpPr/>
            <p:nvPr/>
          </p:nvSpPr>
          <p:spPr>
            <a:xfrm>
              <a:off x="583368" y="876965"/>
              <a:ext cx="8968872" cy="572250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8000" y="796086"/>
              <a:ext cx="1281430" cy="301625"/>
            </a:xfrm>
            <a:custGeom>
              <a:avLst/>
              <a:gdLst/>
              <a:ahLst/>
              <a:cxnLst/>
              <a:rect l="l" t="t" r="r" b="b"/>
              <a:pathLst>
                <a:path w="1281430" h="301625">
                  <a:moveTo>
                    <a:pt x="1281264" y="0"/>
                  </a:moveTo>
                  <a:lnTo>
                    <a:pt x="0" y="0"/>
                  </a:lnTo>
                  <a:lnTo>
                    <a:pt x="0" y="301472"/>
                  </a:lnTo>
                  <a:lnTo>
                    <a:pt x="1281264" y="301472"/>
                  </a:lnTo>
                  <a:lnTo>
                    <a:pt x="12812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3" name="object 3"/>
            <p:cNvSpPr/>
            <p:nvPr/>
          </p:nvSpPr>
          <p:spPr>
            <a:xfrm>
              <a:off x="656570" y="800778"/>
              <a:ext cx="8765671" cy="57645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8000" y="796086"/>
              <a:ext cx="1281430" cy="301625"/>
            </a:xfrm>
            <a:custGeom>
              <a:avLst/>
              <a:gdLst/>
              <a:ahLst/>
              <a:cxnLst/>
              <a:rect l="l" t="t" r="r" b="b"/>
              <a:pathLst>
                <a:path w="1281430" h="301625">
                  <a:moveTo>
                    <a:pt x="1281264" y="0"/>
                  </a:moveTo>
                  <a:lnTo>
                    <a:pt x="0" y="0"/>
                  </a:lnTo>
                  <a:lnTo>
                    <a:pt x="0" y="301472"/>
                  </a:lnTo>
                  <a:lnTo>
                    <a:pt x="1281264" y="301472"/>
                  </a:lnTo>
                  <a:lnTo>
                    <a:pt x="12812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0852" y="987196"/>
            <a:ext cx="164274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Vo</a:t>
            </a:r>
            <a:r>
              <a:rPr spc="-5" dirty="0">
                <a:latin typeface="Carlito"/>
                <a:cs typeface="Carlito"/>
              </a:rPr>
              <a:t>wels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753350" cy="421576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1790" marR="5080" indent="-339725">
              <a:lnSpc>
                <a:spcPct val="89400"/>
              </a:lnSpc>
              <a:spcBef>
                <a:spcPts val="4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Carlito"/>
                <a:cs typeface="Carlito"/>
              </a:rPr>
              <a:t>Vowels </a:t>
            </a:r>
            <a:r>
              <a:rPr sz="2350" spc="5" dirty="0">
                <a:latin typeface="Carlito"/>
                <a:cs typeface="Carlito"/>
              </a:rPr>
              <a:t>are classiﬁed </a:t>
            </a:r>
            <a:r>
              <a:rPr sz="2350" spc="10" dirty="0">
                <a:latin typeface="Carlito"/>
                <a:cs typeface="Carlito"/>
              </a:rPr>
              <a:t>by how high </a:t>
            </a:r>
            <a:r>
              <a:rPr sz="2350" spc="5" dirty="0">
                <a:latin typeface="Carlito"/>
                <a:cs typeface="Carlito"/>
              </a:rPr>
              <a:t>or </a:t>
            </a:r>
            <a:r>
              <a:rPr sz="2350" spc="10" dirty="0">
                <a:latin typeface="Carlito"/>
                <a:cs typeface="Carlito"/>
              </a:rPr>
              <a:t>low the tongue </a:t>
            </a:r>
            <a:r>
              <a:rPr sz="2350" spc="5" dirty="0">
                <a:latin typeface="Carlito"/>
                <a:cs typeface="Carlito"/>
              </a:rPr>
              <a:t>is, if</a:t>
            </a:r>
            <a:r>
              <a:rPr sz="2350" spc="-40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the  tongue </a:t>
            </a:r>
            <a:r>
              <a:rPr sz="2350" spc="5" dirty="0">
                <a:latin typeface="Carlito"/>
                <a:cs typeface="Carlito"/>
              </a:rPr>
              <a:t>is in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front or </a:t>
            </a:r>
            <a:r>
              <a:rPr sz="2350" spc="10" dirty="0">
                <a:latin typeface="Carlito"/>
                <a:cs typeface="Carlito"/>
              </a:rPr>
              <a:t>back </a:t>
            </a:r>
            <a:r>
              <a:rPr sz="2350" spc="5" dirty="0">
                <a:latin typeface="Carlito"/>
                <a:cs typeface="Carlito"/>
              </a:rPr>
              <a:t>of </a:t>
            </a:r>
            <a:r>
              <a:rPr sz="2350" spc="10" dirty="0">
                <a:latin typeface="Carlito"/>
                <a:cs typeface="Carlito"/>
              </a:rPr>
              <a:t>the mouth, and whether </a:t>
            </a:r>
            <a:r>
              <a:rPr sz="2350" spc="5" dirty="0">
                <a:latin typeface="Carlito"/>
                <a:cs typeface="Carlito"/>
              </a:rPr>
              <a:t>or  not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lips are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rounded</a:t>
            </a:r>
            <a:endParaRPr sz="23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8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10" dirty="0">
                <a:latin typeface="Carlito"/>
                <a:cs typeface="Carlito"/>
              </a:rPr>
              <a:t>High </a:t>
            </a:r>
            <a:r>
              <a:rPr sz="2350" spc="5" dirty="0">
                <a:latin typeface="Carlito"/>
                <a:cs typeface="Carlito"/>
              </a:rPr>
              <a:t>vowels: [</a:t>
            </a:r>
            <a:r>
              <a:rPr sz="2350" spc="5" dirty="0">
                <a:latin typeface="Liberation Serif"/>
                <a:cs typeface="Liberation Serif"/>
              </a:rPr>
              <a:t>i] </a:t>
            </a:r>
            <a:r>
              <a:rPr sz="2350" spc="-55" dirty="0">
                <a:latin typeface="Liberation Serif"/>
                <a:cs typeface="Liberation Serif"/>
              </a:rPr>
              <a:t>[</a:t>
            </a:r>
            <a:r>
              <a:rPr sz="2350" spc="-55" dirty="0">
                <a:latin typeface="Arimo"/>
                <a:cs typeface="Arimo"/>
              </a:rPr>
              <a:t>ɪ</a:t>
            </a:r>
            <a:r>
              <a:rPr sz="2350" spc="-55" dirty="0">
                <a:latin typeface="Liberation Serif"/>
                <a:cs typeface="Liberation Serif"/>
              </a:rPr>
              <a:t>] </a:t>
            </a:r>
            <a:r>
              <a:rPr sz="2350" spc="5" dirty="0">
                <a:latin typeface="Liberation Serif"/>
                <a:cs typeface="Liberation Serif"/>
              </a:rPr>
              <a:t>[u]</a:t>
            </a:r>
            <a:r>
              <a:rPr sz="2350" spc="320" dirty="0">
                <a:latin typeface="Liberation Serif"/>
                <a:cs typeface="Liberation Serif"/>
              </a:rPr>
              <a:t> </a:t>
            </a:r>
            <a:r>
              <a:rPr sz="2350" spc="-50" dirty="0">
                <a:latin typeface="Liberation Serif"/>
                <a:cs typeface="Liberation Serif"/>
              </a:rPr>
              <a:t>[</a:t>
            </a:r>
            <a:r>
              <a:rPr sz="2350" spc="-50" dirty="0">
                <a:latin typeface="Arimo"/>
                <a:cs typeface="Arimo"/>
              </a:rPr>
              <a:t>ʊ</a:t>
            </a:r>
            <a:r>
              <a:rPr sz="2350" spc="-50" dirty="0">
                <a:latin typeface="Carlito"/>
                <a:cs typeface="Carlito"/>
              </a:rPr>
              <a:t>]</a:t>
            </a:r>
            <a:endParaRPr sz="23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Carlito"/>
                <a:cs typeface="Carlito"/>
              </a:rPr>
              <a:t>Mid </a:t>
            </a:r>
            <a:r>
              <a:rPr sz="2350" spc="5" dirty="0">
                <a:latin typeface="Carlito"/>
                <a:cs typeface="Carlito"/>
              </a:rPr>
              <a:t>vowels: [e] [ɛ] [o] [ə] [ʌ]</a:t>
            </a:r>
            <a:r>
              <a:rPr sz="2350" spc="-1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[ɔ]</a:t>
            </a:r>
            <a:endParaRPr sz="23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10" dirty="0">
                <a:latin typeface="Carlito"/>
                <a:cs typeface="Carlito"/>
              </a:rPr>
              <a:t>Low </a:t>
            </a:r>
            <a:r>
              <a:rPr sz="2350" spc="5" dirty="0">
                <a:latin typeface="Carlito"/>
                <a:cs typeface="Carlito"/>
              </a:rPr>
              <a:t>vowels: [æ]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[a]</a:t>
            </a:r>
            <a:endParaRPr sz="23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8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Carlito"/>
                <a:cs typeface="Carlito"/>
              </a:rPr>
              <a:t>Front </a:t>
            </a:r>
            <a:r>
              <a:rPr sz="2350" spc="5" dirty="0">
                <a:latin typeface="Carlito"/>
                <a:cs typeface="Carlito"/>
              </a:rPr>
              <a:t>vowels: </a:t>
            </a:r>
            <a:r>
              <a:rPr sz="2350" dirty="0">
                <a:latin typeface="Carlito"/>
                <a:cs typeface="Carlito"/>
              </a:rPr>
              <a:t>[i] </a:t>
            </a:r>
            <a:r>
              <a:rPr sz="2350" spc="-55" dirty="0">
                <a:latin typeface="Carlito"/>
                <a:cs typeface="Carlito"/>
              </a:rPr>
              <a:t>[</a:t>
            </a:r>
            <a:r>
              <a:rPr sz="2350" spc="-55" dirty="0">
                <a:latin typeface="Arimo"/>
                <a:cs typeface="Arimo"/>
              </a:rPr>
              <a:t>ɪ</a:t>
            </a:r>
            <a:r>
              <a:rPr sz="2350" spc="-55" dirty="0">
                <a:latin typeface="Carlito"/>
                <a:cs typeface="Carlito"/>
              </a:rPr>
              <a:t>] </a:t>
            </a:r>
            <a:r>
              <a:rPr sz="2350" spc="5" dirty="0">
                <a:latin typeface="Carlito"/>
                <a:cs typeface="Carlito"/>
              </a:rPr>
              <a:t>[e] [ɛ]</a:t>
            </a:r>
            <a:r>
              <a:rPr sz="2350" spc="50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[æ]</a:t>
            </a:r>
            <a:endParaRPr sz="23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Carlito"/>
                <a:cs typeface="Carlito"/>
              </a:rPr>
              <a:t>Central </a:t>
            </a:r>
            <a:r>
              <a:rPr sz="2350" spc="5" dirty="0">
                <a:latin typeface="Carlito"/>
                <a:cs typeface="Carlito"/>
              </a:rPr>
              <a:t>vowels: [ə]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[ʌ]</a:t>
            </a:r>
            <a:endParaRPr sz="23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Carlito"/>
                <a:cs typeface="Carlito"/>
              </a:rPr>
              <a:t>Back </a:t>
            </a:r>
            <a:r>
              <a:rPr sz="2350" spc="5" dirty="0">
                <a:latin typeface="Carlito"/>
                <a:cs typeface="Carlito"/>
              </a:rPr>
              <a:t>vowels: [u] [ɔ] [o] [æ]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[a]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9973" y="4221092"/>
            <a:ext cx="643255" cy="177673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4910"/>
              </a:lnSpc>
            </a:pPr>
            <a:r>
              <a:rPr sz="4350" spc="-245" dirty="0">
                <a:latin typeface="Arial"/>
                <a:cs typeface="Arial"/>
              </a:rPr>
              <a:t>V</a:t>
            </a:r>
            <a:r>
              <a:rPr sz="4350" dirty="0">
                <a:latin typeface="Arial"/>
                <a:cs typeface="Arial"/>
              </a:rPr>
              <a:t>owels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54180" y="2316848"/>
            <a:ext cx="4840867" cy="53511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3658" y="7611046"/>
            <a:ext cx="95440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© Cengage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Learning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2528" y="510078"/>
            <a:ext cx="6783705" cy="9044305"/>
          </a:xfrm>
          <a:custGeom>
            <a:avLst/>
            <a:gdLst/>
            <a:ahLst/>
            <a:cxnLst/>
            <a:rect l="l" t="t" r="r" b="b"/>
            <a:pathLst>
              <a:path w="6783705" h="9044305">
                <a:moveTo>
                  <a:pt x="6783191" y="0"/>
                </a:moveTo>
                <a:lnTo>
                  <a:pt x="6783191" y="9044255"/>
                </a:lnTo>
                <a:lnTo>
                  <a:pt x="0" y="9044255"/>
                </a:lnTo>
                <a:lnTo>
                  <a:pt x="0" y="0"/>
                </a:lnTo>
                <a:lnTo>
                  <a:pt x="6783191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0852" y="987196"/>
            <a:ext cx="164274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Vo</a:t>
            </a:r>
            <a:r>
              <a:rPr spc="-5" dirty="0">
                <a:latin typeface="Carlito"/>
                <a:cs typeface="Carlito"/>
              </a:rPr>
              <a:t>wels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59630"/>
            <a:ext cx="7958455" cy="42335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b="1" spc="10" dirty="0">
                <a:latin typeface="Carlito"/>
                <a:cs typeface="Carlito"/>
              </a:rPr>
              <a:t>Round </a:t>
            </a:r>
            <a:r>
              <a:rPr sz="1950" spc="10" dirty="0">
                <a:latin typeface="Carlito"/>
                <a:cs typeface="Carlito"/>
              </a:rPr>
              <a:t>vowels: </a:t>
            </a:r>
            <a:r>
              <a:rPr sz="1950" spc="5" dirty="0">
                <a:latin typeface="Carlito"/>
                <a:cs typeface="Carlito"/>
              </a:rPr>
              <a:t>[u] </a:t>
            </a:r>
            <a:r>
              <a:rPr sz="1950" spc="-35" dirty="0">
                <a:latin typeface="Carlito"/>
                <a:cs typeface="Carlito"/>
              </a:rPr>
              <a:t>[</a:t>
            </a:r>
            <a:r>
              <a:rPr sz="1950" spc="-35" dirty="0">
                <a:latin typeface="Arimo"/>
                <a:cs typeface="Arimo"/>
              </a:rPr>
              <a:t>ʊ</a:t>
            </a:r>
            <a:r>
              <a:rPr sz="1950" spc="-35" dirty="0">
                <a:latin typeface="Carlito"/>
                <a:cs typeface="Carlito"/>
              </a:rPr>
              <a:t>] </a:t>
            </a:r>
            <a:r>
              <a:rPr sz="1950" spc="5" dirty="0">
                <a:latin typeface="Carlito"/>
                <a:cs typeface="Carlito"/>
              </a:rPr>
              <a:t>[o]</a:t>
            </a:r>
            <a:r>
              <a:rPr sz="1950" spc="20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[ɔ]</a:t>
            </a:r>
            <a:endParaRPr sz="1950">
              <a:latin typeface="Carlito"/>
              <a:cs typeface="Carlito"/>
            </a:endParaRPr>
          </a:p>
          <a:p>
            <a:pPr marL="747395" lvl="1" indent="-283210">
              <a:lnSpc>
                <a:spcPts val="2090"/>
              </a:lnSpc>
              <a:spcBef>
                <a:spcPts val="1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0" dirty="0">
                <a:latin typeface="Carlito"/>
                <a:cs typeface="Carlito"/>
              </a:rPr>
              <a:t>Produced by rounding the</a:t>
            </a:r>
            <a:r>
              <a:rPr sz="1750" spc="-1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lips</a:t>
            </a:r>
            <a:endParaRPr sz="1750">
              <a:latin typeface="Carlito"/>
              <a:cs typeface="Carlito"/>
            </a:endParaRPr>
          </a:p>
          <a:p>
            <a:pPr marL="741045" marR="231140" lvl="1" indent="-276860">
              <a:lnSpc>
                <a:spcPts val="1750"/>
              </a:lnSpc>
              <a:spcBef>
                <a:spcPts val="34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0" dirty="0">
                <a:latin typeface="Carlito"/>
                <a:cs typeface="Carlito"/>
              </a:rPr>
              <a:t>English has only back round vowels, but other languages such as French </a:t>
            </a:r>
            <a:r>
              <a:rPr sz="1750" spc="15" dirty="0">
                <a:latin typeface="Carlito"/>
                <a:cs typeface="Carlito"/>
              </a:rPr>
              <a:t>and  </a:t>
            </a:r>
            <a:r>
              <a:rPr sz="1750" spc="10" dirty="0">
                <a:latin typeface="Carlito"/>
                <a:cs typeface="Carlito"/>
              </a:rPr>
              <a:t>Swedish have front round</a:t>
            </a:r>
            <a:r>
              <a:rPr sz="1750" spc="-1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vowels</a:t>
            </a:r>
            <a:endParaRPr sz="17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19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b="1" spc="5" dirty="0">
                <a:latin typeface="Carlito"/>
                <a:cs typeface="Carlito"/>
              </a:rPr>
              <a:t>Diphthongs</a:t>
            </a:r>
            <a:r>
              <a:rPr sz="1950" spc="5" dirty="0">
                <a:latin typeface="Carlito"/>
                <a:cs typeface="Carlito"/>
              </a:rPr>
              <a:t>: </a:t>
            </a:r>
            <a:r>
              <a:rPr sz="1950" spc="-35" dirty="0">
                <a:latin typeface="Carlito"/>
                <a:cs typeface="Carlito"/>
              </a:rPr>
              <a:t>[a</a:t>
            </a:r>
            <a:r>
              <a:rPr sz="1950" spc="-35" dirty="0">
                <a:latin typeface="Arimo"/>
                <a:cs typeface="Arimo"/>
              </a:rPr>
              <a:t>ɪ</a:t>
            </a:r>
            <a:r>
              <a:rPr sz="1950" spc="-35" dirty="0">
                <a:latin typeface="Carlito"/>
                <a:cs typeface="Carlito"/>
              </a:rPr>
              <a:t>] </a:t>
            </a:r>
            <a:r>
              <a:rPr sz="1950" spc="-25" dirty="0">
                <a:latin typeface="Carlito"/>
                <a:cs typeface="Carlito"/>
              </a:rPr>
              <a:t>[a</a:t>
            </a:r>
            <a:r>
              <a:rPr sz="1950" spc="-25" dirty="0">
                <a:latin typeface="Arimo"/>
                <a:cs typeface="Arimo"/>
              </a:rPr>
              <a:t>ʊ</a:t>
            </a:r>
            <a:r>
              <a:rPr sz="1950" spc="-25" dirty="0">
                <a:latin typeface="Carlito"/>
                <a:cs typeface="Carlito"/>
              </a:rPr>
              <a:t>]</a:t>
            </a:r>
            <a:r>
              <a:rPr sz="1950" spc="40" dirty="0">
                <a:latin typeface="Carlito"/>
                <a:cs typeface="Carlito"/>
              </a:rPr>
              <a:t> </a:t>
            </a:r>
            <a:r>
              <a:rPr sz="1950" spc="-35" dirty="0">
                <a:latin typeface="Carlito"/>
                <a:cs typeface="Carlito"/>
              </a:rPr>
              <a:t>[ɔ</a:t>
            </a:r>
            <a:r>
              <a:rPr sz="1950" spc="-35" dirty="0">
                <a:latin typeface="Arimo"/>
                <a:cs typeface="Arimo"/>
              </a:rPr>
              <a:t>ɪ</a:t>
            </a:r>
            <a:r>
              <a:rPr sz="1950" spc="-35" dirty="0">
                <a:latin typeface="Carlito"/>
                <a:cs typeface="Carlito"/>
              </a:rPr>
              <a:t>]</a:t>
            </a:r>
            <a:endParaRPr sz="1950">
              <a:latin typeface="Carlito"/>
              <a:cs typeface="Carlito"/>
            </a:endParaRPr>
          </a:p>
          <a:p>
            <a:pPr marL="741045" marR="125730" lvl="1" indent="-276860">
              <a:lnSpc>
                <a:spcPts val="1750"/>
              </a:lnSpc>
              <a:spcBef>
                <a:spcPts val="38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5" dirty="0">
                <a:latin typeface="Carlito"/>
                <a:cs typeface="Carlito"/>
              </a:rPr>
              <a:t>A </a:t>
            </a:r>
            <a:r>
              <a:rPr sz="1750" spc="10" dirty="0">
                <a:latin typeface="Carlito"/>
                <a:cs typeface="Carlito"/>
              </a:rPr>
              <a:t>sequence of two vowel sounds (as opposed to the </a:t>
            </a:r>
            <a:r>
              <a:rPr sz="1750" b="1" spc="10" dirty="0">
                <a:latin typeface="Carlito"/>
                <a:cs typeface="Carlito"/>
              </a:rPr>
              <a:t>monophthongs </a:t>
            </a:r>
            <a:r>
              <a:rPr sz="1750" spc="15" dirty="0">
                <a:latin typeface="Carlito"/>
                <a:cs typeface="Carlito"/>
              </a:rPr>
              <a:t>we </a:t>
            </a:r>
            <a:r>
              <a:rPr sz="1750" spc="10" dirty="0">
                <a:latin typeface="Carlito"/>
                <a:cs typeface="Carlito"/>
              </a:rPr>
              <a:t>have  looked at so</a:t>
            </a:r>
            <a:r>
              <a:rPr sz="1750" spc="-10" dirty="0">
                <a:latin typeface="Carlito"/>
                <a:cs typeface="Carlito"/>
              </a:rPr>
              <a:t> </a:t>
            </a:r>
            <a:r>
              <a:rPr sz="1750" spc="5" dirty="0">
                <a:latin typeface="Carlito"/>
                <a:cs typeface="Carlito"/>
              </a:rPr>
              <a:t>far)</a:t>
            </a:r>
            <a:endParaRPr sz="17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19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b="1" spc="10" dirty="0">
                <a:latin typeface="Carlito"/>
                <a:cs typeface="Carlito"/>
              </a:rPr>
              <a:t>Nasalization</a:t>
            </a:r>
            <a:r>
              <a:rPr sz="1950" spc="10" dirty="0">
                <a:latin typeface="Carlito"/>
                <a:cs typeface="Carlito"/>
              </a:rPr>
              <a:t>:</a:t>
            </a:r>
            <a:endParaRPr sz="1950">
              <a:latin typeface="Carlito"/>
              <a:cs typeface="Carlito"/>
            </a:endParaRPr>
          </a:p>
          <a:p>
            <a:pPr marL="741045" marR="383540" lvl="1" indent="-276860">
              <a:lnSpc>
                <a:spcPts val="1750"/>
              </a:lnSpc>
              <a:spcBef>
                <a:spcPts val="38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0" dirty="0">
                <a:latin typeface="Carlito"/>
                <a:cs typeface="Carlito"/>
              </a:rPr>
              <a:t>Vowels can also </a:t>
            </a:r>
            <a:r>
              <a:rPr sz="1750" spc="15" dirty="0">
                <a:latin typeface="Carlito"/>
                <a:cs typeface="Carlito"/>
              </a:rPr>
              <a:t>be </a:t>
            </a:r>
            <a:r>
              <a:rPr sz="1750" spc="10" dirty="0">
                <a:latin typeface="Carlito"/>
                <a:cs typeface="Carlito"/>
              </a:rPr>
              <a:t>pronounced with a lowered velum, allowing air to pass  through the</a:t>
            </a:r>
            <a:r>
              <a:rPr sz="1750" spc="-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nose</a:t>
            </a:r>
            <a:endParaRPr sz="1750">
              <a:latin typeface="Carlito"/>
              <a:cs typeface="Carlito"/>
            </a:endParaRPr>
          </a:p>
          <a:p>
            <a:pPr marL="747395" lvl="1" indent="-283210">
              <a:lnSpc>
                <a:spcPts val="1925"/>
              </a:lnSpc>
              <a:spcBef>
                <a:spcPts val="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0" dirty="0">
                <a:latin typeface="Carlito"/>
                <a:cs typeface="Carlito"/>
              </a:rPr>
              <a:t>In English, speakers nasalize vowels before a nasal sound, such as in the words</a:t>
            </a:r>
            <a:endParaRPr sz="1750">
              <a:latin typeface="Carlito"/>
              <a:cs typeface="Carlito"/>
            </a:endParaRPr>
          </a:p>
          <a:p>
            <a:pPr marL="741045">
              <a:lnSpc>
                <a:spcPts val="1925"/>
              </a:lnSpc>
            </a:pPr>
            <a:r>
              <a:rPr sz="1750" i="1" spc="10" dirty="0">
                <a:latin typeface="Carlito"/>
                <a:cs typeface="Carlito"/>
              </a:rPr>
              <a:t>beam</a:t>
            </a:r>
            <a:r>
              <a:rPr sz="1750" spc="10" dirty="0">
                <a:latin typeface="Carlito"/>
                <a:cs typeface="Carlito"/>
              </a:rPr>
              <a:t>, </a:t>
            </a:r>
            <a:r>
              <a:rPr sz="1750" i="1" spc="10" dirty="0">
                <a:latin typeface="Carlito"/>
                <a:cs typeface="Carlito"/>
              </a:rPr>
              <a:t>bean</a:t>
            </a:r>
            <a:r>
              <a:rPr sz="1750" spc="10" dirty="0">
                <a:latin typeface="Carlito"/>
                <a:cs typeface="Carlito"/>
              </a:rPr>
              <a:t>, </a:t>
            </a:r>
            <a:r>
              <a:rPr sz="1750" spc="15" dirty="0">
                <a:latin typeface="Carlito"/>
                <a:cs typeface="Carlito"/>
              </a:rPr>
              <a:t>and</a:t>
            </a:r>
            <a:r>
              <a:rPr sz="1750" spc="-10" dirty="0">
                <a:latin typeface="Carlito"/>
                <a:cs typeface="Carlito"/>
              </a:rPr>
              <a:t> </a:t>
            </a:r>
            <a:r>
              <a:rPr sz="1750" i="1" spc="5" dirty="0">
                <a:latin typeface="Carlito"/>
                <a:cs typeface="Carlito"/>
              </a:rPr>
              <a:t>bingo</a:t>
            </a:r>
            <a:endParaRPr sz="1750">
              <a:latin typeface="Carlito"/>
              <a:cs typeface="Carlito"/>
            </a:endParaRPr>
          </a:p>
          <a:p>
            <a:pPr marL="741045" marR="285115" lvl="1" indent="-276860">
              <a:lnSpc>
                <a:spcPct val="78600"/>
              </a:lnSpc>
              <a:spcBef>
                <a:spcPts val="459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15" dirty="0">
                <a:latin typeface="Carlito"/>
                <a:cs typeface="Carlito"/>
              </a:rPr>
              <a:t>The </a:t>
            </a:r>
            <a:r>
              <a:rPr sz="1750" spc="10" dirty="0">
                <a:latin typeface="Carlito"/>
                <a:cs typeface="Carlito"/>
              </a:rPr>
              <a:t>nasalization </a:t>
            </a:r>
            <a:r>
              <a:rPr sz="1750" spc="5" dirty="0">
                <a:latin typeface="Carlito"/>
                <a:cs typeface="Carlito"/>
              </a:rPr>
              <a:t>is </a:t>
            </a:r>
            <a:r>
              <a:rPr sz="1750" spc="10" dirty="0">
                <a:latin typeface="Carlito"/>
                <a:cs typeface="Carlito"/>
              </a:rPr>
              <a:t>represented by a </a:t>
            </a:r>
            <a:r>
              <a:rPr sz="1750" spc="5" dirty="0">
                <a:latin typeface="Carlito"/>
                <a:cs typeface="Carlito"/>
              </a:rPr>
              <a:t>diacritic, </a:t>
            </a:r>
            <a:r>
              <a:rPr sz="1750" spc="15" dirty="0">
                <a:latin typeface="Carlito"/>
                <a:cs typeface="Carlito"/>
              </a:rPr>
              <a:t>an </a:t>
            </a:r>
            <a:r>
              <a:rPr sz="1750" spc="10" dirty="0">
                <a:latin typeface="Carlito"/>
                <a:cs typeface="Carlito"/>
              </a:rPr>
              <a:t>extra mark placed with the  symbol:</a:t>
            </a:r>
            <a:endParaRPr sz="175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2618320" y="6071895"/>
              <a:ext cx="1582737" cy="46634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4327" y="987196"/>
            <a:ext cx="177673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45" dirty="0"/>
              <a:t>V</a:t>
            </a:r>
            <a:r>
              <a:rPr dirty="0"/>
              <a:t>owels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58629"/>
            <a:ext cx="3525520" cy="418211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-25" dirty="0">
                <a:latin typeface="Arial"/>
                <a:cs typeface="Arial"/>
              </a:rPr>
              <a:t>Tense</a:t>
            </a:r>
            <a:r>
              <a:rPr sz="2350" b="1" spc="-1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vowels:</a:t>
            </a:r>
            <a:endParaRPr sz="23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170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Are produced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with</a:t>
            </a:r>
            <a:endParaRPr sz="1950">
              <a:latin typeface="Arial"/>
              <a:cs typeface="Arial"/>
            </a:endParaRPr>
          </a:p>
          <a:p>
            <a:pPr marL="747395" marR="409575">
              <a:lnSpc>
                <a:spcPct val="109900"/>
              </a:lnSpc>
              <a:spcBef>
                <a:spcPts val="100"/>
              </a:spcBef>
            </a:pPr>
            <a:r>
              <a:rPr sz="1950" spc="10" dirty="0">
                <a:latin typeface="Arial"/>
                <a:cs typeface="Arial"/>
              </a:rPr>
              <a:t>greater tension in</a:t>
            </a:r>
            <a:r>
              <a:rPr sz="1950" spc="-7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the  tongue</a:t>
            </a:r>
            <a:endParaRPr sz="1950">
              <a:latin typeface="Arial"/>
              <a:cs typeface="Arial"/>
            </a:endParaRPr>
          </a:p>
          <a:p>
            <a:pPr marL="747395" marR="144780" lvl="1" indent="-283210">
              <a:lnSpc>
                <a:spcPct val="109900"/>
              </a:lnSpc>
              <a:spcBef>
                <a:spcPts val="100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5" dirty="0">
                <a:latin typeface="Arial"/>
                <a:cs typeface="Arial"/>
              </a:rPr>
              <a:t>May </a:t>
            </a:r>
            <a:r>
              <a:rPr sz="1950" spc="10" dirty="0">
                <a:latin typeface="Arial"/>
                <a:cs typeface="Arial"/>
              </a:rPr>
              <a:t>occur at the </a:t>
            </a:r>
            <a:r>
              <a:rPr sz="1950" spc="15" dirty="0">
                <a:latin typeface="Arial"/>
                <a:cs typeface="Arial"/>
              </a:rPr>
              <a:t>end</a:t>
            </a:r>
            <a:r>
              <a:rPr sz="1950" spc="-8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of  </a:t>
            </a:r>
            <a:r>
              <a:rPr sz="1950" spc="15" dirty="0">
                <a:latin typeface="Arial"/>
                <a:cs typeface="Arial"/>
              </a:rPr>
              <a:t>words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95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10" dirty="0">
                <a:latin typeface="Arial"/>
                <a:cs typeface="Arial"/>
              </a:rPr>
              <a:t>Lax</a:t>
            </a:r>
            <a:r>
              <a:rPr sz="2350" b="1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vowels:</a:t>
            </a:r>
            <a:endParaRPr sz="2350">
              <a:latin typeface="Arial"/>
              <a:cs typeface="Arial"/>
            </a:endParaRPr>
          </a:p>
          <a:p>
            <a:pPr marL="747395" marR="228600" lvl="1" indent="-283210">
              <a:lnSpc>
                <a:spcPct val="109900"/>
              </a:lnSpc>
              <a:spcBef>
                <a:spcPts val="60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Are produced with</a:t>
            </a:r>
            <a:r>
              <a:rPr sz="1950" spc="-4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less  tongue</a:t>
            </a:r>
            <a:r>
              <a:rPr sz="195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tension</a:t>
            </a:r>
            <a:endParaRPr sz="1950">
              <a:latin typeface="Arial"/>
              <a:cs typeface="Arial"/>
            </a:endParaRPr>
          </a:p>
          <a:p>
            <a:pPr marL="747395" marR="5080" lvl="1" indent="-283210">
              <a:lnSpc>
                <a:spcPct val="109900"/>
              </a:lnSpc>
              <a:spcBef>
                <a:spcPts val="100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5" dirty="0">
                <a:latin typeface="Arial"/>
                <a:cs typeface="Arial"/>
              </a:rPr>
              <a:t>May </a:t>
            </a:r>
            <a:r>
              <a:rPr sz="1950" spc="10" dirty="0">
                <a:latin typeface="Arial"/>
                <a:cs typeface="Arial"/>
              </a:rPr>
              <a:t>not occur at the</a:t>
            </a:r>
            <a:r>
              <a:rPr sz="1950" spc="-7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end  </a:t>
            </a:r>
            <a:r>
              <a:rPr sz="1950" spc="10" dirty="0">
                <a:latin typeface="Arial"/>
                <a:cs typeface="Arial"/>
              </a:rPr>
              <a:t>of</a:t>
            </a:r>
            <a:r>
              <a:rPr sz="195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words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5607944" y="2780788"/>
              <a:ext cx="3316226" cy="311524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4327" y="987196"/>
            <a:ext cx="177673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45" dirty="0"/>
              <a:t>V</a:t>
            </a:r>
            <a:r>
              <a:rPr dirty="0"/>
              <a:t>owels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4" name="object 4"/>
            <p:cNvSpPr/>
            <p:nvPr/>
          </p:nvSpPr>
          <p:spPr>
            <a:xfrm>
              <a:off x="884843" y="2161692"/>
              <a:ext cx="8441296" cy="426976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3580" y="987196"/>
            <a:ext cx="647890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Identity </a:t>
            </a:r>
            <a:r>
              <a:rPr dirty="0"/>
              <a:t>of Speech</a:t>
            </a:r>
            <a:r>
              <a:rPr spc="-50" dirty="0"/>
              <a:t> </a:t>
            </a:r>
            <a:r>
              <a:rPr dirty="0"/>
              <a:t>Sounds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792084" cy="422846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1790" marR="255904" indent="-339725">
              <a:lnSpc>
                <a:spcPct val="79400"/>
              </a:lnSpc>
              <a:spcBef>
                <a:spcPts val="80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Our linguistic </a:t>
            </a:r>
            <a:r>
              <a:rPr sz="2750" spc="10" dirty="0">
                <a:latin typeface="Arial"/>
                <a:cs typeface="Arial"/>
              </a:rPr>
              <a:t>knowledge </a:t>
            </a:r>
            <a:r>
              <a:rPr sz="2750" spc="5" dirty="0">
                <a:latin typeface="Arial"/>
                <a:cs typeface="Arial"/>
              </a:rPr>
              <a:t>allows </a:t>
            </a:r>
            <a:r>
              <a:rPr sz="2750" spc="10" dirty="0">
                <a:latin typeface="Arial"/>
                <a:cs typeface="Arial"/>
              </a:rPr>
              <a:t>us </a:t>
            </a:r>
            <a:r>
              <a:rPr sz="2750" spc="5" dirty="0">
                <a:latin typeface="Arial"/>
                <a:cs typeface="Arial"/>
              </a:rPr>
              <a:t>to ignore  nonlinguistic </a:t>
            </a:r>
            <a:r>
              <a:rPr sz="2750" dirty="0">
                <a:latin typeface="Arial"/>
                <a:cs typeface="Arial"/>
              </a:rPr>
              <a:t>differences </a:t>
            </a:r>
            <a:r>
              <a:rPr sz="2750" spc="5" dirty="0">
                <a:latin typeface="Arial"/>
                <a:cs typeface="Arial"/>
              </a:rPr>
              <a:t>in </a:t>
            </a:r>
            <a:r>
              <a:rPr sz="2750" spc="10" dirty="0">
                <a:latin typeface="Arial"/>
                <a:cs typeface="Arial"/>
              </a:rPr>
              <a:t>speech </a:t>
            </a:r>
            <a:r>
              <a:rPr sz="2750" spc="5" dirty="0">
                <a:latin typeface="Arial"/>
                <a:cs typeface="Arial"/>
              </a:rPr>
              <a:t>(such </a:t>
            </a:r>
            <a:r>
              <a:rPr sz="2750" spc="10" dirty="0">
                <a:latin typeface="Arial"/>
                <a:cs typeface="Arial"/>
              </a:rPr>
              <a:t>as  </a:t>
            </a:r>
            <a:r>
              <a:rPr sz="2750" spc="5" dirty="0">
                <a:latin typeface="Arial"/>
                <a:cs typeface="Arial"/>
              </a:rPr>
              <a:t>individual pitch levels, rates of speed,</a:t>
            </a:r>
            <a:r>
              <a:rPr sz="2750" spc="4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coughs)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500">
              <a:latin typeface="Arial"/>
              <a:cs typeface="Arial"/>
            </a:endParaRPr>
          </a:p>
          <a:p>
            <a:pPr marL="351790" marR="242570" indent="-339725">
              <a:lnSpc>
                <a:spcPct val="79800"/>
              </a:lnSpc>
              <a:spcBef>
                <a:spcPts val="5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-15" dirty="0">
                <a:latin typeface="Arial"/>
                <a:cs typeface="Arial"/>
              </a:rPr>
              <a:t>We </a:t>
            </a:r>
            <a:r>
              <a:rPr sz="2750" spc="5" dirty="0">
                <a:latin typeface="Arial"/>
                <a:cs typeface="Arial"/>
              </a:rPr>
              <a:t>are capable of </a:t>
            </a:r>
            <a:r>
              <a:rPr sz="2750" spc="10" dirty="0">
                <a:latin typeface="Arial"/>
                <a:cs typeface="Arial"/>
              </a:rPr>
              <a:t>making sounds </a:t>
            </a:r>
            <a:r>
              <a:rPr sz="2750" spc="5" dirty="0">
                <a:latin typeface="Arial"/>
                <a:cs typeface="Arial"/>
              </a:rPr>
              <a:t>that are not  </a:t>
            </a:r>
            <a:r>
              <a:rPr sz="2750" spc="10" dirty="0">
                <a:latin typeface="Arial"/>
                <a:cs typeface="Arial"/>
              </a:rPr>
              <a:t>speech sounds </a:t>
            </a:r>
            <a:r>
              <a:rPr sz="2750" spc="5" dirty="0">
                <a:latin typeface="Arial"/>
                <a:cs typeface="Arial"/>
              </a:rPr>
              <a:t>in English but are in other  </a:t>
            </a:r>
            <a:r>
              <a:rPr sz="2750" spc="10" dirty="0">
                <a:latin typeface="Arial"/>
                <a:cs typeface="Arial"/>
              </a:rPr>
              <a:t>languages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Arial"/>
              <a:cs typeface="Arial"/>
            </a:endParaRPr>
          </a:p>
          <a:p>
            <a:pPr marL="741045" marR="5080" indent="-276860">
              <a:lnSpc>
                <a:spcPct val="81000"/>
              </a:lnSpc>
            </a:pPr>
            <a:r>
              <a:rPr sz="2350" spc="10" dirty="0">
                <a:latin typeface="Arial"/>
                <a:cs typeface="Arial"/>
              </a:rPr>
              <a:t>– The </a:t>
            </a:r>
            <a:r>
              <a:rPr sz="2350" spc="5" dirty="0">
                <a:latin typeface="Arial"/>
                <a:cs typeface="Arial"/>
              </a:rPr>
              <a:t>click </a:t>
            </a:r>
            <a:r>
              <a:rPr sz="2350" i="1" spc="5" dirty="0">
                <a:latin typeface="Arial"/>
                <a:cs typeface="Arial"/>
              </a:rPr>
              <a:t>tsk </a:t>
            </a:r>
            <a:r>
              <a:rPr sz="2350" spc="5" dirty="0">
                <a:latin typeface="Arial"/>
                <a:cs typeface="Arial"/>
              </a:rPr>
              <a:t>that </a:t>
            </a:r>
            <a:r>
              <a:rPr sz="2350" spc="10" dirty="0">
                <a:latin typeface="Arial"/>
                <a:cs typeface="Arial"/>
              </a:rPr>
              <a:t>signals disapproval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English </a:t>
            </a:r>
            <a:r>
              <a:rPr sz="2350" spc="5" dirty="0">
                <a:latin typeface="Arial"/>
                <a:cs typeface="Arial"/>
              </a:rPr>
              <a:t>is </a:t>
            </a:r>
            <a:r>
              <a:rPr sz="2350" spc="10" dirty="0">
                <a:latin typeface="Arial"/>
                <a:cs typeface="Arial"/>
              </a:rPr>
              <a:t>a  speech sound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languages such as Xhosa and Zulu  where </a:t>
            </a:r>
            <a:r>
              <a:rPr sz="2350" spc="5" dirty="0">
                <a:latin typeface="Arial"/>
                <a:cs typeface="Arial"/>
              </a:rPr>
              <a:t>it is </a:t>
            </a:r>
            <a:r>
              <a:rPr sz="2350" spc="10" dirty="0">
                <a:latin typeface="Arial"/>
                <a:cs typeface="Arial"/>
              </a:rPr>
              <a:t>combined </a:t>
            </a:r>
            <a:r>
              <a:rPr sz="2350" spc="5" dirty="0">
                <a:latin typeface="Arial"/>
                <a:cs typeface="Arial"/>
              </a:rPr>
              <a:t>with other </a:t>
            </a:r>
            <a:r>
              <a:rPr sz="2350" spc="10" dirty="0">
                <a:latin typeface="Arial"/>
                <a:cs typeface="Arial"/>
              </a:rPr>
              <a:t>sounds </a:t>
            </a:r>
            <a:r>
              <a:rPr sz="2350" spc="5" dirty="0">
                <a:latin typeface="Arial"/>
                <a:cs typeface="Arial"/>
              </a:rPr>
              <a:t>just like </a:t>
            </a:r>
            <a:r>
              <a:rPr sz="2350" i="1" spc="5" dirty="0">
                <a:latin typeface="Arial"/>
                <a:cs typeface="Arial"/>
              </a:rPr>
              <a:t>t </a:t>
            </a:r>
            <a:r>
              <a:rPr sz="2350" spc="10" dirty="0">
                <a:latin typeface="Arial"/>
                <a:cs typeface="Arial"/>
              </a:rPr>
              <a:t>or </a:t>
            </a:r>
            <a:r>
              <a:rPr sz="2350" i="1" spc="10" dirty="0">
                <a:latin typeface="Arial"/>
                <a:cs typeface="Arial"/>
              </a:rPr>
              <a:t>k  </a:t>
            </a:r>
            <a:r>
              <a:rPr sz="2350" spc="5" dirty="0">
                <a:latin typeface="Arial"/>
                <a:cs typeface="Arial"/>
              </a:rPr>
              <a:t>is in</a:t>
            </a:r>
            <a:r>
              <a:rPr sz="235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English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7025" y="987196"/>
            <a:ext cx="583184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Major Phonetic</a:t>
            </a:r>
            <a:r>
              <a:rPr spc="-85" dirty="0"/>
              <a:t> </a:t>
            </a:r>
            <a:r>
              <a:rPr dirty="0"/>
              <a:t>Classes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49581"/>
            <a:ext cx="7921625" cy="421640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1790" marR="357505" indent="-339725">
              <a:lnSpc>
                <a:spcPts val="2270"/>
              </a:lnSpc>
              <a:spcBef>
                <a:spcPts val="65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Arial"/>
                <a:cs typeface="Arial"/>
              </a:rPr>
              <a:t>Noncontinuants</a:t>
            </a:r>
            <a:r>
              <a:rPr sz="2350" spc="5" dirty="0">
                <a:latin typeface="Arial"/>
                <a:cs typeface="Arial"/>
              </a:rPr>
              <a:t>: the </a:t>
            </a:r>
            <a:r>
              <a:rPr sz="2350" spc="10" dirty="0">
                <a:latin typeface="Arial"/>
                <a:cs typeface="Arial"/>
              </a:rPr>
              <a:t>airstream </a:t>
            </a:r>
            <a:r>
              <a:rPr sz="2350" spc="5" dirty="0">
                <a:latin typeface="Arial"/>
                <a:cs typeface="Arial"/>
              </a:rPr>
              <a:t>is totally </a:t>
            </a:r>
            <a:r>
              <a:rPr sz="2350" spc="10" dirty="0">
                <a:latin typeface="Arial"/>
                <a:cs typeface="Arial"/>
              </a:rPr>
              <a:t>obstructed </a:t>
            </a:r>
            <a:r>
              <a:rPr sz="2350" spc="5" dirty="0">
                <a:latin typeface="Arial"/>
                <a:cs typeface="Arial"/>
              </a:rPr>
              <a:t>in  the oral</a:t>
            </a:r>
            <a:r>
              <a:rPr sz="235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cavity</a:t>
            </a:r>
            <a:endParaRPr sz="23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35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Stops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spc="-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affricates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600">
              <a:latin typeface="Arial"/>
              <a:cs typeface="Arial"/>
            </a:endParaRPr>
          </a:p>
          <a:p>
            <a:pPr marL="351790" marR="5080" indent="-339725">
              <a:lnSpc>
                <a:spcPct val="78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Arial"/>
                <a:cs typeface="Arial"/>
              </a:rPr>
              <a:t>Continuants</a:t>
            </a:r>
            <a:r>
              <a:rPr sz="2350" spc="5" dirty="0">
                <a:latin typeface="Arial"/>
                <a:cs typeface="Arial"/>
              </a:rPr>
              <a:t>: the </a:t>
            </a:r>
            <a:r>
              <a:rPr sz="2350" spc="10" dirty="0">
                <a:latin typeface="Arial"/>
                <a:cs typeface="Arial"/>
              </a:rPr>
              <a:t>airstream </a:t>
            </a:r>
            <a:r>
              <a:rPr sz="2350" spc="5" dirty="0">
                <a:latin typeface="Arial"/>
                <a:cs typeface="Arial"/>
              </a:rPr>
              <a:t>flows </a:t>
            </a:r>
            <a:r>
              <a:rPr sz="2350" spc="10" dirty="0">
                <a:latin typeface="Arial"/>
                <a:cs typeface="Arial"/>
              </a:rPr>
              <a:t>continuously out </a:t>
            </a:r>
            <a:r>
              <a:rPr sz="2350" spc="5" dirty="0">
                <a:latin typeface="Arial"/>
                <a:cs typeface="Arial"/>
              </a:rPr>
              <a:t>of the  </a:t>
            </a:r>
            <a:r>
              <a:rPr sz="2350" spc="10" dirty="0">
                <a:latin typeface="Arial"/>
                <a:cs typeface="Arial"/>
              </a:rPr>
              <a:t>mouth</a:t>
            </a:r>
            <a:endParaRPr sz="23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15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All other consonants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spc="-1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vowels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Char char="–"/>
            </a:pPr>
            <a:endParaRPr sz="250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5" dirty="0">
                <a:latin typeface="Arial"/>
                <a:cs typeface="Arial"/>
              </a:rPr>
              <a:t>Obstruents</a:t>
            </a:r>
            <a:r>
              <a:rPr sz="2350" spc="5" dirty="0">
                <a:latin typeface="Arial"/>
                <a:cs typeface="Arial"/>
              </a:rPr>
              <a:t>: the </a:t>
            </a:r>
            <a:r>
              <a:rPr sz="2350" spc="10" dirty="0">
                <a:latin typeface="Arial"/>
                <a:cs typeface="Arial"/>
              </a:rPr>
              <a:t>airstream has </a:t>
            </a:r>
            <a:r>
              <a:rPr sz="2350" spc="5" dirty="0">
                <a:latin typeface="Arial"/>
                <a:cs typeface="Arial"/>
              </a:rPr>
              <a:t>partial </a:t>
            </a:r>
            <a:r>
              <a:rPr sz="2350" spc="10" dirty="0">
                <a:latin typeface="Arial"/>
                <a:cs typeface="Arial"/>
              </a:rPr>
              <a:t>or </a:t>
            </a:r>
            <a:r>
              <a:rPr sz="2350" spc="5" dirty="0">
                <a:latin typeface="Arial"/>
                <a:cs typeface="Arial"/>
              </a:rPr>
              <a:t>full</a:t>
            </a:r>
            <a:r>
              <a:rPr sz="2350" spc="3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obstruction</a:t>
            </a:r>
            <a:endParaRPr sz="23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40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Non-nasal stops, </a:t>
            </a:r>
            <a:r>
              <a:rPr sz="1950" spc="5" dirty="0">
                <a:latin typeface="Arial"/>
                <a:cs typeface="Arial"/>
              </a:rPr>
              <a:t>fricatives,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spc="-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affricates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210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b="1" spc="10" dirty="0">
                <a:latin typeface="Arial"/>
                <a:cs typeface="Arial"/>
              </a:rPr>
              <a:t>Sonorants</a:t>
            </a:r>
            <a:r>
              <a:rPr sz="2350" spc="10" dirty="0">
                <a:latin typeface="Arial"/>
                <a:cs typeface="Arial"/>
              </a:rPr>
              <a:t>: </a:t>
            </a:r>
            <a:r>
              <a:rPr sz="2350" spc="5" dirty="0">
                <a:latin typeface="Arial"/>
                <a:cs typeface="Arial"/>
              </a:rPr>
              <a:t>air </a:t>
            </a:r>
            <a:r>
              <a:rPr sz="2350" spc="10" dirty="0">
                <a:latin typeface="Arial"/>
                <a:cs typeface="Arial"/>
              </a:rPr>
              <a:t>resonates </a:t>
            </a:r>
            <a:r>
              <a:rPr sz="2350" spc="5" dirty="0">
                <a:latin typeface="Arial"/>
                <a:cs typeface="Arial"/>
              </a:rPr>
              <a:t>in the </a:t>
            </a:r>
            <a:r>
              <a:rPr sz="2350" spc="10" dirty="0">
                <a:latin typeface="Arial"/>
                <a:cs typeface="Arial"/>
              </a:rPr>
              <a:t>nasal or </a:t>
            </a:r>
            <a:r>
              <a:rPr sz="2350" spc="5" dirty="0">
                <a:latin typeface="Arial"/>
                <a:cs typeface="Arial"/>
              </a:rPr>
              <a:t>oral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cavities</a:t>
            </a:r>
            <a:endParaRPr sz="23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35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-5" dirty="0">
                <a:latin typeface="Arial"/>
                <a:cs typeface="Arial"/>
              </a:rPr>
              <a:t>Vowels, </a:t>
            </a:r>
            <a:r>
              <a:rPr sz="1950" spc="10" dirty="0">
                <a:latin typeface="Arial"/>
                <a:cs typeface="Arial"/>
              </a:rPr>
              <a:t>nasal stops, liquids,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spc="-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glides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2171" y="1017346"/>
            <a:ext cx="754189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Carlito"/>
                <a:cs typeface="Carlito"/>
              </a:rPr>
              <a:t>Major </a:t>
            </a:r>
            <a:r>
              <a:rPr sz="3950" spc="-5" dirty="0">
                <a:latin typeface="Carlito"/>
                <a:cs typeface="Carlito"/>
              </a:rPr>
              <a:t>Phonetic </a:t>
            </a:r>
            <a:r>
              <a:rPr sz="3950" dirty="0">
                <a:latin typeface="Carlito"/>
                <a:cs typeface="Carlito"/>
              </a:rPr>
              <a:t>Classes:</a:t>
            </a:r>
            <a:r>
              <a:rPr sz="3950" spc="-35" dirty="0">
                <a:latin typeface="Carlito"/>
                <a:cs typeface="Carlito"/>
              </a:rPr>
              <a:t> </a:t>
            </a:r>
            <a:r>
              <a:rPr sz="3950" dirty="0">
                <a:latin typeface="Carlito"/>
                <a:cs typeface="Carlito"/>
              </a:rPr>
              <a:t>Consonantal</a:t>
            </a:r>
            <a:endParaRPr sz="395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851775" cy="415099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1790" marR="5080" indent="-339725">
              <a:lnSpc>
                <a:spcPct val="77900"/>
              </a:lnSpc>
              <a:spcBef>
                <a:spcPts val="844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Consonantal</a:t>
            </a:r>
            <a:r>
              <a:rPr sz="2750" spc="5" dirty="0">
                <a:latin typeface="Carlito"/>
                <a:cs typeface="Carlito"/>
              </a:rPr>
              <a:t>: there is some </a:t>
            </a:r>
            <a:r>
              <a:rPr sz="2750" dirty="0">
                <a:latin typeface="Carlito"/>
                <a:cs typeface="Carlito"/>
              </a:rPr>
              <a:t>restriction </a:t>
            </a:r>
            <a:r>
              <a:rPr sz="2750" spc="5" dirty="0">
                <a:latin typeface="Carlito"/>
                <a:cs typeface="Carlito"/>
              </a:rPr>
              <a:t>of the airﬂow  during</a:t>
            </a:r>
            <a:r>
              <a:rPr sz="2750" spc="-5" dirty="0">
                <a:latin typeface="Carlito"/>
                <a:cs typeface="Carlito"/>
              </a:rPr>
              <a:t> </a:t>
            </a:r>
            <a:r>
              <a:rPr sz="2750" dirty="0">
                <a:latin typeface="Carlito"/>
                <a:cs typeface="Carlito"/>
              </a:rPr>
              <a:t>articulation</a:t>
            </a:r>
            <a:endParaRPr sz="2750">
              <a:latin typeface="Carlito"/>
              <a:cs typeface="Carlito"/>
            </a:endParaRPr>
          </a:p>
          <a:p>
            <a:pPr marL="464820">
              <a:lnSpc>
                <a:spcPct val="100000"/>
              </a:lnSpc>
              <a:spcBef>
                <a:spcPts val="25"/>
              </a:spcBef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spc="5" dirty="0">
                <a:latin typeface="Carlito"/>
                <a:cs typeface="Carlito"/>
              </a:rPr>
              <a:t>All </a:t>
            </a:r>
            <a:r>
              <a:rPr sz="2350" spc="10" dirty="0">
                <a:latin typeface="Carlito"/>
                <a:cs typeface="Carlito"/>
              </a:rPr>
              <a:t>consonants except</a:t>
            </a:r>
            <a:r>
              <a:rPr sz="2350" spc="23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glides</a:t>
            </a:r>
            <a:endParaRPr sz="23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Carlito"/>
                <a:cs typeface="Carlito"/>
              </a:rPr>
              <a:t>Consonantal sounds can be further</a:t>
            </a:r>
            <a:r>
              <a:rPr sz="275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subdivided:</a:t>
            </a:r>
            <a:endParaRPr sz="27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700">
              <a:latin typeface="Carlito"/>
              <a:cs typeface="Carlito"/>
            </a:endParaRPr>
          </a:p>
          <a:p>
            <a:pPr marL="464820">
              <a:lnSpc>
                <a:spcPct val="100000"/>
              </a:lnSpc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b="1" spc="5" dirty="0">
                <a:latin typeface="Carlito"/>
                <a:cs typeface="Carlito"/>
              </a:rPr>
              <a:t>Labials</a:t>
            </a:r>
            <a:r>
              <a:rPr sz="2350" spc="5" dirty="0">
                <a:latin typeface="Carlito"/>
                <a:cs typeface="Carlito"/>
              </a:rPr>
              <a:t>: [p] [b] </a:t>
            </a:r>
            <a:r>
              <a:rPr sz="2350" spc="10" dirty="0">
                <a:latin typeface="Carlito"/>
                <a:cs typeface="Carlito"/>
              </a:rPr>
              <a:t>[m] </a:t>
            </a:r>
            <a:r>
              <a:rPr sz="2350" spc="5" dirty="0">
                <a:latin typeface="Carlito"/>
                <a:cs typeface="Carlito"/>
              </a:rPr>
              <a:t>[f] [v] </a:t>
            </a:r>
            <a:r>
              <a:rPr sz="2350" spc="10" dirty="0">
                <a:latin typeface="Carlito"/>
                <a:cs typeface="Carlito"/>
              </a:rPr>
              <a:t>[w]</a:t>
            </a:r>
            <a:r>
              <a:rPr sz="2350" spc="229" dirty="0">
                <a:latin typeface="Carlito"/>
                <a:cs typeface="Carlito"/>
              </a:rPr>
              <a:t> </a:t>
            </a:r>
            <a:r>
              <a:rPr sz="2350" dirty="0">
                <a:latin typeface="Carlito"/>
                <a:cs typeface="Carlito"/>
              </a:rPr>
              <a:t>[ʍ]</a:t>
            </a:r>
            <a:endParaRPr sz="2350">
              <a:latin typeface="Carlito"/>
              <a:cs typeface="Carlito"/>
            </a:endParaRPr>
          </a:p>
          <a:p>
            <a:pPr marL="1143000" lvl="1" indent="-226695">
              <a:lnSpc>
                <a:spcPct val="100000"/>
              </a:lnSpc>
              <a:spcBef>
                <a:spcPts val="35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950" spc="5" dirty="0">
                <a:latin typeface="Carlito"/>
                <a:cs typeface="Carlito"/>
              </a:rPr>
              <a:t>Articulated </a:t>
            </a:r>
            <a:r>
              <a:rPr sz="1950" spc="10" dirty="0">
                <a:latin typeface="Carlito"/>
                <a:cs typeface="Carlito"/>
              </a:rPr>
              <a:t>with the</a:t>
            </a:r>
            <a:r>
              <a:rPr sz="1950" spc="-5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lips</a:t>
            </a:r>
            <a:endParaRPr sz="19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600">
              <a:latin typeface="Carlito"/>
              <a:cs typeface="Carlito"/>
            </a:endParaRPr>
          </a:p>
          <a:p>
            <a:pPr marL="464820">
              <a:lnSpc>
                <a:spcPct val="100000"/>
              </a:lnSpc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b="1" spc="5" dirty="0">
                <a:latin typeface="Carlito"/>
                <a:cs typeface="Carlito"/>
              </a:rPr>
              <a:t>Coronals</a:t>
            </a:r>
            <a:r>
              <a:rPr sz="2350" spc="5" dirty="0">
                <a:latin typeface="Carlito"/>
                <a:cs typeface="Carlito"/>
              </a:rPr>
              <a:t>: [θ] [ð] [t] [d] [n] [s] [z] [ʃ] [ʒ] [ʧ][ʤ] [l]</a:t>
            </a:r>
            <a:r>
              <a:rPr sz="2350" spc="229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[r]</a:t>
            </a:r>
            <a:endParaRPr sz="2350">
              <a:latin typeface="Carlito"/>
              <a:cs typeface="Carlito"/>
            </a:endParaRPr>
          </a:p>
          <a:p>
            <a:pPr marL="1143000" lvl="1" indent="-22669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950" spc="5" dirty="0">
                <a:latin typeface="Carlito"/>
                <a:cs typeface="Carlito"/>
              </a:rPr>
              <a:t>Articulated </a:t>
            </a:r>
            <a:r>
              <a:rPr sz="1950" spc="10" dirty="0">
                <a:latin typeface="Carlito"/>
                <a:cs typeface="Carlito"/>
              </a:rPr>
              <a:t>by raising the tongue</a:t>
            </a:r>
            <a:r>
              <a:rPr sz="1950" spc="-15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blade</a:t>
            </a:r>
            <a:endParaRPr sz="19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6033" y="987196"/>
            <a:ext cx="521398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Carlito"/>
                <a:cs typeface="Carlito"/>
              </a:rPr>
              <a:t>Major </a:t>
            </a:r>
            <a:r>
              <a:rPr spc="-5" dirty="0">
                <a:latin typeface="Carlito"/>
                <a:cs typeface="Carlito"/>
              </a:rPr>
              <a:t>Phonetic</a:t>
            </a:r>
            <a:r>
              <a:rPr spc="-90" dirty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Classes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973059" cy="4087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ts val="3260"/>
              </a:lnSpc>
              <a:spcBef>
                <a:spcPts val="1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Carlito"/>
                <a:cs typeface="Carlito"/>
              </a:rPr>
              <a:t>Consonantal categories</a:t>
            </a:r>
            <a:r>
              <a:rPr sz="2750" spc="-5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cont.:</a:t>
            </a:r>
            <a:endParaRPr sz="2750">
              <a:latin typeface="Carlito"/>
              <a:cs typeface="Carlito"/>
            </a:endParaRPr>
          </a:p>
          <a:p>
            <a:pPr marL="464820">
              <a:lnSpc>
                <a:spcPts val="2780"/>
              </a:lnSpc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spc="5" dirty="0">
                <a:latin typeface="Carlito"/>
                <a:cs typeface="Carlito"/>
              </a:rPr>
              <a:t>Anteriors: [p] [b] [m] [f] [v] [θ] [ð] [t] [d] [n] [s]</a:t>
            </a:r>
            <a:r>
              <a:rPr sz="2350" spc="24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[z]</a:t>
            </a:r>
            <a:endParaRPr sz="2350">
              <a:latin typeface="Carlito"/>
              <a:cs typeface="Carlito"/>
            </a:endParaRPr>
          </a:p>
          <a:p>
            <a:pPr marL="1143000" marR="337185" lvl="1" indent="-226695">
              <a:lnSpc>
                <a:spcPts val="1900"/>
              </a:lnSpc>
              <a:spcBef>
                <a:spcPts val="465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950" spc="10" dirty="0">
                <a:latin typeface="Carlito"/>
                <a:cs typeface="Carlito"/>
              </a:rPr>
              <a:t>Produced in the </a:t>
            </a:r>
            <a:r>
              <a:rPr sz="1950" spc="5" dirty="0">
                <a:latin typeface="Carlito"/>
                <a:cs typeface="Carlito"/>
              </a:rPr>
              <a:t>front </a:t>
            </a:r>
            <a:r>
              <a:rPr sz="1950" spc="10" dirty="0">
                <a:latin typeface="Carlito"/>
                <a:cs typeface="Carlito"/>
              </a:rPr>
              <a:t>part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10" dirty="0">
                <a:latin typeface="Carlito"/>
                <a:cs typeface="Carlito"/>
              </a:rPr>
              <a:t>the mouth (from the alveolar area  forward)</a:t>
            </a:r>
            <a:endParaRPr sz="19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Carlito"/>
              <a:cs typeface="Carlito"/>
            </a:endParaRPr>
          </a:p>
          <a:p>
            <a:pPr marL="747395" indent="-28321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5" dirty="0">
                <a:latin typeface="Carlito"/>
                <a:cs typeface="Carlito"/>
              </a:rPr>
              <a:t>Sibilants: [s] [z] ] [ʃ] [ʒ]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[ʧ][ʤ]</a:t>
            </a:r>
            <a:endParaRPr sz="2350">
              <a:latin typeface="Carlito"/>
              <a:cs typeface="Carlito"/>
            </a:endParaRPr>
          </a:p>
          <a:p>
            <a:pPr marL="1143000" marR="5080" lvl="1" indent="-226695">
              <a:lnSpc>
                <a:spcPts val="1900"/>
              </a:lnSpc>
              <a:spcBef>
                <a:spcPts val="465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950" spc="10" dirty="0">
                <a:latin typeface="Carlito"/>
                <a:cs typeface="Carlito"/>
              </a:rPr>
              <a:t>Produced with a </a:t>
            </a:r>
            <a:r>
              <a:rPr sz="1950" spc="5" dirty="0">
                <a:latin typeface="Carlito"/>
                <a:cs typeface="Carlito"/>
              </a:rPr>
              <a:t>lot of friction </a:t>
            </a:r>
            <a:r>
              <a:rPr sz="1950" spc="10" dirty="0">
                <a:latin typeface="Carlito"/>
                <a:cs typeface="Carlito"/>
              </a:rPr>
              <a:t>that causes a hissing sound, which </a:t>
            </a:r>
            <a:r>
              <a:rPr sz="1950" spc="5" dirty="0">
                <a:latin typeface="Carlito"/>
                <a:cs typeface="Carlito"/>
              </a:rPr>
              <a:t>is  </a:t>
            </a:r>
            <a:r>
              <a:rPr sz="1950" spc="10" dirty="0">
                <a:latin typeface="Carlito"/>
                <a:cs typeface="Carlito"/>
              </a:rPr>
              <a:t>a mixture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-204" dirty="0">
                <a:latin typeface="Carlito"/>
                <a:cs typeface="Carlito"/>
              </a:rPr>
              <a:t>high-­‐frequency</a:t>
            </a:r>
            <a:r>
              <a:rPr sz="1950" spc="-1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sounds</a:t>
            </a:r>
            <a:endParaRPr sz="19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Carlito"/>
              <a:cs typeface="Carlito"/>
            </a:endParaRPr>
          </a:p>
          <a:p>
            <a:pPr marL="351790" marR="5715" indent="-339725">
              <a:lnSpc>
                <a:spcPts val="27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Syllabic Sounds</a:t>
            </a:r>
            <a:r>
              <a:rPr sz="2750" spc="5" dirty="0">
                <a:latin typeface="Carlito"/>
                <a:cs typeface="Carlito"/>
              </a:rPr>
              <a:t>: sounds that can </a:t>
            </a:r>
            <a:r>
              <a:rPr sz="2750" dirty="0">
                <a:latin typeface="Carlito"/>
                <a:cs typeface="Carlito"/>
              </a:rPr>
              <a:t>function </a:t>
            </a:r>
            <a:r>
              <a:rPr sz="2750" spc="5" dirty="0">
                <a:latin typeface="Carlito"/>
                <a:cs typeface="Carlito"/>
              </a:rPr>
              <a:t>as the core  of a</a:t>
            </a:r>
            <a:r>
              <a:rPr sz="2750" spc="-1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syllable</a:t>
            </a:r>
            <a:endParaRPr sz="2750">
              <a:latin typeface="Carlito"/>
              <a:cs typeface="Carlito"/>
            </a:endParaRPr>
          </a:p>
          <a:p>
            <a:pPr marL="464820">
              <a:lnSpc>
                <a:spcPts val="2755"/>
              </a:lnSpc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spc="5" dirty="0">
                <a:latin typeface="Carlito"/>
                <a:cs typeface="Carlito"/>
              </a:rPr>
              <a:t>Vowels, liquids, </a:t>
            </a:r>
            <a:r>
              <a:rPr sz="2350" spc="10" dirty="0">
                <a:latin typeface="Carlito"/>
                <a:cs typeface="Carlito"/>
              </a:rPr>
              <a:t>and</a:t>
            </a:r>
            <a:r>
              <a:rPr sz="2350" spc="24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nasals</a:t>
            </a:r>
            <a:endParaRPr sz="235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5406961" y="6071895"/>
              <a:ext cx="2399233" cy="47733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82335" y="5468943"/>
              <a:ext cx="2261057" cy="4898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6785" y="987196"/>
            <a:ext cx="403225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Prosodic</a:t>
            </a:r>
            <a:r>
              <a:rPr spc="-65" dirty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658100" cy="297243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1790" marR="5080" indent="-339725">
              <a:lnSpc>
                <a:spcPct val="79900"/>
              </a:lnSpc>
              <a:spcBef>
                <a:spcPts val="78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Prosodic</a:t>
            </a:r>
            <a:r>
              <a:rPr sz="2750" spc="5" dirty="0">
                <a:latin typeface="Carlito"/>
                <a:cs typeface="Carlito"/>
              </a:rPr>
              <a:t>, or </a:t>
            </a:r>
            <a:r>
              <a:rPr sz="2750" b="1" spc="5" dirty="0">
                <a:latin typeface="Carlito"/>
                <a:cs typeface="Carlito"/>
              </a:rPr>
              <a:t>suprasegmental </a:t>
            </a:r>
            <a:r>
              <a:rPr sz="2750" spc="5" dirty="0">
                <a:latin typeface="Carlito"/>
                <a:cs typeface="Carlito"/>
              </a:rPr>
              <a:t>features of sounds,  such as length, stress and pitch, are features above  the segmental values such as place and manner of  </a:t>
            </a:r>
            <a:r>
              <a:rPr sz="2750" dirty="0">
                <a:latin typeface="Carlito"/>
                <a:cs typeface="Carlito"/>
              </a:rPr>
              <a:t>articulation</a:t>
            </a:r>
            <a:endParaRPr sz="27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300">
              <a:latin typeface="Carlito"/>
              <a:cs typeface="Carlito"/>
            </a:endParaRPr>
          </a:p>
          <a:p>
            <a:pPr marL="351790" marR="257810" indent="-339725">
              <a:lnSpc>
                <a:spcPct val="79800"/>
              </a:lnSpc>
              <a:spcBef>
                <a:spcPts val="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Carlito"/>
                <a:cs typeface="Carlito"/>
              </a:rPr>
              <a:t>Length</a:t>
            </a:r>
            <a:r>
              <a:rPr sz="2750" spc="5" dirty="0">
                <a:latin typeface="Carlito"/>
                <a:cs typeface="Carlito"/>
              </a:rPr>
              <a:t>: in some languages, such as Japanese, the  length of a consonant or a vowel can change the  meaning of a</a:t>
            </a:r>
            <a:r>
              <a:rPr sz="2750" spc="-15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word: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0167" y="5350224"/>
            <a:ext cx="2887980" cy="7518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120"/>
              </a:spcBef>
              <a:buFont typeface="Arial"/>
              <a:buChar char="–"/>
              <a:tabLst>
                <a:tab pos="295910" algn="l"/>
              </a:tabLst>
            </a:pPr>
            <a:r>
              <a:rPr sz="2350" i="1" spc="5" dirty="0">
                <a:latin typeface="Carlito"/>
                <a:cs typeface="Carlito"/>
              </a:rPr>
              <a:t>biru </a:t>
            </a:r>
            <a:r>
              <a:rPr sz="2350" dirty="0">
                <a:latin typeface="Carlito"/>
                <a:cs typeface="Carlito"/>
              </a:rPr>
              <a:t>[biru]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-229" dirty="0">
                <a:latin typeface="AoyagiKouzanFontT"/>
                <a:cs typeface="AoyagiKouzanFontT"/>
              </a:rPr>
              <a:t>“</a:t>
            </a:r>
            <a:r>
              <a:rPr sz="2350" spc="-229" dirty="0">
                <a:latin typeface="Carlito"/>
                <a:cs typeface="Carlito"/>
              </a:rPr>
              <a:t>building</a:t>
            </a:r>
            <a:r>
              <a:rPr sz="2350" spc="-229" dirty="0">
                <a:latin typeface="AoyagiKouzanFontT"/>
                <a:cs typeface="AoyagiKouzanFontT"/>
              </a:rPr>
              <a:t>”</a:t>
            </a:r>
            <a:endParaRPr sz="2350">
              <a:latin typeface="AoyagiKouzanFontT"/>
              <a:cs typeface="AoyagiKouzanFontT"/>
            </a:endParaRPr>
          </a:p>
          <a:p>
            <a:pPr marL="295275" indent="-283210">
              <a:lnSpc>
                <a:spcPct val="100000"/>
              </a:lnSpc>
              <a:spcBef>
                <a:spcPts val="50"/>
              </a:spcBef>
              <a:buFont typeface="Arial"/>
              <a:buChar char="–"/>
              <a:tabLst>
                <a:tab pos="295910" algn="l"/>
              </a:tabLst>
            </a:pPr>
            <a:r>
              <a:rPr sz="2350" i="1" spc="5" dirty="0">
                <a:latin typeface="Carlito"/>
                <a:cs typeface="Carlito"/>
              </a:rPr>
              <a:t>saki </a:t>
            </a:r>
            <a:r>
              <a:rPr sz="2350" spc="5" dirty="0">
                <a:latin typeface="Carlito"/>
                <a:cs typeface="Carlito"/>
              </a:rPr>
              <a:t>[saki]</a:t>
            </a:r>
            <a:r>
              <a:rPr sz="2350" spc="-10" dirty="0">
                <a:latin typeface="Carlito"/>
                <a:cs typeface="Carlito"/>
              </a:rPr>
              <a:t> </a:t>
            </a:r>
            <a:r>
              <a:rPr sz="2350" spc="-330" dirty="0">
                <a:latin typeface="AoyagiKouzanFontT"/>
                <a:cs typeface="AoyagiKouzanFontT"/>
              </a:rPr>
              <a:t>“</a:t>
            </a:r>
            <a:r>
              <a:rPr sz="2350" spc="-330" dirty="0">
                <a:latin typeface="Carlito"/>
                <a:cs typeface="Carlito"/>
              </a:rPr>
              <a:t>ahead</a:t>
            </a:r>
            <a:r>
              <a:rPr sz="2350" spc="-330" dirty="0">
                <a:latin typeface="AoyagiKouzanFontT"/>
                <a:cs typeface="AoyagiKouzanFontT"/>
              </a:rPr>
              <a:t>”</a:t>
            </a:r>
            <a:endParaRPr sz="2350">
              <a:latin typeface="AoyagiKouzanFontT"/>
              <a:cs typeface="AoyagiKouzanFont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5654" y="5350224"/>
            <a:ext cx="2790825" cy="7518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4820">
              <a:lnSpc>
                <a:spcPct val="100000"/>
              </a:lnSpc>
              <a:spcBef>
                <a:spcPts val="120"/>
              </a:spcBef>
            </a:pPr>
            <a:r>
              <a:rPr sz="2350" i="1" spc="5" dirty="0">
                <a:latin typeface="Carlito"/>
                <a:cs typeface="Carlito"/>
              </a:rPr>
              <a:t>biiru </a:t>
            </a:r>
            <a:r>
              <a:rPr sz="2350" spc="5" dirty="0">
                <a:latin typeface="Carlito"/>
                <a:cs typeface="Carlito"/>
              </a:rPr>
              <a:t>[biːru]</a:t>
            </a:r>
            <a:r>
              <a:rPr sz="2350" spc="-60" dirty="0">
                <a:latin typeface="Carlito"/>
                <a:cs typeface="Carlito"/>
              </a:rPr>
              <a:t> </a:t>
            </a:r>
            <a:r>
              <a:rPr sz="2350" spc="-385" dirty="0">
                <a:latin typeface="AoyagiKouzanFontT"/>
                <a:cs typeface="AoyagiKouzanFontT"/>
              </a:rPr>
              <a:t>“</a:t>
            </a:r>
            <a:r>
              <a:rPr sz="2350" spc="-385" dirty="0">
                <a:latin typeface="Carlito"/>
                <a:cs typeface="Carlito"/>
              </a:rPr>
              <a:t>beer</a:t>
            </a:r>
            <a:r>
              <a:rPr sz="2350" spc="-385" dirty="0">
                <a:latin typeface="AoyagiKouzanFontT"/>
                <a:cs typeface="AoyagiKouzanFontT"/>
              </a:rPr>
              <a:t>”</a:t>
            </a:r>
            <a:endParaRPr sz="2350">
              <a:latin typeface="AoyagiKouzanFontT"/>
              <a:cs typeface="AoyagiKouzanFont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350" i="1" spc="5" dirty="0">
                <a:latin typeface="Carlito"/>
                <a:cs typeface="Carlito"/>
              </a:rPr>
              <a:t>sakki </a:t>
            </a:r>
            <a:r>
              <a:rPr sz="2350" spc="5" dirty="0">
                <a:latin typeface="Carlito"/>
                <a:cs typeface="Carlito"/>
              </a:rPr>
              <a:t>[sakːi]</a:t>
            </a:r>
            <a:r>
              <a:rPr sz="2350" spc="-30" dirty="0">
                <a:latin typeface="Carlito"/>
                <a:cs typeface="Carlito"/>
              </a:rPr>
              <a:t> </a:t>
            </a:r>
            <a:r>
              <a:rPr sz="2350" spc="-285" dirty="0">
                <a:latin typeface="AoyagiKouzanFontT"/>
                <a:cs typeface="AoyagiKouzanFontT"/>
              </a:rPr>
              <a:t>“</a:t>
            </a:r>
            <a:r>
              <a:rPr sz="2350" spc="-285" dirty="0">
                <a:latin typeface="Carlito"/>
                <a:cs typeface="Carlito"/>
              </a:rPr>
              <a:t>before</a:t>
            </a:r>
            <a:r>
              <a:rPr sz="2350" spc="-285" dirty="0">
                <a:latin typeface="AoyagiKouzanFontT"/>
                <a:cs typeface="AoyagiKouzanFontT"/>
              </a:rPr>
              <a:t>”</a:t>
            </a:r>
            <a:endParaRPr sz="2350">
              <a:latin typeface="AoyagiKouzanFontT"/>
              <a:cs typeface="AoyagiKouzanFont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7414" y="987196"/>
            <a:ext cx="451104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Prosodic</a:t>
            </a:r>
            <a:r>
              <a:rPr spc="-50" dirty="0"/>
              <a:t> </a:t>
            </a:r>
            <a:r>
              <a:rPr spc="-5" dirty="0"/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866380" cy="435419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1790" marR="526415" indent="-339725">
              <a:lnSpc>
                <a:spcPct val="79400"/>
              </a:lnSpc>
              <a:spcBef>
                <a:spcPts val="80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b="1" spc="5" dirty="0">
                <a:latin typeface="Arial"/>
                <a:cs typeface="Arial"/>
              </a:rPr>
              <a:t>Stress</a:t>
            </a:r>
            <a:r>
              <a:rPr sz="2750" spc="5" dirty="0">
                <a:latin typeface="Arial"/>
                <a:cs typeface="Arial"/>
              </a:rPr>
              <a:t>: stressed syllables are </a:t>
            </a:r>
            <a:r>
              <a:rPr sz="2750" spc="-15" dirty="0">
                <a:latin typeface="Arial"/>
                <a:cs typeface="Arial"/>
              </a:rPr>
              <a:t>louder, </a:t>
            </a:r>
            <a:r>
              <a:rPr sz="2750" spc="5" dirty="0">
                <a:latin typeface="Arial"/>
                <a:cs typeface="Arial"/>
              </a:rPr>
              <a:t>slightly  higher in </a:t>
            </a:r>
            <a:r>
              <a:rPr sz="2750" b="1" spc="5" dirty="0">
                <a:latin typeface="Arial"/>
                <a:cs typeface="Arial"/>
              </a:rPr>
              <a:t>pitch</a:t>
            </a:r>
            <a:r>
              <a:rPr sz="2750" spc="5" dirty="0">
                <a:latin typeface="Arial"/>
                <a:cs typeface="Arial"/>
              </a:rPr>
              <a:t>, </a:t>
            </a:r>
            <a:r>
              <a:rPr sz="2750" spc="10" dirty="0">
                <a:latin typeface="Arial"/>
                <a:cs typeface="Arial"/>
              </a:rPr>
              <a:t>and somewhat </a:t>
            </a:r>
            <a:r>
              <a:rPr sz="2750" spc="5" dirty="0">
                <a:latin typeface="Arial"/>
                <a:cs typeface="Arial"/>
              </a:rPr>
              <a:t>longer than  unstressed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syllables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buChar char="–"/>
              <a:tabLst>
                <a:tab pos="748030" algn="l"/>
              </a:tabLst>
            </a:pPr>
            <a:r>
              <a:rPr sz="2350" spc="10" dirty="0">
                <a:latin typeface="Arial"/>
                <a:cs typeface="Arial"/>
              </a:rPr>
              <a:t>The </a:t>
            </a:r>
            <a:r>
              <a:rPr sz="2350" spc="5" dirty="0">
                <a:latin typeface="Arial"/>
                <a:cs typeface="Arial"/>
              </a:rPr>
              <a:t>noun </a:t>
            </a:r>
            <a:r>
              <a:rPr sz="2350" i="1" spc="10" dirty="0">
                <a:latin typeface="Arial"/>
                <a:cs typeface="Arial"/>
              </a:rPr>
              <a:t>digest </a:t>
            </a:r>
            <a:r>
              <a:rPr sz="2350" spc="10" dirty="0">
                <a:latin typeface="Arial"/>
                <a:cs typeface="Arial"/>
              </a:rPr>
              <a:t>has </a:t>
            </a:r>
            <a:r>
              <a:rPr sz="2350" spc="5" dirty="0">
                <a:latin typeface="Arial"/>
                <a:cs typeface="Arial"/>
              </a:rPr>
              <a:t>the stress </a:t>
            </a:r>
            <a:r>
              <a:rPr sz="2350" spc="10" dirty="0">
                <a:latin typeface="Arial"/>
                <a:cs typeface="Arial"/>
              </a:rPr>
              <a:t>on </a:t>
            </a:r>
            <a:r>
              <a:rPr sz="2350" spc="5" dirty="0">
                <a:latin typeface="Arial"/>
                <a:cs typeface="Arial"/>
              </a:rPr>
              <a:t>the first</a:t>
            </a:r>
            <a:r>
              <a:rPr sz="2350" spc="3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syllable</a:t>
            </a:r>
            <a:endParaRPr sz="23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Char char="–"/>
            </a:pPr>
            <a:endParaRPr sz="250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buChar char="–"/>
              <a:tabLst>
                <a:tab pos="748030" algn="l"/>
              </a:tabLst>
            </a:pPr>
            <a:r>
              <a:rPr sz="2350" spc="10" dirty="0">
                <a:latin typeface="Arial"/>
                <a:cs typeface="Arial"/>
              </a:rPr>
              <a:t>The verb </a:t>
            </a:r>
            <a:r>
              <a:rPr sz="2350" i="1" spc="10" dirty="0">
                <a:latin typeface="Arial"/>
                <a:cs typeface="Arial"/>
              </a:rPr>
              <a:t>digest </a:t>
            </a:r>
            <a:r>
              <a:rPr sz="2350" spc="10" dirty="0">
                <a:latin typeface="Arial"/>
                <a:cs typeface="Arial"/>
              </a:rPr>
              <a:t>has </a:t>
            </a:r>
            <a:r>
              <a:rPr sz="2350" spc="5" dirty="0">
                <a:latin typeface="Arial"/>
                <a:cs typeface="Arial"/>
              </a:rPr>
              <a:t>the stress </a:t>
            </a:r>
            <a:r>
              <a:rPr sz="2350" spc="10" dirty="0">
                <a:latin typeface="Arial"/>
                <a:cs typeface="Arial"/>
              </a:rPr>
              <a:t>on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second</a:t>
            </a:r>
            <a:r>
              <a:rPr sz="2350" spc="2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syllable</a:t>
            </a:r>
            <a:endParaRPr sz="23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850">
              <a:latin typeface="Arial"/>
              <a:cs typeface="Arial"/>
            </a:endParaRPr>
          </a:p>
          <a:p>
            <a:pPr marL="741045" marR="273050" lvl="1" indent="-276860" algn="just">
              <a:lnSpc>
                <a:spcPts val="2300"/>
              </a:lnSpc>
              <a:spcBef>
                <a:spcPts val="5"/>
              </a:spcBef>
              <a:buChar char="–"/>
              <a:tabLst>
                <a:tab pos="748030" algn="l"/>
              </a:tabLst>
            </a:pPr>
            <a:r>
              <a:rPr sz="2350" spc="10" dirty="0">
                <a:latin typeface="Arial"/>
                <a:cs typeface="Arial"/>
              </a:rPr>
              <a:t>English </a:t>
            </a:r>
            <a:r>
              <a:rPr sz="2350" spc="5" dirty="0">
                <a:latin typeface="Arial"/>
                <a:cs typeface="Arial"/>
              </a:rPr>
              <a:t>is </a:t>
            </a:r>
            <a:r>
              <a:rPr sz="2350" spc="10" dirty="0">
                <a:latin typeface="Arial"/>
                <a:cs typeface="Arial"/>
              </a:rPr>
              <a:t>a stress-timed language, meaning </a:t>
            </a:r>
            <a:r>
              <a:rPr sz="2350" spc="5" dirty="0">
                <a:latin typeface="Arial"/>
                <a:cs typeface="Arial"/>
              </a:rPr>
              <a:t>that</a:t>
            </a:r>
            <a:r>
              <a:rPr sz="2350" spc="-4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at  </a:t>
            </a:r>
            <a:r>
              <a:rPr sz="2350" spc="10" dirty="0">
                <a:latin typeface="Arial"/>
                <a:cs typeface="Arial"/>
              </a:rPr>
              <a:t>least one </a:t>
            </a:r>
            <a:r>
              <a:rPr sz="2350" spc="5" dirty="0">
                <a:latin typeface="Arial"/>
                <a:cs typeface="Arial"/>
              </a:rPr>
              <a:t>syllable is </a:t>
            </a:r>
            <a:r>
              <a:rPr sz="2350" spc="10" dirty="0">
                <a:latin typeface="Arial"/>
                <a:cs typeface="Arial"/>
              </a:rPr>
              <a:t>stressed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an English</a:t>
            </a:r>
            <a:r>
              <a:rPr sz="2350" spc="-2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word</a:t>
            </a:r>
            <a:endParaRPr sz="2350">
              <a:latin typeface="Arial"/>
              <a:cs typeface="Arial"/>
            </a:endParaRPr>
          </a:p>
          <a:p>
            <a:pPr marL="1143000" marR="12065" lvl="2" indent="-226695" algn="just">
              <a:lnSpc>
                <a:spcPct val="80700"/>
              </a:lnSpc>
              <a:spcBef>
                <a:spcPts val="470"/>
              </a:spcBef>
              <a:buChar char="•"/>
              <a:tabLst>
                <a:tab pos="1143635" algn="l"/>
              </a:tabLst>
            </a:pPr>
            <a:r>
              <a:rPr sz="1950" spc="10" dirty="0">
                <a:latin typeface="Arial"/>
                <a:cs typeface="Arial"/>
              </a:rPr>
              <a:t>French functions </a:t>
            </a:r>
            <a:r>
              <a:rPr sz="1950" spc="-10" dirty="0">
                <a:latin typeface="Arial"/>
                <a:cs typeface="Arial"/>
              </a:rPr>
              <a:t>differently, </a:t>
            </a:r>
            <a:r>
              <a:rPr sz="1950" spc="10" dirty="0">
                <a:latin typeface="Arial"/>
                <a:cs typeface="Arial"/>
              </a:rPr>
              <a:t>so </a:t>
            </a:r>
            <a:r>
              <a:rPr sz="1950" spc="15" dirty="0">
                <a:latin typeface="Arial"/>
                <a:cs typeface="Arial"/>
              </a:rPr>
              <a:t>when </a:t>
            </a:r>
            <a:r>
              <a:rPr sz="1950" spc="10" dirty="0">
                <a:latin typeface="Arial"/>
                <a:cs typeface="Arial"/>
              </a:rPr>
              <a:t>English speakers learn  French they put stress </a:t>
            </a:r>
            <a:r>
              <a:rPr sz="1950" spc="15" dirty="0">
                <a:latin typeface="Arial"/>
                <a:cs typeface="Arial"/>
              </a:rPr>
              <a:t>on </a:t>
            </a:r>
            <a:r>
              <a:rPr sz="1950" spc="10" dirty="0">
                <a:latin typeface="Arial"/>
                <a:cs typeface="Arial"/>
              </a:rPr>
              <a:t>certain syllables which contributes 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0" dirty="0">
                <a:latin typeface="Arial"/>
                <a:cs typeface="Arial"/>
              </a:rPr>
              <a:t>their foreign</a:t>
            </a:r>
            <a:r>
              <a:rPr sz="1950" spc="-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accent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3550" y="987196"/>
            <a:ext cx="459930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Tone </a:t>
            </a:r>
            <a:r>
              <a:rPr dirty="0">
                <a:latin typeface="Carlito"/>
                <a:cs typeface="Carlito"/>
              </a:rPr>
              <a:t>and</a:t>
            </a:r>
            <a:r>
              <a:rPr spc="-5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Intonation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972425" cy="284670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334645" indent="-339725">
              <a:lnSpc>
                <a:spcPts val="3760"/>
              </a:lnSpc>
              <a:spcBef>
                <a:spcPts val="254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3150" b="1" dirty="0">
                <a:latin typeface="Carlito"/>
                <a:cs typeface="Carlito"/>
              </a:rPr>
              <a:t>Tone languages </a:t>
            </a:r>
            <a:r>
              <a:rPr sz="3150" spc="5" dirty="0">
                <a:latin typeface="Carlito"/>
                <a:cs typeface="Carlito"/>
              </a:rPr>
              <a:t>are languages that use pitch  to contrast the meaning </a:t>
            </a:r>
            <a:r>
              <a:rPr sz="3150" dirty="0">
                <a:latin typeface="Carlito"/>
                <a:cs typeface="Carlito"/>
              </a:rPr>
              <a:t>of</a:t>
            </a:r>
            <a:r>
              <a:rPr sz="3150" spc="-30" dirty="0">
                <a:latin typeface="Carlito"/>
                <a:cs typeface="Carlito"/>
              </a:rPr>
              <a:t> </a:t>
            </a:r>
            <a:r>
              <a:rPr sz="3150" dirty="0">
                <a:latin typeface="Carlito"/>
                <a:cs typeface="Carlito"/>
              </a:rPr>
              <a:t>words</a:t>
            </a:r>
            <a:endParaRPr sz="31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700">
              <a:latin typeface="Carlito"/>
              <a:cs typeface="Carlito"/>
            </a:endParaRPr>
          </a:p>
          <a:p>
            <a:pPr marL="741045" marR="5080" lvl="1" indent="-276860">
              <a:lnSpc>
                <a:spcPct val="100800"/>
              </a:lnSpc>
              <a:buChar char="•"/>
              <a:tabLst>
                <a:tab pos="748030" algn="l"/>
              </a:tabLst>
            </a:pPr>
            <a:r>
              <a:rPr sz="2750" spc="5" dirty="0">
                <a:latin typeface="Carlito"/>
                <a:cs typeface="Carlito"/>
              </a:rPr>
              <a:t>For example, in Thai, the string of sounds </a:t>
            </a:r>
            <a:r>
              <a:rPr sz="2750" dirty="0">
                <a:latin typeface="Carlito"/>
                <a:cs typeface="Carlito"/>
              </a:rPr>
              <a:t>[naː] </a:t>
            </a:r>
            <a:r>
              <a:rPr sz="2750" spc="5" dirty="0">
                <a:latin typeface="Carlito"/>
                <a:cs typeface="Carlito"/>
              </a:rPr>
              <a:t>can  be said with 5 diﬀerent pitches and can thus have  5 diﬀerent</a:t>
            </a:r>
            <a:r>
              <a:rPr sz="2750" spc="-1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meanings:</a:t>
            </a:r>
            <a:endParaRPr sz="275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713903" y="4941366"/>
              <a:ext cx="7084656" cy="16188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2145" y="987196"/>
            <a:ext cx="488061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25" dirty="0"/>
              <a:t>Tone </a:t>
            </a:r>
            <a:r>
              <a:rPr spc="-5" dirty="0"/>
              <a:t>and</a:t>
            </a:r>
            <a:r>
              <a:rPr spc="75" dirty="0"/>
              <a:t> </a:t>
            </a:r>
            <a:r>
              <a:rPr spc="-5" dirty="0"/>
              <a:t>Intonation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744459" cy="3903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1790" marR="326390" indent="-339725">
              <a:lnSpc>
                <a:spcPct val="100600"/>
              </a:lnSpc>
              <a:spcBef>
                <a:spcPts val="9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950" b="1" spc="5" dirty="0">
                <a:latin typeface="Arial"/>
                <a:cs typeface="Arial"/>
              </a:rPr>
              <a:t>Intonation </a:t>
            </a:r>
            <a:r>
              <a:rPr sz="2950" spc="5" dirty="0">
                <a:latin typeface="Arial"/>
                <a:cs typeface="Arial"/>
              </a:rPr>
              <a:t>languages (like English) have  varied </a:t>
            </a:r>
            <a:r>
              <a:rPr sz="2950" b="1" spc="5" dirty="0">
                <a:latin typeface="Arial"/>
                <a:cs typeface="Arial"/>
              </a:rPr>
              <a:t>pitch contour </a:t>
            </a:r>
            <a:r>
              <a:rPr sz="2950" spc="5" dirty="0">
                <a:latin typeface="Arial"/>
                <a:cs typeface="Arial"/>
              </a:rPr>
              <a:t>across an utterance,  but pitch is not used </a:t>
            </a:r>
            <a:r>
              <a:rPr sz="2950" dirty="0">
                <a:latin typeface="Arial"/>
                <a:cs typeface="Arial"/>
              </a:rPr>
              <a:t>to </a:t>
            </a:r>
            <a:r>
              <a:rPr sz="2950" spc="5" dirty="0">
                <a:latin typeface="Arial"/>
                <a:cs typeface="Arial"/>
              </a:rPr>
              <a:t>distinguish</a:t>
            </a:r>
            <a:r>
              <a:rPr sz="2950" spc="-20" dirty="0">
                <a:latin typeface="Arial"/>
                <a:cs typeface="Arial"/>
              </a:rPr>
              <a:t> </a:t>
            </a:r>
            <a:r>
              <a:rPr sz="2950" spc="5" dirty="0">
                <a:latin typeface="Arial"/>
                <a:cs typeface="Arial"/>
              </a:rPr>
              <a:t>words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800">
              <a:latin typeface="Arial"/>
              <a:cs typeface="Arial"/>
            </a:endParaRPr>
          </a:p>
          <a:p>
            <a:pPr marL="741045" marR="5080" lvl="1" indent="-276860">
              <a:lnSpc>
                <a:spcPts val="3040"/>
              </a:lnSpc>
              <a:buChar char="–"/>
              <a:tabLst>
                <a:tab pos="748030" algn="l"/>
              </a:tabLst>
            </a:pPr>
            <a:r>
              <a:rPr sz="2550" spc="-10" dirty="0">
                <a:latin typeface="Arial"/>
                <a:cs typeface="Arial"/>
              </a:rPr>
              <a:t>However, </a:t>
            </a:r>
            <a:r>
              <a:rPr sz="2550" spc="5" dirty="0">
                <a:latin typeface="Arial"/>
                <a:cs typeface="Arial"/>
              </a:rPr>
              <a:t>intonation </a:t>
            </a:r>
            <a:r>
              <a:rPr sz="2550" spc="10" dirty="0">
                <a:latin typeface="Arial"/>
                <a:cs typeface="Arial"/>
              </a:rPr>
              <a:t>may </a:t>
            </a:r>
            <a:r>
              <a:rPr sz="2550" spc="-5" dirty="0">
                <a:latin typeface="Arial"/>
                <a:cs typeface="Arial"/>
              </a:rPr>
              <a:t>affect </a:t>
            </a:r>
            <a:r>
              <a:rPr sz="2550" spc="5" dirty="0">
                <a:latin typeface="Arial"/>
                <a:cs typeface="Arial"/>
              </a:rPr>
              <a:t>the </a:t>
            </a:r>
            <a:r>
              <a:rPr sz="2550" spc="10" dirty="0">
                <a:latin typeface="Arial"/>
                <a:cs typeface="Arial"/>
              </a:rPr>
              <a:t>meaning </a:t>
            </a:r>
            <a:r>
              <a:rPr sz="2550" spc="5" dirty="0">
                <a:latin typeface="Arial"/>
                <a:cs typeface="Arial"/>
              </a:rPr>
              <a:t>of </a:t>
            </a:r>
            <a:r>
              <a:rPr sz="2550" spc="10" dirty="0">
                <a:latin typeface="Arial"/>
                <a:cs typeface="Arial"/>
              </a:rPr>
              <a:t>a  whole</a:t>
            </a:r>
            <a:r>
              <a:rPr sz="2550" dirty="0">
                <a:latin typeface="Arial"/>
                <a:cs typeface="Arial"/>
              </a:rPr>
              <a:t> </a:t>
            </a:r>
            <a:r>
              <a:rPr sz="2550" spc="5" dirty="0">
                <a:latin typeface="Arial"/>
                <a:cs typeface="Arial"/>
              </a:rPr>
              <a:t>sentence:</a:t>
            </a:r>
            <a:endParaRPr sz="25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Char char="–"/>
            </a:pPr>
            <a:endParaRPr sz="3100"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2150" i="1" spc="10" dirty="0">
                <a:latin typeface="Arial"/>
                <a:cs typeface="Arial"/>
              </a:rPr>
              <a:t>John </a:t>
            </a:r>
            <a:r>
              <a:rPr sz="2150" i="1" spc="5" dirty="0">
                <a:latin typeface="Arial"/>
                <a:cs typeface="Arial"/>
              </a:rPr>
              <a:t>is </a:t>
            </a:r>
            <a:r>
              <a:rPr sz="2150" i="1" spc="10" dirty="0">
                <a:latin typeface="Arial"/>
                <a:cs typeface="Arial"/>
              </a:rPr>
              <a:t>here </a:t>
            </a:r>
            <a:r>
              <a:rPr sz="2150" spc="10" dirty="0">
                <a:latin typeface="Arial"/>
                <a:cs typeface="Arial"/>
              </a:rPr>
              <a:t>said with </a:t>
            </a:r>
            <a:r>
              <a:rPr sz="2150" spc="5" dirty="0">
                <a:latin typeface="Arial"/>
                <a:cs typeface="Arial"/>
              </a:rPr>
              <a:t>falling </a:t>
            </a:r>
            <a:r>
              <a:rPr sz="2150" spc="10" dirty="0">
                <a:latin typeface="Arial"/>
                <a:cs typeface="Arial"/>
              </a:rPr>
              <a:t>intonation </a:t>
            </a:r>
            <a:r>
              <a:rPr sz="2150" spc="5" dirty="0">
                <a:latin typeface="Arial"/>
                <a:cs typeface="Arial"/>
              </a:rPr>
              <a:t>is </a:t>
            </a:r>
            <a:r>
              <a:rPr sz="2150" spc="10" dirty="0">
                <a:latin typeface="Arial"/>
                <a:cs typeface="Arial"/>
              </a:rPr>
              <a:t>a</a:t>
            </a:r>
            <a:r>
              <a:rPr sz="2150" spc="-20" dirty="0">
                <a:latin typeface="Arial"/>
                <a:cs typeface="Arial"/>
              </a:rPr>
              <a:t> </a:t>
            </a:r>
            <a:r>
              <a:rPr sz="2150" spc="10" dirty="0">
                <a:latin typeface="Arial"/>
                <a:cs typeface="Arial"/>
              </a:rPr>
              <a:t>statement</a:t>
            </a:r>
            <a:endParaRPr sz="2150"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spcBef>
                <a:spcPts val="590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2150" i="1" spc="10" dirty="0">
                <a:latin typeface="Arial"/>
                <a:cs typeface="Arial"/>
              </a:rPr>
              <a:t>John </a:t>
            </a:r>
            <a:r>
              <a:rPr sz="2150" i="1" spc="5" dirty="0">
                <a:latin typeface="Arial"/>
                <a:cs typeface="Arial"/>
              </a:rPr>
              <a:t>is </a:t>
            </a:r>
            <a:r>
              <a:rPr sz="2150" i="1" spc="10" dirty="0">
                <a:latin typeface="Arial"/>
                <a:cs typeface="Arial"/>
              </a:rPr>
              <a:t>here </a:t>
            </a:r>
            <a:r>
              <a:rPr sz="2150" spc="10" dirty="0">
                <a:latin typeface="Arial"/>
                <a:cs typeface="Arial"/>
              </a:rPr>
              <a:t>said with rising intonation </a:t>
            </a:r>
            <a:r>
              <a:rPr sz="2150" spc="5" dirty="0">
                <a:latin typeface="Arial"/>
                <a:cs typeface="Arial"/>
              </a:rPr>
              <a:t>is </a:t>
            </a:r>
            <a:r>
              <a:rPr sz="2150" spc="10" dirty="0">
                <a:latin typeface="Arial"/>
                <a:cs typeface="Arial"/>
              </a:rPr>
              <a:t>a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0" dirty="0">
                <a:latin typeface="Arial"/>
                <a:cs typeface="Arial"/>
              </a:rPr>
              <a:t>question</a:t>
            </a:r>
            <a:endParaRPr sz="21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273" y="987196"/>
            <a:ext cx="783145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Phonetics of Signed</a:t>
            </a:r>
            <a:r>
              <a:rPr spc="-80" dirty="0"/>
              <a:t> </a:t>
            </a:r>
            <a:r>
              <a:rPr dirty="0"/>
              <a:t>Languages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74704"/>
            <a:ext cx="7980045" cy="436689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1790" marR="521970" indent="-339725">
              <a:lnSpc>
                <a:spcPts val="2970"/>
              </a:lnSpc>
              <a:spcBef>
                <a:spcPts val="49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Signs </a:t>
            </a:r>
            <a:r>
              <a:rPr sz="2750" spc="10" dirty="0">
                <a:latin typeface="Arial"/>
                <a:cs typeface="Arial"/>
              </a:rPr>
              <a:t>can be </a:t>
            </a:r>
            <a:r>
              <a:rPr sz="2750" spc="5" dirty="0">
                <a:latin typeface="Arial"/>
                <a:cs typeface="Arial"/>
              </a:rPr>
              <a:t>broken </a:t>
            </a:r>
            <a:r>
              <a:rPr sz="2750" spc="10" dirty="0">
                <a:latin typeface="Arial"/>
                <a:cs typeface="Arial"/>
              </a:rPr>
              <a:t>down </a:t>
            </a:r>
            <a:r>
              <a:rPr sz="2750" spc="5" dirty="0">
                <a:latin typeface="Arial"/>
                <a:cs typeface="Arial"/>
              </a:rPr>
              <a:t>into segmental  features similar to the phonetic features of  </a:t>
            </a:r>
            <a:r>
              <a:rPr sz="2750" spc="10" dirty="0">
                <a:latin typeface="Arial"/>
                <a:cs typeface="Arial"/>
              </a:rPr>
              <a:t>speech sounds </a:t>
            </a:r>
            <a:r>
              <a:rPr sz="2750" spc="5" dirty="0">
                <a:latin typeface="Arial"/>
                <a:cs typeface="Arial"/>
              </a:rPr>
              <a:t>(such </a:t>
            </a:r>
            <a:r>
              <a:rPr sz="2750" spc="10" dirty="0">
                <a:latin typeface="Arial"/>
                <a:cs typeface="Arial"/>
              </a:rPr>
              <a:t>as </a:t>
            </a:r>
            <a:r>
              <a:rPr sz="2750" spc="5" dirty="0">
                <a:latin typeface="Arial"/>
                <a:cs typeface="Arial"/>
              </a:rPr>
              <a:t>place </a:t>
            </a:r>
            <a:r>
              <a:rPr sz="2750" spc="10" dirty="0">
                <a:latin typeface="Arial"/>
                <a:cs typeface="Arial"/>
              </a:rPr>
              <a:t>and manner</a:t>
            </a:r>
            <a:r>
              <a:rPr sz="2750" spc="-5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of  articulation)</a:t>
            </a:r>
            <a:endParaRPr sz="2750">
              <a:latin typeface="Arial"/>
              <a:cs typeface="Arial"/>
            </a:endParaRPr>
          </a:p>
          <a:p>
            <a:pPr marL="741045" marR="201295" lvl="1" indent="-276860">
              <a:lnSpc>
                <a:spcPts val="2600"/>
              </a:lnSpc>
              <a:spcBef>
                <a:spcPts val="500"/>
              </a:spcBef>
              <a:buChar char="–"/>
              <a:tabLst>
                <a:tab pos="748030" algn="l"/>
              </a:tabLst>
            </a:pPr>
            <a:r>
              <a:rPr sz="2350" spc="10" dirty="0">
                <a:latin typeface="Arial"/>
                <a:cs typeface="Arial"/>
              </a:rPr>
              <a:t>And </a:t>
            </a:r>
            <a:r>
              <a:rPr sz="2350" spc="5" dirty="0">
                <a:latin typeface="Arial"/>
                <a:cs typeface="Arial"/>
              </a:rPr>
              <a:t>just like </a:t>
            </a:r>
            <a:r>
              <a:rPr sz="2350" spc="10" dirty="0">
                <a:latin typeface="Arial"/>
                <a:cs typeface="Arial"/>
              </a:rPr>
              <a:t>spoken languages, signed languages </a:t>
            </a:r>
            <a:r>
              <a:rPr sz="2350" spc="5" dirty="0">
                <a:latin typeface="Arial"/>
                <a:cs typeface="Arial"/>
              </a:rPr>
              <a:t>of  the </a:t>
            </a:r>
            <a:r>
              <a:rPr sz="2350" spc="10" dirty="0">
                <a:latin typeface="Arial"/>
                <a:cs typeface="Arial"/>
              </a:rPr>
              <a:t>world vary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these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features</a:t>
            </a:r>
            <a:endParaRPr sz="23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Char char="–"/>
            </a:pPr>
            <a:endParaRPr sz="29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buChar char="–"/>
              <a:tabLst>
                <a:tab pos="748030" algn="l"/>
              </a:tabLst>
            </a:pPr>
            <a:r>
              <a:rPr sz="2350" spc="10" dirty="0">
                <a:latin typeface="Arial"/>
                <a:cs typeface="Arial"/>
              </a:rPr>
              <a:t>Signs are formed by </a:t>
            </a:r>
            <a:r>
              <a:rPr sz="2350" spc="5" dirty="0">
                <a:latin typeface="Arial"/>
                <a:cs typeface="Arial"/>
              </a:rPr>
              <a:t>three </a:t>
            </a:r>
            <a:r>
              <a:rPr sz="2350" spc="10" dirty="0">
                <a:latin typeface="Arial"/>
                <a:cs typeface="Arial"/>
              </a:rPr>
              <a:t>major</a:t>
            </a:r>
            <a:r>
              <a:rPr sz="2350" spc="-1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features:</a:t>
            </a:r>
            <a:endParaRPr sz="2350"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spcBef>
                <a:spcPts val="195"/>
              </a:spcBef>
              <a:buChar char="•"/>
              <a:tabLst>
                <a:tab pos="1143000" algn="l"/>
                <a:tab pos="1143635" algn="l"/>
              </a:tabLst>
            </a:pPr>
            <a:r>
              <a:rPr sz="1950" spc="5" dirty="0">
                <a:latin typeface="Arial"/>
                <a:cs typeface="Arial"/>
              </a:rPr>
              <a:t>1. </a:t>
            </a:r>
            <a:r>
              <a:rPr sz="1950" spc="15" dirty="0">
                <a:latin typeface="Arial"/>
                <a:cs typeface="Arial"/>
              </a:rPr>
              <a:t>The </a:t>
            </a:r>
            <a:r>
              <a:rPr sz="1950" b="1" spc="10" dirty="0">
                <a:latin typeface="Arial"/>
                <a:cs typeface="Arial"/>
              </a:rPr>
              <a:t>configuration </a:t>
            </a:r>
            <a:r>
              <a:rPr sz="1950" spc="10" dirty="0">
                <a:latin typeface="Arial"/>
                <a:cs typeface="Arial"/>
              </a:rPr>
              <a:t>of the </a:t>
            </a:r>
            <a:r>
              <a:rPr sz="1950" spc="15" dirty="0">
                <a:latin typeface="Arial"/>
                <a:cs typeface="Arial"/>
              </a:rPr>
              <a:t>hand</a:t>
            </a:r>
            <a:r>
              <a:rPr sz="1950" spc="-6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(handshape)</a:t>
            </a:r>
            <a:endParaRPr sz="1950">
              <a:latin typeface="Arial"/>
              <a:cs typeface="Arial"/>
            </a:endParaRPr>
          </a:p>
          <a:p>
            <a:pPr marL="1143000" marR="5080" lvl="2" indent="-226695">
              <a:lnSpc>
                <a:spcPts val="2100"/>
              </a:lnSpc>
              <a:spcBef>
                <a:spcPts val="600"/>
              </a:spcBef>
              <a:buChar char="•"/>
              <a:tabLst>
                <a:tab pos="1143000" algn="l"/>
                <a:tab pos="1143635" algn="l"/>
              </a:tabLst>
            </a:pPr>
            <a:r>
              <a:rPr sz="1950" spc="5" dirty="0">
                <a:latin typeface="Arial"/>
                <a:cs typeface="Arial"/>
              </a:rPr>
              <a:t>2. </a:t>
            </a:r>
            <a:r>
              <a:rPr sz="1950" spc="15" dirty="0">
                <a:latin typeface="Arial"/>
                <a:cs typeface="Arial"/>
              </a:rPr>
              <a:t>The </a:t>
            </a:r>
            <a:r>
              <a:rPr sz="1950" b="1" spc="15" dirty="0">
                <a:latin typeface="Arial"/>
                <a:cs typeface="Arial"/>
              </a:rPr>
              <a:t>movement </a:t>
            </a:r>
            <a:r>
              <a:rPr sz="1950" spc="10" dirty="0">
                <a:latin typeface="Arial"/>
                <a:cs typeface="Arial"/>
              </a:rPr>
              <a:t>of the </a:t>
            </a:r>
            <a:r>
              <a:rPr sz="1950" spc="15" dirty="0">
                <a:latin typeface="Arial"/>
                <a:cs typeface="Arial"/>
              </a:rPr>
              <a:t>hand and arm </a:t>
            </a:r>
            <a:r>
              <a:rPr sz="1950" spc="10" dirty="0">
                <a:latin typeface="Arial"/>
                <a:cs typeface="Arial"/>
              </a:rPr>
              <a:t>towards or </a:t>
            </a:r>
            <a:r>
              <a:rPr sz="1950" spc="15" dirty="0">
                <a:latin typeface="Arial"/>
                <a:cs typeface="Arial"/>
              </a:rPr>
              <a:t>away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from  the</a:t>
            </a:r>
            <a:r>
              <a:rPr sz="195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body</a:t>
            </a:r>
            <a:endParaRPr sz="1950"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spcBef>
                <a:spcPts val="280"/>
              </a:spcBef>
              <a:buChar char="•"/>
              <a:tabLst>
                <a:tab pos="1143000" algn="l"/>
                <a:tab pos="1143635" algn="l"/>
              </a:tabLst>
            </a:pPr>
            <a:r>
              <a:rPr sz="1950" spc="5" dirty="0">
                <a:latin typeface="Arial"/>
                <a:cs typeface="Arial"/>
              </a:rPr>
              <a:t>3. </a:t>
            </a:r>
            <a:r>
              <a:rPr sz="1950" spc="15" dirty="0">
                <a:latin typeface="Arial"/>
                <a:cs typeface="Arial"/>
              </a:rPr>
              <a:t>The </a:t>
            </a:r>
            <a:r>
              <a:rPr sz="1950" b="1" spc="10" dirty="0">
                <a:latin typeface="Arial"/>
                <a:cs typeface="Arial"/>
              </a:rPr>
              <a:t>location </a:t>
            </a:r>
            <a:r>
              <a:rPr sz="1950" spc="10" dirty="0">
                <a:latin typeface="Arial"/>
                <a:cs typeface="Arial"/>
              </a:rPr>
              <a:t>of the </a:t>
            </a:r>
            <a:r>
              <a:rPr sz="1950" spc="15" dirty="0">
                <a:latin typeface="Arial"/>
                <a:cs typeface="Arial"/>
              </a:rPr>
              <a:t>hand </a:t>
            </a:r>
            <a:r>
              <a:rPr sz="1950" spc="10" dirty="0">
                <a:latin typeface="Arial"/>
                <a:cs typeface="Arial"/>
              </a:rPr>
              <a:t>in signing</a:t>
            </a:r>
            <a:r>
              <a:rPr sz="1950" spc="-8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space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273" y="987196"/>
            <a:ext cx="783145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Phonetics of Signed</a:t>
            </a:r>
            <a:r>
              <a:rPr spc="-80" dirty="0"/>
              <a:t> </a:t>
            </a:r>
            <a:r>
              <a:rPr dirty="0"/>
              <a:t>Languages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18434"/>
            <a:ext cx="7963534" cy="175133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835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The configuration of the hand</a:t>
            </a:r>
            <a:r>
              <a:rPr sz="3150" spc="-5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(handshape)</a:t>
            </a:r>
            <a:endParaRPr sz="315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spcBef>
                <a:spcPts val="735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The movement of the hand and</a:t>
            </a:r>
            <a:r>
              <a:rPr sz="3150" spc="-3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arm</a:t>
            </a:r>
            <a:endParaRPr sz="315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spcBef>
                <a:spcPts val="770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The location of the hand in signing</a:t>
            </a:r>
            <a:r>
              <a:rPr sz="3150" spc="-6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space</a:t>
            </a:r>
            <a:endParaRPr sz="31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3580" y="987196"/>
            <a:ext cx="647890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Identity </a:t>
            </a:r>
            <a:r>
              <a:rPr dirty="0"/>
              <a:t>of Speech</a:t>
            </a:r>
            <a:r>
              <a:rPr spc="-50" dirty="0"/>
              <a:t> </a:t>
            </a:r>
            <a:r>
              <a:rPr dirty="0"/>
              <a:t>Sounds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74704"/>
            <a:ext cx="7950834" cy="424878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1790" marR="5080" indent="-339725">
              <a:lnSpc>
                <a:spcPts val="2970"/>
              </a:lnSpc>
              <a:spcBef>
                <a:spcPts val="49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The science of phonetics </a:t>
            </a:r>
            <a:r>
              <a:rPr sz="2750" spc="10" dirty="0">
                <a:latin typeface="Arial"/>
                <a:cs typeface="Arial"/>
              </a:rPr>
              <a:t>aims </a:t>
            </a:r>
            <a:r>
              <a:rPr sz="2750" spc="5" dirty="0">
                <a:latin typeface="Arial"/>
                <a:cs typeface="Arial"/>
              </a:rPr>
              <a:t>to describe all the  </a:t>
            </a:r>
            <a:r>
              <a:rPr sz="2750" spc="10" dirty="0">
                <a:latin typeface="Arial"/>
                <a:cs typeface="Arial"/>
              </a:rPr>
              <a:t>sounds </a:t>
            </a:r>
            <a:r>
              <a:rPr sz="2750" spc="5" dirty="0">
                <a:latin typeface="Arial"/>
                <a:cs typeface="Arial"/>
              </a:rPr>
              <a:t>of all the </a:t>
            </a:r>
            <a:r>
              <a:rPr sz="2750" spc="-195" dirty="0">
                <a:latin typeface="Arial"/>
                <a:cs typeface="Arial"/>
              </a:rPr>
              <a:t>world</a:t>
            </a:r>
            <a:r>
              <a:rPr sz="2750" spc="-195" dirty="0">
                <a:latin typeface="AoyagiKouzanFontT"/>
                <a:cs typeface="AoyagiKouzanFontT"/>
              </a:rPr>
              <a:t>’</a:t>
            </a:r>
            <a:r>
              <a:rPr sz="2750" spc="-195" dirty="0">
                <a:latin typeface="Arial"/>
                <a:cs typeface="Arial"/>
              </a:rPr>
              <a:t>s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languages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600">
              <a:latin typeface="Arial"/>
              <a:cs typeface="Arial"/>
            </a:endParaRPr>
          </a:p>
          <a:p>
            <a:pPr marL="741045" marR="1112520" lvl="1" indent="-276860">
              <a:lnSpc>
                <a:spcPts val="2600"/>
              </a:lnSpc>
              <a:buFont typeface="Arial"/>
              <a:buChar char="–"/>
              <a:tabLst>
                <a:tab pos="748030" algn="l"/>
              </a:tabLst>
            </a:pPr>
            <a:r>
              <a:rPr sz="2350" b="1" spc="10" dirty="0">
                <a:latin typeface="Arial"/>
                <a:cs typeface="Arial"/>
              </a:rPr>
              <a:t>Acoustic </a:t>
            </a:r>
            <a:r>
              <a:rPr sz="2350" b="1" spc="5" dirty="0">
                <a:latin typeface="Arial"/>
                <a:cs typeface="Arial"/>
              </a:rPr>
              <a:t>phonetics</a:t>
            </a:r>
            <a:r>
              <a:rPr sz="2350" spc="5" dirty="0">
                <a:latin typeface="Arial"/>
                <a:cs typeface="Arial"/>
              </a:rPr>
              <a:t>: </a:t>
            </a:r>
            <a:r>
              <a:rPr sz="2350" spc="10" dirty="0">
                <a:latin typeface="Arial"/>
                <a:cs typeface="Arial"/>
              </a:rPr>
              <a:t>focuses on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physical  properties </a:t>
            </a:r>
            <a:r>
              <a:rPr sz="2350" spc="5" dirty="0">
                <a:latin typeface="Arial"/>
                <a:cs typeface="Arial"/>
              </a:rPr>
              <a:t>of the </a:t>
            </a:r>
            <a:r>
              <a:rPr sz="2350" spc="10" dirty="0">
                <a:latin typeface="Arial"/>
                <a:cs typeface="Arial"/>
              </a:rPr>
              <a:t>sounds </a:t>
            </a:r>
            <a:r>
              <a:rPr sz="2350" spc="5" dirty="0">
                <a:latin typeface="Arial"/>
                <a:cs typeface="Arial"/>
              </a:rPr>
              <a:t>of</a:t>
            </a:r>
            <a:r>
              <a:rPr sz="2350" spc="-1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language</a:t>
            </a:r>
            <a:endParaRPr sz="23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Char char="–"/>
            </a:pPr>
            <a:endParaRPr sz="3100">
              <a:latin typeface="Arial"/>
              <a:cs typeface="Arial"/>
            </a:endParaRPr>
          </a:p>
          <a:p>
            <a:pPr marL="741045" marR="979169" lvl="1" indent="-276860">
              <a:lnSpc>
                <a:spcPts val="2600"/>
              </a:lnSpc>
              <a:buFont typeface="Arial"/>
              <a:buChar char="–"/>
              <a:tabLst>
                <a:tab pos="748030" algn="l"/>
              </a:tabLst>
            </a:pPr>
            <a:r>
              <a:rPr sz="2350" b="1" spc="5" dirty="0">
                <a:latin typeface="Arial"/>
                <a:cs typeface="Arial"/>
              </a:rPr>
              <a:t>Auditory phonetics</a:t>
            </a:r>
            <a:r>
              <a:rPr sz="2350" spc="5" dirty="0">
                <a:latin typeface="Arial"/>
                <a:cs typeface="Arial"/>
              </a:rPr>
              <a:t>: </a:t>
            </a:r>
            <a:r>
              <a:rPr sz="2350" spc="10" dirty="0">
                <a:latin typeface="Arial"/>
                <a:cs typeface="Arial"/>
              </a:rPr>
              <a:t>focuses on how </a:t>
            </a:r>
            <a:r>
              <a:rPr sz="2350" spc="5" dirty="0">
                <a:latin typeface="Arial"/>
                <a:cs typeface="Arial"/>
              </a:rPr>
              <a:t>listeners  </a:t>
            </a:r>
            <a:r>
              <a:rPr sz="2350" spc="10" dirty="0">
                <a:latin typeface="Arial"/>
                <a:cs typeface="Arial"/>
              </a:rPr>
              <a:t>perceive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sounds </a:t>
            </a:r>
            <a:r>
              <a:rPr sz="2350" spc="5" dirty="0">
                <a:latin typeface="Arial"/>
                <a:cs typeface="Arial"/>
              </a:rPr>
              <a:t>of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language</a:t>
            </a:r>
            <a:endParaRPr sz="23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–"/>
            </a:pPr>
            <a:endParaRPr sz="3250">
              <a:latin typeface="Arial"/>
              <a:cs typeface="Arial"/>
            </a:endParaRPr>
          </a:p>
          <a:p>
            <a:pPr marL="741045" marR="442595" lvl="1" indent="-276860">
              <a:lnSpc>
                <a:spcPts val="2500"/>
              </a:lnSpc>
              <a:buFont typeface="Arial"/>
              <a:buChar char="–"/>
              <a:tabLst>
                <a:tab pos="748030" algn="l"/>
              </a:tabLst>
            </a:pPr>
            <a:r>
              <a:rPr sz="2350" b="1" spc="5" dirty="0">
                <a:latin typeface="Arial"/>
                <a:cs typeface="Arial"/>
              </a:rPr>
              <a:t>Articulatory phonetics</a:t>
            </a:r>
            <a:r>
              <a:rPr sz="2350" spc="5" dirty="0">
                <a:latin typeface="Arial"/>
                <a:cs typeface="Arial"/>
              </a:rPr>
              <a:t>: </a:t>
            </a:r>
            <a:r>
              <a:rPr sz="2350" spc="10" dirty="0">
                <a:latin typeface="Arial"/>
                <a:cs typeface="Arial"/>
              </a:rPr>
              <a:t>focuses on how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vocal  </a:t>
            </a:r>
            <a:r>
              <a:rPr sz="2350" spc="5" dirty="0">
                <a:latin typeface="Arial"/>
                <a:cs typeface="Arial"/>
              </a:rPr>
              <a:t>tract </a:t>
            </a:r>
            <a:r>
              <a:rPr sz="2350" spc="10" dirty="0">
                <a:latin typeface="Arial"/>
                <a:cs typeface="Arial"/>
              </a:rPr>
              <a:t>produces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sounds </a:t>
            </a:r>
            <a:r>
              <a:rPr sz="2350" spc="5" dirty="0">
                <a:latin typeface="Arial"/>
                <a:cs typeface="Arial"/>
              </a:rPr>
              <a:t>of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language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Phonetic</a:t>
            </a:r>
            <a:r>
              <a:rPr spc="-310" dirty="0"/>
              <a:t> </a:t>
            </a:r>
            <a:r>
              <a:rPr dirty="0"/>
              <a:t>Alphabet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59630"/>
            <a:ext cx="7908290" cy="196024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1790" marR="705485" indent="-339725">
              <a:lnSpc>
                <a:spcPts val="1880"/>
              </a:lnSpc>
              <a:spcBef>
                <a:spcPts val="575"/>
              </a:spcBef>
              <a:buChar char="•"/>
              <a:tabLst>
                <a:tab pos="351790" algn="l"/>
                <a:tab pos="352425" algn="l"/>
              </a:tabLst>
            </a:pPr>
            <a:r>
              <a:rPr sz="1950" spc="10" dirty="0">
                <a:latin typeface="Arial"/>
                <a:cs typeface="Arial"/>
              </a:rPr>
              <a:t>Spelling, or </a:t>
            </a:r>
            <a:r>
              <a:rPr sz="1950" b="1" spc="10" dirty="0">
                <a:latin typeface="Arial"/>
                <a:cs typeface="Arial"/>
              </a:rPr>
              <a:t>orthography</a:t>
            </a:r>
            <a:r>
              <a:rPr sz="1950" spc="10" dirty="0">
                <a:latin typeface="Arial"/>
                <a:cs typeface="Arial"/>
              </a:rPr>
              <a:t>, </a:t>
            </a:r>
            <a:r>
              <a:rPr sz="1950" spc="15" dirty="0">
                <a:latin typeface="Arial"/>
                <a:cs typeface="Arial"/>
              </a:rPr>
              <a:t>does </a:t>
            </a:r>
            <a:r>
              <a:rPr sz="1950" spc="10" dirty="0">
                <a:latin typeface="Arial"/>
                <a:cs typeface="Arial"/>
              </a:rPr>
              <a:t>not consistently represent the  </a:t>
            </a:r>
            <a:r>
              <a:rPr sz="1950" spc="15" dirty="0">
                <a:latin typeface="Arial"/>
                <a:cs typeface="Arial"/>
              </a:rPr>
              <a:t>sounds </a:t>
            </a:r>
            <a:r>
              <a:rPr sz="1950" spc="10" dirty="0">
                <a:latin typeface="Arial"/>
                <a:cs typeface="Arial"/>
              </a:rPr>
              <a:t>of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language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050">
              <a:latin typeface="Arial"/>
              <a:cs typeface="Arial"/>
            </a:endParaRPr>
          </a:p>
          <a:p>
            <a:pPr marL="351790" indent="-339725">
              <a:lnSpc>
                <a:spcPct val="100000"/>
              </a:lnSpc>
              <a:buChar char="•"/>
              <a:tabLst>
                <a:tab pos="351790" algn="l"/>
                <a:tab pos="352425" algn="l"/>
              </a:tabLst>
            </a:pPr>
            <a:r>
              <a:rPr sz="1950" spc="15" dirty="0">
                <a:latin typeface="Arial"/>
                <a:cs typeface="Arial"/>
              </a:rPr>
              <a:t>Some </a:t>
            </a:r>
            <a:r>
              <a:rPr sz="1950" spc="10" dirty="0">
                <a:latin typeface="Arial"/>
                <a:cs typeface="Arial"/>
              </a:rPr>
              <a:t>problems with ordinary</a:t>
            </a:r>
            <a:r>
              <a:rPr sz="1950" spc="-2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spelling: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latin typeface="Arial"/>
              <a:cs typeface="Arial"/>
            </a:endParaRPr>
          </a:p>
          <a:p>
            <a:pPr marL="741045" marR="5080" indent="-276860">
              <a:lnSpc>
                <a:spcPts val="1750"/>
              </a:lnSpc>
              <a:tabLst>
                <a:tab pos="747395" algn="l"/>
              </a:tabLst>
            </a:pPr>
            <a:r>
              <a:rPr sz="1750" spc="15" dirty="0">
                <a:latin typeface="Arial"/>
                <a:cs typeface="Arial"/>
              </a:rPr>
              <a:t>–		</a:t>
            </a:r>
            <a:r>
              <a:rPr sz="1750" spc="10" dirty="0">
                <a:latin typeface="Arial"/>
                <a:cs typeface="Arial"/>
              </a:rPr>
              <a:t>1. </a:t>
            </a:r>
            <a:r>
              <a:rPr sz="1750" spc="15" dirty="0">
                <a:latin typeface="Arial"/>
                <a:cs typeface="Arial"/>
              </a:rPr>
              <a:t>The same sound may be </a:t>
            </a:r>
            <a:r>
              <a:rPr sz="1750" spc="10" dirty="0">
                <a:latin typeface="Arial"/>
                <a:cs typeface="Arial"/>
              </a:rPr>
              <a:t>represented </a:t>
            </a:r>
            <a:r>
              <a:rPr sz="1750" spc="15" dirty="0">
                <a:latin typeface="Arial"/>
                <a:cs typeface="Arial"/>
              </a:rPr>
              <a:t>by many </a:t>
            </a:r>
            <a:r>
              <a:rPr sz="1750" spc="10" dirty="0">
                <a:latin typeface="Arial"/>
                <a:cs typeface="Arial"/>
              </a:rPr>
              <a:t>letters or combination  of</a:t>
            </a:r>
            <a:r>
              <a:rPr sz="1750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letters:</a:t>
            </a:r>
            <a:endParaRPr sz="17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49432" y="4021304"/>
          <a:ext cx="3310253" cy="940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4690"/>
                <a:gridCol w="1282699"/>
                <a:gridCol w="1332864"/>
              </a:tblGrid>
              <a:tr h="231603">
                <a:tc>
                  <a:txBody>
                    <a:bodyPr/>
                    <a:lstStyle/>
                    <a:p>
                      <a:pPr marL="31750">
                        <a:lnSpc>
                          <a:spcPts val="1725"/>
                        </a:lnSpc>
                      </a:pPr>
                      <a:r>
                        <a:rPr sz="1550" i="1" spc="1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550" i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4">
                        <a:lnSpc>
                          <a:spcPts val="1725"/>
                        </a:lnSpc>
                      </a:pPr>
                      <a:r>
                        <a:rPr sz="1550" i="1" spc="1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550" i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eop</a:t>
                      </a:r>
                      <a:r>
                        <a:rPr sz="1550" i="1" spc="15" dirty="0">
                          <a:latin typeface="Arial"/>
                          <a:cs typeface="Arial"/>
                        </a:rPr>
                        <a:t>le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725"/>
                        </a:lnSpc>
                      </a:pPr>
                      <a:r>
                        <a:rPr sz="1550" i="1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550" i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ey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8671">
                <a:tc>
                  <a:txBody>
                    <a:bodyPr/>
                    <a:lstStyle/>
                    <a:p>
                      <a:pPr marL="31750">
                        <a:lnSpc>
                          <a:spcPts val="1780"/>
                        </a:lnSpc>
                      </a:pPr>
                      <a:r>
                        <a:rPr sz="1550" i="1" spc="10" dirty="0">
                          <a:latin typeface="Arial"/>
                          <a:cs typeface="Arial"/>
                        </a:rPr>
                        <a:t>bel</a:t>
                      </a:r>
                      <a:r>
                        <a:rPr sz="1550" i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iev</a:t>
                      </a:r>
                      <a:r>
                        <a:rPr sz="1550" i="1" spc="10" dirty="0">
                          <a:latin typeface="Arial"/>
                          <a:cs typeface="Arial"/>
                        </a:rPr>
                        <a:t>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7359">
                        <a:lnSpc>
                          <a:spcPts val="1780"/>
                        </a:lnSpc>
                      </a:pPr>
                      <a:r>
                        <a:rPr sz="1550" i="1" spc="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550" i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eiz</a:t>
                      </a:r>
                      <a:r>
                        <a:rPr sz="1550" i="1" spc="10" dirty="0">
                          <a:latin typeface="Arial"/>
                          <a:cs typeface="Arial"/>
                        </a:rPr>
                        <a:t>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ts val="1780"/>
                        </a:lnSpc>
                      </a:pPr>
                      <a:r>
                        <a:rPr sz="1550" i="1" spc="15" dirty="0">
                          <a:latin typeface="Arial"/>
                          <a:cs typeface="Arial"/>
                        </a:rPr>
                        <a:t>mach</a:t>
                      </a:r>
                      <a:r>
                        <a:rPr sz="1550" i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in</a:t>
                      </a:r>
                      <a:r>
                        <a:rPr sz="1550" i="1" spc="15" dirty="0">
                          <a:latin typeface="Arial"/>
                          <a:cs typeface="Arial"/>
                        </a:rPr>
                        <a:t>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8664">
                <a:tc>
                  <a:txBody>
                    <a:bodyPr/>
                    <a:lstStyle/>
                    <a:p>
                      <a:pPr marL="31750">
                        <a:lnSpc>
                          <a:spcPts val="1780"/>
                        </a:lnSpc>
                      </a:pPr>
                      <a:r>
                        <a:rPr sz="1550" i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55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</a:t>
                      </a:r>
                      <a:r>
                        <a:rPr sz="1550" i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</a:t>
                      </a:r>
                      <a:r>
                        <a:rPr sz="1550" i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</a:t>
                      </a:r>
                      <a:r>
                        <a:rPr sz="1550" i="1" dirty="0">
                          <a:latin typeface="Arial"/>
                          <a:cs typeface="Arial"/>
                        </a:rPr>
                        <a:t>ar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7359">
                        <a:lnSpc>
                          <a:spcPts val="1780"/>
                        </a:lnSpc>
                      </a:pPr>
                      <a:r>
                        <a:rPr sz="1550" i="1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550" i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eas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1597">
                <a:tc>
                  <a:txBody>
                    <a:bodyPr/>
                    <a:lstStyle/>
                    <a:p>
                      <a:pPr marL="31750">
                        <a:lnSpc>
                          <a:spcPts val="1725"/>
                        </a:lnSpc>
                      </a:pPr>
                      <a:r>
                        <a:rPr sz="1550" i="1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550" i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7359">
                        <a:lnSpc>
                          <a:spcPts val="1725"/>
                        </a:lnSpc>
                      </a:pPr>
                      <a:r>
                        <a:rPr sz="1550" i="1" spc="15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1550" i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oeb</a:t>
                      </a:r>
                      <a:r>
                        <a:rPr sz="1550" i="1" spc="15" dirty="0">
                          <a:latin typeface="Arial"/>
                          <a:cs typeface="Arial"/>
                        </a:rPr>
                        <a:t>a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490167" y="5221594"/>
            <a:ext cx="5721350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95275" algn="l"/>
              </a:tabLst>
            </a:pPr>
            <a:r>
              <a:rPr sz="1750" spc="15" dirty="0">
                <a:latin typeface="Arial"/>
                <a:cs typeface="Arial"/>
              </a:rPr>
              <a:t>–	</a:t>
            </a:r>
            <a:r>
              <a:rPr sz="1750" spc="10" dirty="0">
                <a:latin typeface="Arial"/>
                <a:cs typeface="Arial"/>
              </a:rPr>
              <a:t>2. </a:t>
            </a:r>
            <a:r>
              <a:rPr sz="1750" spc="15" dirty="0">
                <a:latin typeface="Arial"/>
                <a:cs typeface="Arial"/>
              </a:rPr>
              <a:t>The same </a:t>
            </a:r>
            <a:r>
              <a:rPr sz="1750" spc="5" dirty="0">
                <a:latin typeface="Arial"/>
                <a:cs typeface="Arial"/>
              </a:rPr>
              <a:t>letter </a:t>
            </a:r>
            <a:r>
              <a:rPr sz="1750" spc="15" dirty="0">
                <a:latin typeface="Arial"/>
                <a:cs typeface="Arial"/>
              </a:rPr>
              <a:t>may </a:t>
            </a:r>
            <a:r>
              <a:rPr sz="1750" spc="10" dirty="0">
                <a:latin typeface="Arial"/>
                <a:cs typeface="Arial"/>
              </a:rPr>
              <a:t>represent </a:t>
            </a:r>
            <a:r>
              <a:rPr sz="1750" spc="15" dirty="0">
                <a:latin typeface="Arial"/>
                <a:cs typeface="Arial"/>
              </a:rPr>
              <a:t>a </a:t>
            </a:r>
            <a:r>
              <a:rPr sz="1750" spc="10" dirty="0">
                <a:latin typeface="Arial"/>
                <a:cs typeface="Arial"/>
              </a:rPr>
              <a:t>variety of</a:t>
            </a:r>
            <a:r>
              <a:rPr sz="1750" spc="-60" dirty="0">
                <a:latin typeface="Arial"/>
                <a:cs typeface="Arial"/>
              </a:rPr>
              <a:t> </a:t>
            </a:r>
            <a:r>
              <a:rPr sz="1750" spc="15" dirty="0">
                <a:latin typeface="Arial"/>
                <a:cs typeface="Arial"/>
              </a:rPr>
              <a:t>sounds: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9013" y="5496941"/>
            <a:ext cx="595630" cy="50545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110"/>
              </a:spcBef>
            </a:pPr>
            <a:r>
              <a:rPr sz="1550" i="1" spc="10" dirty="0">
                <a:latin typeface="Arial"/>
                <a:cs typeface="Arial"/>
              </a:rPr>
              <a:t>vil</a:t>
            </a:r>
            <a:r>
              <a:rPr sz="1550" i="1" dirty="0">
                <a:latin typeface="Arial"/>
                <a:cs typeface="Arial"/>
              </a:rPr>
              <a:t>l</a:t>
            </a:r>
            <a:r>
              <a:rPr sz="1550" i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55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</a:t>
            </a:r>
            <a:r>
              <a:rPr sz="1550" i="1" spc="5" dirty="0">
                <a:latin typeface="Arial"/>
                <a:cs typeface="Arial"/>
              </a:rPr>
              <a:t>e </a:t>
            </a:r>
            <a:r>
              <a:rPr sz="1550" i="1" dirty="0">
                <a:latin typeface="Arial"/>
                <a:cs typeface="Arial"/>
              </a:rPr>
              <a:t> </a:t>
            </a:r>
            <a:r>
              <a:rPr sz="1550" i="1" spc="15" dirty="0">
                <a:latin typeface="Arial"/>
                <a:cs typeface="Arial"/>
              </a:rPr>
              <a:t>m</a:t>
            </a:r>
            <a:r>
              <a:rPr sz="1550" i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ade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68482" y="5496941"/>
            <a:ext cx="539750" cy="7442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110"/>
              </a:spcBef>
            </a:pPr>
            <a:r>
              <a:rPr sz="1550" i="1" spc="5" dirty="0">
                <a:latin typeface="Arial"/>
                <a:cs typeface="Arial"/>
              </a:rPr>
              <a:t>f</a:t>
            </a:r>
            <a:r>
              <a:rPr sz="1550" i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55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1550" i="1" spc="5" dirty="0">
                <a:latin typeface="Arial"/>
                <a:cs typeface="Arial"/>
              </a:rPr>
              <a:t>her </a:t>
            </a:r>
            <a:r>
              <a:rPr sz="1550" i="1" dirty="0">
                <a:latin typeface="Arial"/>
                <a:cs typeface="Arial"/>
              </a:rPr>
              <a:t> </a:t>
            </a:r>
            <a:r>
              <a:rPr sz="1550" i="1" spc="15" dirty="0">
                <a:latin typeface="Arial"/>
                <a:cs typeface="Arial"/>
              </a:rPr>
              <a:t>b</a:t>
            </a:r>
            <a:r>
              <a:rPr sz="1550" i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</a:t>
            </a:r>
            <a:r>
              <a:rPr sz="1550" i="1" spc="15" dirty="0">
                <a:latin typeface="Arial"/>
                <a:cs typeface="Arial"/>
              </a:rPr>
              <a:t>ly  m</a:t>
            </a:r>
            <a:r>
              <a:rPr sz="1550" i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</a:t>
            </a:r>
            <a:r>
              <a:rPr sz="1550" i="1" spc="15" dirty="0">
                <a:latin typeface="Arial"/>
                <a:cs typeface="Arial"/>
              </a:rPr>
              <a:t>y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Phonetic</a:t>
            </a:r>
            <a:r>
              <a:rPr spc="-310" dirty="0"/>
              <a:t> </a:t>
            </a:r>
            <a:r>
              <a:rPr dirty="0"/>
              <a:t>Alphabet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90167" y="2074704"/>
            <a:ext cx="6975475" cy="8248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88925" marR="5080" indent="-276860">
              <a:lnSpc>
                <a:spcPts val="2970"/>
              </a:lnSpc>
              <a:spcBef>
                <a:spcPts val="490"/>
              </a:spcBef>
            </a:pPr>
            <a:r>
              <a:rPr sz="2750" spc="10" dirty="0">
                <a:latin typeface="Arial"/>
                <a:cs typeface="Arial"/>
              </a:rPr>
              <a:t>– </a:t>
            </a:r>
            <a:r>
              <a:rPr sz="2750" spc="5" dirty="0">
                <a:latin typeface="Arial"/>
                <a:cs typeface="Arial"/>
              </a:rPr>
              <a:t>3.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spc="5" dirty="0">
                <a:latin typeface="Arial"/>
                <a:cs typeface="Arial"/>
              </a:rPr>
              <a:t>combination of letters </a:t>
            </a:r>
            <a:r>
              <a:rPr sz="2750" spc="10" dirty="0">
                <a:latin typeface="Arial"/>
                <a:cs typeface="Arial"/>
              </a:rPr>
              <a:t>may </a:t>
            </a:r>
            <a:r>
              <a:rPr sz="2750" spc="5" dirty="0">
                <a:latin typeface="Arial"/>
                <a:cs typeface="Arial"/>
              </a:rPr>
              <a:t>represent</a:t>
            </a:r>
            <a:r>
              <a:rPr sz="2750" spc="-395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a  </a:t>
            </a:r>
            <a:r>
              <a:rPr sz="2750" spc="5" dirty="0">
                <a:latin typeface="Arial"/>
                <a:cs typeface="Arial"/>
              </a:rPr>
              <a:t>single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sound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68482" y="2865566"/>
            <a:ext cx="779780" cy="12192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 algn="just">
              <a:lnSpc>
                <a:spcPct val="110500"/>
              </a:lnSpc>
              <a:spcBef>
                <a:spcPts val="145"/>
              </a:spcBef>
            </a:pP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sho</a:t>
            </a:r>
            <a:r>
              <a:rPr sz="2350" i="1" spc="10" dirty="0">
                <a:latin typeface="Arial"/>
                <a:cs typeface="Arial"/>
              </a:rPr>
              <a:t>ot  e</a:t>
            </a:r>
            <a:r>
              <a:rPr sz="2350" i="1" dirty="0">
                <a:latin typeface="Arial"/>
                <a:cs typeface="Arial"/>
              </a:rPr>
              <a:t>i</a:t>
            </a:r>
            <a:r>
              <a:rPr sz="2350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he</a:t>
            </a:r>
            <a:r>
              <a:rPr sz="2350" i="1" spc="5" dirty="0">
                <a:latin typeface="Arial"/>
                <a:cs typeface="Arial"/>
              </a:rPr>
              <a:t>r  </a:t>
            </a:r>
            <a:r>
              <a:rPr sz="2350" i="1" spc="10" dirty="0">
                <a:latin typeface="Arial"/>
                <a:cs typeface="Arial"/>
              </a:rPr>
              <a:t>c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oat</a:t>
            </a:r>
            <a:endParaRPr sz="2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9013" y="2865566"/>
            <a:ext cx="3057525" cy="1219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4820" marR="5080">
              <a:lnSpc>
                <a:spcPct val="112200"/>
              </a:lnSpc>
              <a:spcBef>
                <a:spcPts val="95"/>
              </a:spcBef>
              <a:tabLst>
                <a:tab pos="2273300" algn="l"/>
              </a:tabLst>
            </a:pP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</a:t>
            </a:r>
            <a:r>
              <a:rPr sz="2350" i="1" spc="10" dirty="0">
                <a:latin typeface="Arial"/>
                <a:cs typeface="Arial"/>
              </a:rPr>
              <a:t>racter 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Tho</a:t>
            </a:r>
            <a:r>
              <a:rPr sz="2350" i="1" spc="10" dirty="0">
                <a:latin typeface="Arial"/>
                <a:cs typeface="Arial"/>
              </a:rPr>
              <a:t>mas  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sz="2350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r>
              <a:rPr sz="2350" i="1" spc="10" dirty="0">
                <a:latin typeface="Arial"/>
                <a:cs typeface="Arial"/>
              </a:rPr>
              <a:t>sics</a:t>
            </a:r>
            <a:r>
              <a:rPr sz="2350" i="1" dirty="0">
                <a:latin typeface="Arial"/>
                <a:cs typeface="Arial"/>
              </a:rPr>
              <a:t>	</a:t>
            </a:r>
            <a:r>
              <a:rPr sz="2350" i="1" spc="10" dirty="0">
                <a:latin typeface="Arial"/>
                <a:cs typeface="Arial"/>
              </a:rPr>
              <a:t>ro</a:t>
            </a:r>
            <a:r>
              <a:rPr sz="2350" i="1" spc="5" dirty="0">
                <a:latin typeface="Arial"/>
                <a:cs typeface="Arial"/>
              </a:rPr>
              <a:t>u</a:t>
            </a:r>
            <a:r>
              <a:rPr sz="2350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gh</a:t>
            </a:r>
            <a:endParaRPr sz="2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2350" i="1" spc="10" dirty="0">
                <a:latin typeface="Arial"/>
                <a:cs typeface="Arial"/>
              </a:rPr>
              <a:t>d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eal</a:t>
            </a:r>
            <a:endParaRPr sz="2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0167" y="4570910"/>
            <a:ext cx="7425690" cy="122237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88925" marR="5080" indent="-276860">
              <a:lnSpc>
                <a:spcPts val="2990"/>
              </a:lnSpc>
              <a:spcBef>
                <a:spcPts val="475"/>
              </a:spcBef>
            </a:pPr>
            <a:r>
              <a:rPr sz="2750" spc="10" dirty="0">
                <a:latin typeface="Arial"/>
                <a:cs typeface="Arial"/>
              </a:rPr>
              <a:t>– </a:t>
            </a:r>
            <a:r>
              <a:rPr sz="2750" spc="5" dirty="0">
                <a:latin typeface="Arial"/>
                <a:cs typeface="Arial"/>
              </a:rPr>
              <a:t>4.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spc="5" dirty="0">
                <a:latin typeface="Arial"/>
                <a:cs typeface="Arial"/>
              </a:rPr>
              <a:t>single letter </a:t>
            </a:r>
            <a:r>
              <a:rPr sz="2750" spc="10" dirty="0">
                <a:latin typeface="Arial"/>
                <a:cs typeface="Arial"/>
              </a:rPr>
              <a:t>may </a:t>
            </a:r>
            <a:r>
              <a:rPr sz="2750" spc="5" dirty="0">
                <a:latin typeface="Arial"/>
                <a:cs typeface="Arial"/>
              </a:rPr>
              <a:t>represent </a:t>
            </a:r>
            <a:r>
              <a:rPr sz="2750" spc="10" dirty="0">
                <a:latin typeface="Arial"/>
                <a:cs typeface="Arial"/>
              </a:rPr>
              <a:t>a</a:t>
            </a:r>
            <a:r>
              <a:rPr sz="2750" spc="-38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combination  of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sounds</a:t>
            </a:r>
            <a:endParaRPr sz="2750">
              <a:latin typeface="Arial"/>
              <a:cs typeface="Arial"/>
            </a:endParaRPr>
          </a:p>
          <a:p>
            <a:pPr marL="690880">
              <a:lnSpc>
                <a:spcPct val="100000"/>
              </a:lnSpc>
              <a:spcBef>
                <a:spcPts val="240"/>
              </a:spcBef>
            </a:pPr>
            <a:r>
              <a:rPr sz="2350" i="1" spc="10" dirty="0">
                <a:latin typeface="Arial"/>
                <a:cs typeface="Arial"/>
              </a:rPr>
              <a:t>xero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x</a:t>
            </a:r>
            <a:endParaRPr sz="2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Phonetic</a:t>
            </a:r>
            <a:r>
              <a:rPr spc="-310" dirty="0"/>
              <a:t> </a:t>
            </a:r>
            <a:r>
              <a:rPr dirty="0"/>
              <a:t>Alphabet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90167" y="2109876"/>
            <a:ext cx="6036945" cy="86233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88925" marR="5080" indent="-276860">
              <a:lnSpc>
                <a:spcPts val="3260"/>
              </a:lnSpc>
              <a:spcBef>
                <a:spcPts val="260"/>
              </a:spcBef>
            </a:pPr>
            <a:r>
              <a:rPr sz="2750" spc="10" dirty="0">
                <a:latin typeface="Arial"/>
                <a:cs typeface="Arial"/>
              </a:rPr>
              <a:t>– </a:t>
            </a:r>
            <a:r>
              <a:rPr sz="2750" spc="5" dirty="0">
                <a:latin typeface="Arial"/>
                <a:cs typeface="Arial"/>
              </a:rPr>
              <a:t>4. </a:t>
            </a:r>
            <a:r>
              <a:rPr sz="2750" spc="10" dirty="0">
                <a:latin typeface="Arial"/>
                <a:cs typeface="Arial"/>
              </a:rPr>
              <a:t>Some </a:t>
            </a:r>
            <a:r>
              <a:rPr sz="2750" spc="5" dirty="0">
                <a:latin typeface="Arial"/>
                <a:cs typeface="Arial"/>
              </a:rPr>
              <a:t>letters in </a:t>
            </a:r>
            <a:r>
              <a:rPr sz="2750" spc="10" dirty="0">
                <a:latin typeface="Arial"/>
                <a:cs typeface="Arial"/>
              </a:rPr>
              <a:t>a word may </a:t>
            </a:r>
            <a:r>
              <a:rPr sz="2750" spc="5" dirty="0">
                <a:latin typeface="Arial"/>
                <a:cs typeface="Arial"/>
              </a:rPr>
              <a:t>not</a:t>
            </a:r>
            <a:r>
              <a:rPr sz="2750" spc="-155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be  pronounced </a:t>
            </a:r>
            <a:r>
              <a:rPr sz="2750" spc="5" dirty="0">
                <a:latin typeface="Arial"/>
                <a:cs typeface="Arial"/>
              </a:rPr>
              <a:t>at</a:t>
            </a:r>
            <a:r>
              <a:rPr sz="2750" spc="-1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all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68482" y="2958527"/>
            <a:ext cx="1534160" cy="131953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21000"/>
              </a:lnSpc>
              <a:spcBef>
                <a:spcPts val="45"/>
              </a:spcBef>
            </a:pPr>
            <a:r>
              <a:rPr sz="2350" i="1" spc="10" dirty="0">
                <a:latin typeface="Arial"/>
                <a:cs typeface="Arial"/>
              </a:rPr>
              <a:t>autum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 </a:t>
            </a:r>
            <a:r>
              <a:rPr sz="2350" i="1" spc="10" dirty="0">
                <a:latin typeface="Arial"/>
                <a:cs typeface="Arial"/>
              </a:rPr>
              <a:t> </a:t>
            </a:r>
            <a:r>
              <a:rPr sz="2350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pt</a:t>
            </a:r>
            <a:r>
              <a:rPr sz="2350" i="1" spc="5" dirty="0">
                <a:latin typeface="Arial"/>
                <a:cs typeface="Arial"/>
              </a:rPr>
              <a:t>erodactyl  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ps</a:t>
            </a:r>
            <a:r>
              <a:rPr sz="2350" i="1" spc="10" dirty="0">
                <a:latin typeface="Arial"/>
                <a:cs typeface="Arial"/>
              </a:rPr>
              <a:t>ychology</a:t>
            </a:r>
            <a:endParaRPr sz="2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51225" y="2958527"/>
            <a:ext cx="1131570" cy="131953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350" i="1" spc="10" dirty="0">
                <a:latin typeface="Arial"/>
                <a:cs typeface="Arial"/>
              </a:rPr>
              <a:t>s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wo</a:t>
            </a:r>
            <a:r>
              <a:rPr sz="2350" i="1" spc="10" dirty="0">
                <a:latin typeface="Arial"/>
                <a:cs typeface="Arial"/>
              </a:rPr>
              <a:t>rd</a:t>
            </a:r>
            <a:endParaRPr sz="2350">
              <a:latin typeface="Arial"/>
              <a:cs typeface="Arial"/>
            </a:endParaRPr>
          </a:p>
          <a:p>
            <a:pPr marL="464820" marR="5080">
              <a:lnSpc>
                <a:spcPts val="3460"/>
              </a:lnSpc>
              <a:spcBef>
                <a:spcPts val="125"/>
              </a:spcBef>
            </a:pPr>
            <a:r>
              <a:rPr sz="2350" i="1" spc="5" dirty="0">
                <a:latin typeface="Arial"/>
                <a:cs typeface="Arial"/>
              </a:rPr>
              <a:t>la</a:t>
            </a:r>
            <a:r>
              <a:rPr sz="2350" i="1" spc="10" dirty="0">
                <a:latin typeface="Arial"/>
                <a:cs typeface="Arial"/>
              </a:rPr>
              <a:t>m</a:t>
            </a:r>
            <a:r>
              <a:rPr sz="2350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 </a:t>
            </a:r>
            <a:r>
              <a:rPr sz="2350" i="1" spc="5" dirty="0">
                <a:latin typeface="Arial"/>
                <a:cs typeface="Arial"/>
              </a:rPr>
              <a:t> </a:t>
            </a:r>
            <a:r>
              <a:rPr sz="2350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wr</a:t>
            </a:r>
            <a:r>
              <a:rPr sz="2350" i="1" spc="5" dirty="0">
                <a:latin typeface="Arial"/>
                <a:cs typeface="Arial"/>
              </a:rPr>
              <a:t>ite</a:t>
            </a:r>
            <a:endParaRPr sz="2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7863" y="2958527"/>
            <a:ext cx="1215390" cy="131953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350" i="1" spc="5" dirty="0">
                <a:latin typeface="Arial"/>
                <a:cs typeface="Arial"/>
              </a:rPr>
              <a:t>resi</a:t>
            </a:r>
            <a:r>
              <a:rPr sz="2350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gn</a:t>
            </a:r>
            <a:endParaRPr sz="2350">
              <a:latin typeface="Arial"/>
              <a:cs typeface="Arial"/>
            </a:endParaRPr>
          </a:p>
          <a:p>
            <a:pPr marL="464820" marR="5080">
              <a:lnSpc>
                <a:spcPts val="3460"/>
              </a:lnSpc>
              <a:spcBef>
                <a:spcPts val="125"/>
              </a:spcBef>
            </a:pPr>
            <a:r>
              <a:rPr sz="2350" i="1" spc="10" dirty="0">
                <a:latin typeface="Arial"/>
                <a:cs typeface="Arial"/>
              </a:rPr>
              <a:t>co</a:t>
            </a:r>
            <a:r>
              <a:rPr sz="2350" i="1" dirty="0">
                <a:latin typeface="Arial"/>
                <a:cs typeface="Arial"/>
              </a:rPr>
              <a:t>r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ps </a:t>
            </a:r>
            <a:r>
              <a:rPr sz="2350" i="1" spc="5" dirty="0">
                <a:latin typeface="Arial"/>
                <a:cs typeface="Arial"/>
              </a:rPr>
              <a:t> </a:t>
            </a:r>
            <a:r>
              <a:rPr sz="2350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kn</a:t>
            </a:r>
            <a:r>
              <a:rPr sz="2350" i="1" spc="5" dirty="0">
                <a:latin typeface="Arial"/>
                <a:cs typeface="Arial"/>
              </a:rPr>
              <a:t>ot</a:t>
            </a:r>
            <a:endParaRPr sz="2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0167" y="4769379"/>
            <a:ext cx="6499860" cy="17322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88925" marR="5080" indent="-276860">
              <a:lnSpc>
                <a:spcPct val="100000"/>
              </a:lnSpc>
              <a:spcBef>
                <a:spcPts val="120"/>
              </a:spcBef>
            </a:pPr>
            <a:r>
              <a:rPr sz="2750" spc="10" dirty="0">
                <a:latin typeface="Arial"/>
                <a:cs typeface="Arial"/>
              </a:rPr>
              <a:t>– </a:t>
            </a:r>
            <a:r>
              <a:rPr sz="2750" spc="5" dirty="0">
                <a:latin typeface="Arial"/>
                <a:cs typeface="Arial"/>
              </a:rPr>
              <a:t>5. There </a:t>
            </a:r>
            <a:r>
              <a:rPr sz="2750" spc="10" dirty="0">
                <a:latin typeface="Arial"/>
                <a:cs typeface="Arial"/>
              </a:rPr>
              <a:t>may be no </a:t>
            </a:r>
            <a:r>
              <a:rPr sz="2750" spc="5" dirty="0">
                <a:latin typeface="Arial"/>
                <a:cs typeface="Arial"/>
              </a:rPr>
              <a:t>letter to represent</a:t>
            </a:r>
            <a:r>
              <a:rPr sz="2750" spc="-170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a  sound </a:t>
            </a:r>
            <a:r>
              <a:rPr sz="2750" spc="5" dirty="0">
                <a:latin typeface="Arial"/>
                <a:cs typeface="Arial"/>
              </a:rPr>
              <a:t>that occurs in </a:t>
            </a:r>
            <a:r>
              <a:rPr sz="2750" spc="10" dirty="0">
                <a:latin typeface="Arial"/>
                <a:cs typeface="Arial"/>
              </a:rPr>
              <a:t>a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word</a:t>
            </a:r>
            <a:endParaRPr sz="2750">
              <a:latin typeface="Arial"/>
              <a:cs typeface="Arial"/>
            </a:endParaRPr>
          </a:p>
          <a:p>
            <a:pPr marL="690880" marR="5230495">
              <a:lnSpc>
                <a:spcPct val="119300"/>
              </a:lnSpc>
              <a:spcBef>
                <a:spcPts val="80"/>
              </a:spcBef>
            </a:pP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cut</a:t>
            </a:r>
            <a:r>
              <a:rPr sz="2350" i="1" spc="5" dirty="0">
                <a:latin typeface="Arial"/>
                <a:cs typeface="Arial"/>
              </a:rPr>
              <a:t>e  </a:t>
            </a:r>
            <a:r>
              <a:rPr sz="2350" i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</a:t>
            </a:r>
            <a:r>
              <a:rPr sz="2350" i="1" spc="10" dirty="0">
                <a:latin typeface="Arial"/>
                <a:cs typeface="Arial"/>
              </a:rPr>
              <a:t>e</a:t>
            </a:r>
            <a:endParaRPr sz="23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Phonetic</a:t>
            </a:r>
            <a:r>
              <a:rPr spc="-310" dirty="0"/>
              <a:t> </a:t>
            </a:r>
            <a:r>
              <a:rPr dirty="0"/>
              <a:t>Alphabet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69679"/>
            <a:ext cx="7664450" cy="416369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1790" marR="42545" indent="-339725">
              <a:lnSpc>
                <a:spcPct val="90000"/>
              </a:lnSpc>
              <a:spcBef>
                <a:spcPts val="490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In </a:t>
            </a:r>
            <a:r>
              <a:rPr sz="3150" dirty="0">
                <a:latin typeface="Arial"/>
                <a:cs typeface="Arial"/>
              </a:rPr>
              <a:t>1888 </a:t>
            </a:r>
            <a:r>
              <a:rPr sz="3150" spc="5" dirty="0">
                <a:latin typeface="Arial"/>
                <a:cs typeface="Arial"/>
              </a:rPr>
              <a:t>the </a:t>
            </a:r>
            <a:r>
              <a:rPr sz="3150" b="1" dirty="0">
                <a:latin typeface="Arial"/>
                <a:cs typeface="Arial"/>
              </a:rPr>
              <a:t>International </a:t>
            </a:r>
            <a:r>
              <a:rPr sz="3150" b="1" spc="5" dirty="0">
                <a:latin typeface="Arial"/>
                <a:cs typeface="Arial"/>
              </a:rPr>
              <a:t>Phonetic  Alphabet </a:t>
            </a:r>
            <a:r>
              <a:rPr sz="3150" spc="-45" dirty="0">
                <a:latin typeface="Arial"/>
                <a:cs typeface="Arial"/>
              </a:rPr>
              <a:t>(</a:t>
            </a:r>
            <a:r>
              <a:rPr sz="3150" b="1" spc="-45" dirty="0">
                <a:latin typeface="Arial"/>
                <a:cs typeface="Arial"/>
              </a:rPr>
              <a:t>IPA</a:t>
            </a:r>
            <a:r>
              <a:rPr sz="3150" spc="-45" dirty="0">
                <a:latin typeface="Arial"/>
                <a:cs typeface="Arial"/>
              </a:rPr>
              <a:t>) </a:t>
            </a:r>
            <a:r>
              <a:rPr sz="3150" spc="5" dirty="0">
                <a:latin typeface="Arial"/>
                <a:cs typeface="Arial"/>
              </a:rPr>
              <a:t>was invented in order </a:t>
            </a:r>
            <a:r>
              <a:rPr sz="3150" dirty="0">
                <a:latin typeface="Arial"/>
                <a:cs typeface="Arial"/>
              </a:rPr>
              <a:t>to  </a:t>
            </a:r>
            <a:r>
              <a:rPr sz="3150" spc="5" dirty="0">
                <a:latin typeface="Arial"/>
                <a:cs typeface="Arial"/>
              </a:rPr>
              <a:t>have a system in which there was a</a:t>
            </a:r>
            <a:r>
              <a:rPr sz="3150" spc="-6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one-  to-one correspondence between each  sound in language and each phonetic  symbol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350">
              <a:latin typeface="Arial"/>
              <a:cs typeface="Arial"/>
            </a:endParaRPr>
          </a:p>
          <a:p>
            <a:pPr marL="351790" marR="5080" indent="-339725">
              <a:lnSpc>
                <a:spcPts val="3390"/>
              </a:lnSpc>
              <a:spcBef>
                <a:spcPts val="5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Someone who knows the </a:t>
            </a:r>
            <a:r>
              <a:rPr sz="3150" spc="-75" dirty="0">
                <a:latin typeface="Arial"/>
                <a:cs typeface="Arial"/>
              </a:rPr>
              <a:t>IPA </a:t>
            </a:r>
            <a:r>
              <a:rPr sz="3150" spc="5" dirty="0">
                <a:latin typeface="Arial"/>
                <a:cs typeface="Arial"/>
              </a:rPr>
              <a:t>knows</a:t>
            </a:r>
            <a:r>
              <a:rPr sz="3150" spc="-12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how  </a:t>
            </a:r>
            <a:r>
              <a:rPr sz="3150" dirty="0">
                <a:latin typeface="Arial"/>
                <a:cs typeface="Arial"/>
              </a:rPr>
              <a:t>to </a:t>
            </a:r>
            <a:r>
              <a:rPr sz="3150" spc="5" dirty="0">
                <a:latin typeface="Arial"/>
                <a:cs typeface="Arial"/>
              </a:rPr>
              <a:t>pronounce any word in any</a:t>
            </a:r>
            <a:r>
              <a:rPr sz="3150" spc="-3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language</a:t>
            </a:r>
            <a:endParaRPr sz="31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Phonetic</a:t>
            </a:r>
            <a:r>
              <a:rPr spc="-310" dirty="0"/>
              <a:t> </a:t>
            </a:r>
            <a:r>
              <a:rPr dirty="0"/>
              <a:t>Alphabet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635240" cy="985519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5080" indent="-339725">
              <a:lnSpc>
                <a:spcPts val="3760"/>
              </a:lnSpc>
              <a:spcBef>
                <a:spcPts val="254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Dialectal and individual </a:t>
            </a:r>
            <a:r>
              <a:rPr sz="3150" dirty="0">
                <a:latin typeface="Arial"/>
                <a:cs typeface="Arial"/>
              </a:rPr>
              <a:t>differences</a:t>
            </a:r>
            <a:r>
              <a:rPr sz="3150" spc="-75" dirty="0">
                <a:latin typeface="Arial"/>
                <a:cs typeface="Arial"/>
              </a:rPr>
              <a:t> </a:t>
            </a:r>
            <a:r>
              <a:rPr sz="3150" spc="-5" dirty="0">
                <a:latin typeface="Arial"/>
                <a:cs typeface="Arial"/>
              </a:rPr>
              <a:t>affect  </a:t>
            </a:r>
            <a:r>
              <a:rPr sz="3150" spc="5" dirty="0">
                <a:latin typeface="Arial"/>
                <a:cs typeface="Arial"/>
              </a:rPr>
              <a:t>pronunciation, but the sounds of</a:t>
            </a:r>
            <a:r>
              <a:rPr sz="3150" spc="-5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English</a:t>
            </a:r>
            <a:endParaRPr sz="3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9811" y="3115324"/>
            <a:ext cx="692785" cy="449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95"/>
              </a:lnSpc>
            </a:pPr>
            <a:r>
              <a:rPr sz="3150" spc="5" dirty="0">
                <a:latin typeface="Arial"/>
                <a:cs typeface="Arial"/>
              </a:rPr>
              <a:t>are:</a:t>
            </a:r>
            <a:endParaRPr sz="31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12430" y="3207880"/>
            <a:ext cx="1130935" cy="226695"/>
          </a:xfrm>
          <a:custGeom>
            <a:avLst/>
            <a:gdLst/>
            <a:ahLst/>
            <a:cxnLst/>
            <a:rect l="l" t="t" r="r" b="b"/>
            <a:pathLst>
              <a:path w="1130935" h="226695">
                <a:moveTo>
                  <a:pt x="1130528" y="0"/>
                </a:moveTo>
                <a:lnTo>
                  <a:pt x="0" y="0"/>
                </a:lnTo>
                <a:lnTo>
                  <a:pt x="0" y="226110"/>
                </a:lnTo>
                <a:lnTo>
                  <a:pt x="1130528" y="226110"/>
                </a:lnTo>
                <a:lnTo>
                  <a:pt x="11305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7" name="object 7"/>
            <p:cNvSpPr/>
            <p:nvPr/>
          </p:nvSpPr>
          <p:spPr>
            <a:xfrm>
              <a:off x="1407991" y="3203459"/>
              <a:ext cx="7164456" cy="319234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2402</Words>
  <Application>Microsoft Office PowerPoint</Application>
  <PresentationFormat>Custom</PresentationFormat>
  <Paragraphs>292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AoyagiKouzanFontT</vt:lpstr>
      <vt:lpstr>Arial</vt:lpstr>
      <vt:lpstr>Arimo</vt:lpstr>
      <vt:lpstr>Calibri</vt:lpstr>
      <vt:lpstr>Carlito</vt:lpstr>
      <vt:lpstr>Liberation Serif</vt:lpstr>
      <vt:lpstr>Times New Roman</vt:lpstr>
      <vt:lpstr>Trebuchet MS</vt:lpstr>
      <vt:lpstr>Office Theme</vt:lpstr>
      <vt:lpstr>Introduction to Linguistic  Theory</vt:lpstr>
      <vt:lpstr>Sound Segments</vt:lpstr>
      <vt:lpstr>Identity of Speech Sounds</vt:lpstr>
      <vt:lpstr>Identity of Speech Sounds</vt:lpstr>
      <vt:lpstr>The Phonetic Alphabet</vt:lpstr>
      <vt:lpstr>The Phonetic Alphabet</vt:lpstr>
      <vt:lpstr>The Phonetic Alphabet</vt:lpstr>
      <vt:lpstr>The Phonetic Alphabet</vt:lpstr>
      <vt:lpstr>The Phonetic Alphabet</vt:lpstr>
      <vt:lpstr>The Phonetic Alphabet</vt:lpstr>
      <vt:lpstr>Articulatory Phonetics</vt:lpstr>
      <vt:lpstr>Consonants: Place of Articulation</vt:lpstr>
      <vt:lpstr>Consonants: Place of Articulation</vt:lpstr>
      <vt:lpstr>Consonants: Place of Articulation</vt:lpstr>
      <vt:lpstr>Consonants: Place of Articulation</vt:lpstr>
      <vt:lpstr>Consonants: Place of Articulation</vt:lpstr>
      <vt:lpstr>Consonants: Manner of Articulation</vt:lpstr>
      <vt:lpstr>Consonants: Manner of Articulation</vt:lpstr>
      <vt:lpstr>Consonants: Manner of Articulation</vt:lpstr>
      <vt:lpstr>Consonants: Manner of Articulation</vt:lpstr>
      <vt:lpstr>Consonants: Manner of Articulation</vt:lpstr>
      <vt:lpstr>Consonants: Manner of Articulation</vt:lpstr>
      <vt:lpstr>PowerPoint Presentation</vt:lpstr>
      <vt:lpstr>PowerPoint Presentation</vt:lpstr>
      <vt:lpstr>Vowels</vt:lpstr>
      <vt:lpstr>PowerPoint Presentation</vt:lpstr>
      <vt:lpstr>Vowels</vt:lpstr>
      <vt:lpstr>Vowels</vt:lpstr>
      <vt:lpstr>Vowels</vt:lpstr>
      <vt:lpstr>Major Phonetic Classes</vt:lpstr>
      <vt:lpstr>Major Phonetic Classes: Consonantal</vt:lpstr>
      <vt:lpstr>Major Phonetic Classes</vt:lpstr>
      <vt:lpstr>Prosodic Features</vt:lpstr>
      <vt:lpstr>Prosodic Features</vt:lpstr>
      <vt:lpstr>Tone and Intonation</vt:lpstr>
      <vt:lpstr>Tone and Intonation</vt:lpstr>
      <vt:lpstr>Phonetics of Signed Languages</vt:lpstr>
      <vt:lpstr>Phonetics of Signed Languages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Linguistic  Theory</dc:title>
  <cp:lastModifiedBy>HAFIZA MUARIFA</cp:lastModifiedBy>
  <cp:revision>1</cp:revision>
  <dcterms:created xsi:type="dcterms:W3CDTF">2020-06-02T08:57:05Z</dcterms:created>
  <dcterms:modified xsi:type="dcterms:W3CDTF">2020-06-02T08:58:22Z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2020-06-02T00:00:00Z</vt:filetime>
  </property>
</Properties>
</file>