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93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5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C2EC4-A4E3-4940-A97A-477AA9FB4E1B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8C5A5E-A331-4000-B708-F158B0A2A06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84937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E7F56C2-9184-42F8-84B7-F3B115F667AF}" type="slidenum">
              <a:rPr lang="en-US" altLang="en-US"/>
              <a:pPr/>
              <a:t>27</a:t>
            </a:fld>
            <a:endParaRPr lang="en-US" altLang="en-US"/>
          </a:p>
        </p:txBody>
      </p:sp>
      <p:sp>
        <p:nvSpPr>
          <p:cNvPr id="177154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177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621440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D6469DE-0120-4AA2-AB4D-3A4AA2BAC870}" type="slidenum">
              <a:rPr lang="en-US" altLang="en-US"/>
              <a:pPr/>
              <a:t>32</a:t>
            </a:fld>
            <a:endParaRPr lang="en-US" altLang="en-US"/>
          </a:p>
        </p:txBody>
      </p:sp>
      <p:sp>
        <p:nvSpPr>
          <p:cNvPr id="183298" name="Rectangle 2"/>
          <p:cNvSpPr>
            <a:spLocks noRot="1" noChangeArrowheads="1" noTextEdit="1"/>
          </p:cNvSpPr>
          <p:nvPr>
            <p:ph type="sldImg"/>
          </p:nvPr>
        </p:nvSpPr>
        <p:spPr>
          <a:xfrm>
            <a:off x="384175" y="687388"/>
            <a:ext cx="6089650" cy="3425825"/>
          </a:xfrm>
          <a:ln w="12700" cap="flat"/>
        </p:spPr>
      </p:sp>
      <p:sp>
        <p:nvSpPr>
          <p:cNvPr id="1832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</p:spPr>
        <p:txBody>
          <a:bodyPr lIns="92075" tIns="46038" rIns="92075" bIns="4603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90569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8FDFC40-1D34-48A1-A0A3-BD8A88A10078}" type="slidenum">
              <a:rPr lang="en-US" altLang="en-US"/>
              <a:pPr/>
              <a:t>33</a:t>
            </a:fld>
            <a:endParaRPr lang="en-US" altLang="en-US"/>
          </a:p>
        </p:txBody>
      </p:sp>
      <p:sp>
        <p:nvSpPr>
          <p:cNvPr id="188418" name="Rectangle 2"/>
          <p:cNvSpPr>
            <a:spLocks noChangeArrowheads="1"/>
          </p:cNvSpPr>
          <p:nvPr/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8419" name="Rectangle 3"/>
          <p:cNvSpPr>
            <a:spLocks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9050" tIns="0" rIns="19050" bIns="0" anchor="b"/>
          <a:lstStyle/>
          <a:p>
            <a:pPr algn="r" eaLnBrk="0" hangingPunct="0"/>
            <a:r>
              <a:rPr lang="en-US" altLang="en-US" sz="1000" i="1">
                <a:latin typeface="Times New Roman" panose="02020603050405020304" pitchFamily="18" charset="0"/>
              </a:rPr>
              <a:t>24</a:t>
            </a:r>
          </a:p>
        </p:txBody>
      </p:sp>
      <p:sp>
        <p:nvSpPr>
          <p:cNvPr id="188420" name="Rectangle 4"/>
          <p:cNvSpPr>
            <a:spLocks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8421" name="Rectangle 5"/>
          <p:cNvSpPr>
            <a:spLocks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8422" name="Rectangle 6"/>
          <p:cNvSpPr>
            <a:spLocks noRo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w="12700" cap="flat"/>
        </p:spPr>
      </p:sp>
      <p:sp>
        <p:nvSpPr>
          <p:cNvPr id="1884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478928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547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3107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963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7959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83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90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588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6771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278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3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1790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33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D61CE-FB4E-4140-8D69-54EB8327E036}" type="datetimeFigureOut">
              <a:rPr lang="en-US" smtClean="0"/>
              <a:t>5/3/2020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ADDF7-FF27-47EE-8D9E-E83A5577F0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8470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../../../Stress%20Mgt/badday.mp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524000" y="1219201"/>
            <a:ext cx="9144000" cy="1470025"/>
          </a:xfrm>
        </p:spPr>
        <p:txBody>
          <a:bodyPr anchor="ctr">
            <a:normAutofit fontScale="90000"/>
          </a:bodyPr>
          <a:lstStyle/>
          <a:p>
            <a:r>
              <a:rPr lang="en-US" altLang="en-US" sz="8400" dirty="0"/>
              <a:t>Organizational Behavior </a:t>
            </a:r>
            <a:br>
              <a:rPr lang="en-US" altLang="en-US" sz="8400" dirty="0"/>
            </a:br>
            <a:r>
              <a:rPr lang="en-US" altLang="en-US" sz="4000" dirty="0"/>
              <a:t>(PSYC-6223)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895600" y="4876800"/>
            <a:ext cx="6400800" cy="838200"/>
          </a:xfrm>
        </p:spPr>
        <p:txBody>
          <a:bodyPr>
            <a:normAutofit/>
          </a:bodyPr>
          <a:lstStyle/>
          <a:p>
            <a:r>
              <a:rPr lang="en-US" altLang="en-US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Lecture-13-14</a:t>
            </a:r>
            <a:endParaRPr lang="en-US" altLang="en-US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8427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304800"/>
            <a:ext cx="8305800" cy="12954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en-US" sz="6000"/>
              <a:t>Long-term Physical Symptoms</a:t>
            </a:r>
          </a:p>
        </p:txBody>
      </p:sp>
      <p:sp>
        <p:nvSpPr>
          <p:cNvPr id="22016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1981200"/>
            <a:ext cx="4876800" cy="4114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 sz="4000"/>
              <a:t>Change in appetite </a:t>
            </a:r>
          </a:p>
          <a:p>
            <a:pPr>
              <a:spcAft>
                <a:spcPts val="600"/>
              </a:spcAft>
            </a:pPr>
            <a:r>
              <a:rPr lang="en-US" altLang="en-US" sz="4000"/>
              <a:t>Frequent colds </a:t>
            </a:r>
          </a:p>
          <a:p>
            <a:pPr>
              <a:spcAft>
                <a:spcPts val="600"/>
              </a:spcAft>
            </a:pPr>
            <a:r>
              <a:rPr lang="en-US" altLang="en-US" sz="4000"/>
              <a:t>Illnesses such as: </a:t>
            </a:r>
          </a:p>
          <a:p>
            <a:pPr lvl="1">
              <a:spcAft>
                <a:spcPts val="600"/>
              </a:spcAft>
            </a:pPr>
            <a:r>
              <a:rPr lang="en-US" altLang="en-US" sz="3500"/>
              <a:t>Asthma </a:t>
            </a:r>
          </a:p>
          <a:p>
            <a:pPr lvl="1">
              <a:spcAft>
                <a:spcPts val="600"/>
              </a:spcAft>
            </a:pPr>
            <a:r>
              <a:rPr lang="en-US" altLang="en-US" sz="3500"/>
              <a:t>Back pain </a:t>
            </a:r>
          </a:p>
          <a:p>
            <a:pPr lvl="1">
              <a:spcAft>
                <a:spcPts val="600"/>
              </a:spcAft>
            </a:pPr>
            <a:r>
              <a:rPr lang="en-US" altLang="en-US" sz="3500"/>
              <a:t>Digestive problems</a:t>
            </a:r>
            <a:r>
              <a:rPr lang="en-US" altLang="en-US" sz="3200"/>
              <a:t> </a:t>
            </a:r>
            <a:endParaRPr lang="en-US" altLang="en-US"/>
          </a:p>
        </p:txBody>
      </p:sp>
      <p:sp>
        <p:nvSpPr>
          <p:cNvPr id="220164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248400" y="2057400"/>
            <a:ext cx="4419600" cy="4114800"/>
          </a:xfrm>
        </p:spPr>
        <p:txBody>
          <a:bodyPr>
            <a:normAutofit/>
          </a:bodyPr>
          <a:lstStyle/>
          <a:p>
            <a:pPr lvl="1">
              <a:spcAft>
                <a:spcPts val="600"/>
              </a:spcAft>
            </a:pPr>
            <a:r>
              <a:rPr lang="en-US" altLang="en-US" sz="3500"/>
              <a:t>Headaches  </a:t>
            </a:r>
          </a:p>
          <a:p>
            <a:pPr lvl="1">
              <a:spcAft>
                <a:spcPts val="600"/>
              </a:spcAft>
            </a:pPr>
            <a:r>
              <a:rPr lang="en-US" altLang="en-US" sz="3500"/>
              <a:t>Aches and pains </a:t>
            </a:r>
          </a:p>
          <a:p>
            <a:pPr lvl="1">
              <a:spcAft>
                <a:spcPts val="600"/>
              </a:spcAft>
            </a:pPr>
            <a:r>
              <a:rPr lang="en-US" altLang="en-US" sz="3500"/>
              <a:t>Feelings of intense and long-term tiredness</a:t>
            </a:r>
          </a:p>
        </p:txBody>
      </p:sp>
    </p:spTree>
    <p:extLst>
      <p:ext uri="{BB962C8B-B14F-4D97-AF65-F5344CB8AC3E}">
        <p14:creationId xmlns:p14="http://schemas.microsoft.com/office/powerpoint/2010/main" val="25494629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0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0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0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220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20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6" dur="500"/>
                                        <p:tgtEl>
                                          <p:spTgt spid="220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2201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01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2016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3" grpId="0" build="p"/>
      <p:bldP spid="22016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1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144000" cy="1295400"/>
          </a:xfrm>
        </p:spPr>
        <p:txBody>
          <a:bodyPr/>
          <a:lstStyle/>
          <a:p>
            <a:r>
              <a:rPr lang="en-US" altLang="en-US" sz="7200"/>
              <a:t>Internal Symptoms</a:t>
            </a:r>
          </a:p>
        </p:txBody>
      </p:sp>
      <p:sp>
        <p:nvSpPr>
          <p:cNvPr id="2211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524000"/>
            <a:ext cx="8686800" cy="4114800"/>
          </a:xfrm>
        </p:spPr>
        <p:txBody>
          <a:bodyPr>
            <a:normAutofit lnSpcReduction="10000"/>
          </a:bodyPr>
          <a:lstStyle/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Worry or anxiety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Confusion, and an inability to concentrate or make decisions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Feeling ill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Feeling out of control or overwhelmed by events </a:t>
            </a:r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Mood changes: 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Depression 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Frustration 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altLang="en-US"/>
              <a:t>Hostility </a:t>
            </a:r>
          </a:p>
        </p:txBody>
      </p:sp>
    </p:spTree>
    <p:extLst>
      <p:ext uri="{BB962C8B-B14F-4D97-AF65-F5344CB8AC3E}">
        <p14:creationId xmlns:p14="http://schemas.microsoft.com/office/powerpoint/2010/main" val="97606731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1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1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1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1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1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21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21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6" dur="500"/>
                                        <p:tgtEl>
                                          <p:spTgt spid="221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18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Rectangle 2"/>
          <p:cNvSpPr>
            <a:spLocks noGrp="1" noChangeArrowheads="1"/>
          </p:cNvSpPr>
          <p:nvPr>
            <p:ph idx="1"/>
          </p:nvPr>
        </p:nvSpPr>
        <p:spPr>
          <a:xfrm>
            <a:off x="1676400" y="304800"/>
            <a:ext cx="8915400" cy="6248400"/>
          </a:xfrm>
        </p:spPr>
        <p:txBody>
          <a:bodyPr>
            <a:normAutofit lnSpcReduction="10000"/>
          </a:bodyPr>
          <a:lstStyle/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Helplessness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Restlessness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Being more lethargic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Difficulty sleeping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Drinking more alcohol and smoking more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Changing eating habits  </a:t>
            </a:r>
          </a:p>
          <a:p>
            <a:pPr>
              <a:lnSpc>
                <a:spcPct val="130000"/>
              </a:lnSpc>
              <a:spcAft>
                <a:spcPts val="600"/>
              </a:spcAft>
            </a:pPr>
            <a:r>
              <a:rPr lang="en-US" altLang="en-US" sz="3600"/>
              <a:t>Relying more on medication</a:t>
            </a:r>
          </a:p>
        </p:txBody>
      </p:sp>
    </p:spTree>
    <p:extLst>
      <p:ext uri="{BB962C8B-B14F-4D97-AF65-F5344CB8AC3E}">
        <p14:creationId xmlns:p14="http://schemas.microsoft.com/office/powerpoint/2010/main" val="227648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22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222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222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222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222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52400"/>
            <a:ext cx="9067800" cy="990600"/>
          </a:xfrm>
        </p:spPr>
        <p:txBody>
          <a:bodyPr/>
          <a:lstStyle/>
          <a:p>
            <a:r>
              <a:rPr lang="en-US" altLang="en-US" sz="6000"/>
              <a:t>Behavioral Symptoms</a:t>
            </a:r>
          </a:p>
        </p:txBody>
      </p:sp>
      <p:sp>
        <p:nvSpPr>
          <p:cNvPr id="153603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676400" y="1295400"/>
            <a:ext cx="8763000" cy="54864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Talking too fast or too loud </a:t>
            </a:r>
          </a:p>
          <a:p>
            <a:pPr>
              <a:spcAft>
                <a:spcPts val="600"/>
              </a:spcAft>
            </a:pPr>
            <a:r>
              <a:rPr lang="en-US" altLang="en-US"/>
              <a:t>Fiddling and twitching, nail biting, grinding teeth, drumming fingers, pacing, etc.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Bad moods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irritable </a:t>
            </a:r>
          </a:p>
          <a:p>
            <a:pPr>
              <a:spcAft>
                <a:spcPts val="600"/>
              </a:spcAft>
            </a:pPr>
            <a:r>
              <a:rPr lang="en-US" altLang="en-US"/>
              <a:t>Defensiveness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critical </a:t>
            </a:r>
          </a:p>
          <a:p>
            <a:pPr>
              <a:spcAft>
                <a:spcPts val="600"/>
              </a:spcAft>
            </a:pPr>
            <a:r>
              <a:rPr lang="en-US" altLang="en-US"/>
              <a:t>Aggression </a:t>
            </a:r>
          </a:p>
          <a:p>
            <a:pPr>
              <a:spcAft>
                <a:spcPts val="600"/>
              </a:spcAft>
            </a:pPr>
            <a:r>
              <a:rPr lang="en-US" altLang="en-US"/>
              <a:t>Irrationality </a:t>
            </a:r>
          </a:p>
          <a:p>
            <a:pPr>
              <a:spcAft>
                <a:spcPts val="600"/>
              </a:spcAft>
            </a:pPr>
            <a:r>
              <a:rPr lang="en-US" altLang="en-US"/>
              <a:t>Overreaction and reacting emotionally</a:t>
            </a:r>
            <a:r>
              <a:rPr lang="en-US" altLang="en-US" sz="360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4072538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3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3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3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3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53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53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5360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5360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5360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0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52400"/>
            <a:ext cx="9144000" cy="6553200"/>
          </a:xfrm>
        </p:spPr>
        <p:txBody>
          <a:bodyPr/>
          <a:lstStyle/>
          <a:p>
            <a:pPr>
              <a:spcAft>
                <a:spcPts val="600"/>
              </a:spcAft>
            </a:pPr>
            <a:r>
              <a:rPr lang="en-US" altLang="en-US"/>
              <a:t>Reduced personal effectiveness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unreasonably negative </a:t>
            </a:r>
          </a:p>
          <a:p>
            <a:pPr>
              <a:spcAft>
                <a:spcPts val="600"/>
              </a:spcAft>
            </a:pPr>
            <a:r>
              <a:rPr lang="en-US" altLang="en-US"/>
              <a:t>Making less realistic judgments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unable to concentrate and having difficulty making decisions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more forgetful </a:t>
            </a:r>
          </a:p>
          <a:p>
            <a:pPr>
              <a:spcAft>
                <a:spcPts val="600"/>
              </a:spcAft>
            </a:pPr>
            <a:r>
              <a:rPr lang="en-US" altLang="en-US"/>
              <a:t>Making more mistakes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Being more accident prone </a:t>
            </a:r>
          </a:p>
          <a:p>
            <a:pPr>
              <a:spcAft>
                <a:spcPts val="600"/>
              </a:spcAft>
            </a:pPr>
            <a:r>
              <a:rPr lang="en-US" altLang="en-US"/>
              <a:t>Changing work habits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Increased absenteeism </a:t>
            </a:r>
          </a:p>
          <a:p>
            <a:pPr>
              <a:spcAft>
                <a:spcPts val="600"/>
              </a:spcAft>
            </a:pPr>
            <a:r>
              <a:rPr lang="en-US" altLang="en-US"/>
              <a:t>Neglect of personal appearance </a:t>
            </a:r>
          </a:p>
        </p:txBody>
      </p:sp>
    </p:spTree>
    <p:extLst>
      <p:ext uri="{BB962C8B-B14F-4D97-AF65-F5344CB8AC3E}">
        <p14:creationId xmlns:p14="http://schemas.microsoft.com/office/powerpoint/2010/main" val="1777889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66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66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66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669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669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669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1669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1669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7" dur="500"/>
                                        <p:tgtEl>
                                          <p:spTgt spid="1669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2" dur="500"/>
                                        <p:tgtEl>
                                          <p:spTgt spid="16691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6915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9144000" cy="1295400"/>
          </a:xfrm>
        </p:spPr>
        <p:txBody>
          <a:bodyPr/>
          <a:lstStyle/>
          <a:p>
            <a:r>
              <a:rPr lang="en-US" altLang="en-US"/>
              <a:t>Chemical and Nutritional Stress</a:t>
            </a:r>
          </a:p>
        </p:txBody>
      </p:sp>
      <p:sp>
        <p:nvSpPr>
          <p:cNvPr id="154627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676400"/>
            <a:ext cx="8686800" cy="4114800"/>
          </a:xfrm>
        </p:spPr>
        <p:txBody>
          <a:bodyPr>
            <a:normAutofit lnSpcReduction="10000"/>
          </a:bodyPr>
          <a:lstStyle/>
          <a:p>
            <a:r>
              <a:rPr lang="en-US" altLang="en-US" sz="4000"/>
              <a:t>Caffeine-raises levels of stress hormones</a:t>
            </a:r>
          </a:p>
          <a:p>
            <a:r>
              <a:rPr lang="en-US" altLang="en-US" sz="4000"/>
              <a:t>Sweets or chocolate-causes body to release too much insulin</a:t>
            </a:r>
          </a:p>
          <a:p>
            <a:r>
              <a:rPr lang="en-US" altLang="en-US" sz="4000"/>
              <a:t>Salt-raises blood pressure</a:t>
            </a:r>
          </a:p>
          <a:p>
            <a:r>
              <a:rPr lang="en-US" altLang="en-US" sz="4000"/>
              <a:t>Unhealthy diet-leads to illness which increases stress</a:t>
            </a:r>
          </a:p>
        </p:txBody>
      </p:sp>
    </p:spTree>
    <p:extLst>
      <p:ext uri="{BB962C8B-B14F-4D97-AF65-F5344CB8AC3E}">
        <p14:creationId xmlns:p14="http://schemas.microsoft.com/office/powerpoint/2010/main" val="1841465372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4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4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4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546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627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76200"/>
            <a:ext cx="8991600" cy="838200"/>
          </a:xfrm>
        </p:spPr>
        <p:txBody>
          <a:bodyPr/>
          <a:lstStyle/>
          <a:p>
            <a:r>
              <a:rPr lang="en-US" altLang="en-US" sz="4800"/>
              <a:t>Lifestyle and Job Stress</a:t>
            </a:r>
          </a:p>
        </p:txBody>
      </p:sp>
      <p:sp>
        <p:nvSpPr>
          <p:cNvPr id="15769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524000" y="990600"/>
            <a:ext cx="9601200" cy="5410200"/>
          </a:xfrm>
        </p:spPr>
        <p:txBody>
          <a:bodyPr>
            <a:normAutofit lnSpcReduction="10000"/>
          </a:bodyPr>
          <a:lstStyle/>
          <a:p>
            <a:pPr>
              <a:spcAft>
                <a:spcPts val="600"/>
              </a:spcAft>
            </a:pPr>
            <a:r>
              <a:rPr lang="en-US" altLang="en-US"/>
              <a:t>Too much or too little work </a:t>
            </a:r>
          </a:p>
          <a:p>
            <a:pPr>
              <a:spcAft>
                <a:spcPts val="600"/>
              </a:spcAft>
            </a:pPr>
            <a:r>
              <a:rPr lang="en-US" altLang="en-US"/>
              <a:t>Having to perform beyond your experience or perceived abilities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Having to overcome unnecessary obstacles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Time pressures and deadlines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Keeping up with new developments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Changes in procedures and policies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Lack of relevant information, support and advice </a:t>
            </a:r>
          </a:p>
          <a:p>
            <a:pPr>
              <a:spcAft>
                <a:spcPts val="600"/>
              </a:spcAft>
            </a:pPr>
            <a:r>
              <a:rPr lang="en-US" altLang="en-US"/>
              <a:t>Lack of clear objectives </a:t>
            </a:r>
          </a:p>
          <a:p>
            <a:pPr>
              <a:spcAft>
                <a:spcPts val="600"/>
              </a:spcAft>
            </a:pPr>
            <a:r>
              <a:rPr lang="en-US" altLang="en-US"/>
              <a:t>Unclear expectations of your role</a:t>
            </a:r>
          </a:p>
        </p:txBody>
      </p:sp>
    </p:spTree>
    <p:extLst>
      <p:ext uri="{BB962C8B-B14F-4D97-AF65-F5344CB8AC3E}">
        <p14:creationId xmlns:p14="http://schemas.microsoft.com/office/powerpoint/2010/main" val="130239366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76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76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76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76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57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76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76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76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5769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7699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9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98438"/>
            <a:ext cx="9144000" cy="4525962"/>
          </a:xfrm>
        </p:spPr>
        <p:txBody>
          <a:bodyPr>
            <a:normAutofit fontScale="92500" lnSpcReduction="20000"/>
          </a:bodyPr>
          <a:lstStyle/>
          <a:p>
            <a:pPr>
              <a:spcAft>
                <a:spcPts val="600"/>
              </a:spcAft>
            </a:pPr>
            <a:r>
              <a:rPr lang="en-US" altLang="en-US" sz="3400"/>
              <a:t>Responsibility for people, budgets or equipment </a:t>
            </a:r>
          </a:p>
          <a:p>
            <a:pPr>
              <a:spcAft>
                <a:spcPts val="600"/>
              </a:spcAft>
            </a:pPr>
            <a:r>
              <a:rPr lang="en-US" altLang="en-US" sz="3400"/>
              <a:t>Career development stress: </a:t>
            </a:r>
          </a:p>
          <a:p>
            <a:pPr lvl="1">
              <a:spcAft>
                <a:spcPts val="600"/>
              </a:spcAft>
            </a:pPr>
            <a:r>
              <a:rPr lang="en-US" altLang="en-US" sz="3000"/>
              <a:t>Under-promotion, frustration and boredom with current role </a:t>
            </a:r>
          </a:p>
          <a:p>
            <a:pPr lvl="1">
              <a:spcAft>
                <a:spcPts val="600"/>
              </a:spcAft>
            </a:pPr>
            <a:r>
              <a:rPr lang="en-US" altLang="en-US" sz="3000"/>
              <a:t>Over-promotion beyond abilities </a:t>
            </a:r>
          </a:p>
          <a:p>
            <a:pPr lvl="1">
              <a:spcAft>
                <a:spcPts val="600"/>
              </a:spcAft>
            </a:pPr>
            <a:r>
              <a:rPr lang="en-US" altLang="en-US" sz="3000"/>
              <a:t>Lack of a clear plan for career development </a:t>
            </a:r>
          </a:p>
          <a:p>
            <a:pPr lvl="1">
              <a:spcAft>
                <a:spcPts val="600"/>
              </a:spcAft>
            </a:pPr>
            <a:r>
              <a:rPr lang="en-US" altLang="en-US" sz="3000"/>
              <a:t>Lack of opportunity </a:t>
            </a:r>
          </a:p>
          <a:p>
            <a:pPr lvl="1">
              <a:spcAft>
                <a:spcPts val="600"/>
              </a:spcAft>
            </a:pPr>
            <a:r>
              <a:rPr lang="en-US" altLang="en-US" sz="3000"/>
              <a:t>Lack of job security </a:t>
            </a:r>
          </a:p>
          <a:p>
            <a:pPr>
              <a:spcAft>
                <a:spcPts val="600"/>
              </a:spcAft>
            </a:pPr>
            <a:r>
              <a:rPr lang="en-US" altLang="en-US" sz="3400"/>
              <a:t>Stress from your organization or your clients. </a:t>
            </a:r>
          </a:p>
          <a:p>
            <a:pPr>
              <a:spcAft>
                <a:spcPts val="600"/>
              </a:spcAft>
            </a:pPr>
            <a:r>
              <a:rPr lang="en-US" altLang="en-US" sz="3400"/>
              <a:t>Personal and family stresses.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70184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7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79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67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67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79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679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679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6793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679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793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228600"/>
            <a:ext cx="8763000" cy="1295400"/>
          </a:xfrm>
        </p:spPr>
        <p:txBody>
          <a:bodyPr/>
          <a:lstStyle/>
          <a:p>
            <a:r>
              <a:rPr lang="en-US" altLang="en-US" sz="4800"/>
              <a:t>Environment and Job Stress</a:t>
            </a:r>
          </a:p>
        </p:txBody>
      </p:sp>
      <p:sp>
        <p:nvSpPr>
          <p:cNvPr id="156675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676400"/>
            <a:ext cx="9144000" cy="4114800"/>
          </a:xfrm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altLang="en-US"/>
              <a:t>Your working environment can cause stress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Crowding or invasion of personal space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Insufficient work space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Noise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Dirty or untidy conditions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Pollution</a:t>
            </a:r>
          </a:p>
          <a:p>
            <a:pPr lvl="1">
              <a:spcBef>
                <a:spcPct val="50000"/>
              </a:spcBef>
            </a:pPr>
            <a:r>
              <a:rPr lang="en-US" altLang="en-US"/>
              <a:t>Other environmental causes</a:t>
            </a:r>
          </a:p>
        </p:txBody>
      </p:sp>
    </p:spTree>
    <p:extLst>
      <p:ext uri="{BB962C8B-B14F-4D97-AF65-F5344CB8AC3E}">
        <p14:creationId xmlns:p14="http://schemas.microsoft.com/office/powerpoint/2010/main" val="2564961797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05000" y="152400"/>
            <a:ext cx="8610600" cy="1295400"/>
          </a:xfrm>
        </p:spPr>
        <p:txBody>
          <a:bodyPr/>
          <a:lstStyle/>
          <a:p>
            <a:r>
              <a:rPr lang="en-US" altLang="en-US" sz="6000"/>
              <a:t>Fatigue and Overwork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idx="1"/>
          </p:nvPr>
        </p:nvSpPr>
        <p:spPr>
          <a:xfrm>
            <a:off x="1828800" y="1752600"/>
            <a:ext cx="8839200" cy="4114800"/>
          </a:xfrm>
        </p:spPr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altLang="en-US" sz="4000"/>
              <a:t>Stress builds up over a long time</a:t>
            </a:r>
          </a:p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altLang="en-US" sz="4000"/>
              <a:t>Trying to achieve too much in too little time</a:t>
            </a:r>
          </a:p>
          <a:p>
            <a:pPr>
              <a:lnSpc>
                <a:spcPct val="110000"/>
              </a:lnSpc>
              <a:spcBef>
                <a:spcPct val="45000"/>
              </a:spcBef>
            </a:pPr>
            <a:r>
              <a:rPr lang="en-US" altLang="en-US" sz="4000"/>
              <a:t>“Hurry Sickness”-vicious circle of stress causing you to hurry jobs and do them badly.</a:t>
            </a:r>
          </a:p>
        </p:txBody>
      </p:sp>
    </p:spTree>
    <p:extLst>
      <p:ext uri="{BB962C8B-B14F-4D97-AF65-F5344CB8AC3E}">
        <p14:creationId xmlns:p14="http://schemas.microsoft.com/office/powerpoint/2010/main" val="386207449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609600"/>
            <a:ext cx="8610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2075" tIns="46038" rIns="92075" bIns="46038" rtlCol="0" anchor="ctr">
            <a:normAutofit fontScale="90000"/>
          </a:bodyPr>
          <a:lstStyle/>
          <a:p>
            <a:pPr algn="r"/>
            <a:r>
              <a:rPr lang="en-US" altLang="en-US" sz="8800"/>
              <a:t>What is Stress?</a:t>
            </a:r>
          </a:p>
        </p:txBody>
      </p:sp>
      <p:pic>
        <p:nvPicPr>
          <p:cNvPr id="160771" name="Picture 3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2209800"/>
            <a:ext cx="5638800" cy="403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5121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Long-Term Stress</a:t>
            </a:r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>
          <a:xfrm>
            <a:off x="2057400" y="1828800"/>
            <a:ext cx="8382000" cy="41148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Performance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    </a:t>
            </a:r>
            <a:r>
              <a:rPr lang="en-US" altLang="en-US" sz="2400" dirty="0"/>
              <a:t>Healthy Tension          Fatigue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                                       </a:t>
            </a:r>
            <a:r>
              <a:rPr lang="en-US" altLang="en-US" sz="2000" dirty="0"/>
              <a:t>Exhaustion</a:t>
            </a: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   			                    ILL HEALTH     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				                     BREAKDOWN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dirty="0"/>
          </a:p>
          <a:p>
            <a:pPr>
              <a:lnSpc>
                <a:spcPct val="90000"/>
              </a:lnSpc>
              <a:buFontTx/>
              <a:buNone/>
            </a:pPr>
            <a:r>
              <a:rPr lang="en-US" altLang="en-US" dirty="0"/>
              <a:t>                       Stress</a:t>
            </a:r>
          </a:p>
        </p:txBody>
      </p:sp>
      <p:sp>
        <p:nvSpPr>
          <p:cNvPr id="158724" name="Line 4"/>
          <p:cNvSpPr>
            <a:spLocks noChangeShapeType="1"/>
          </p:cNvSpPr>
          <p:nvPr/>
        </p:nvSpPr>
        <p:spPr bwMode="auto">
          <a:xfrm>
            <a:off x="2819400" y="2514600"/>
            <a:ext cx="0" cy="34290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5" name="Line 5"/>
          <p:cNvSpPr>
            <a:spLocks noChangeShapeType="1"/>
          </p:cNvSpPr>
          <p:nvPr/>
        </p:nvSpPr>
        <p:spPr bwMode="auto">
          <a:xfrm>
            <a:off x="2819400" y="5943600"/>
            <a:ext cx="56388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6" name="Line 6"/>
          <p:cNvSpPr>
            <a:spLocks noChangeShapeType="1"/>
          </p:cNvSpPr>
          <p:nvPr/>
        </p:nvSpPr>
        <p:spPr bwMode="auto">
          <a:xfrm flipV="1">
            <a:off x="3124200" y="3429000"/>
            <a:ext cx="2514600" cy="22860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7" name="Line 7"/>
          <p:cNvSpPr>
            <a:spLocks noChangeShapeType="1"/>
          </p:cNvSpPr>
          <p:nvPr/>
        </p:nvSpPr>
        <p:spPr bwMode="auto">
          <a:xfrm>
            <a:off x="5638800" y="3429000"/>
            <a:ext cx="1295400" cy="1295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8728" name="Line 8"/>
          <p:cNvSpPr>
            <a:spLocks noChangeShapeType="1"/>
          </p:cNvSpPr>
          <p:nvPr/>
        </p:nvSpPr>
        <p:spPr bwMode="auto">
          <a:xfrm>
            <a:off x="6934200" y="4724400"/>
            <a:ext cx="0" cy="1066800"/>
          </a:xfrm>
          <a:prstGeom prst="line">
            <a:avLst/>
          </a:prstGeom>
          <a:noFill/>
          <a:ln w="57150">
            <a:solidFill>
              <a:schemeClr val="accent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53898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133600" y="990600"/>
            <a:ext cx="78486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7200" b="1">
                <a:solidFill>
                  <a:srgbClr val="FFFF00"/>
                </a:solidFill>
              </a:rPr>
              <a:t>How to Manage Stress?</a:t>
            </a:r>
          </a:p>
        </p:txBody>
      </p:sp>
      <p:pic>
        <p:nvPicPr>
          <p:cNvPr id="171011" name="Picture 3" descr="bd04981_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395788" y="3611563"/>
            <a:ext cx="2538412" cy="2443162"/>
          </a:xfrm>
          <a:solidFill>
            <a:srgbClr val="0066CC"/>
          </a:solidFill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73820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15913"/>
            <a:ext cx="9144000" cy="1276350"/>
          </a:xfrm>
        </p:spPr>
        <p:txBody>
          <a:bodyPr/>
          <a:lstStyle/>
          <a:p>
            <a:r>
              <a:rPr lang="en-US" altLang="en-US" sz="6000"/>
              <a:t>Optimum Stress Levels</a:t>
            </a:r>
          </a:p>
        </p:txBody>
      </p:sp>
      <p:sp>
        <p:nvSpPr>
          <p:cNvPr id="78856" name="Text Box 8"/>
          <p:cNvSpPr txBox="1">
            <a:spLocks noGrp="1" noChangeArrowheads="1"/>
          </p:cNvSpPr>
          <p:nvPr>
            <p:ph idx="1"/>
          </p:nvPr>
        </p:nvSpPr>
        <p:spPr>
          <a:xfrm>
            <a:off x="1600200" y="1600200"/>
            <a:ext cx="8991600" cy="4800600"/>
          </a:xfrm>
          <a:noFill/>
          <a:ln/>
        </p:spPr>
        <p:txBody>
          <a:bodyPr vert="horz" lIns="92075" tIns="46038" rIns="92075" bIns="46038" rtlCol="0">
            <a:normAutofit/>
          </a:bodyPr>
          <a:lstStyle/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2000" dirty="0"/>
              <a:t>Performance</a:t>
            </a:r>
          </a:p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2000" dirty="0"/>
              <a:t>           		 Too                            Ideal                     Too Much</a:t>
            </a:r>
          </a:p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2000" dirty="0"/>
              <a:t>           		 Little                           Range</a:t>
            </a:r>
          </a:p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endParaRPr kumimoji="1" lang="en-US" altLang="en-US" sz="2000" dirty="0"/>
          </a:p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2000" dirty="0"/>
              <a:t>                                        </a:t>
            </a:r>
            <a:endParaRPr kumimoji="1" lang="en-US" altLang="en-US" sz="2000" dirty="0" smtClean="0"/>
          </a:p>
          <a:p>
            <a:pPr>
              <a:spcBef>
                <a:spcPct val="50000"/>
              </a:spcBef>
              <a:buFontTx/>
              <a:buNone/>
            </a:pPr>
            <a:r>
              <a:rPr kumimoji="1" lang="en-US" altLang="en-US" sz="2000" dirty="0"/>
              <a:t> </a:t>
            </a:r>
            <a:r>
              <a:rPr kumimoji="1" lang="en-US" altLang="en-US" sz="2000" dirty="0" smtClean="0"/>
              <a:t>                                                           Stress </a:t>
            </a:r>
            <a:r>
              <a:rPr kumimoji="1" lang="en-US" altLang="en-US" sz="2000" dirty="0"/>
              <a:t>Levels</a:t>
            </a:r>
          </a:p>
        </p:txBody>
      </p:sp>
      <p:sp>
        <p:nvSpPr>
          <p:cNvPr id="78851" name="Line 3"/>
          <p:cNvSpPr>
            <a:spLocks noChangeShapeType="1"/>
          </p:cNvSpPr>
          <p:nvPr/>
        </p:nvSpPr>
        <p:spPr bwMode="auto">
          <a:xfrm>
            <a:off x="3276600" y="2438400"/>
            <a:ext cx="0" cy="320040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2" name="Line 4"/>
          <p:cNvSpPr>
            <a:spLocks noChangeShapeType="1"/>
          </p:cNvSpPr>
          <p:nvPr/>
        </p:nvSpPr>
        <p:spPr bwMode="auto">
          <a:xfrm>
            <a:off x="3276600" y="5626100"/>
            <a:ext cx="5791200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3" name="Freeform 5"/>
          <p:cNvSpPr>
            <a:spLocks/>
          </p:cNvSpPr>
          <p:nvPr/>
        </p:nvSpPr>
        <p:spPr bwMode="auto">
          <a:xfrm>
            <a:off x="3581400" y="2501900"/>
            <a:ext cx="6096000" cy="3136900"/>
          </a:xfrm>
          <a:custGeom>
            <a:avLst/>
            <a:gdLst>
              <a:gd name="T0" fmla="*/ 0 w 3840"/>
              <a:gd name="T1" fmla="*/ 1736 h 1976"/>
              <a:gd name="T2" fmla="*/ 288 w 3840"/>
              <a:gd name="T3" fmla="*/ 1736 h 1976"/>
              <a:gd name="T4" fmla="*/ 432 w 3840"/>
              <a:gd name="T5" fmla="*/ 1688 h 1976"/>
              <a:gd name="T6" fmla="*/ 1536 w 3840"/>
              <a:gd name="T7" fmla="*/ 8 h 1976"/>
              <a:gd name="T8" fmla="*/ 2976 w 3840"/>
              <a:gd name="T9" fmla="*/ 1640 h 1976"/>
              <a:gd name="T10" fmla="*/ 3840 w 3840"/>
              <a:gd name="T11" fmla="*/ 1880 h 19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40" h="1976">
                <a:moveTo>
                  <a:pt x="0" y="1736"/>
                </a:moveTo>
                <a:cubicBezTo>
                  <a:pt x="108" y="1740"/>
                  <a:pt x="216" y="1744"/>
                  <a:pt x="288" y="1736"/>
                </a:cubicBezTo>
                <a:cubicBezTo>
                  <a:pt x="360" y="1728"/>
                  <a:pt x="224" y="1976"/>
                  <a:pt x="432" y="1688"/>
                </a:cubicBezTo>
                <a:cubicBezTo>
                  <a:pt x="640" y="1400"/>
                  <a:pt x="1112" y="16"/>
                  <a:pt x="1536" y="8"/>
                </a:cubicBezTo>
                <a:cubicBezTo>
                  <a:pt x="1960" y="0"/>
                  <a:pt x="2592" y="1328"/>
                  <a:pt x="2976" y="1640"/>
                </a:cubicBezTo>
                <a:cubicBezTo>
                  <a:pt x="3360" y="1952"/>
                  <a:pt x="3600" y="1916"/>
                  <a:pt x="3840" y="1880"/>
                </a:cubicBezTo>
              </a:path>
            </a:pathLst>
          </a:custGeom>
          <a:noFill/>
          <a:ln w="57150" cmpd="sng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4" name="Line 6"/>
          <p:cNvSpPr>
            <a:spLocks noChangeShapeType="1"/>
          </p:cNvSpPr>
          <p:nvPr/>
        </p:nvSpPr>
        <p:spPr bwMode="auto">
          <a:xfrm>
            <a:off x="5181600" y="3124200"/>
            <a:ext cx="0" cy="2133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78855" name="Line 7"/>
          <p:cNvSpPr>
            <a:spLocks noChangeShapeType="1"/>
          </p:cNvSpPr>
          <p:nvPr/>
        </p:nvSpPr>
        <p:spPr bwMode="auto">
          <a:xfrm>
            <a:off x="7162800" y="3048000"/>
            <a:ext cx="0" cy="21336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93159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8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0" grpId="0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971800"/>
            <a:ext cx="9144000" cy="1143000"/>
          </a:xfrm>
          <a:noFill/>
          <a:ln/>
        </p:spPr>
        <p:txBody>
          <a:bodyPr vert="horz" lIns="92075" tIns="46038" rIns="92075" bIns="46038" rtlCol="0" anchor="ctr"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n-US" altLang="en-US" sz="7400"/>
              <a:t>Stress Management </a:t>
            </a:r>
            <a:br>
              <a:rPr lang="en-US" altLang="en-US" sz="7400"/>
            </a:br>
            <a:r>
              <a:rPr lang="en-US" altLang="en-US" sz="7400"/>
              <a:t>&amp; </a:t>
            </a:r>
            <a:br>
              <a:rPr lang="en-US" altLang="en-US" sz="7400"/>
            </a:br>
            <a:r>
              <a:rPr lang="en-US" altLang="en-US" sz="7400"/>
              <a:t>Prevention</a:t>
            </a:r>
          </a:p>
        </p:txBody>
      </p:sp>
    </p:spTree>
    <p:extLst>
      <p:ext uri="{BB962C8B-B14F-4D97-AF65-F5344CB8AC3E}">
        <p14:creationId xmlns:p14="http://schemas.microsoft.com/office/powerpoint/2010/main" val="3546767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503238"/>
            <a:ext cx="9144000" cy="5262562"/>
          </a:xfrm>
        </p:spPr>
        <p:txBody>
          <a:bodyPr>
            <a:normAutofit/>
          </a:bodyPr>
          <a:lstStyle/>
          <a:p>
            <a:r>
              <a:rPr lang="en-US" altLang="en-US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</a:t>
            </a:r>
            <a:r>
              <a:rPr lang="en-US" altLang="en-US" sz="4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Management</a:t>
            </a:r>
            <a:r>
              <a:rPr lang="en-US" altLang="en-US" sz="7200" dirty="0" smtClean="0"/>
              <a:t/>
            </a:r>
            <a:br>
              <a:rPr lang="en-US" altLang="en-US" sz="7200" dirty="0" smtClean="0"/>
            </a:br>
            <a:r>
              <a:rPr lang="en-US" alt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Procedures for helping people cope with or reduce stress already being experienced</a:t>
            </a:r>
            <a:r>
              <a:rPr lang="en-US" altLang="en-US" sz="7200" dirty="0"/>
              <a:t/>
            </a:r>
            <a:br>
              <a:rPr lang="en-US" altLang="en-US" sz="7200" dirty="0"/>
            </a:br>
            <a:r>
              <a:rPr lang="en-US" altLang="en-US" sz="3200" dirty="0"/>
              <a:t>  </a:t>
            </a:r>
          </a:p>
        </p:txBody>
      </p:sp>
      <p:sp>
        <p:nvSpPr>
          <p:cNvPr id="173059" name="Rectangle 3"/>
          <p:cNvSpPr>
            <a:spLocks noChangeArrowheads="1"/>
          </p:cNvSpPr>
          <p:nvPr/>
        </p:nvSpPr>
        <p:spPr bwMode="auto">
          <a:xfrm>
            <a:off x="1600200" y="1828800"/>
            <a:ext cx="8915400" cy="2895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bg1"/>
                </a:solidFill>
                <a:latin typeface="Arial" panose="020B0604020202020204" pitchFamily="34" charset="0"/>
              </a:defRPr>
            </a:lvl1pPr>
            <a:lvl2pPr marL="571500" indent="-225425">
              <a:spcBef>
                <a:spcPct val="20000"/>
              </a:spcBef>
              <a:buChar char="–"/>
              <a:defRPr sz="2400">
                <a:solidFill>
                  <a:schemeClr val="bg1"/>
                </a:solidFill>
                <a:latin typeface="Arial" panose="020B0604020202020204" pitchFamily="34" charset="0"/>
              </a:defRPr>
            </a:lvl2pPr>
            <a:lvl3pPr marL="911225" indent="-225425">
              <a:spcBef>
                <a:spcPct val="20000"/>
              </a:spcBef>
              <a:buChar char="•"/>
              <a:defRPr sz="2000">
                <a:solidFill>
                  <a:schemeClr val="bg1"/>
                </a:solidFill>
                <a:latin typeface="Arial" panose="020B0604020202020204" pitchFamily="34" charset="0"/>
              </a:defRPr>
            </a:lvl3pPr>
            <a:lvl4pPr marL="1257300" indent="-231775">
              <a:spcBef>
                <a:spcPct val="20000"/>
              </a:spcBef>
              <a:buChar char="–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4pPr>
            <a:lvl5pPr marL="1603375" indent="-231775">
              <a:spcBef>
                <a:spcPct val="20000"/>
              </a:spcBef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5pPr>
            <a:lvl6pPr marL="2060575" indent="-231775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6pPr>
            <a:lvl7pPr marL="2517775" indent="-231775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7pPr>
            <a:lvl8pPr marL="2974975" indent="-231775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8pPr>
            <a:lvl9pPr marL="3432175" indent="-231775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bg1"/>
                </a:solidFill>
                <a:latin typeface="Arial" panose="020B0604020202020204" pitchFamily="34" charset="0"/>
              </a:defRPr>
            </a:lvl9pPr>
          </a:lstStyle>
          <a:p>
            <a:pPr algn="ctr">
              <a:lnSpc>
                <a:spcPct val="125000"/>
              </a:lnSpc>
              <a:spcBef>
                <a:spcPct val="90000"/>
              </a:spcBef>
              <a:buFontTx/>
              <a:buNone/>
            </a:pPr>
            <a:endParaRPr lang="en-US" altLang="en-US" sz="4800" dirty="0" smtClean="0"/>
          </a:p>
          <a:p>
            <a:pPr algn="ctr">
              <a:lnSpc>
                <a:spcPct val="125000"/>
              </a:lnSpc>
              <a:spcBef>
                <a:spcPct val="90000"/>
              </a:spcBef>
              <a:buFontTx/>
              <a:buNone/>
            </a:pPr>
            <a:r>
              <a:rPr lang="en-US" altLang="en-US" sz="4800" dirty="0" smtClean="0"/>
              <a:t>. </a:t>
            </a:r>
            <a:endParaRPr lang="en-US" altLang="en-US" sz="4800" dirty="0"/>
          </a:p>
        </p:txBody>
      </p:sp>
    </p:spTree>
    <p:extLst>
      <p:ext uri="{BB962C8B-B14F-4D97-AF65-F5344CB8AC3E}">
        <p14:creationId xmlns:p14="http://schemas.microsoft.com/office/powerpoint/2010/main" val="3590787038"/>
      </p:ext>
    </p:extLst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Rectangle 2"/>
          <p:cNvSpPr>
            <a:spLocks noGrp="1" noChangeArrowheads="1"/>
          </p:cNvSpPr>
          <p:nvPr>
            <p:ph idx="1"/>
          </p:nvPr>
        </p:nvSpPr>
        <p:spPr>
          <a:xfrm>
            <a:off x="1600200" y="1219200"/>
            <a:ext cx="8991600" cy="4114800"/>
          </a:xfrm>
          <a:noFill/>
          <a:ln/>
          <a:extLs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normAutofit/>
          </a:bodyPr>
          <a:lstStyle/>
          <a:p>
            <a:pPr marL="0" indent="0" algn="ctr">
              <a:spcBef>
                <a:spcPct val="90000"/>
              </a:spcBef>
              <a:buNone/>
            </a:pPr>
            <a:r>
              <a:rPr lang="en-US" altLang="en-US" sz="36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Stress Prevention</a:t>
            </a:r>
          </a:p>
          <a:p>
            <a:pPr marL="0" indent="0" algn="ctr">
              <a:lnSpc>
                <a:spcPct val="120000"/>
              </a:lnSpc>
              <a:spcBef>
                <a:spcPct val="90000"/>
              </a:spcBef>
              <a:buNone/>
            </a:pPr>
            <a:r>
              <a:rPr lang="en-US" altLang="en-US" sz="4800" dirty="0"/>
              <a:t>Focuses on controlling or eliminating stressors that might provoke the stress response.</a:t>
            </a:r>
          </a:p>
        </p:txBody>
      </p:sp>
    </p:spTree>
    <p:extLst>
      <p:ext uri="{BB962C8B-B14F-4D97-AF65-F5344CB8AC3E}">
        <p14:creationId xmlns:p14="http://schemas.microsoft.com/office/powerpoint/2010/main" val="1336601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1828800" y="381000"/>
            <a:ext cx="86106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en-US" sz="5500"/>
              <a:t>Stress Management Programs</a:t>
            </a:r>
          </a:p>
        </p:txBody>
      </p:sp>
      <p:sp>
        <p:nvSpPr>
          <p:cNvPr id="175107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752600"/>
            <a:ext cx="8610600" cy="41148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>
            <a:normAutofit fontScale="92500" lnSpcReduction="10000"/>
          </a:bodyPr>
          <a:lstStyle/>
          <a:p>
            <a:pPr marL="457200" indent="-457200">
              <a:buClr>
                <a:srgbClr val="FFFF0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4000" b="1">
                <a:solidFill>
                  <a:srgbClr val="FFFF00"/>
                </a:solidFill>
              </a:rPr>
              <a:t>Training</a:t>
            </a:r>
          </a:p>
          <a:p>
            <a:pPr marL="1027113" lvl="1" indent="-455613">
              <a:buClr>
                <a:srgbClr val="FFFF00"/>
              </a:buClr>
              <a:buSzPct val="70000"/>
            </a:pPr>
            <a:r>
              <a:rPr lang="en-US" altLang="en-US" sz="3600"/>
              <a:t>Time management</a:t>
            </a:r>
          </a:p>
          <a:p>
            <a:pPr marL="1027113" lvl="1" indent="-455613">
              <a:buClr>
                <a:srgbClr val="FFFF00"/>
              </a:buClr>
              <a:buSzPct val="70000"/>
            </a:pPr>
            <a:r>
              <a:rPr lang="en-US" altLang="en-US" sz="3600"/>
              <a:t>Coping skills</a:t>
            </a:r>
          </a:p>
          <a:p>
            <a:pPr marL="457200" indent="-457200">
              <a:buClr>
                <a:srgbClr val="FFFF0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4000" b="1">
                <a:solidFill>
                  <a:srgbClr val="FFFF00"/>
                </a:solidFill>
              </a:rPr>
              <a:t>Wellness</a:t>
            </a:r>
          </a:p>
          <a:p>
            <a:pPr marL="1027113" lvl="1" indent="-455613">
              <a:buClr>
                <a:srgbClr val="FFFF00"/>
              </a:buClr>
              <a:buSzPct val="70000"/>
            </a:pPr>
            <a:r>
              <a:rPr lang="en-US" altLang="en-US" sz="3600"/>
              <a:t>Assessment</a:t>
            </a:r>
          </a:p>
          <a:p>
            <a:pPr marL="1027113" lvl="1" indent="-455613">
              <a:buClr>
                <a:srgbClr val="FFFF00"/>
              </a:buClr>
              <a:buSzPct val="70000"/>
            </a:pPr>
            <a:r>
              <a:rPr lang="en-US" altLang="en-US" sz="3600"/>
              <a:t>Self-help materials</a:t>
            </a:r>
          </a:p>
          <a:p>
            <a:pPr marL="1027113" lvl="1" indent="-455613">
              <a:buClr>
                <a:srgbClr val="FFFF00"/>
              </a:buClr>
              <a:buSzPct val="70000"/>
            </a:pPr>
            <a:r>
              <a:rPr lang="en-US" altLang="en-US" sz="3600"/>
              <a:t>Group programs</a:t>
            </a:r>
          </a:p>
          <a:p>
            <a:pPr marL="457200" indent="-457200">
              <a:buClr>
                <a:srgbClr val="FFFF00"/>
              </a:buClr>
              <a:buSzPct val="70000"/>
              <a:buFont typeface="Wingdings" panose="05000000000000000000" pitchFamily="2" charset="2"/>
              <a:buChar char="l"/>
            </a:pPr>
            <a:r>
              <a:rPr lang="en-US" altLang="en-US" sz="4000" b="1">
                <a:solidFill>
                  <a:srgbClr val="FFFF00"/>
                </a:solidFill>
              </a:rPr>
              <a:t>Relaxation</a:t>
            </a:r>
          </a:p>
        </p:txBody>
      </p:sp>
    </p:spTree>
    <p:extLst>
      <p:ext uri="{BB962C8B-B14F-4D97-AF65-F5344CB8AC3E}">
        <p14:creationId xmlns:p14="http://schemas.microsoft.com/office/powerpoint/2010/main" val="1622490639"/>
      </p:ext>
    </p:extLst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5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5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75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5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5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5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751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75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5107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Line 2"/>
          <p:cNvSpPr>
            <a:spLocks noChangeShapeType="1"/>
          </p:cNvSpPr>
          <p:nvPr/>
        </p:nvSpPr>
        <p:spPr bwMode="auto">
          <a:xfrm>
            <a:off x="6096000" y="1550989"/>
            <a:ext cx="0" cy="383857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1" name="Line 3"/>
          <p:cNvSpPr>
            <a:spLocks noChangeShapeType="1"/>
          </p:cNvSpPr>
          <p:nvPr/>
        </p:nvSpPr>
        <p:spPr bwMode="auto">
          <a:xfrm>
            <a:off x="3355976" y="1547813"/>
            <a:ext cx="5559425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2" name="Line 4"/>
          <p:cNvSpPr>
            <a:spLocks noChangeShapeType="1"/>
          </p:cNvSpPr>
          <p:nvPr/>
        </p:nvSpPr>
        <p:spPr bwMode="auto">
          <a:xfrm>
            <a:off x="3736976" y="5389563"/>
            <a:ext cx="5407025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3" name="Line 5"/>
          <p:cNvSpPr>
            <a:spLocks noChangeShapeType="1"/>
          </p:cNvSpPr>
          <p:nvPr/>
        </p:nvSpPr>
        <p:spPr bwMode="auto">
          <a:xfrm>
            <a:off x="3508376" y="3429000"/>
            <a:ext cx="5178425" cy="0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4" name="Line 6"/>
          <p:cNvSpPr>
            <a:spLocks noChangeShapeType="1"/>
          </p:cNvSpPr>
          <p:nvPr/>
        </p:nvSpPr>
        <p:spPr bwMode="auto">
          <a:xfrm>
            <a:off x="8686800" y="1550989"/>
            <a:ext cx="0" cy="4149725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5" name="Line 7"/>
          <p:cNvSpPr>
            <a:spLocks noChangeShapeType="1"/>
          </p:cNvSpPr>
          <p:nvPr/>
        </p:nvSpPr>
        <p:spPr bwMode="auto">
          <a:xfrm>
            <a:off x="3505200" y="1550989"/>
            <a:ext cx="0" cy="4071937"/>
          </a:xfrm>
          <a:prstGeom prst="line">
            <a:avLst/>
          </a:prstGeom>
          <a:noFill/>
          <a:ln w="76200">
            <a:solidFill>
              <a:srgbClr val="FFFF00"/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6136" name="Rectangle 8"/>
          <p:cNvSpPr>
            <a:spLocks noChangeArrowheads="1"/>
          </p:cNvSpPr>
          <p:nvPr/>
        </p:nvSpPr>
        <p:spPr bwMode="auto">
          <a:xfrm>
            <a:off x="3767139" y="2647951"/>
            <a:ext cx="4575175" cy="164147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4000" b="1"/>
              <a:t>Individual Stress</a:t>
            </a:r>
          </a:p>
          <a:p>
            <a:pPr algn="ctr" eaLnBrk="0" hangingPunct="0"/>
            <a:r>
              <a:rPr lang="en-US" altLang="en-US" sz="4000" b="1"/>
              <a:t>Management</a:t>
            </a:r>
          </a:p>
        </p:txBody>
      </p:sp>
      <p:sp>
        <p:nvSpPr>
          <p:cNvPr id="176137" name="Rectangle 9"/>
          <p:cNvSpPr>
            <a:spLocks noChangeArrowheads="1"/>
          </p:cNvSpPr>
          <p:nvPr/>
        </p:nvSpPr>
        <p:spPr bwMode="auto">
          <a:xfrm>
            <a:off x="2138363" y="687389"/>
            <a:ext cx="3041650" cy="13684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800" b="1"/>
              <a:t>Time</a:t>
            </a:r>
          </a:p>
          <a:p>
            <a:pPr algn="ctr" eaLnBrk="0" hangingPunct="0"/>
            <a:r>
              <a:rPr lang="en-US" altLang="en-US" sz="2800" b="1"/>
              <a:t>Management</a:t>
            </a:r>
          </a:p>
        </p:txBody>
      </p:sp>
      <p:sp>
        <p:nvSpPr>
          <p:cNvPr id="176138" name="Rectangle 10"/>
          <p:cNvSpPr>
            <a:spLocks noChangeArrowheads="1"/>
          </p:cNvSpPr>
          <p:nvPr/>
        </p:nvSpPr>
        <p:spPr bwMode="auto">
          <a:xfrm>
            <a:off x="7011988" y="4802189"/>
            <a:ext cx="3041650" cy="13684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800" b="1"/>
              <a:t>Social</a:t>
            </a:r>
          </a:p>
          <a:p>
            <a:pPr algn="ctr" eaLnBrk="0" hangingPunct="0"/>
            <a:r>
              <a:rPr lang="en-US" altLang="en-US" sz="2800" b="1"/>
              <a:t>Support</a:t>
            </a:r>
          </a:p>
        </p:txBody>
      </p:sp>
      <p:sp>
        <p:nvSpPr>
          <p:cNvPr id="176139" name="Rectangle 11"/>
          <p:cNvSpPr>
            <a:spLocks noChangeArrowheads="1"/>
          </p:cNvSpPr>
          <p:nvPr/>
        </p:nvSpPr>
        <p:spPr bwMode="auto">
          <a:xfrm>
            <a:off x="2138363" y="4802189"/>
            <a:ext cx="3041650" cy="13684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800" b="1"/>
              <a:t>Relaxation</a:t>
            </a:r>
          </a:p>
          <a:p>
            <a:pPr algn="ctr" eaLnBrk="0" hangingPunct="0"/>
            <a:r>
              <a:rPr lang="en-US" altLang="en-US" sz="2800" b="1"/>
              <a:t>Training</a:t>
            </a:r>
          </a:p>
        </p:txBody>
      </p:sp>
      <p:sp>
        <p:nvSpPr>
          <p:cNvPr id="176140" name="Rectangle 12"/>
          <p:cNvSpPr>
            <a:spLocks noChangeArrowheads="1"/>
          </p:cNvSpPr>
          <p:nvPr/>
        </p:nvSpPr>
        <p:spPr bwMode="auto">
          <a:xfrm>
            <a:off x="7011988" y="687389"/>
            <a:ext cx="3041650" cy="13684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800" b="1"/>
              <a:t>Physical</a:t>
            </a:r>
          </a:p>
          <a:p>
            <a:pPr algn="ctr" eaLnBrk="0" hangingPunct="0"/>
            <a:r>
              <a:rPr lang="en-US" altLang="en-US" sz="2800" b="1"/>
              <a:t>Exercise</a:t>
            </a:r>
          </a:p>
        </p:txBody>
      </p:sp>
    </p:spTree>
    <p:extLst>
      <p:ext uri="{BB962C8B-B14F-4D97-AF65-F5344CB8AC3E}">
        <p14:creationId xmlns:p14="http://schemas.microsoft.com/office/powerpoint/2010/main" val="2970342475"/>
      </p:ext>
    </p:extLst>
  </p:cSld>
  <p:clrMapOvr>
    <a:masterClrMapping/>
  </p:clrMapOvr>
  <p:transition>
    <p:split orient="vert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78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763000" cy="1295400"/>
          </a:xfrm>
        </p:spPr>
        <p:txBody>
          <a:bodyPr/>
          <a:lstStyle/>
          <a:p>
            <a:r>
              <a:rPr lang="en-US" altLang="en-US" sz="5400"/>
              <a:t>Dealing with Long-Term Stress</a:t>
            </a:r>
          </a:p>
        </p:txBody>
      </p:sp>
      <p:sp>
        <p:nvSpPr>
          <p:cNvPr id="178179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2057400"/>
            <a:ext cx="8763000" cy="4114800"/>
          </a:xfrm>
        </p:spPr>
        <p:txBody>
          <a:bodyPr>
            <a:normAutofit/>
          </a:bodyPr>
          <a:lstStyle/>
          <a:p>
            <a:pPr>
              <a:spcBef>
                <a:spcPct val="45000"/>
              </a:spcBef>
            </a:pPr>
            <a:r>
              <a:rPr lang="en-US" altLang="en-US" sz="4000"/>
              <a:t>Fatigue and exhaustion</a:t>
            </a:r>
          </a:p>
          <a:p>
            <a:pPr lvl="1">
              <a:spcBef>
                <a:spcPct val="45000"/>
              </a:spcBef>
            </a:pPr>
            <a:r>
              <a:rPr lang="en-US" altLang="en-US" sz="3600"/>
              <a:t>Go to bed earlier </a:t>
            </a:r>
          </a:p>
          <a:p>
            <a:pPr lvl="1">
              <a:spcBef>
                <a:spcPct val="45000"/>
              </a:spcBef>
            </a:pPr>
            <a:r>
              <a:rPr lang="en-US" altLang="en-US" sz="3600"/>
              <a:t>Take a good break (vacation)</a:t>
            </a:r>
          </a:p>
          <a:p>
            <a:pPr lvl="1">
              <a:spcBef>
                <a:spcPct val="45000"/>
              </a:spcBef>
            </a:pPr>
            <a:r>
              <a:rPr lang="en-US" altLang="en-US" sz="3600"/>
              <a:t>Change work commitments if possible</a:t>
            </a:r>
          </a:p>
          <a:p>
            <a:pPr lvl="1">
              <a:spcBef>
                <a:spcPct val="45000"/>
              </a:spcBef>
            </a:pPr>
            <a:r>
              <a:rPr lang="en-US" altLang="en-US" sz="3600"/>
              <a:t>Time management strategies</a:t>
            </a:r>
          </a:p>
        </p:txBody>
      </p:sp>
    </p:spTree>
    <p:extLst>
      <p:ext uri="{BB962C8B-B14F-4D97-AF65-F5344CB8AC3E}">
        <p14:creationId xmlns:p14="http://schemas.microsoft.com/office/powerpoint/2010/main" val="1320011564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9144000" cy="1295400"/>
          </a:xfrm>
        </p:spPr>
        <p:txBody>
          <a:bodyPr/>
          <a:lstStyle/>
          <a:p>
            <a:r>
              <a:rPr lang="en-US" altLang="en-US" sz="5400"/>
              <a:t>Dealing with Long-Term Stress</a:t>
            </a:r>
          </a:p>
        </p:txBody>
      </p:sp>
      <p:sp>
        <p:nvSpPr>
          <p:cNvPr id="179203" name="Rectangle 3"/>
          <p:cNvSpPr>
            <a:spLocks noGrp="1" noChangeArrowheads="1"/>
          </p:cNvSpPr>
          <p:nvPr>
            <p:ph idx="1"/>
          </p:nvPr>
        </p:nvSpPr>
        <p:spPr>
          <a:xfrm>
            <a:off x="1752600" y="1905000"/>
            <a:ext cx="8686800" cy="4114800"/>
          </a:xfrm>
        </p:spPr>
        <p:txBody>
          <a:bodyPr>
            <a:normAutofit/>
          </a:bodyPr>
          <a:lstStyle/>
          <a:p>
            <a:pPr>
              <a:spcBef>
                <a:spcPct val="45000"/>
              </a:spcBef>
            </a:pPr>
            <a:r>
              <a:rPr lang="en-US" altLang="en-US" sz="3600"/>
              <a:t>Handling depression</a:t>
            </a:r>
          </a:p>
          <a:p>
            <a:pPr lvl="1">
              <a:spcBef>
                <a:spcPct val="45000"/>
              </a:spcBef>
            </a:pPr>
            <a:r>
              <a:rPr lang="en-US" altLang="en-US" sz="3200"/>
              <a:t>Deep depression is a clinical illness and should be handled professionally</a:t>
            </a:r>
          </a:p>
          <a:p>
            <a:pPr lvl="1">
              <a:spcBef>
                <a:spcPct val="45000"/>
              </a:spcBef>
            </a:pPr>
            <a:r>
              <a:rPr lang="en-US" altLang="en-US" sz="3200"/>
              <a:t>Otherwise</a:t>
            </a:r>
          </a:p>
          <a:p>
            <a:pPr marL="1085850" lvl="2">
              <a:spcBef>
                <a:spcPct val="45000"/>
              </a:spcBef>
            </a:pPr>
            <a:r>
              <a:rPr lang="en-US" altLang="en-US" sz="2800"/>
              <a:t>Positive thinking</a:t>
            </a:r>
          </a:p>
          <a:p>
            <a:pPr marL="1085850" lvl="2">
              <a:spcBef>
                <a:spcPct val="45000"/>
              </a:spcBef>
            </a:pPr>
            <a:r>
              <a:rPr lang="en-US" altLang="en-US" sz="2800"/>
              <a:t>Talk to people and get support</a:t>
            </a:r>
          </a:p>
          <a:p>
            <a:pPr marL="1085850" lvl="2">
              <a:spcBef>
                <a:spcPct val="45000"/>
              </a:spcBef>
            </a:pPr>
            <a:r>
              <a:rPr lang="en-US" altLang="en-US" sz="2800"/>
              <a:t>Get away from situation causing stress</a:t>
            </a:r>
          </a:p>
        </p:txBody>
      </p:sp>
    </p:spTree>
    <p:extLst>
      <p:ext uri="{BB962C8B-B14F-4D97-AF65-F5344CB8AC3E}">
        <p14:creationId xmlns:p14="http://schemas.microsoft.com/office/powerpoint/2010/main" val="216166288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Text Box 2"/>
          <p:cNvSpPr txBox="1">
            <a:spLocks noGrp="1" noChangeArrowheads="1"/>
          </p:cNvSpPr>
          <p:nvPr>
            <p:ph idx="1"/>
          </p:nvPr>
        </p:nvSpPr>
        <p:spPr>
          <a:xfrm>
            <a:off x="1524000" y="762000"/>
            <a:ext cx="9144000" cy="5410200"/>
          </a:xfrm>
          <a:noFill/>
          <a:ln/>
          <a:extLst>
            <a:ext uri="{91240B29-F687-4F45-9708-019B960494DF}">
              <a14:hiddenLine xmlns:a14="http://schemas.microsoft.com/office/drawing/2010/main" w="9525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algn="ctr" defTabSz="628650">
              <a:spcBef>
                <a:spcPct val="50000"/>
              </a:spcBef>
              <a:buNone/>
            </a:pPr>
            <a:r>
              <a:rPr lang="en-US" altLang="en-US" sz="4800" b="1">
                <a:solidFill>
                  <a:srgbClr val="FFFF00"/>
                </a:solidFill>
              </a:rPr>
              <a:t>Three key factors determine the likelihood of stress</a:t>
            </a:r>
          </a:p>
          <a:p>
            <a:pPr algn="ctr" defTabSz="628650">
              <a:lnSpc>
                <a:spcPct val="80000"/>
              </a:lnSpc>
              <a:spcBef>
                <a:spcPct val="50000"/>
              </a:spcBef>
              <a:buNone/>
            </a:pPr>
            <a:endParaRPr lang="en-US" altLang="en-US" sz="1000" b="1">
              <a:solidFill>
                <a:srgbClr val="FFFF00"/>
              </a:solidFill>
            </a:endParaRPr>
          </a:p>
          <a:p>
            <a:pPr lvl="1" defTabSz="628650">
              <a:lnSpc>
                <a:spcPct val="80000"/>
              </a:lnSpc>
              <a:spcBef>
                <a:spcPct val="50000"/>
              </a:spcBef>
            </a:pPr>
            <a:r>
              <a:rPr lang="en-US" altLang="en-US" sz="4000" b="1">
                <a:solidFill>
                  <a:srgbClr val="FFFF00"/>
                </a:solidFill>
              </a:rPr>
              <a:t>Importance:</a:t>
            </a:r>
            <a:r>
              <a:rPr lang="en-US" altLang="en-US" sz="3200" i="1"/>
              <a:t> </a:t>
            </a:r>
            <a:r>
              <a:rPr lang="en-US" altLang="en-US" sz="3200"/>
              <a:t>How significant the event is to the person?</a:t>
            </a:r>
          </a:p>
          <a:p>
            <a:pPr lvl="1" defTabSz="628650">
              <a:lnSpc>
                <a:spcPct val="80000"/>
              </a:lnSpc>
              <a:spcBef>
                <a:spcPct val="50000"/>
              </a:spcBef>
            </a:pPr>
            <a:r>
              <a:rPr lang="en-US" altLang="en-US" sz="4000" b="1">
                <a:solidFill>
                  <a:srgbClr val="FFFF00"/>
                </a:solidFill>
              </a:rPr>
              <a:t>Uncertainty:</a:t>
            </a:r>
            <a:r>
              <a:rPr lang="en-US" altLang="en-US" sz="3600" b="1"/>
              <a:t> </a:t>
            </a:r>
            <a:r>
              <a:rPr lang="en-US" altLang="en-US" sz="3200"/>
              <a:t>Degree of clarity over what will happen?</a:t>
            </a:r>
          </a:p>
          <a:p>
            <a:pPr lvl="1" defTabSz="628650">
              <a:lnSpc>
                <a:spcPct val="80000"/>
              </a:lnSpc>
              <a:spcBef>
                <a:spcPct val="50000"/>
              </a:spcBef>
            </a:pPr>
            <a:r>
              <a:rPr lang="en-US" altLang="en-US" sz="4000" b="1">
                <a:solidFill>
                  <a:srgbClr val="FFFF00"/>
                </a:solidFill>
              </a:rPr>
              <a:t>Duration:</a:t>
            </a:r>
            <a:r>
              <a:rPr lang="en-US" altLang="en-US" sz="3200" i="1"/>
              <a:t> </a:t>
            </a:r>
            <a:r>
              <a:rPr lang="en-US" altLang="en-US" sz="3200"/>
              <a:t>Length of time the demands remain in place</a:t>
            </a:r>
          </a:p>
        </p:txBody>
      </p:sp>
    </p:spTree>
    <p:extLst>
      <p:ext uri="{BB962C8B-B14F-4D97-AF65-F5344CB8AC3E}">
        <p14:creationId xmlns:p14="http://schemas.microsoft.com/office/powerpoint/2010/main" val="27269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Rectangle 2"/>
          <p:cNvSpPr>
            <a:spLocks noGrp="1" noChangeArrowheads="1"/>
          </p:cNvSpPr>
          <p:nvPr>
            <p:ph type="title"/>
          </p:nvPr>
        </p:nvSpPr>
        <p:spPr>
          <a:xfrm>
            <a:off x="1752600" y="381000"/>
            <a:ext cx="8839200" cy="1295400"/>
          </a:xfrm>
        </p:spPr>
        <p:txBody>
          <a:bodyPr/>
          <a:lstStyle/>
          <a:p>
            <a:r>
              <a:rPr lang="en-US" altLang="en-US" sz="4800"/>
              <a:t>Dealing with Long-Term Stress</a:t>
            </a:r>
          </a:p>
        </p:txBody>
      </p:sp>
      <p:sp>
        <p:nvSpPr>
          <p:cNvPr id="180227" name="Rectangle 3"/>
          <p:cNvSpPr>
            <a:spLocks noGrp="1" noChangeArrowheads="1"/>
          </p:cNvSpPr>
          <p:nvPr>
            <p:ph idx="1"/>
          </p:nvPr>
        </p:nvSpPr>
        <p:spPr>
          <a:xfrm>
            <a:off x="1676400" y="1828800"/>
            <a:ext cx="8839200" cy="4114800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ct val="50000"/>
              </a:spcBef>
            </a:pPr>
            <a:r>
              <a:rPr lang="en-US" altLang="en-US" sz="3600"/>
              <a:t>Lack of self-confidence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Set personal goals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List your shortcomings and deal with them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List the things that worry you and see if it is really important to worry about them at all.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Write down the things you do well</a:t>
            </a:r>
          </a:p>
          <a:p>
            <a:pPr lvl="1">
              <a:spcBef>
                <a:spcPct val="50000"/>
              </a:spcBef>
            </a:pPr>
            <a:r>
              <a:rPr lang="en-US" altLang="en-US" sz="3200"/>
              <a:t>Positive thinking</a:t>
            </a:r>
          </a:p>
        </p:txBody>
      </p:sp>
    </p:spTree>
    <p:extLst>
      <p:ext uri="{BB962C8B-B14F-4D97-AF65-F5344CB8AC3E}">
        <p14:creationId xmlns:p14="http://schemas.microsoft.com/office/powerpoint/2010/main" val="75289458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8991600" cy="1295400"/>
          </a:xfrm>
        </p:spPr>
        <p:txBody>
          <a:bodyPr/>
          <a:lstStyle/>
          <a:p>
            <a:r>
              <a:rPr lang="en-US" altLang="en-US" sz="4800"/>
              <a:t>Dealing with Long-Term Stress</a:t>
            </a:r>
          </a:p>
        </p:txBody>
      </p:sp>
      <p:sp>
        <p:nvSpPr>
          <p:cNvPr id="181251" name="Rectangle 3"/>
          <p:cNvSpPr>
            <a:spLocks noGrp="1" noChangeArrowheads="1"/>
          </p:cNvSpPr>
          <p:nvPr>
            <p:ph idx="1"/>
          </p:nvPr>
        </p:nvSpPr>
        <p:spPr>
          <a:xfrm>
            <a:off x="1905000" y="1752600"/>
            <a:ext cx="8305800" cy="4114800"/>
          </a:xfrm>
        </p:spPr>
        <p:txBody>
          <a:bodyPr>
            <a:normAutofit/>
          </a:bodyPr>
          <a:lstStyle/>
          <a:p>
            <a:r>
              <a:rPr lang="en-US" altLang="en-US" sz="3600"/>
              <a:t>Relationships</a:t>
            </a:r>
          </a:p>
          <a:p>
            <a:pPr lvl="1"/>
            <a:r>
              <a:rPr lang="en-US" altLang="en-US" sz="3200"/>
              <a:t>Being more assertive will help </a:t>
            </a:r>
          </a:p>
          <a:p>
            <a:pPr lvl="1"/>
            <a:r>
              <a:rPr lang="en-US" altLang="en-US" sz="3200"/>
              <a:t>Improve your social skills</a:t>
            </a:r>
          </a:p>
          <a:p>
            <a:pPr lvl="1"/>
            <a:r>
              <a:rPr lang="en-US" altLang="en-US" sz="3200"/>
              <a:t>Are other people contributing to this problem?  Are you better off without them?</a:t>
            </a:r>
          </a:p>
          <a:p>
            <a:r>
              <a:rPr lang="en-US" altLang="en-US" sz="3600"/>
              <a:t>Standards</a:t>
            </a:r>
          </a:p>
          <a:p>
            <a:pPr lvl="1"/>
            <a:r>
              <a:rPr lang="en-US" altLang="en-US" sz="3200"/>
              <a:t>Are your standards impossibly high?</a:t>
            </a:r>
          </a:p>
        </p:txBody>
      </p:sp>
    </p:spTree>
    <p:extLst>
      <p:ext uri="{BB962C8B-B14F-4D97-AF65-F5344CB8AC3E}">
        <p14:creationId xmlns:p14="http://schemas.microsoft.com/office/powerpoint/2010/main" val="3971074436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5" name="Freeform 3"/>
          <p:cNvSpPr>
            <a:spLocks/>
          </p:cNvSpPr>
          <p:nvPr/>
        </p:nvSpPr>
        <p:spPr bwMode="auto">
          <a:xfrm>
            <a:off x="3352800" y="4040189"/>
            <a:ext cx="1588" cy="534987"/>
          </a:xfrm>
          <a:custGeom>
            <a:avLst/>
            <a:gdLst>
              <a:gd name="T0" fmla="*/ 0 w 1"/>
              <a:gd name="T1" fmla="*/ 336 h 337"/>
              <a:gd name="T2" fmla="*/ 0 w 1"/>
              <a:gd name="T3" fmla="*/ 0 h 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37">
                <a:moveTo>
                  <a:pt x="0" y="336"/>
                </a:moveTo>
                <a:lnTo>
                  <a:pt x="0" y="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>
          <a:xfrm>
            <a:off x="1982789" y="568326"/>
            <a:ext cx="8226425" cy="803275"/>
          </a:xfrm>
          <a:noFill/>
          <a:ln/>
          <a:effectLst>
            <a:outerShdw dist="53882" dir="135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chemeClr val="accent2"/>
                    </a:gs>
                    <a:gs pos="100000">
                      <a:schemeClr val="accent2">
                        <a:gamma/>
                        <a:tint val="90980"/>
                        <a:invGamma/>
                      </a:scheme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 cap="flat" cmpd="sng">
                <a:solidFill>
                  <a:schemeClr val="tx1"/>
                </a:solidFill>
                <a:prstDash val="solid"/>
                <a:miter lim="800000"/>
                <a:headEnd/>
                <a:tailEnd/>
              </a14:hiddenLine>
            </a:ext>
          </a:extLst>
        </p:spPr>
        <p:txBody>
          <a:bodyPr vert="horz" lIns="92075" tIns="46038" rIns="92075" bIns="46038" rtlCol="0" anchor="ctr"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en-US" sz="6000"/>
              <a:t>Organizational Stress Management</a:t>
            </a:r>
          </a:p>
        </p:txBody>
      </p:sp>
      <p:sp>
        <p:nvSpPr>
          <p:cNvPr id="182277" name="Rectangle 5"/>
          <p:cNvSpPr>
            <a:spLocks noChangeArrowheads="1"/>
          </p:cNvSpPr>
          <p:nvPr/>
        </p:nvSpPr>
        <p:spPr bwMode="auto">
          <a:xfrm>
            <a:off x="2133601" y="4575176"/>
            <a:ext cx="2360613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Organizational</a:t>
            </a:r>
          </a:p>
          <a:p>
            <a:pPr algn="ctr" eaLnBrk="0" hangingPunct="0"/>
            <a:r>
              <a:rPr lang="en-US" altLang="en-US" sz="2400" b="1"/>
              <a:t>Communication</a:t>
            </a:r>
          </a:p>
        </p:txBody>
      </p:sp>
      <p:sp>
        <p:nvSpPr>
          <p:cNvPr id="182278" name="Rectangle 6"/>
          <p:cNvSpPr>
            <a:spLocks noChangeArrowheads="1"/>
          </p:cNvSpPr>
          <p:nvPr/>
        </p:nvSpPr>
        <p:spPr bwMode="auto">
          <a:xfrm>
            <a:off x="7697789" y="4575176"/>
            <a:ext cx="2282825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Employee</a:t>
            </a:r>
          </a:p>
          <a:p>
            <a:pPr algn="ctr" eaLnBrk="0" hangingPunct="0"/>
            <a:r>
              <a:rPr lang="en-US" altLang="en-US" sz="2400" b="1"/>
              <a:t>Involvement</a:t>
            </a:r>
          </a:p>
        </p:txBody>
      </p:sp>
      <p:sp>
        <p:nvSpPr>
          <p:cNvPr id="182279" name="Rectangle 7"/>
          <p:cNvSpPr>
            <a:spLocks noChangeArrowheads="1"/>
          </p:cNvSpPr>
          <p:nvPr/>
        </p:nvSpPr>
        <p:spPr bwMode="auto">
          <a:xfrm>
            <a:off x="4954589" y="5337176"/>
            <a:ext cx="2282825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accent2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Selection</a:t>
            </a:r>
          </a:p>
          <a:p>
            <a:pPr algn="ctr" eaLnBrk="0" hangingPunct="0"/>
            <a:r>
              <a:rPr lang="en-US" altLang="en-US" sz="2400" b="1"/>
              <a:t>and Placement</a:t>
            </a:r>
          </a:p>
        </p:txBody>
      </p:sp>
      <p:sp>
        <p:nvSpPr>
          <p:cNvPr id="182280" name="Rectangle 8"/>
          <p:cNvSpPr>
            <a:spLocks noChangeArrowheads="1"/>
          </p:cNvSpPr>
          <p:nvPr/>
        </p:nvSpPr>
        <p:spPr bwMode="auto">
          <a:xfrm>
            <a:off x="7697789" y="2974976"/>
            <a:ext cx="2282825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Job</a:t>
            </a:r>
          </a:p>
          <a:p>
            <a:pPr algn="ctr" eaLnBrk="0" hangingPunct="0"/>
            <a:r>
              <a:rPr lang="en-US" altLang="en-US" sz="2400" b="1"/>
              <a:t>Redesigning</a:t>
            </a:r>
          </a:p>
        </p:txBody>
      </p:sp>
      <p:sp>
        <p:nvSpPr>
          <p:cNvPr id="182281" name="Rectangle 9"/>
          <p:cNvSpPr>
            <a:spLocks noChangeArrowheads="1"/>
          </p:cNvSpPr>
          <p:nvPr/>
        </p:nvSpPr>
        <p:spPr bwMode="auto">
          <a:xfrm>
            <a:off x="2211389" y="2974976"/>
            <a:ext cx="2282825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Wellness</a:t>
            </a:r>
          </a:p>
          <a:p>
            <a:pPr algn="ctr" eaLnBrk="0" hangingPunct="0"/>
            <a:r>
              <a:rPr lang="en-US" altLang="en-US" sz="2400" b="1"/>
              <a:t>Programs</a:t>
            </a:r>
          </a:p>
        </p:txBody>
      </p:sp>
      <p:sp>
        <p:nvSpPr>
          <p:cNvPr id="182282" name="Rectangle 10"/>
          <p:cNvSpPr>
            <a:spLocks noChangeArrowheads="1"/>
          </p:cNvSpPr>
          <p:nvPr/>
        </p:nvSpPr>
        <p:spPr bwMode="auto">
          <a:xfrm>
            <a:off x="4954589" y="2060576"/>
            <a:ext cx="2282825" cy="1063625"/>
          </a:xfrm>
          <a:prstGeom prst="rect">
            <a:avLst/>
          </a:prstGeom>
          <a:solidFill>
            <a:srgbClr val="FFFF00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53882" dir="13500000" algn="ctr" rotWithShape="0">
              <a:srgbClr val="808080"/>
            </a:outerShdw>
          </a:effectLst>
        </p:spPr>
        <p:txBody>
          <a:bodyPr wrap="none" lIns="92075" tIns="46038" rIns="92075" bIns="46038" anchor="ctr"/>
          <a:lstStyle/>
          <a:p>
            <a:pPr algn="ctr" eaLnBrk="0" hangingPunct="0"/>
            <a:r>
              <a:rPr lang="en-US" altLang="en-US" sz="2400" b="1"/>
              <a:t>Goal Setting</a:t>
            </a:r>
          </a:p>
        </p:txBody>
      </p:sp>
      <p:sp>
        <p:nvSpPr>
          <p:cNvPr id="182283" name="Freeform 11"/>
          <p:cNvSpPr>
            <a:spLocks/>
          </p:cNvSpPr>
          <p:nvPr/>
        </p:nvSpPr>
        <p:spPr bwMode="auto">
          <a:xfrm>
            <a:off x="8839200" y="4040189"/>
            <a:ext cx="1588" cy="534987"/>
          </a:xfrm>
          <a:custGeom>
            <a:avLst/>
            <a:gdLst>
              <a:gd name="T0" fmla="*/ 0 w 1"/>
              <a:gd name="T1" fmla="*/ 0 h 337"/>
              <a:gd name="T2" fmla="*/ 0 w 1"/>
              <a:gd name="T3" fmla="*/ 336 h 337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337">
                <a:moveTo>
                  <a:pt x="0" y="0"/>
                </a:moveTo>
                <a:lnTo>
                  <a:pt x="0" y="336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4" name="Freeform 12"/>
          <p:cNvSpPr>
            <a:spLocks/>
          </p:cNvSpPr>
          <p:nvPr/>
        </p:nvSpPr>
        <p:spPr bwMode="auto">
          <a:xfrm>
            <a:off x="7239000" y="5640389"/>
            <a:ext cx="1601788" cy="230187"/>
          </a:xfrm>
          <a:custGeom>
            <a:avLst/>
            <a:gdLst>
              <a:gd name="T0" fmla="*/ 1008 w 1009"/>
              <a:gd name="T1" fmla="*/ 0 h 145"/>
              <a:gd name="T2" fmla="*/ 1008 w 1009"/>
              <a:gd name="T3" fmla="*/ 144 h 145"/>
              <a:gd name="T4" fmla="*/ 0 w 1009"/>
              <a:gd name="T5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145">
                <a:moveTo>
                  <a:pt x="1008" y="0"/>
                </a:moveTo>
                <a:lnTo>
                  <a:pt x="1008" y="144"/>
                </a:lnTo>
                <a:lnTo>
                  <a:pt x="0" y="144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5" name="Freeform 13"/>
          <p:cNvSpPr>
            <a:spLocks/>
          </p:cNvSpPr>
          <p:nvPr/>
        </p:nvSpPr>
        <p:spPr bwMode="auto">
          <a:xfrm>
            <a:off x="3352800" y="5640389"/>
            <a:ext cx="1601788" cy="230187"/>
          </a:xfrm>
          <a:custGeom>
            <a:avLst/>
            <a:gdLst>
              <a:gd name="T0" fmla="*/ 1008 w 1009"/>
              <a:gd name="T1" fmla="*/ 144 h 145"/>
              <a:gd name="T2" fmla="*/ 0 w 1009"/>
              <a:gd name="T3" fmla="*/ 144 h 145"/>
              <a:gd name="T4" fmla="*/ 0 w 1009"/>
              <a:gd name="T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145">
                <a:moveTo>
                  <a:pt x="1008" y="144"/>
                </a:moveTo>
                <a:lnTo>
                  <a:pt x="0" y="144"/>
                </a:lnTo>
                <a:lnTo>
                  <a:pt x="0" y="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6" name="Freeform 14"/>
          <p:cNvSpPr>
            <a:spLocks/>
          </p:cNvSpPr>
          <p:nvPr/>
        </p:nvSpPr>
        <p:spPr bwMode="auto">
          <a:xfrm>
            <a:off x="3352800" y="2592389"/>
            <a:ext cx="1601788" cy="382587"/>
          </a:xfrm>
          <a:custGeom>
            <a:avLst/>
            <a:gdLst>
              <a:gd name="T0" fmla="*/ 0 w 1009"/>
              <a:gd name="T1" fmla="*/ 240 h 241"/>
              <a:gd name="T2" fmla="*/ 0 w 1009"/>
              <a:gd name="T3" fmla="*/ 0 h 241"/>
              <a:gd name="T4" fmla="*/ 1008 w 1009"/>
              <a:gd name="T5" fmla="*/ 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241">
                <a:moveTo>
                  <a:pt x="0" y="240"/>
                </a:moveTo>
                <a:lnTo>
                  <a:pt x="0" y="0"/>
                </a:lnTo>
                <a:lnTo>
                  <a:pt x="1008" y="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7" name="Freeform 15"/>
          <p:cNvSpPr>
            <a:spLocks/>
          </p:cNvSpPr>
          <p:nvPr/>
        </p:nvSpPr>
        <p:spPr bwMode="auto">
          <a:xfrm>
            <a:off x="7239000" y="2592389"/>
            <a:ext cx="1601788" cy="382587"/>
          </a:xfrm>
          <a:custGeom>
            <a:avLst/>
            <a:gdLst>
              <a:gd name="T0" fmla="*/ 0 w 1009"/>
              <a:gd name="T1" fmla="*/ 0 h 241"/>
              <a:gd name="T2" fmla="*/ 1008 w 1009"/>
              <a:gd name="T3" fmla="*/ 0 h 241"/>
              <a:gd name="T4" fmla="*/ 1008 w 1009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241">
                <a:moveTo>
                  <a:pt x="0" y="0"/>
                </a:moveTo>
                <a:lnTo>
                  <a:pt x="1008" y="0"/>
                </a:lnTo>
                <a:lnTo>
                  <a:pt x="1008" y="24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8" name="Freeform 16"/>
          <p:cNvSpPr>
            <a:spLocks/>
          </p:cNvSpPr>
          <p:nvPr/>
        </p:nvSpPr>
        <p:spPr bwMode="auto">
          <a:xfrm>
            <a:off x="6096000" y="3125789"/>
            <a:ext cx="1588" cy="2211387"/>
          </a:xfrm>
          <a:custGeom>
            <a:avLst/>
            <a:gdLst>
              <a:gd name="T0" fmla="*/ 0 w 1"/>
              <a:gd name="T1" fmla="*/ 0 h 1393"/>
              <a:gd name="T2" fmla="*/ 0 w 1"/>
              <a:gd name="T3" fmla="*/ 1392 h 1393"/>
            </a:gdLst>
            <a:ahLst/>
            <a:cxnLst>
              <a:cxn ang="0">
                <a:pos x="T0" y="T1"/>
              </a:cxn>
              <a:cxn ang="0">
                <a:pos x="T2" y="T3"/>
              </a:cxn>
            </a:cxnLst>
            <a:rect l="0" t="0" r="r" b="b"/>
            <a:pathLst>
              <a:path w="1" h="1393">
                <a:moveTo>
                  <a:pt x="0" y="0"/>
                </a:moveTo>
                <a:lnTo>
                  <a:pt x="0" y="1392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89" name="Freeform 17"/>
          <p:cNvSpPr>
            <a:spLocks/>
          </p:cNvSpPr>
          <p:nvPr/>
        </p:nvSpPr>
        <p:spPr bwMode="auto">
          <a:xfrm>
            <a:off x="4495800" y="3125789"/>
            <a:ext cx="1601788" cy="382587"/>
          </a:xfrm>
          <a:custGeom>
            <a:avLst/>
            <a:gdLst>
              <a:gd name="T0" fmla="*/ 1008 w 1009"/>
              <a:gd name="T1" fmla="*/ 0 h 241"/>
              <a:gd name="T2" fmla="*/ 1008 w 1009"/>
              <a:gd name="T3" fmla="*/ 240 h 241"/>
              <a:gd name="T4" fmla="*/ 0 w 1009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241">
                <a:moveTo>
                  <a:pt x="1008" y="0"/>
                </a:moveTo>
                <a:lnTo>
                  <a:pt x="1008" y="240"/>
                </a:lnTo>
                <a:lnTo>
                  <a:pt x="0" y="24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90" name="Freeform 18"/>
          <p:cNvSpPr>
            <a:spLocks/>
          </p:cNvSpPr>
          <p:nvPr/>
        </p:nvSpPr>
        <p:spPr bwMode="auto">
          <a:xfrm>
            <a:off x="6096000" y="3125789"/>
            <a:ext cx="1601788" cy="382587"/>
          </a:xfrm>
          <a:custGeom>
            <a:avLst/>
            <a:gdLst>
              <a:gd name="T0" fmla="*/ 0 w 1009"/>
              <a:gd name="T1" fmla="*/ 0 h 241"/>
              <a:gd name="T2" fmla="*/ 0 w 1009"/>
              <a:gd name="T3" fmla="*/ 240 h 241"/>
              <a:gd name="T4" fmla="*/ 1008 w 1009"/>
              <a:gd name="T5" fmla="*/ 240 h 2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241">
                <a:moveTo>
                  <a:pt x="0" y="0"/>
                </a:moveTo>
                <a:lnTo>
                  <a:pt x="0" y="240"/>
                </a:lnTo>
                <a:lnTo>
                  <a:pt x="1008" y="24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91" name="Freeform 19"/>
          <p:cNvSpPr>
            <a:spLocks/>
          </p:cNvSpPr>
          <p:nvPr/>
        </p:nvSpPr>
        <p:spPr bwMode="auto">
          <a:xfrm>
            <a:off x="4495800" y="5106989"/>
            <a:ext cx="1601788" cy="230187"/>
          </a:xfrm>
          <a:custGeom>
            <a:avLst/>
            <a:gdLst>
              <a:gd name="T0" fmla="*/ 1008 w 1009"/>
              <a:gd name="T1" fmla="*/ 144 h 145"/>
              <a:gd name="T2" fmla="*/ 1008 w 1009"/>
              <a:gd name="T3" fmla="*/ 0 h 145"/>
              <a:gd name="T4" fmla="*/ 0 w 1009"/>
              <a:gd name="T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145">
                <a:moveTo>
                  <a:pt x="1008" y="144"/>
                </a:moveTo>
                <a:lnTo>
                  <a:pt x="1008" y="0"/>
                </a:lnTo>
                <a:lnTo>
                  <a:pt x="0" y="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2292" name="Freeform 20"/>
          <p:cNvSpPr>
            <a:spLocks/>
          </p:cNvSpPr>
          <p:nvPr/>
        </p:nvSpPr>
        <p:spPr bwMode="auto">
          <a:xfrm>
            <a:off x="6096000" y="5106989"/>
            <a:ext cx="1601788" cy="230187"/>
          </a:xfrm>
          <a:custGeom>
            <a:avLst/>
            <a:gdLst>
              <a:gd name="T0" fmla="*/ 0 w 1009"/>
              <a:gd name="T1" fmla="*/ 144 h 145"/>
              <a:gd name="T2" fmla="*/ 0 w 1009"/>
              <a:gd name="T3" fmla="*/ 0 h 145"/>
              <a:gd name="T4" fmla="*/ 1008 w 1009"/>
              <a:gd name="T5" fmla="*/ 0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009" h="145">
                <a:moveTo>
                  <a:pt x="0" y="144"/>
                </a:moveTo>
                <a:lnTo>
                  <a:pt x="0" y="0"/>
                </a:lnTo>
                <a:lnTo>
                  <a:pt x="1008" y="0"/>
                </a:lnTo>
              </a:path>
            </a:pathLst>
          </a:custGeom>
          <a:noFill/>
          <a:ln w="76200" cap="rnd" cmpd="sng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819655"/>
      </p:ext>
    </p:extLst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2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2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22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8228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2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822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2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2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22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82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8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2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22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 nodeType="clickPar">
                      <p:stCondLst>
                        <p:cond delay="indefinite"/>
                      </p:stCondLst>
                      <p:childTnLst>
                        <p:par>
                          <p:cTn id="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8228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822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82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2275" grpId="0" animBg="1"/>
      <p:bldP spid="182276" grpId="0"/>
      <p:bldP spid="182277" grpId="0" animBg="1" autoUpdateAnimBg="0"/>
      <p:bldP spid="182278" grpId="0" animBg="1" autoUpdateAnimBg="0"/>
      <p:bldP spid="182279" grpId="0" animBg="1" autoUpdateAnimBg="0"/>
      <p:bldP spid="182280" grpId="0" animBg="1" autoUpdateAnimBg="0"/>
      <p:bldP spid="182281" grpId="0" animBg="1" autoUpdateAnimBg="0"/>
      <p:bldP spid="182282" grpId="0" animBg="1" autoUpdateAnimBg="0"/>
      <p:bldP spid="182283" grpId="0" animBg="1"/>
      <p:bldP spid="182284" grpId="0" animBg="1"/>
      <p:bldP spid="182285" grpId="0" animBg="1"/>
      <p:bldP spid="182286" grpId="0" animBg="1"/>
      <p:bldP spid="182287" grpId="0" animBg="1"/>
      <p:bldP spid="182288" grpId="0" animBg="1"/>
      <p:bldP spid="182289" grpId="0" animBg="1"/>
      <p:bldP spid="182290" grpId="0" animBg="1"/>
      <p:bldP spid="182291" grpId="0" animBg="1"/>
      <p:bldP spid="182292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ChangeArrowheads="1"/>
          </p:cNvSpPr>
          <p:nvPr/>
        </p:nvSpPr>
        <p:spPr bwMode="auto">
          <a:xfrm>
            <a:off x="2209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5" name="Rectangle 3"/>
          <p:cNvSpPr>
            <a:spLocks noChangeArrowheads="1"/>
          </p:cNvSpPr>
          <p:nvPr/>
        </p:nvSpPr>
        <p:spPr bwMode="auto">
          <a:xfrm>
            <a:off x="4648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7396" name="Rectangle 4"/>
          <p:cNvSpPr>
            <a:spLocks noGrp="1" noChangeArrowheads="1"/>
          </p:cNvSpPr>
          <p:nvPr>
            <p:ph type="title"/>
          </p:nvPr>
        </p:nvSpPr>
        <p:spPr>
          <a:xfrm>
            <a:off x="1524000" y="274638"/>
            <a:ext cx="9144000" cy="1143000"/>
          </a:xfrm>
          <a:noFill/>
          <a:ln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en-US"/>
              <a:t>Social Support at Work &amp; Home</a:t>
            </a:r>
          </a:p>
        </p:txBody>
      </p:sp>
      <p:grpSp>
        <p:nvGrpSpPr>
          <p:cNvPr id="187397" name="Group 5"/>
          <p:cNvGrpSpPr>
            <a:grpSpLocks/>
          </p:cNvGrpSpPr>
          <p:nvPr/>
        </p:nvGrpSpPr>
        <p:grpSpPr bwMode="auto">
          <a:xfrm>
            <a:off x="4724400" y="2819400"/>
            <a:ext cx="2667000" cy="2209800"/>
            <a:chOff x="2064" y="2208"/>
            <a:chExt cx="1680" cy="1392"/>
          </a:xfrm>
        </p:grpSpPr>
        <p:grpSp>
          <p:nvGrpSpPr>
            <p:cNvPr id="187398" name="Group 6"/>
            <p:cNvGrpSpPr>
              <a:grpSpLocks/>
            </p:cNvGrpSpPr>
            <p:nvPr/>
          </p:nvGrpSpPr>
          <p:grpSpPr bwMode="auto">
            <a:xfrm>
              <a:off x="2064" y="2208"/>
              <a:ext cx="1680" cy="1392"/>
              <a:chOff x="2064" y="2208"/>
              <a:chExt cx="1680" cy="1392"/>
            </a:xfrm>
          </p:grpSpPr>
          <p:sp>
            <p:nvSpPr>
              <p:cNvPr id="187399" name="Oval 7"/>
              <p:cNvSpPr>
                <a:spLocks noChangeArrowheads="1"/>
              </p:cNvSpPr>
              <p:nvPr/>
            </p:nvSpPr>
            <p:spPr bwMode="auto">
              <a:xfrm>
                <a:off x="2064" y="2208"/>
                <a:ext cx="1680" cy="1392"/>
              </a:xfrm>
              <a:prstGeom prst="ellipse">
                <a:avLst/>
              </a:prstGeom>
              <a:solidFill>
                <a:schemeClr val="folHlink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7400" name="Rectangle 8"/>
              <p:cNvSpPr>
                <a:spLocks noChangeArrowheads="1"/>
              </p:cNvSpPr>
              <p:nvPr/>
            </p:nvSpPr>
            <p:spPr bwMode="auto">
              <a:xfrm>
                <a:off x="2470" y="2399"/>
                <a:ext cx="886" cy="289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0488" tIns="44450" rIns="90488" bIns="44450" anchor="ctr">
                <a:spAutoFit/>
              </a:bodyPr>
              <a:lstStyle/>
              <a:p>
                <a:pPr algn="ctr" eaLnBrk="0" hangingPunct="0"/>
                <a:r>
                  <a:rPr lang="en-US" altLang="en-US" sz="2400">
                    <a:solidFill>
                      <a:srgbClr val="000000"/>
                    </a:solidFill>
                  </a:rPr>
                  <a:t>Individual</a:t>
                </a:r>
              </a:p>
            </p:txBody>
          </p:sp>
        </p:grpSp>
        <p:grpSp>
          <p:nvGrpSpPr>
            <p:cNvPr id="187401" name="Group 9"/>
            <p:cNvGrpSpPr>
              <a:grpSpLocks/>
            </p:cNvGrpSpPr>
            <p:nvPr/>
          </p:nvGrpSpPr>
          <p:grpSpPr bwMode="auto">
            <a:xfrm>
              <a:off x="2784" y="2688"/>
              <a:ext cx="337" cy="817"/>
              <a:chOff x="2784" y="2688"/>
              <a:chExt cx="337" cy="817"/>
            </a:xfrm>
          </p:grpSpPr>
          <p:sp>
            <p:nvSpPr>
              <p:cNvPr id="187402" name="Freeform 10"/>
              <p:cNvSpPr>
                <a:spLocks/>
              </p:cNvSpPr>
              <p:nvPr/>
            </p:nvSpPr>
            <p:spPr bwMode="auto">
              <a:xfrm>
                <a:off x="2803" y="2688"/>
                <a:ext cx="167" cy="185"/>
              </a:xfrm>
              <a:custGeom>
                <a:avLst/>
                <a:gdLst>
                  <a:gd name="T0" fmla="*/ 104 w 167"/>
                  <a:gd name="T1" fmla="*/ 83 h 185"/>
                  <a:gd name="T2" fmla="*/ 96 w 167"/>
                  <a:gd name="T3" fmla="*/ 56 h 185"/>
                  <a:gd name="T4" fmla="*/ 89 w 167"/>
                  <a:gd name="T5" fmla="*/ 37 h 185"/>
                  <a:gd name="T6" fmla="*/ 79 w 167"/>
                  <a:gd name="T7" fmla="*/ 24 h 185"/>
                  <a:gd name="T8" fmla="*/ 66 w 167"/>
                  <a:gd name="T9" fmla="*/ 11 h 185"/>
                  <a:gd name="T10" fmla="*/ 56 w 167"/>
                  <a:gd name="T11" fmla="*/ 5 h 185"/>
                  <a:gd name="T12" fmla="*/ 46 w 167"/>
                  <a:gd name="T13" fmla="*/ 0 h 185"/>
                  <a:gd name="T14" fmla="*/ 31 w 167"/>
                  <a:gd name="T15" fmla="*/ 3 h 185"/>
                  <a:gd name="T16" fmla="*/ 19 w 167"/>
                  <a:gd name="T17" fmla="*/ 11 h 185"/>
                  <a:gd name="T18" fmla="*/ 12 w 167"/>
                  <a:gd name="T19" fmla="*/ 19 h 185"/>
                  <a:gd name="T20" fmla="*/ 5 w 167"/>
                  <a:gd name="T21" fmla="*/ 32 h 185"/>
                  <a:gd name="T22" fmla="*/ 2 w 167"/>
                  <a:gd name="T23" fmla="*/ 45 h 185"/>
                  <a:gd name="T24" fmla="*/ 0 w 167"/>
                  <a:gd name="T25" fmla="*/ 66 h 185"/>
                  <a:gd name="T26" fmla="*/ 0 w 167"/>
                  <a:gd name="T27" fmla="*/ 90 h 185"/>
                  <a:gd name="T28" fmla="*/ 5 w 167"/>
                  <a:gd name="T29" fmla="*/ 110 h 185"/>
                  <a:gd name="T30" fmla="*/ 12 w 167"/>
                  <a:gd name="T31" fmla="*/ 132 h 185"/>
                  <a:gd name="T32" fmla="*/ 20 w 167"/>
                  <a:gd name="T33" fmla="*/ 150 h 185"/>
                  <a:gd name="T34" fmla="*/ 30 w 167"/>
                  <a:gd name="T35" fmla="*/ 164 h 185"/>
                  <a:gd name="T36" fmla="*/ 41 w 167"/>
                  <a:gd name="T37" fmla="*/ 176 h 185"/>
                  <a:gd name="T38" fmla="*/ 52 w 167"/>
                  <a:gd name="T39" fmla="*/ 182 h 185"/>
                  <a:gd name="T40" fmla="*/ 64 w 167"/>
                  <a:gd name="T41" fmla="*/ 184 h 185"/>
                  <a:gd name="T42" fmla="*/ 74 w 167"/>
                  <a:gd name="T43" fmla="*/ 182 h 185"/>
                  <a:gd name="T44" fmla="*/ 82 w 167"/>
                  <a:gd name="T45" fmla="*/ 176 h 185"/>
                  <a:gd name="T46" fmla="*/ 89 w 167"/>
                  <a:gd name="T47" fmla="*/ 169 h 185"/>
                  <a:gd name="T48" fmla="*/ 95 w 167"/>
                  <a:gd name="T49" fmla="*/ 157 h 185"/>
                  <a:gd name="T50" fmla="*/ 99 w 167"/>
                  <a:gd name="T51" fmla="*/ 141 h 185"/>
                  <a:gd name="T52" fmla="*/ 103 w 167"/>
                  <a:gd name="T53" fmla="*/ 124 h 185"/>
                  <a:gd name="T54" fmla="*/ 105 w 167"/>
                  <a:gd name="T55" fmla="*/ 107 h 185"/>
                  <a:gd name="T56" fmla="*/ 129 w 167"/>
                  <a:gd name="T57" fmla="*/ 115 h 185"/>
                  <a:gd name="T58" fmla="*/ 152 w 167"/>
                  <a:gd name="T59" fmla="*/ 127 h 185"/>
                  <a:gd name="T60" fmla="*/ 159 w 167"/>
                  <a:gd name="T61" fmla="*/ 129 h 185"/>
                  <a:gd name="T62" fmla="*/ 166 w 167"/>
                  <a:gd name="T63" fmla="*/ 119 h 185"/>
                  <a:gd name="T64" fmla="*/ 164 w 167"/>
                  <a:gd name="T65" fmla="*/ 106 h 185"/>
                  <a:gd name="T66" fmla="*/ 158 w 167"/>
                  <a:gd name="T67" fmla="*/ 96 h 185"/>
                  <a:gd name="T68" fmla="*/ 146 w 167"/>
                  <a:gd name="T69" fmla="*/ 91 h 185"/>
                  <a:gd name="T70" fmla="*/ 133 w 167"/>
                  <a:gd name="T71" fmla="*/ 90 h 185"/>
                  <a:gd name="T72" fmla="*/ 118 w 167"/>
                  <a:gd name="T73" fmla="*/ 87 h 185"/>
                  <a:gd name="T74" fmla="*/ 104 w 167"/>
                  <a:gd name="T75" fmla="*/ 83 h 18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67" h="185">
                    <a:moveTo>
                      <a:pt x="104" y="83"/>
                    </a:moveTo>
                    <a:lnTo>
                      <a:pt x="96" y="56"/>
                    </a:lnTo>
                    <a:lnTo>
                      <a:pt x="89" y="37"/>
                    </a:lnTo>
                    <a:lnTo>
                      <a:pt x="79" y="24"/>
                    </a:lnTo>
                    <a:lnTo>
                      <a:pt x="66" y="11"/>
                    </a:lnTo>
                    <a:lnTo>
                      <a:pt x="56" y="5"/>
                    </a:lnTo>
                    <a:lnTo>
                      <a:pt x="46" y="0"/>
                    </a:lnTo>
                    <a:lnTo>
                      <a:pt x="31" y="3"/>
                    </a:lnTo>
                    <a:lnTo>
                      <a:pt x="19" y="11"/>
                    </a:lnTo>
                    <a:lnTo>
                      <a:pt x="12" y="19"/>
                    </a:lnTo>
                    <a:lnTo>
                      <a:pt x="5" y="32"/>
                    </a:lnTo>
                    <a:lnTo>
                      <a:pt x="2" y="45"/>
                    </a:lnTo>
                    <a:lnTo>
                      <a:pt x="0" y="66"/>
                    </a:lnTo>
                    <a:lnTo>
                      <a:pt x="0" y="90"/>
                    </a:lnTo>
                    <a:lnTo>
                      <a:pt x="5" y="110"/>
                    </a:lnTo>
                    <a:lnTo>
                      <a:pt x="12" y="132"/>
                    </a:lnTo>
                    <a:lnTo>
                      <a:pt x="20" y="150"/>
                    </a:lnTo>
                    <a:lnTo>
                      <a:pt x="30" y="164"/>
                    </a:lnTo>
                    <a:lnTo>
                      <a:pt x="41" y="176"/>
                    </a:lnTo>
                    <a:lnTo>
                      <a:pt x="52" y="182"/>
                    </a:lnTo>
                    <a:lnTo>
                      <a:pt x="64" y="184"/>
                    </a:lnTo>
                    <a:lnTo>
                      <a:pt x="74" y="182"/>
                    </a:lnTo>
                    <a:lnTo>
                      <a:pt x="82" y="176"/>
                    </a:lnTo>
                    <a:lnTo>
                      <a:pt x="89" y="169"/>
                    </a:lnTo>
                    <a:lnTo>
                      <a:pt x="95" y="157"/>
                    </a:lnTo>
                    <a:lnTo>
                      <a:pt x="99" y="141"/>
                    </a:lnTo>
                    <a:lnTo>
                      <a:pt x="103" y="124"/>
                    </a:lnTo>
                    <a:lnTo>
                      <a:pt x="105" y="107"/>
                    </a:lnTo>
                    <a:lnTo>
                      <a:pt x="129" y="115"/>
                    </a:lnTo>
                    <a:lnTo>
                      <a:pt x="152" y="127"/>
                    </a:lnTo>
                    <a:lnTo>
                      <a:pt x="159" y="129"/>
                    </a:lnTo>
                    <a:lnTo>
                      <a:pt x="166" y="119"/>
                    </a:lnTo>
                    <a:lnTo>
                      <a:pt x="164" y="106"/>
                    </a:lnTo>
                    <a:lnTo>
                      <a:pt x="158" y="96"/>
                    </a:lnTo>
                    <a:lnTo>
                      <a:pt x="146" y="91"/>
                    </a:lnTo>
                    <a:lnTo>
                      <a:pt x="133" y="90"/>
                    </a:lnTo>
                    <a:lnTo>
                      <a:pt x="118" y="87"/>
                    </a:lnTo>
                    <a:lnTo>
                      <a:pt x="104" y="83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3" name="Freeform 11"/>
              <p:cNvSpPr>
                <a:spLocks/>
              </p:cNvSpPr>
              <p:nvPr/>
            </p:nvSpPr>
            <p:spPr bwMode="auto">
              <a:xfrm>
                <a:off x="2836" y="2887"/>
                <a:ext cx="106" cy="272"/>
              </a:xfrm>
              <a:custGeom>
                <a:avLst/>
                <a:gdLst>
                  <a:gd name="T0" fmla="*/ 20 w 106"/>
                  <a:gd name="T1" fmla="*/ 9 h 272"/>
                  <a:gd name="T2" fmla="*/ 30 w 106"/>
                  <a:gd name="T3" fmla="*/ 0 h 272"/>
                  <a:gd name="T4" fmla="*/ 44 w 106"/>
                  <a:gd name="T5" fmla="*/ 0 h 272"/>
                  <a:gd name="T6" fmla="*/ 58 w 106"/>
                  <a:gd name="T7" fmla="*/ 7 h 272"/>
                  <a:gd name="T8" fmla="*/ 70 w 106"/>
                  <a:gd name="T9" fmla="*/ 15 h 272"/>
                  <a:gd name="T10" fmla="*/ 81 w 106"/>
                  <a:gd name="T11" fmla="*/ 28 h 272"/>
                  <a:gd name="T12" fmla="*/ 93 w 106"/>
                  <a:gd name="T13" fmla="*/ 53 h 272"/>
                  <a:gd name="T14" fmla="*/ 100 w 106"/>
                  <a:gd name="T15" fmla="*/ 76 h 272"/>
                  <a:gd name="T16" fmla="*/ 103 w 106"/>
                  <a:gd name="T17" fmla="*/ 101 h 272"/>
                  <a:gd name="T18" fmla="*/ 105 w 106"/>
                  <a:gd name="T19" fmla="*/ 123 h 272"/>
                  <a:gd name="T20" fmla="*/ 105 w 106"/>
                  <a:gd name="T21" fmla="*/ 149 h 272"/>
                  <a:gd name="T22" fmla="*/ 103 w 106"/>
                  <a:gd name="T23" fmla="*/ 172 h 272"/>
                  <a:gd name="T24" fmla="*/ 100 w 106"/>
                  <a:gd name="T25" fmla="*/ 195 h 272"/>
                  <a:gd name="T26" fmla="*/ 95 w 106"/>
                  <a:gd name="T27" fmla="*/ 220 h 272"/>
                  <a:gd name="T28" fmla="*/ 88 w 106"/>
                  <a:gd name="T29" fmla="*/ 239 h 272"/>
                  <a:gd name="T30" fmla="*/ 81 w 106"/>
                  <a:gd name="T31" fmla="*/ 252 h 272"/>
                  <a:gd name="T32" fmla="*/ 67 w 106"/>
                  <a:gd name="T33" fmla="*/ 263 h 272"/>
                  <a:gd name="T34" fmla="*/ 53 w 106"/>
                  <a:gd name="T35" fmla="*/ 271 h 272"/>
                  <a:gd name="T36" fmla="*/ 39 w 106"/>
                  <a:gd name="T37" fmla="*/ 271 h 272"/>
                  <a:gd name="T38" fmla="*/ 27 w 106"/>
                  <a:gd name="T39" fmla="*/ 269 h 272"/>
                  <a:gd name="T40" fmla="*/ 15 w 106"/>
                  <a:gd name="T41" fmla="*/ 259 h 272"/>
                  <a:gd name="T42" fmla="*/ 8 w 106"/>
                  <a:gd name="T43" fmla="*/ 246 h 272"/>
                  <a:gd name="T44" fmla="*/ 2 w 106"/>
                  <a:gd name="T45" fmla="*/ 233 h 272"/>
                  <a:gd name="T46" fmla="*/ 0 w 106"/>
                  <a:gd name="T47" fmla="*/ 212 h 272"/>
                  <a:gd name="T48" fmla="*/ 0 w 106"/>
                  <a:gd name="T49" fmla="*/ 185 h 272"/>
                  <a:gd name="T50" fmla="*/ 4 w 106"/>
                  <a:gd name="T51" fmla="*/ 169 h 272"/>
                  <a:gd name="T52" fmla="*/ 11 w 106"/>
                  <a:gd name="T53" fmla="*/ 157 h 272"/>
                  <a:gd name="T54" fmla="*/ 19 w 106"/>
                  <a:gd name="T55" fmla="*/ 147 h 272"/>
                  <a:gd name="T56" fmla="*/ 20 w 106"/>
                  <a:gd name="T57" fmla="*/ 132 h 272"/>
                  <a:gd name="T58" fmla="*/ 20 w 106"/>
                  <a:gd name="T59" fmla="*/ 121 h 272"/>
                  <a:gd name="T60" fmla="*/ 14 w 106"/>
                  <a:gd name="T61" fmla="*/ 106 h 272"/>
                  <a:gd name="T62" fmla="*/ 8 w 106"/>
                  <a:gd name="T63" fmla="*/ 89 h 272"/>
                  <a:gd name="T64" fmla="*/ 4 w 106"/>
                  <a:gd name="T65" fmla="*/ 70 h 272"/>
                  <a:gd name="T66" fmla="*/ 2 w 106"/>
                  <a:gd name="T67" fmla="*/ 49 h 272"/>
                  <a:gd name="T68" fmla="*/ 5 w 106"/>
                  <a:gd name="T69" fmla="*/ 32 h 272"/>
                  <a:gd name="T70" fmla="*/ 8 w 106"/>
                  <a:gd name="T71" fmla="*/ 20 h 272"/>
                  <a:gd name="T72" fmla="*/ 14 w 106"/>
                  <a:gd name="T73" fmla="*/ 14 h 272"/>
                  <a:gd name="T74" fmla="*/ 20 w 106"/>
                  <a:gd name="T75" fmla="*/ 9 h 27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</a:cxnLst>
                <a:rect l="0" t="0" r="r" b="b"/>
                <a:pathLst>
                  <a:path w="106" h="272">
                    <a:moveTo>
                      <a:pt x="20" y="9"/>
                    </a:moveTo>
                    <a:lnTo>
                      <a:pt x="30" y="0"/>
                    </a:lnTo>
                    <a:lnTo>
                      <a:pt x="44" y="0"/>
                    </a:lnTo>
                    <a:lnTo>
                      <a:pt x="58" y="7"/>
                    </a:lnTo>
                    <a:lnTo>
                      <a:pt x="70" y="15"/>
                    </a:lnTo>
                    <a:lnTo>
                      <a:pt x="81" y="28"/>
                    </a:lnTo>
                    <a:lnTo>
                      <a:pt x="93" y="53"/>
                    </a:lnTo>
                    <a:lnTo>
                      <a:pt x="100" y="76"/>
                    </a:lnTo>
                    <a:lnTo>
                      <a:pt x="103" y="101"/>
                    </a:lnTo>
                    <a:lnTo>
                      <a:pt x="105" y="123"/>
                    </a:lnTo>
                    <a:lnTo>
                      <a:pt x="105" y="149"/>
                    </a:lnTo>
                    <a:lnTo>
                      <a:pt x="103" y="172"/>
                    </a:lnTo>
                    <a:lnTo>
                      <a:pt x="100" y="195"/>
                    </a:lnTo>
                    <a:lnTo>
                      <a:pt x="95" y="220"/>
                    </a:lnTo>
                    <a:lnTo>
                      <a:pt x="88" y="239"/>
                    </a:lnTo>
                    <a:lnTo>
                      <a:pt x="81" y="252"/>
                    </a:lnTo>
                    <a:lnTo>
                      <a:pt x="67" y="263"/>
                    </a:lnTo>
                    <a:lnTo>
                      <a:pt x="53" y="271"/>
                    </a:lnTo>
                    <a:lnTo>
                      <a:pt x="39" y="271"/>
                    </a:lnTo>
                    <a:lnTo>
                      <a:pt x="27" y="269"/>
                    </a:lnTo>
                    <a:lnTo>
                      <a:pt x="15" y="259"/>
                    </a:lnTo>
                    <a:lnTo>
                      <a:pt x="8" y="246"/>
                    </a:lnTo>
                    <a:lnTo>
                      <a:pt x="2" y="233"/>
                    </a:lnTo>
                    <a:lnTo>
                      <a:pt x="0" y="212"/>
                    </a:lnTo>
                    <a:lnTo>
                      <a:pt x="0" y="185"/>
                    </a:lnTo>
                    <a:lnTo>
                      <a:pt x="4" y="169"/>
                    </a:lnTo>
                    <a:lnTo>
                      <a:pt x="11" y="157"/>
                    </a:lnTo>
                    <a:lnTo>
                      <a:pt x="19" y="147"/>
                    </a:lnTo>
                    <a:lnTo>
                      <a:pt x="20" y="132"/>
                    </a:lnTo>
                    <a:lnTo>
                      <a:pt x="20" y="121"/>
                    </a:lnTo>
                    <a:lnTo>
                      <a:pt x="14" y="106"/>
                    </a:lnTo>
                    <a:lnTo>
                      <a:pt x="8" y="89"/>
                    </a:lnTo>
                    <a:lnTo>
                      <a:pt x="4" y="70"/>
                    </a:lnTo>
                    <a:lnTo>
                      <a:pt x="2" y="49"/>
                    </a:lnTo>
                    <a:lnTo>
                      <a:pt x="5" y="32"/>
                    </a:lnTo>
                    <a:lnTo>
                      <a:pt x="8" y="20"/>
                    </a:lnTo>
                    <a:lnTo>
                      <a:pt x="14" y="14"/>
                    </a:lnTo>
                    <a:lnTo>
                      <a:pt x="20" y="9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4" name="Freeform 12"/>
              <p:cNvSpPr>
                <a:spLocks/>
              </p:cNvSpPr>
              <p:nvPr/>
            </p:nvSpPr>
            <p:spPr bwMode="auto">
              <a:xfrm>
                <a:off x="2784" y="2908"/>
                <a:ext cx="130" cy="212"/>
              </a:xfrm>
              <a:custGeom>
                <a:avLst/>
                <a:gdLst>
                  <a:gd name="T0" fmla="*/ 51 w 130"/>
                  <a:gd name="T1" fmla="*/ 21 h 212"/>
                  <a:gd name="T2" fmla="*/ 67 w 130"/>
                  <a:gd name="T3" fmla="*/ 3 h 212"/>
                  <a:gd name="T4" fmla="*/ 85 w 130"/>
                  <a:gd name="T5" fmla="*/ 0 h 212"/>
                  <a:gd name="T6" fmla="*/ 96 w 130"/>
                  <a:gd name="T7" fmla="*/ 9 h 212"/>
                  <a:gd name="T8" fmla="*/ 97 w 130"/>
                  <a:gd name="T9" fmla="*/ 34 h 212"/>
                  <a:gd name="T10" fmla="*/ 96 w 130"/>
                  <a:gd name="T11" fmla="*/ 38 h 212"/>
                  <a:gd name="T12" fmla="*/ 87 w 130"/>
                  <a:gd name="T13" fmla="*/ 57 h 212"/>
                  <a:gd name="T14" fmla="*/ 85 w 130"/>
                  <a:gd name="T15" fmla="*/ 62 h 212"/>
                  <a:gd name="T16" fmla="*/ 69 w 130"/>
                  <a:gd name="T17" fmla="*/ 69 h 212"/>
                  <a:gd name="T18" fmla="*/ 49 w 130"/>
                  <a:gd name="T19" fmla="*/ 78 h 212"/>
                  <a:gd name="T20" fmla="*/ 34 w 130"/>
                  <a:gd name="T21" fmla="*/ 92 h 212"/>
                  <a:gd name="T22" fmla="*/ 22 w 130"/>
                  <a:gd name="T23" fmla="*/ 109 h 212"/>
                  <a:gd name="T24" fmla="*/ 25 w 130"/>
                  <a:gd name="T25" fmla="*/ 117 h 212"/>
                  <a:gd name="T26" fmla="*/ 36 w 130"/>
                  <a:gd name="T27" fmla="*/ 128 h 212"/>
                  <a:gd name="T28" fmla="*/ 54 w 130"/>
                  <a:gd name="T29" fmla="*/ 140 h 212"/>
                  <a:gd name="T30" fmla="*/ 70 w 130"/>
                  <a:gd name="T31" fmla="*/ 151 h 212"/>
                  <a:gd name="T32" fmla="*/ 82 w 130"/>
                  <a:gd name="T33" fmla="*/ 155 h 212"/>
                  <a:gd name="T34" fmla="*/ 92 w 130"/>
                  <a:gd name="T35" fmla="*/ 149 h 212"/>
                  <a:gd name="T36" fmla="*/ 96 w 130"/>
                  <a:gd name="T37" fmla="*/ 140 h 212"/>
                  <a:gd name="T38" fmla="*/ 98 w 130"/>
                  <a:gd name="T39" fmla="*/ 129 h 212"/>
                  <a:gd name="T40" fmla="*/ 102 w 130"/>
                  <a:gd name="T41" fmla="*/ 123 h 212"/>
                  <a:gd name="T42" fmla="*/ 110 w 130"/>
                  <a:gd name="T43" fmla="*/ 119 h 212"/>
                  <a:gd name="T44" fmla="*/ 115 w 130"/>
                  <a:gd name="T45" fmla="*/ 126 h 212"/>
                  <a:gd name="T46" fmla="*/ 117 w 130"/>
                  <a:gd name="T47" fmla="*/ 136 h 212"/>
                  <a:gd name="T48" fmla="*/ 112 w 130"/>
                  <a:gd name="T49" fmla="*/ 143 h 212"/>
                  <a:gd name="T50" fmla="*/ 104 w 130"/>
                  <a:gd name="T51" fmla="*/ 147 h 212"/>
                  <a:gd name="T52" fmla="*/ 98 w 130"/>
                  <a:gd name="T53" fmla="*/ 155 h 212"/>
                  <a:gd name="T54" fmla="*/ 99 w 130"/>
                  <a:gd name="T55" fmla="*/ 163 h 212"/>
                  <a:gd name="T56" fmla="*/ 109 w 130"/>
                  <a:gd name="T57" fmla="*/ 166 h 212"/>
                  <a:gd name="T58" fmla="*/ 121 w 130"/>
                  <a:gd name="T59" fmla="*/ 166 h 212"/>
                  <a:gd name="T60" fmla="*/ 128 w 130"/>
                  <a:gd name="T61" fmla="*/ 174 h 212"/>
                  <a:gd name="T62" fmla="*/ 129 w 130"/>
                  <a:gd name="T63" fmla="*/ 185 h 212"/>
                  <a:gd name="T64" fmla="*/ 124 w 130"/>
                  <a:gd name="T65" fmla="*/ 188 h 212"/>
                  <a:gd name="T66" fmla="*/ 115 w 130"/>
                  <a:gd name="T67" fmla="*/ 188 h 212"/>
                  <a:gd name="T68" fmla="*/ 109 w 130"/>
                  <a:gd name="T69" fmla="*/ 181 h 212"/>
                  <a:gd name="T70" fmla="*/ 102 w 130"/>
                  <a:gd name="T71" fmla="*/ 177 h 212"/>
                  <a:gd name="T72" fmla="*/ 95 w 130"/>
                  <a:gd name="T73" fmla="*/ 171 h 212"/>
                  <a:gd name="T74" fmla="*/ 93 w 130"/>
                  <a:gd name="T75" fmla="*/ 177 h 212"/>
                  <a:gd name="T76" fmla="*/ 99 w 130"/>
                  <a:gd name="T77" fmla="*/ 185 h 212"/>
                  <a:gd name="T78" fmla="*/ 106 w 130"/>
                  <a:gd name="T79" fmla="*/ 194 h 212"/>
                  <a:gd name="T80" fmla="*/ 109 w 130"/>
                  <a:gd name="T81" fmla="*/ 205 h 212"/>
                  <a:gd name="T82" fmla="*/ 106 w 130"/>
                  <a:gd name="T83" fmla="*/ 211 h 212"/>
                  <a:gd name="T84" fmla="*/ 97 w 130"/>
                  <a:gd name="T85" fmla="*/ 211 h 212"/>
                  <a:gd name="T86" fmla="*/ 91 w 130"/>
                  <a:gd name="T87" fmla="*/ 202 h 212"/>
                  <a:gd name="T88" fmla="*/ 87 w 130"/>
                  <a:gd name="T89" fmla="*/ 186 h 212"/>
                  <a:gd name="T90" fmla="*/ 83 w 130"/>
                  <a:gd name="T91" fmla="*/ 175 h 212"/>
                  <a:gd name="T92" fmla="*/ 72 w 130"/>
                  <a:gd name="T93" fmla="*/ 171 h 212"/>
                  <a:gd name="T94" fmla="*/ 58 w 130"/>
                  <a:gd name="T95" fmla="*/ 164 h 212"/>
                  <a:gd name="T96" fmla="*/ 38 w 130"/>
                  <a:gd name="T97" fmla="*/ 157 h 212"/>
                  <a:gd name="T98" fmla="*/ 20 w 130"/>
                  <a:gd name="T99" fmla="*/ 146 h 212"/>
                  <a:gd name="T100" fmla="*/ 7 w 130"/>
                  <a:gd name="T101" fmla="*/ 132 h 212"/>
                  <a:gd name="T102" fmla="*/ 2 w 130"/>
                  <a:gd name="T103" fmla="*/ 120 h 212"/>
                  <a:gd name="T104" fmla="*/ 0 w 130"/>
                  <a:gd name="T105" fmla="*/ 109 h 212"/>
                  <a:gd name="T106" fmla="*/ 2 w 130"/>
                  <a:gd name="T107" fmla="*/ 98 h 212"/>
                  <a:gd name="T108" fmla="*/ 11 w 130"/>
                  <a:gd name="T109" fmla="*/ 85 h 212"/>
                  <a:gd name="T110" fmla="*/ 22 w 130"/>
                  <a:gd name="T111" fmla="*/ 66 h 212"/>
                  <a:gd name="T112" fmla="*/ 34 w 130"/>
                  <a:gd name="T113" fmla="*/ 47 h 212"/>
                  <a:gd name="T114" fmla="*/ 43 w 130"/>
                  <a:gd name="T115" fmla="*/ 36 h 212"/>
                  <a:gd name="T116" fmla="*/ 51 w 130"/>
                  <a:gd name="T117" fmla="*/ 21 h 21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</a:cxnLst>
                <a:rect l="0" t="0" r="r" b="b"/>
                <a:pathLst>
                  <a:path w="130" h="212">
                    <a:moveTo>
                      <a:pt x="51" y="21"/>
                    </a:moveTo>
                    <a:lnTo>
                      <a:pt x="67" y="3"/>
                    </a:lnTo>
                    <a:lnTo>
                      <a:pt x="85" y="0"/>
                    </a:lnTo>
                    <a:lnTo>
                      <a:pt x="96" y="9"/>
                    </a:lnTo>
                    <a:lnTo>
                      <a:pt x="97" y="34"/>
                    </a:lnTo>
                    <a:lnTo>
                      <a:pt x="96" y="38"/>
                    </a:lnTo>
                    <a:lnTo>
                      <a:pt x="87" y="57"/>
                    </a:lnTo>
                    <a:lnTo>
                      <a:pt x="85" y="62"/>
                    </a:lnTo>
                    <a:lnTo>
                      <a:pt x="69" y="69"/>
                    </a:lnTo>
                    <a:lnTo>
                      <a:pt x="49" y="78"/>
                    </a:lnTo>
                    <a:lnTo>
                      <a:pt x="34" y="92"/>
                    </a:lnTo>
                    <a:lnTo>
                      <a:pt x="22" y="109"/>
                    </a:lnTo>
                    <a:lnTo>
                      <a:pt x="25" y="117"/>
                    </a:lnTo>
                    <a:lnTo>
                      <a:pt x="36" y="128"/>
                    </a:lnTo>
                    <a:lnTo>
                      <a:pt x="54" y="140"/>
                    </a:lnTo>
                    <a:lnTo>
                      <a:pt x="70" y="151"/>
                    </a:lnTo>
                    <a:lnTo>
                      <a:pt x="82" y="155"/>
                    </a:lnTo>
                    <a:lnTo>
                      <a:pt x="92" y="149"/>
                    </a:lnTo>
                    <a:lnTo>
                      <a:pt x="96" y="140"/>
                    </a:lnTo>
                    <a:lnTo>
                      <a:pt x="98" y="129"/>
                    </a:lnTo>
                    <a:lnTo>
                      <a:pt x="102" y="123"/>
                    </a:lnTo>
                    <a:lnTo>
                      <a:pt x="110" y="119"/>
                    </a:lnTo>
                    <a:lnTo>
                      <a:pt x="115" y="126"/>
                    </a:lnTo>
                    <a:lnTo>
                      <a:pt x="117" y="136"/>
                    </a:lnTo>
                    <a:lnTo>
                      <a:pt x="112" y="143"/>
                    </a:lnTo>
                    <a:lnTo>
                      <a:pt x="104" y="147"/>
                    </a:lnTo>
                    <a:lnTo>
                      <a:pt x="98" y="155"/>
                    </a:lnTo>
                    <a:lnTo>
                      <a:pt x="99" y="163"/>
                    </a:lnTo>
                    <a:lnTo>
                      <a:pt x="109" y="166"/>
                    </a:lnTo>
                    <a:lnTo>
                      <a:pt x="121" y="166"/>
                    </a:lnTo>
                    <a:lnTo>
                      <a:pt x="128" y="174"/>
                    </a:lnTo>
                    <a:lnTo>
                      <a:pt x="129" y="185"/>
                    </a:lnTo>
                    <a:lnTo>
                      <a:pt x="124" y="188"/>
                    </a:lnTo>
                    <a:lnTo>
                      <a:pt x="115" y="188"/>
                    </a:lnTo>
                    <a:lnTo>
                      <a:pt x="109" y="181"/>
                    </a:lnTo>
                    <a:lnTo>
                      <a:pt x="102" y="177"/>
                    </a:lnTo>
                    <a:lnTo>
                      <a:pt x="95" y="171"/>
                    </a:lnTo>
                    <a:lnTo>
                      <a:pt x="93" y="177"/>
                    </a:lnTo>
                    <a:lnTo>
                      <a:pt x="99" y="185"/>
                    </a:lnTo>
                    <a:lnTo>
                      <a:pt x="106" y="194"/>
                    </a:lnTo>
                    <a:lnTo>
                      <a:pt x="109" y="205"/>
                    </a:lnTo>
                    <a:lnTo>
                      <a:pt x="106" y="211"/>
                    </a:lnTo>
                    <a:lnTo>
                      <a:pt x="97" y="211"/>
                    </a:lnTo>
                    <a:lnTo>
                      <a:pt x="91" y="202"/>
                    </a:lnTo>
                    <a:lnTo>
                      <a:pt x="87" y="186"/>
                    </a:lnTo>
                    <a:lnTo>
                      <a:pt x="83" y="175"/>
                    </a:lnTo>
                    <a:lnTo>
                      <a:pt x="72" y="171"/>
                    </a:lnTo>
                    <a:lnTo>
                      <a:pt x="58" y="164"/>
                    </a:lnTo>
                    <a:lnTo>
                      <a:pt x="38" y="157"/>
                    </a:lnTo>
                    <a:lnTo>
                      <a:pt x="20" y="146"/>
                    </a:lnTo>
                    <a:lnTo>
                      <a:pt x="7" y="132"/>
                    </a:lnTo>
                    <a:lnTo>
                      <a:pt x="2" y="120"/>
                    </a:lnTo>
                    <a:lnTo>
                      <a:pt x="0" y="109"/>
                    </a:lnTo>
                    <a:lnTo>
                      <a:pt x="2" y="98"/>
                    </a:lnTo>
                    <a:lnTo>
                      <a:pt x="11" y="85"/>
                    </a:lnTo>
                    <a:lnTo>
                      <a:pt x="22" y="66"/>
                    </a:lnTo>
                    <a:lnTo>
                      <a:pt x="34" y="47"/>
                    </a:lnTo>
                    <a:lnTo>
                      <a:pt x="43" y="36"/>
                    </a:lnTo>
                    <a:lnTo>
                      <a:pt x="51" y="21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5" name="Freeform 13"/>
              <p:cNvSpPr>
                <a:spLocks/>
              </p:cNvSpPr>
              <p:nvPr/>
            </p:nvSpPr>
            <p:spPr bwMode="auto">
              <a:xfrm>
                <a:off x="2878" y="2908"/>
                <a:ext cx="243" cy="133"/>
              </a:xfrm>
              <a:custGeom>
                <a:avLst/>
                <a:gdLst>
                  <a:gd name="T0" fmla="*/ 13 w 243"/>
                  <a:gd name="T1" fmla="*/ 0 h 133"/>
                  <a:gd name="T2" fmla="*/ 36 w 243"/>
                  <a:gd name="T3" fmla="*/ 11 h 133"/>
                  <a:gd name="T4" fmla="*/ 45 w 243"/>
                  <a:gd name="T5" fmla="*/ 28 h 133"/>
                  <a:gd name="T6" fmla="*/ 67 w 243"/>
                  <a:gd name="T7" fmla="*/ 47 h 133"/>
                  <a:gd name="T8" fmla="*/ 96 w 243"/>
                  <a:gd name="T9" fmla="*/ 69 h 133"/>
                  <a:gd name="T10" fmla="*/ 122 w 243"/>
                  <a:gd name="T11" fmla="*/ 86 h 133"/>
                  <a:gd name="T12" fmla="*/ 136 w 243"/>
                  <a:gd name="T13" fmla="*/ 91 h 133"/>
                  <a:gd name="T14" fmla="*/ 156 w 243"/>
                  <a:gd name="T15" fmla="*/ 91 h 133"/>
                  <a:gd name="T16" fmla="*/ 173 w 243"/>
                  <a:gd name="T17" fmla="*/ 86 h 133"/>
                  <a:gd name="T18" fmla="*/ 184 w 243"/>
                  <a:gd name="T19" fmla="*/ 81 h 133"/>
                  <a:gd name="T20" fmla="*/ 196 w 243"/>
                  <a:gd name="T21" fmla="*/ 75 h 133"/>
                  <a:gd name="T22" fmla="*/ 200 w 243"/>
                  <a:gd name="T23" fmla="*/ 66 h 133"/>
                  <a:gd name="T24" fmla="*/ 199 w 243"/>
                  <a:gd name="T25" fmla="*/ 43 h 133"/>
                  <a:gd name="T26" fmla="*/ 203 w 243"/>
                  <a:gd name="T27" fmla="*/ 28 h 133"/>
                  <a:gd name="T28" fmla="*/ 208 w 243"/>
                  <a:gd name="T29" fmla="*/ 23 h 133"/>
                  <a:gd name="T30" fmla="*/ 216 w 243"/>
                  <a:gd name="T31" fmla="*/ 26 h 133"/>
                  <a:gd name="T32" fmla="*/ 217 w 243"/>
                  <a:gd name="T33" fmla="*/ 38 h 133"/>
                  <a:gd name="T34" fmla="*/ 214 w 243"/>
                  <a:gd name="T35" fmla="*/ 51 h 133"/>
                  <a:gd name="T36" fmla="*/ 211 w 243"/>
                  <a:gd name="T37" fmla="*/ 68 h 133"/>
                  <a:gd name="T38" fmla="*/ 208 w 243"/>
                  <a:gd name="T39" fmla="*/ 79 h 133"/>
                  <a:gd name="T40" fmla="*/ 213 w 243"/>
                  <a:gd name="T41" fmla="*/ 81 h 133"/>
                  <a:gd name="T42" fmla="*/ 220 w 243"/>
                  <a:gd name="T43" fmla="*/ 79 h 133"/>
                  <a:gd name="T44" fmla="*/ 228 w 243"/>
                  <a:gd name="T45" fmla="*/ 74 h 133"/>
                  <a:gd name="T46" fmla="*/ 240 w 243"/>
                  <a:gd name="T47" fmla="*/ 75 h 133"/>
                  <a:gd name="T48" fmla="*/ 242 w 243"/>
                  <a:gd name="T49" fmla="*/ 85 h 133"/>
                  <a:gd name="T50" fmla="*/ 239 w 243"/>
                  <a:gd name="T51" fmla="*/ 94 h 133"/>
                  <a:gd name="T52" fmla="*/ 232 w 243"/>
                  <a:gd name="T53" fmla="*/ 95 h 133"/>
                  <a:gd name="T54" fmla="*/ 222 w 243"/>
                  <a:gd name="T55" fmla="*/ 94 h 133"/>
                  <a:gd name="T56" fmla="*/ 214 w 243"/>
                  <a:gd name="T57" fmla="*/ 95 h 133"/>
                  <a:gd name="T58" fmla="*/ 208 w 243"/>
                  <a:gd name="T59" fmla="*/ 102 h 133"/>
                  <a:gd name="T60" fmla="*/ 217 w 243"/>
                  <a:gd name="T61" fmla="*/ 107 h 133"/>
                  <a:gd name="T62" fmla="*/ 230 w 243"/>
                  <a:gd name="T63" fmla="*/ 107 h 133"/>
                  <a:gd name="T64" fmla="*/ 231 w 243"/>
                  <a:gd name="T65" fmla="*/ 113 h 133"/>
                  <a:gd name="T66" fmla="*/ 231 w 243"/>
                  <a:gd name="T67" fmla="*/ 123 h 133"/>
                  <a:gd name="T68" fmla="*/ 225 w 243"/>
                  <a:gd name="T69" fmla="*/ 132 h 133"/>
                  <a:gd name="T70" fmla="*/ 214 w 243"/>
                  <a:gd name="T71" fmla="*/ 129 h 133"/>
                  <a:gd name="T72" fmla="*/ 205 w 243"/>
                  <a:gd name="T73" fmla="*/ 124 h 133"/>
                  <a:gd name="T74" fmla="*/ 193 w 243"/>
                  <a:gd name="T75" fmla="*/ 119 h 133"/>
                  <a:gd name="T76" fmla="*/ 180 w 243"/>
                  <a:gd name="T77" fmla="*/ 109 h 133"/>
                  <a:gd name="T78" fmla="*/ 154 w 243"/>
                  <a:gd name="T79" fmla="*/ 113 h 133"/>
                  <a:gd name="T80" fmla="*/ 139 w 243"/>
                  <a:gd name="T81" fmla="*/ 113 h 133"/>
                  <a:gd name="T82" fmla="*/ 120 w 243"/>
                  <a:gd name="T83" fmla="*/ 111 h 133"/>
                  <a:gd name="T84" fmla="*/ 99 w 243"/>
                  <a:gd name="T85" fmla="*/ 100 h 133"/>
                  <a:gd name="T86" fmla="*/ 72 w 243"/>
                  <a:gd name="T87" fmla="*/ 85 h 133"/>
                  <a:gd name="T88" fmla="*/ 49 w 243"/>
                  <a:gd name="T89" fmla="*/ 72 h 133"/>
                  <a:gd name="T90" fmla="*/ 19 w 243"/>
                  <a:gd name="T91" fmla="*/ 52 h 133"/>
                  <a:gd name="T92" fmla="*/ 1 w 243"/>
                  <a:gd name="T93" fmla="*/ 36 h 133"/>
                  <a:gd name="T94" fmla="*/ 0 w 243"/>
                  <a:gd name="T95" fmla="*/ 9 h 133"/>
                  <a:gd name="T96" fmla="*/ 2 w 243"/>
                  <a:gd name="T97" fmla="*/ 2 h 133"/>
                  <a:gd name="T98" fmla="*/ 13 w 243"/>
                  <a:gd name="T99" fmla="*/ 0 h 13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</a:cxnLst>
                <a:rect l="0" t="0" r="r" b="b"/>
                <a:pathLst>
                  <a:path w="243" h="133">
                    <a:moveTo>
                      <a:pt x="13" y="0"/>
                    </a:moveTo>
                    <a:lnTo>
                      <a:pt x="36" y="11"/>
                    </a:lnTo>
                    <a:lnTo>
                      <a:pt x="45" y="28"/>
                    </a:lnTo>
                    <a:lnTo>
                      <a:pt x="67" y="47"/>
                    </a:lnTo>
                    <a:lnTo>
                      <a:pt x="96" y="69"/>
                    </a:lnTo>
                    <a:lnTo>
                      <a:pt x="122" y="86"/>
                    </a:lnTo>
                    <a:lnTo>
                      <a:pt x="136" y="91"/>
                    </a:lnTo>
                    <a:lnTo>
                      <a:pt x="156" y="91"/>
                    </a:lnTo>
                    <a:lnTo>
                      <a:pt x="173" y="86"/>
                    </a:lnTo>
                    <a:lnTo>
                      <a:pt x="184" y="81"/>
                    </a:lnTo>
                    <a:lnTo>
                      <a:pt x="196" y="75"/>
                    </a:lnTo>
                    <a:lnTo>
                      <a:pt x="200" y="66"/>
                    </a:lnTo>
                    <a:lnTo>
                      <a:pt x="199" y="43"/>
                    </a:lnTo>
                    <a:lnTo>
                      <a:pt x="203" y="28"/>
                    </a:lnTo>
                    <a:lnTo>
                      <a:pt x="208" y="23"/>
                    </a:lnTo>
                    <a:lnTo>
                      <a:pt x="216" y="26"/>
                    </a:lnTo>
                    <a:lnTo>
                      <a:pt x="217" y="38"/>
                    </a:lnTo>
                    <a:lnTo>
                      <a:pt x="214" y="51"/>
                    </a:lnTo>
                    <a:lnTo>
                      <a:pt x="211" y="68"/>
                    </a:lnTo>
                    <a:lnTo>
                      <a:pt x="208" y="79"/>
                    </a:lnTo>
                    <a:lnTo>
                      <a:pt x="213" y="81"/>
                    </a:lnTo>
                    <a:lnTo>
                      <a:pt x="220" y="79"/>
                    </a:lnTo>
                    <a:lnTo>
                      <a:pt x="228" y="74"/>
                    </a:lnTo>
                    <a:lnTo>
                      <a:pt x="240" y="75"/>
                    </a:lnTo>
                    <a:lnTo>
                      <a:pt x="242" y="85"/>
                    </a:lnTo>
                    <a:lnTo>
                      <a:pt x="239" y="94"/>
                    </a:lnTo>
                    <a:lnTo>
                      <a:pt x="232" y="95"/>
                    </a:lnTo>
                    <a:lnTo>
                      <a:pt x="222" y="94"/>
                    </a:lnTo>
                    <a:lnTo>
                      <a:pt x="214" y="95"/>
                    </a:lnTo>
                    <a:lnTo>
                      <a:pt x="208" y="102"/>
                    </a:lnTo>
                    <a:lnTo>
                      <a:pt x="217" y="107"/>
                    </a:lnTo>
                    <a:lnTo>
                      <a:pt x="230" y="107"/>
                    </a:lnTo>
                    <a:lnTo>
                      <a:pt x="231" y="113"/>
                    </a:lnTo>
                    <a:lnTo>
                      <a:pt x="231" y="123"/>
                    </a:lnTo>
                    <a:lnTo>
                      <a:pt x="225" y="132"/>
                    </a:lnTo>
                    <a:lnTo>
                      <a:pt x="214" y="129"/>
                    </a:lnTo>
                    <a:lnTo>
                      <a:pt x="205" y="124"/>
                    </a:lnTo>
                    <a:lnTo>
                      <a:pt x="193" y="119"/>
                    </a:lnTo>
                    <a:lnTo>
                      <a:pt x="180" y="109"/>
                    </a:lnTo>
                    <a:lnTo>
                      <a:pt x="154" y="113"/>
                    </a:lnTo>
                    <a:lnTo>
                      <a:pt x="139" y="113"/>
                    </a:lnTo>
                    <a:lnTo>
                      <a:pt x="120" y="111"/>
                    </a:lnTo>
                    <a:lnTo>
                      <a:pt x="99" y="100"/>
                    </a:lnTo>
                    <a:lnTo>
                      <a:pt x="72" y="85"/>
                    </a:lnTo>
                    <a:lnTo>
                      <a:pt x="49" y="72"/>
                    </a:lnTo>
                    <a:lnTo>
                      <a:pt x="19" y="52"/>
                    </a:lnTo>
                    <a:lnTo>
                      <a:pt x="1" y="36"/>
                    </a:lnTo>
                    <a:lnTo>
                      <a:pt x="0" y="9"/>
                    </a:lnTo>
                    <a:lnTo>
                      <a:pt x="2" y="2"/>
                    </a:lnTo>
                    <a:lnTo>
                      <a:pt x="13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6" name="Freeform 14"/>
              <p:cNvSpPr>
                <a:spLocks/>
              </p:cNvSpPr>
              <p:nvPr/>
            </p:nvSpPr>
            <p:spPr bwMode="auto">
              <a:xfrm>
                <a:off x="2831" y="3092"/>
                <a:ext cx="106" cy="413"/>
              </a:xfrm>
              <a:custGeom>
                <a:avLst/>
                <a:gdLst>
                  <a:gd name="T0" fmla="*/ 47 w 106"/>
                  <a:gd name="T1" fmla="*/ 94 h 413"/>
                  <a:gd name="T2" fmla="*/ 47 w 106"/>
                  <a:gd name="T3" fmla="*/ 151 h 413"/>
                  <a:gd name="T4" fmla="*/ 49 w 106"/>
                  <a:gd name="T5" fmla="*/ 203 h 413"/>
                  <a:gd name="T6" fmla="*/ 47 w 106"/>
                  <a:gd name="T7" fmla="*/ 238 h 413"/>
                  <a:gd name="T8" fmla="*/ 42 w 106"/>
                  <a:gd name="T9" fmla="*/ 278 h 413"/>
                  <a:gd name="T10" fmla="*/ 36 w 106"/>
                  <a:gd name="T11" fmla="*/ 310 h 413"/>
                  <a:gd name="T12" fmla="*/ 35 w 106"/>
                  <a:gd name="T13" fmla="*/ 328 h 413"/>
                  <a:gd name="T14" fmla="*/ 39 w 106"/>
                  <a:gd name="T15" fmla="*/ 346 h 413"/>
                  <a:gd name="T16" fmla="*/ 48 w 106"/>
                  <a:gd name="T17" fmla="*/ 358 h 413"/>
                  <a:gd name="T18" fmla="*/ 67 w 106"/>
                  <a:gd name="T19" fmla="*/ 369 h 413"/>
                  <a:gd name="T20" fmla="*/ 93 w 106"/>
                  <a:gd name="T21" fmla="*/ 379 h 413"/>
                  <a:gd name="T22" fmla="*/ 103 w 106"/>
                  <a:gd name="T23" fmla="*/ 384 h 413"/>
                  <a:gd name="T24" fmla="*/ 105 w 106"/>
                  <a:gd name="T25" fmla="*/ 395 h 413"/>
                  <a:gd name="T26" fmla="*/ 98 w 106"/>
                  <a:gd name="T27" fmla="*/ 403 h 413"/>
                  <a:gd name="T28" fmla="*/ 85 w 106"/>
                  <a:gd name="T29" fmla="*/ 407 h 413"/>
                  <a:gd name="T30" fmla="*/ 69 w 106"/>
                  <a:gd name="T31" fmla="*/ 412 h 413"/>
                  <a:gd name="T32" fmla="*/ 57 w 106"/>
                  <a:gd name="T33" fmla="*/ 405 h 413"/>
                  <a:gd name="T34" fmla="*/ 49 w 106"/>
                  <a:gd name="T35" fmla="*/ 392 h 413"/>
                  <a:gd name="T36" fmla="*/ 34 w 106"/>
                  <a:gd name="T37" fmla="*/ 376 h 413"/>
                  <a:gd name="T38" fmla="*/ 19 w 106"/>
                  <a:gd name="T39" fmla="*/ 371 h 413"/>
                  <a:gd name="T40" fmla="*/ 7 w 106"/>
                  <a:gd name="T41" fmla="*/ 367 h 413"/>
                  <a:gd name="T42" fmla="*/ 0 w 106"/>
                  <a:gd name="T43" fmla="*/ 348 h 413"/>
                  <a:gd name="T44" fmla="*/ 3 w 106"/>
                  <a:gd name="T45" fmla="*/ 333 h 413"/>
                  <a:gd name="T46" fmla="*/ 13 w 106"/>
                  <a:gd name="T47" fmla="*/ 322 h 413"/>
                  <a:gd name="T48" fmla="*/ 21 w 106"/>
                  <a:gd name="T49" fmla="*/ 300 h 413"/>
                  <a:gd name="T50" fmla="*/ 19 w 106"/>
                  <a:gd name="T51" fmla="*/ 278 h 413"/>
                  <a:gd name="T52" fmla="*/ 21 w 106"/>
                  <a:gd name="T53" fmla="*/ 237 h 413"/>
                  <a:gd name="T54" fmla="*/ 23 w 106"/>
                  <a:gd name="T55" fmla="*/ 220 h 413"/>
                  <a:gd name="T56" fmla="*/ 27 w 106"/>
                  <a:gd name="T57" fmla="*/ 208 h 413"/>
                  <a:gd name="T58" fmla="*/ 25 w 106"/>
                  <a:gd name="T59" fmla="*/ 183 h 413"/>
                  <a:gd name="T60" fmla="*/ 17 w 106"/>
                  <a:gd name="T61" fmla="*/ 147 h 413"/>
                  <a:gd name="T62" fmla="*/ 10 w 106"/>
                  <a:gd name="T63" fmla="*/ 107 h 413"/>
                  <a:gd name="T64" fmla="*/ 5 w 106"/>
                  <a:gd name="T65" fmla="*/ 72 h 413"/>
                  <a:gd name="T66" fmla="*/ 7 w 106"/>
                  <a:gd name="T67" fmla="*/ 31 h 413"/>
                  <a:gd name="T68" fmla="*/ 14 w 106"/>
                  <a:gd name="T69" fmla="*/ 5 h 413"/>
                  <a:gd name="T70" fmla="*/ 24 w 106"/>
                  <a:gd name="T71" fmla="*/ 0 h 413"/>
                  <a:gd name="T72" fmla="*/ 49 w 106"/>
                  <a:gd name="T73" fmla="*/ 19 h 413"/>
                  <a:gd name="T74" fmla="*/ 51 w 106"/>
                  <a:gd name="T75" fmla="*/ 24 h 413"/>
                  <a:gd name="T76" fmla="*/ 50 w 106"/>
                  <a:gd name="T77" fmla="*/ 47 h 413"/>
                  <a:gd name="T78" fmla="*/ 47 w 106"/>
                  <a:gd name="T79" fmla="*/ 75 h 413"/>
                  <a:gd name="T80" fmla="*/ 47 w 106"/>
                  <a:gd name="T81" fmla="*/ 94 h 41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</a:cxnLst>
                <a:rect l="0" t="0" r="r" b="b"/>
                <a:pathLst>
                  <a:path w="106" h="413">
                    <a:moveTo>
                      <a:pt x="47" y="94"/>
                    </a:moveTo>
                    <a:lnTo>
                      <a:pt x="47" y="151"/>
                    </a:lnTo>
                    <a:lnTo>
                      <a:pt x="49" y="203"/>
                    </a:lnTo>
                    <a:lnTo>
                      <a:pt x="47" y="238"/>
                    </a:lnTo>
                    <a:lnTo>
                      <a:pt x="42" y="278"/>
                    </a:lnTo>
                    <a:lnTo>
                      <a:pt x="36" y="310"/>
                    </a:lnTo>
                    <a:lnTo>
                      <a:pt x="35" y="328"/>
                    </a:lnTo>
                    <a:lnTo>
                      <a:pt x="39" y="346"/>
                    </a:lnTo>
                    <a:lnTo>
                      <a:pt x="48" y="358"/>
                    </a:lnTo>
                    <a:lnTo>
                      <a:pt x="67" y="369"/>
                    </a:lnTo>
                    <a:lnTo>
                      <a:pt x="93" y="379"/>
                    </a:lnTo>
                    <a:lnTo>
                      <a:pt x="103" y="384"/>
                    </a:lnTo>
                    <a:lnTo>
                      <a:pt x="105" y="395"/>
                    </a:lnTo>
                    <a:lnTo>
                      <a:pt x="98" y="403"/>
                    </a:lnTo>
                    <a:lnTo>
                      <a:pt x="85" y="407"/>
                    </a:lnTo>
                    <a:lnTo>
                      <a:pt x="69" y="412"/>
                    </a:lnTo>
                    <a:lnTo>
                      <a:pt x="57" y="405"/>
                    </a:lnTo>
                    <a:lnTo>
                      <a:pt x="49" y="392"/>
                    </a:lnTo>
                    <a:lnTo>
                      <a:pt x="34" y="376"/>
                    </a:lnTo>
                    <a:lnTo>
                      <a:pt x="19" y="371"/>
                    </a:lnTo>
                    <a:lnTo>
                      <a:pt x="7" y="367"/>
                    </a:lnTo>
                    <a:lnTo>
                      <a:pt x="0" y="348"/>
                    </a:lnTo>
                    <a:lnTo>
                      <a:pt x="3" y="333"/>
                    </a:lnTo>
                    <a:lnTo>
                      <a:pt x="13" y="322"/>
                    </a:lnTo>
                    <a:lnTo>
                      <a:pt x="21" y="300"/>
                    </a:lnTo>
                    <a:lnTo>
                      <a:pt x="19" y="278"/>
                    </a:lnTo>
                    <a:lnTo>
                      <a:pt x="21" y="237"/>
                    </a:lnTo>
                    <a:lnTo>
                      <a:pt x="23" y="220"/>
                    </a:lnTo>
                    <a:lnTo>
                      <a:pt x="27" y="208"/>
                    </a:lnTo>
                    <a:lnTo>
                      <a:pt x="25" y="183"/>
                    </a:lnTo>
                    <a:lnTo>
                      <a:pt x="17" y="147"/>
                    </a:lnTo>
                    <a:lnTo>
                      <a:pt x="10" y="107"/>
                    </a:lnTo>
                    <a:lnTo>
                      <a:pt x="5" y="72"/>
                    </a:lnTo>
                    <a:lnTo>
                      <a:pt x="7" y="31"/>
                    </a:lnTo>
                    <a:lnTo>
                      <a:pt x="14" y="5"/>
                    </a:lnTo>
                    <a:lnTo>
                      <a:pt x="24" y="0"/>
                    </a:lnTo>
                    <a:lnTo>
                      <a:pt x="49" y="19"/>
                    </a:lnTo>
                    <a:lnTo>
                      <a:pt x="51" y="24"/>
                    </a:lnTo>
                    <a:lnTo>
                      <a:pt x="50" y="47"/>
                    </a:lnTo>
                    <a:lnTo>
                      <a:pt x="47" y="75"/>
                    </a:lnTo>
                    <a:lnTo>
                      <a:pt x="47" y="94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87407" name="Freeform 15"/>
              <p:cNvSpPr>
                <a:spLocks/>
              </p:cNvSpPr>
              <p:nvPr/>
            </p:nvSpPr>
            <p:spPr bwMode="auto">
              <a:xfrm>
                <a:off x="2877" y="3099"/>
                <a:ext cx="104" cy="374"/>
              </a:xfrm>
              <a:custGeom>
                <a:avLst/>
                <a:gdLst>
                  <a:gd name="T0" fmla="*/ 16 w 104"/>
                  <a:gd name="T1" fmla="*/ 0 h 374"/>
                  <a:gd name="T2" fmla="*/ 34 w 104"/>
                  <a:gd name="T3" fmla="*/ 11 h 374"/>
                  <a:gd name="T4" fmla="*/ 42 w 104"/>
                  <a:gd name="T5" fmla="*/ 28 h 374"/>
                  <a:gd name="T6" fmla="*/ 54 w 104"/>
                  <a:gd name="T7" fmla="*/ 62 h 374"/>
                  <a:gd name="T8" fmla="*/ 60 w 104"/>
                  <a:gd name="T9" fmla="*/ 100 h 374"/>
                  <a:gd name="T10" fmla="*/ 63 w 104"/>
                  <a:gd name="T11" fmla="*/ 136 h 374"/>
                  <a:gd name="T12" fmla="*/ 64 w 104"/>
                  <a:gd name="T13" fmla="*/ 159 h 374"/>
                  <a:gd name="T14" fmla="*/ 60 w 104"/>
                  <a:gd name="T15" fmla="*/ 185 h 374"/>
                  <a:gd name="T16" fmla="*/ 57 w 104"/>
                  <a:gd name="T17" fmla="*/ 214 h 374"/>
                  <a:gd name="T18" fmla="*/ 49 w 104"/>
                  <a:gd name="T19" fmla="*/ 253 h 374"/>
                  <a:gd name="T20" fmla="*/ 43 w 104"/>
                  <a:gd name="T21" fmla="*/ 287 h 374"/>
                  <a:gd name="T22" fmla="*/ 43 w 104"/>
                  <a:gd name="T23" fmla="*/ 297 h 374"/>
                  <a:gd name="T24" fmla="*/ 48 w 104"/>
                  <a:gd name="T25" fmla="*/ 307 h 374"/>
                  <a:gd name="T26" fmla="*/ 67 w 104"/>
                  <a:gd name="T27" fmla="*/ 318 h 374"/>
                  <a:gd name="T28" fmla="*/ 90 w 104"/>
                  <a:gd name="T29" fmla="*/ 330 h 374"/>
                  <a:gd name="T30" fmla="*/ 99 w 104"/>
                  <a:gd name="T31" fmla="*/ 335 h 374"/>
                  <a:gd name="T32" fmla="*/ 103 w 104"/>
                  <a:gd name="T33" fmla="*/ 346 h 374"/>
                  <a:gd name="T34" fmla="*/ 97 w 104"/>
                  <a:gd name="T35" fmla="*/ 364 h 374"/>
                  <a:gd name="T36" fmla="*/ 92 w 104"/>
                  <a:gd name="T37" fmla="*/ 373 h 374"/>
                  <a:gd name="T38" fmla="*/ 80 w 104"/>
                  <a:gd name="T39" fmla="*/ 371 h 374"/>
                  <a:gd name="T40" fmla="*/ 69 w 104"/>
                  <a:gd name="T41" fmla="*/ 358 h 374"/>
                  <a:gd name="T42" fmla="*/ 60 w 104"/>
                  <a:gd name="T43" fmla="*/ 346 h 374"/>
                  <a:gd name="T44" fmla="*/ 49 w 104"/>
                  <a:gd name="T45" fmla="*/ 336 h 374"/>
                  <a:gd name="T46" fmla="*/ 36 w 104"/>
                  <a:gd name="T47" fmla="*/ 335 h 374"/>
                  <a:gd name="T48" fmla="*/ 26 w 104"/>
                  <a:gd name="T49" fmla="*/ 333 h 374"/>
                  <a:gd name="T50" fmla="*/ 18 w 104"/>
                  <a:gd name="T51" fmla="*/ 325 h 374"/>
                  <a:gd name="T52" fmla="*/ 15 w 104"/>
                  <a:gd name="T53" fmla="*/ 310 h 374"/>
                  <a:gd name="T54" fmla="*/ 17 w 104"/>
                  <a:gd name="T55" fmla="*/ 299 h 374"/>
                  <a:gd name="T56" fmla="*/ 23 w 104"/>
                  <a:gd name="T57" fmla="*/ 288 h 374"/>
                  <a:gd name="T58" fmla="*/ 27 w 104"/>
                  <a:gd name="T59" fmla="*/ 274 h 374"/>
                  <a:gd name="T60" fmla="*/ 33 w 104"/>
                  <a:gd name="T61" fmla="*/ 246 h 374"/>
                  <a:gd name="T62" fmla="*/ 38 w 104"/>
                  <a:gd name="T63" fmla="*/ 208 h 374"/>
                  <a:gd name="T64" fmla="*/ 40 w 104"/>
                  <a:gd name="T65" fmla="*/ 169 h 374"/>
                  <a:gd name="T66" fmla="*/ 36 w 104"/>
                  <a:gd name="T67" fmla="*/ 135 h 374"/>
                  <a:gd name="T68" fmla="*/ 26 w 104"/>
                  <a:gd name="T69" fmla="*/ 106 h 374"/>
                  <a:gd name="T70" fmla="*/ 13 w 104"/>
                  <a:gd name="T71" fmla="*/ 79 h 374"/>
                  <a:gd name="T72" fmla="*/ 4 w 104"/>
                  <a:gd name="T73" fmla="*/ 53 h 374"/>
                  <a:gd name="T74" fmla="*/ 0 w 104"/>
                  <a:gd name="T75" fmla="*/ 28 h 374"/>
                  <a:gd name="T76" fmla="*/ 3 w 104"/>
                  <a:gd name="T77" fmla="*/ 5 h 374"/>
                  <a:gd name="T78" fmla="*/ 16 w 104"/>
                  <a:gd name="T79" fmla="*/ 0 h 37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</a:cxnLst>
                <a:rect l="0" t="0" r="r" b="b"/>
                <a:pathLst>
                  <a:path w="104" h="374">
                    <a:moveTo>
                      <a:pt x="16" y="0"/>
                    </a:moveTo>
                    <a:lnTo>
                      <a:pt x="34" y="11"/>
                    </a:lnTo>
                    <a:lnTo>
                      <a:pt x="42" y="28"/>
                    </a:lnTo>
                    <a:lnTo>
                      <a:pt x="54" y="62"/>
                    </a:lnTo>
                    <a:lnTo>
                      <a:pt x="60" y="100"/>
                    </a:lnTo>
                    <a:lnTo>
                      <a:pt x="63" y="136"/>
                    </a:lnTo>
                    <a:lnTo>
                      <a:pt x="64" y="159"/>
                    </a:lnTo>
                    <a:lnTo>
                      <a:pt x="60" y="185"/>
                    </a:lnTo>
                    <a:lnTo>
                      <a:pt x="57" y="214"/>
                    </a:lnTo>
                    <a:lnTo>
                      <a:pt x="49" y="253"/>
                    </a:lnTo>
                    <a:lnTo>
                      <a:pt x="43" y="287"/>
                    </a:lnTo>
                    <a:lnTo>
                      <a:pt x="43" y="297"/>
                    </a:lnTo>
                    <a:lnTo>
                      <a:pt x="48" y="307"/>
                    </a:lnTo>
                    <a:lnTo>
                      <a:pt x="67" y="318"/>
                    </a:lnTo>
                    <a:lnTo>
                      <a:pt x="90" y="330"/>
                    </a:lnTo>
                    <a:lnTo>
                      <a:pt x="99" y="335"/>
                    </a:lnTo>
                    <a:lnTo>
                      <a:pt x="103" y="346"/>
                    </a:lnTo>
                    <a:lnTo>
                      <a:pt x="97" y="364"/>
                    </a:lnTo>
                    <a:lnTo>
                      <a:pt x="92" y="373"/>
                    </a:lnTo>
                    <a:lnTo>
                      <a:pt x="80" y="371"/>
                    </a:lnTo>
                    <a:lnTo>
                      <a:pt x="69" y="358"/>
                    </a:lnTo>
                    <a:lnTo>
                      <a:pt x="60" y="346"/>
                    </a:lnTo>
                    <a:lnTo>
                      <a:pt x="49" y="336"/>
                    </a:lnTo>
                    <a:lnTo>
                      <a:pt x="36" y="335"/>
                    </a:lnTo>
                    <a:lnTo>
                      <a:pt x="26" y="333"/>
                    </a:lnTo>
                    <a:lnTo>
                      <a:pt x="18" y="325"/>
                    </a:lnTo>
                    <a:lnTo>
                      <a:pt x="15" y="310"/>
                    </a:lnTo>
                    <a:lnTo>
                      <a:pt x="17" y="299"/>
                    </a:lnTo>
                    <a:lnTo>
                      <a:pt x="23" y="288"/>
                    </a:lnTo>
                    <a:lnTo>
                      <a:pt x="27" y="274"/>
                    </a:lnTo>
                    <a:lnTo>
                      <a:pt x="33" y="246"/>
                    </a:lnTo>
                    <a:lnTo>
                      <a:pt x="38" y="208"/>
                    </a:lnTo>
                    <a:lnTo>
                      <a:pt x="40" y="169"/>
                    </a:lnTo>
                    <a:lnTo>
                      <a:pt x="36" y="135"/>
                    </a:lnTo>
                    <a:lnTo>
                      <a:pt x="26" y="106"/>
                    </a:lnTo>
                    <a:lnTo>
                      <a:pt x="13" y="79"/>
                    </a:lnTo>
                    <a:lnTo>
                      <a:pt x="4" y="53"/>
                    </a:lnTo>
                    <a:lnTo>
                      <a:pt x="0" y="28"/>
                    </a:lnTo>
                    <a:lnTo>
                      <a:pt x="3" y="5"/>
                    </a:lnTo>
                    <a:lnTo>
                      <a:pt x="16" y="0"/>
                    </a:lnTo>
                  </a:path>
                </a:pathLst>
              </a:custGeom>
              <a:solidFill>
                <a:srgbClr val="FFFF00"/>
              </a:solidFill>
              <a:ln w="12700" cap="rnd" cmpd="sng">
                <a:solidFill>
                  <a:srgbClr val="FFFF00"/>
                </a:solidFill>
                <a:prstDash val="solid"/>
                <a:round/>
                <a:headEnd type="triangle" w="med" len="med"/>
                <a:tailEnd type="triangle" w="med" len="med"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87408" name="Rectangle 16"/>
          <p:cNvSpPr>
            <a:spLocks noChangeArrowheads="1"/>
          </p:cNvSpPr>
          <p:nvPr/>
        </p:nvSpPr>
        <p:spPr bwMode="auto">
          <a:xfrm>
            <a:off x="2948262" y="1667910"/>
            <a:ext cx="2037803" cy="1690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/>
            <a:r>
              <a:rPr lang="en-US" altLang="en-US" sz="2400" b="1" dirty="0"/>
              <a:t>Organizational</a:t>
            </a:r>
            <a:endParaRPr lang="en-US" altLang="en-US" sz="2400" dirty="0"/>
          </a:p>
          <a:p>
            <a:pPr algn="ctr" eaLnBrk="0" hangingPunct="0"/>
            <a:r>
              <a:rPr lang="en-US" altLang="en-US" sz="2000" dirty="0"/>
              <a:t>Supervisor</a:t>
            </a:r>
          </a:p>
          <a:p>
            <a:pPr algn="ctr" eaLnBrk="0" hangingPunct="0"/>
            <a:r>
              <a:rPr lang="en-US" altLang="en-US" sz="2000" dirty="0"/>
              <a:t>Colleagues</a:t>
            </a:r>
          </a:p>
          <a:p>
            <a:pPr algn="ctr" eaLnBrk="0" hangingPunct="0"/>
            <a:r>
              <a:rPr lang="en-US" altLang="en-US" sz="2000" dirty="0"/>
              <a:t>Subordinates</a:t>
            </a:r>
          </a:p>
          <a:p>
            <a:pPr algn="ctr" eaLnBrk="0" hangingPunct="0"/>
            <a:r>
              <a:rPr lang="en-US" altLang="en-US" sz="2000" dirty="0"/>
              <a:t>Clients</a:t>
            </a:r>
          </a:p>
        </p:txBody>
      </p:sp>
      <p:sp>
        <p:nvSpPr>
          <p:cNvPr id="187409" name="Rectangle 17"/>
          <p:cNvSpPr>
            <a:spLocks noChangeArrowheads="1"/>
          </p:cNvSpPr>
          <p:nvPr/>
        </p:nvSpPr>
        <p:spPr bwMode="auto">
          <a:xfrm>
            <a:off x="6324600" y="1515510"/>
            <a:ext cx="2514600" cy="1690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 anchor="ctr">
            <a:spAutoFit/>
          </a:bodyPr>
          <a:lstStyle/>
          <a:p>
            <a:pPr algn="ctr" eaLnBrk="0" hangingPunct="0"/>
            <a:r>
              <a:rPr lang="en-US" altLang="en-US" sz="2400" b="1" dirty="0"/>
              <a:t>Family</a:t>
            </a:r>
            <a:endParaRPr lang="en-US" altLang="en-US" sz="2400" dirty="0"/>
          </a:p>
          <a:p>
            <a:pPr algn="ctr" eaLnBrk="0" hangingPunct="0"/>
            <a:r>
              <a:rPr lang="en-US" altLang="en-US" sz="2000" dirty="0"/>
              <a:t>Spouse</a:t>
            </a:r>
          </a:p>
          <a:p>
            <a:pPr algn="ctr" eaLnBrk="0" hangingPunct="0"/>
            <a:r>
              <a:rPr lang="en-US" altLang="en-US" sz="2000" dirty="0"/>
              <a:t>Children</a:t>
            </a:r>
          </a:p>
          <a:p>
            <a:pPr algn="ctr" eaLnBrk="0" hangingPunct="0"/>
            <a:r>
              <a:rPr lang="en-US" altLang="en-US" sz="2000" dirty="0"/>
              <a:t>Parents</a:t>
            </a:r>
          </a:p>
          <a:p>
            <a:pPr algn="ctr" eaLnBrk="0" hangingPunct="0"/>
            <a:r>
              <a:rPr lang="en-US" altLang="en-US" sz="2000" dirty="0"/>
              <a:t>In-laws</a:t>
            </a:r>
          </a:p>
        </p:txBody>
      </p:sp>
      <p:sp>
        <p:nvSpPr>
          <p:cNvPr id="187410" name="Rectangle 18"/>
          <p:cNvSpPr>
            <a:spLocks noChangeArrowheads="1"/>
          </p:cNvSpPr>
          <p:nvPr/>
        </p:nvSpPr>
        <p:spPr bwMode="auto">
          <a:xfrm>
            <a:off x="8259462" y="3345798"/>
            <a:ext cx="1854803" cy="1382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/>
            <a:r>
              <a:rPr lang="en-US" altLang="en-US" sz="2400" b="1" dirty="0"/>
              <a:t>Religion</a:t>
            </a:r>
            <a:endParaRPr lang="en-US" altLang="en-US" sz="2400" dirty="0"/>
          </a:p>
          <a:p>
            <a:pPr algn="ctr" eaLnBrk="0" hangingPunct="0"/>
            <a:r>
              <a:rPr lang="en-US" altLang="en-US" sz="2000" dirty="0" err="1"/>
              <a:t>Alams</a:t>
            </a:r>
            <a:r>
              <a:rPr lang="en-US" altLang="en-US" sz="2000" dirty="0"/>
              <a:t>, Teachers</a:t>
            </a:r>
          </a:p>
          <a:p>
            <a:pPr algn="ctr" eaLnBrk="0" hangingPunct="0"/>
            <a:r>
              <a:rPr lang="en-US" altLang="en-US" sz="2000" dirty="0"/>
              <a:t>Friends</a:t>
            </a:r>
          </a:p>
          <a:p>
            <a:pPr algn="ctr" eaLnBrk="0" hangingPunct="0"/>
            <a:r>
              <a:rPr lang="en-US" altLang="en-US" sz="2000" dirty="0"/>
              <a:t>Support groups</a:t>
            </a:r>
          </a:p>
        </p:txBody>
      </p:sp>
      <p:sp>
        <p:nvSpPr>
          <p:cNvPr id="187411" name="Rectangle 19"/>
          <p:cNvSpPr>
            <a:spLocks noChangeArrowheads="1"/>
          </p:cNvSpPr>
          <p:nvPr/>
        </p:nvSpPr>
        <p:spPr bwMode="auto">
          <a:xfrm>
            <a:off x="6081575" y="5025373"/>
            <a:ext cx="2405338" cy="1382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/>
            <a:r>
              <a:rPr lang="en-US" altLang="en-US" sz="2400" b="1" dirty="0"/>
              <a:t>Clubs</a:t>
            </a:r>
            <a:endParaRPr lang="en-US" altLang="en-US" sz="2400" dirty="0"/>
          </a:p>
          <a:p>
            <a:pPr algn="ctr" eaLnBrk="0" hangingPunct="0"/>
            <a:r>
              <a:rPr lang="en-US" altLang="en-US" sz="2000" dirty="0"/>
              <a:t>Business associations</a:t>
            </a:r>
          </a:p>
          <a:p>
            <a:pPr algn="ctr" eaLnBrk="0" hangingPunct="0"/>
            <a:r>
              <a:rPr lang="en-US" altLang="en-US" sz="2000" dirty="0"/>
              <a:t>Social clubs</a:t>
            </a:r>
          </a:p>
          <a:p>
            <a:pPr algn="ctr" eaLnBrk="0" hangingPunct="0"/>
            <a:r>
              <a:rPr lang="en-US" altLang="en-US" sz="2000" dirty="0"/>
              <a:t>Athletic groups</a:t>
            </a:r>
          </a:p>
        </p:txBody>
      </p:sp>
      <p:sp>
        <p:nvSpPr>
          <p:cNvPr id="187412" name="Rectangle 20"/>
          <p:cNvSpPr>
            <a:spLocks noChangeArrowheads="1"/>
          </p:cNvSpPr>
          <p:nvPr/>
        </p:nvSpPr>
        <p:spPr bwMode="auto">
          <a:xfrm>
            <a:off x="2267818" y="3953910"/>
            <a:ext cx="1744517" cy="16902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 eaLnBrk="0" hangingPunct="0"/>
            <a:r>
              <a:rPr lang="en-US" altLang="en-US" sz="2400" b="1"/>
              <a:t>Professional</a:t>
            </a:r>
            <a:endParaRPr lang="en-US" altLang="en-US" sz="2400"/>
          </a:p>
          <a:p>
            <a:pPr algn="ctr" eaLnBrk="0" hangingPunct="0"/>
            <a:r>
              <a:rPr lang="en-US" altLang="en-US" sz="2000"/>
              <a:t>Physicians</a:t>
            </a:r>
          </a:p>
          <a:p>
            <a:pPr algn="ctr" eaLnBrk="0" hangingPunct="0"/>
            <a:r>
              <a:rPr lang="en-US" altLang="en-US" sz="2000"/>
              <a:t>Psychologists</a:t>
            </a:r>
          </a:p>
          <a:p>
            <a:pPr algn="ctr" eaLnBrk="0" hangingPunct="0"/>
            <a:r>
              <a:rPr lang="en-US" altLang="en-US" sz="2000"/>
              <a:t>Counselors</a:t>
            </a:r>
          </a:p>
          <a:p>
            <a:pPr algn="ctr" eaLnBrk="0" hangingPunct="0"/>
            <a:r>
              <a:rPr lang="en-US" altLang="en-US" sz="2000"/>
              <a:t>Lawyers</a:t>
            </a:r>
          </a:p>
        </p:txBody>
      </p:sp>
    </p:spTree>
    <p:extLst>
      <p:ext uri="{BB962C8B-B14F-4D97-AF65-F5344CB8AC3E}">
        <p14:creationId xmlns:p14="http://schemas.microsoft.com/office/powerpoint/2010/main" val="319874057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28600"/>
            <a:ext cx="8839200" cy="1295400"/>
          </a:xfrm>
        </p:spPr>
        <p:txBody>
          <a:bodyPr/>
          <a:lstStyle/>
          <a:p>
            <a:r>
              <a:rPr lang="en-US" altLang="en-US" sz="6000"/>
              <a:t>Avoiding Burn-Out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752600" y="1981200"/>
            <a:ext cx="8534400" cy="4114800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altLang="en-US" sz="4000" dirty="0"/>
              <a:t>Re-evaluate goals</a:t>
            </a:r>
          </a:p>
          <a:p>
            <a:pPr>
              <a:lnSpc>
                <a:spcPct val="110000"/>
              </a:lnSpc>
            </a:pPr>
            <a:r>
              <a:rPr lang="en-US" altLang="en-US" sz="4000" dirty="0"/>
              <a:t>Reduce unnecessary commitments</a:t>
            </a:r>
          </a:p>
          <a:p>
            <a:pPr>
              <a:lnSpc>
                <a:spcPct val="110000"/>
              </a:lnSpc>
            </a:pPr>
            <a:r>
              <a:rPr lang="en-US" altLang="en-US" sz="4000" dirty="0"/>
              <a:t>Learn stress management skills</a:t>
            </a:r>
          </a:p>
          <a:p>
            <a:pPr>
              <a:lnSpc>
                <a:spcPct val="110000"/>
              </a:lnSpc>
            </a:pPr>
            <a:r>
              <a:rPr lang="en-US" altLang="en-US" sz="4000" dirty="0"/>
              <a:t>Find out where the stress is coming from (family, job, etc.)</a:t>
            </a:r>
          </a:p>
          <a:p>
            <a:pPr>
              <a:lnSpc>
                <a:spcPct val="110000"/>
              </a:lnSpc>
            </a:pPr>
            <a:endParaRPr lang="en-US" altLang="en-US" sz="4000" dirty="0"/>
          </a:p>
        </p:txBody>
      </p:sp>
    </p:spTree>
    <p:extLst>
      <p:ext uri="{BB962C8B-B14F-4D97-AF65-F5344CB8AC3E}">
        <p14:creationId xmlns:p14="http://schemas.microsoft.com/office/powerpoint/2010/main" val="185540833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0707" name="Rectangle 3"/>
          <p:cNvSpPr>
            <a:spLocks noGrp="1" noChangeArrowheads="1"/>
          </p:cNvSpPr>
          <p:nvPr>
            <p:ph idx="1"/>
          </p:nvPr>
        </p:nvSpPr>
        <p:spPr>
          <a:xfrm>
            <a:off x="1524000" y="152401"/>
            <a:ext cx="9144000" cy="4525963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30000"/>
              </a:lnSpc>
            </a:pPr>
            <a:r>
              <a:rPr lang="en-US" altLang="en-US" sz="3600"/>
              <a:t>Follow a healthy lifestyle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Get adequate rest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Eat a balanced diet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Get regular exercise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Limit caffeine and alcohol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Develop other interests (hobbies)</a:t>
            </a:r>
          </a:p>
          <a:p>
            <a:pPr>
              <a:lnSpc>
                <a:spcPct val="130000"/>
              </a:lnSpc>
            </a:pPr>
            <a:r>
              <a:rPr lang="en-US" altLang="en-US" sz="3600"/>
              <a:t>Acknowledge your humanity--you have a right to pleasure and relaxation</a:t>
            </a:r>
          </a:p>
        </p:txBody>
      </p:sp>
    </p:spTree>
    <p:extLst>
      <p:ext uri="{BB962C8B-B14F-4D97-AF65-F5344CB8AC3E}">
        <p14:creationId xmlns:p14="http://schemas.microsoft.com/office/powerpoint/2010/main" val="2732797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00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00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00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00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00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2007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20070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707" grpId="0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538" name="Picture 2" descr="pic2870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0666384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066800"/>
            <a:ext cx="9144000" cy="57912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2819" name="Rectangle 3"/>
          <p:cNvSpPr>
            <a:spLocks noChangeArrowheads="1"/>
          </p:cNvSpPr>
          <p:nvPr/>
        </p:nvSpPr>
        <p:spPr bwMode="auto">
          <a:xfrm>
            <a:off x="1828800" y="19050"/>
            <a:ext cx="8534400" cy="1047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gradFill rotWithShape="0">
                  <a:gsLst>
                    <a:gs pos="0">
                      <a:srgbClr val="CC00FF">
                        <a:gamma/>
                        <a:shade val="49804"/>
                        <a:invGamma/>
                      </a:srgbClr>
                    </a:gs>
                    <a:gs pos="50000">
                      <a:srgbClr val="CC00FF"/>
                    </a:gs>
                    <a:gs pos="100000">
                      <a:srgbClr val="CC00FF">
                        <a:gamma/>
                        <a:shade val="49804"/>
                        <a:invGamma/>
                      </a:srgbClr>
                    </a:gs>
                  </a:gsLst>
                  <a:lin ang="5400000" scaled="1"/>
                </a:gra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 anchor="ctr"/>
          <a:lstStyle>
            <a:lvl1pPr algn="ctr"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1pPr>
            <a:lvl2pPr algn="ctr"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2pPr>
            <a:lvl3pPr algn="ctr"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3pPr>
            <a:lvl4pPr algn="ctr"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4pPr>
            <a:lvl5pPr algn="ctr"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 b="1">
                <a:solidFill>
                  <a:srgbClr val="FFFF00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en-US" sz="7200"/>
              <a:t>A Model of Stress</a:t>
            </a:r>
          </a:p>
        </p:txBody>
      </p:sp>
    </p:spTree>
    <p:extLst>
      <p:ext uri="{BB962C8B-B14F-4D97-AF65-F5344CB8AC3E}">
        <p14:creationId xmlns:p14="http://schemas.microsoft.com/office/powerpoint/2010/main" val="2719093497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idx="1"/>
          </p:nvPr>
        </p:nvSpPr>
        <p:spPr>
          <a:xfrm>
            <a:off x="2133600" y="2133600"/>
            <a:ext cx="7696200" cy="41148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en-US" sz="8000" b="1"/>
              <a:t>Is stress good or bad?</a:t>
            </a:r>
          </a:p>
        </p:txBody>
      </p:sp>
    </p:spTree>
    <p:extLst>
      <p:ext uri="{BB962C8B-B14F-4D97-AF65-F5344CB8AC3E}">
        <p14:creationId xmlns:p14="http://schemas.microsoft.com/office/powerpoint/2010/main" val="2113366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381000"/>
            <a:ext cx="9144000" cy="914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Inverted-U Relationship between Stress and Job Performance</a:t>
            </a:r>
          </a:p>
        </p:txBody>
      </p:sp>
      <p:pic>
        <p:nvPicPr>
          <p:cNvPr id="16486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1781176"/>
            <a:ext cx="9144000" cy="5076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0351964"/>
      </p:ext>
    </p:extLst>
  </p:cSld>
  <p:clrMapOvr>
    <a:masterClrMapping/>
  </p:clrMapOvr>
  <p:transition>
    <p:cut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5400"/>
              <a:t>Consequences of Stress</a:t>
            </a:r>
          </a:p>
        </p:txBody>
      </p:sp>
      <p:sp>
        <p:nvSpPr>
          <p:cNvPr id="30723" name="Line 3"/>
          <p:cNvSpPr>
            <a:spLocks noChangeShapeType="1"/>
          </p:cNvSpPr>
          <p:nvPr/>
        </p:nvSpPr>
        <p:spPr bwMode="blackWhite">
          <a:xfrm rot="5400000">
            <a:off x="5676900" y="2595563"/>
            <a:ext cx="838200" cy="0"/>
          </a:xfrm>
          <a:prstGeom prst="line">
            <a:avLst/>
          </a:prstGeom>
          <a:noFill/>
          <a:ln w="82550">
            <a:solidFill>
              <a:srgbClr val="FFFF00"/>
            </a:solidFill>
            <a:round/>
            <a:headEnd/>
            <a:tailEnd type="none" w="sm" len="med"/>
          </a:ln>
          <a:effectLst>
            <a:outerShdw dist="35921" dir="27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24" name="Text Box 4"/>
          <p:cNvSpPr txBox="1">
            <a:spLocks noChangeArrowheads="1"/>
          </p:cNvSpPr>
          <p:nvPr/>
        </p:nvSpPr>
        <p:spPr bwMode="blackWhite">
          <a:xfrm>
            <a:off x="4648200" y="1706564"/>
            <a:ext cx="2895600" cy="1076325"/>
          </a:xfrm>
          <a:prstGeom prst="rect">
            <a:avLst/>
          </a:prstGeom>
          <a:solidFill>
            <a:srgbClr val="FFFF00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anchor="ctr" anchorCtr="1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3200" b="1"/>
              <a:t>High Levels</a:t>
            </a:r>
            <a:br>
              <a:rPr lang="en-US" altLang="en-US" sz="3200" b="1"/>
            </a:br>
            <a:r>
              <a:rPr lang="en-US" altLang="en-US" sz="3200" b="1"/>
              <a:t>of Stress</a:t>
            </a:r>
          </a:p>
        </p:txBody>
      </p:sp>
      <p:grpSp>
        <p:nvGrpSpPr>
          <p:cNvPr id="30725" name="Group 5"/>
          <p:cNvGrpSpPr>
            <a:grpSpLocks/>
          </p:cNvGrpSpPr>
          <p:nvPr/>
        </p:nvGrpSpPr>
        <p:grpSpPr bwMode="auto">
          <a:xfrm>
            <a:off x="2201864" y="3611564"/>
            <a:ext cx="7826375" cy="1417637"/>
            <a:chOff x="427" y="2515"/>
            <a:chExt cx="4930" cy="893"/>
          </a:xfrm>
        </p:grpSpPr>
        <p:sp>
          <p:nvSpPr>
            <p:cNvPr id="30726" name="Text Box 6"/>
            <p:cNvSpPr txBox="1">
              <a:spLocks noChangeArrowheads="1"/>
            </p:cNvSpPr>
            <p:nvPr/>
          </p:nvSpPr>
          <p:spPr bwMode="blackWhite">
            <a:xfrm>
              <a:off x="427" y="2515"/>
              <a:ext cx="1469" cy="86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400" b="1"/>
                <a:t>Physiological</a:t>
              </a:r>
              <a:br>
                <a:rPr lang="en-US" altLang="en-US" sz="2400" b="1"/>
              </a:br>
              <a:r>
                <a:rPr lang="en-US" altLang="en-US" sz="2400" b="1"/>
                <a:t>Symptoms</a:t>
              </a:r>
            </a:p>
          </p:txBody>
        </p:sp>
        <p:sp>
          <p:nvSpPr>
            <p:cNvPr id="30727" name="Text Box 7"/>
            <p:cNvSpPr txBox="1">
              <a:spLocks noChangeArrowheads="1"/>
            </p:cNvSpPr>
            <p:nvPr/>
          </p:nvSpPr>
          <p:spPr bwMode="blackWhite">
            <a:xfrm>
              <a:off x="3888" y="2542"/>
              <a:ext cx="1469" cy="866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400" b="1"/>
                <a:t>Behavioral</a:t>
              </a:r>
              <a:br>
                <a:rPr lang="en-US" altLang="en-US" sz="2400" b="1"/>
              </a:br>
              <a:r>
                <a:rPr lang="en-US" altLang="en-US" sz="2400" b="1"/>
                <a:t>Symptoms</a:t>
              </a:r>
            </a:p>
          </p:txBody>
        </p:sp>
        <p:sp>
          <p:nvSpPr>
            <p:cNvPr id="30728" name="Text Box 8"/>
            <p:cNvSpPr txBox="1">
              <a:spLocks noChangeArrowheads="1"/>
            </p:cNvSpPr>
            <p:nvPr/>
          </p:nvSpPr>
          <p:spPr bwMode="blackWhite">
            <a:xfrm>
              <a:off x="2155" y="2518"/>
              <a:ext cx="1469" cy="867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107763" dir="2700000" algn="ctr" rotWithShape="0">
                <a:schemeClr val="bg2">
                  <a:alpha val="50000"/>
                </a:schemeClr>
              </a:outerShdw>
            </a:effectLst>
          </p:spPr>
          <p:txBody>
            <a:bodyPr anchor="ctr" anchorCtr="1"/>
            <a:lstStyle/>
            <a:p>
              <a:pPr algn="ctr" eaLnBrk="0" hangingPunct="0">
                <a:spcBef>
                  <a:spcPct val="50000"/>
                </a:spcBef>
              </a:pPr>
              <a:r>
                <a:rPr lang="en-US" altLang="en-US" sz="2400" b="1"/>
                <a:t>Psychological</a:t>
              </a:r>
              <a:br>
                <a:rPr lang="en-US" altLang="en-US" sz="2400" b="1"/>
              </a:br>
              <a:r>
                <a:rPr lang="en-US" altLang="en-US" sz="2400" b="1"/>
                <a:t>Symptoms</a:t>
              </a:r>
            </a:p>
          </p:txBody>
        </p:sp>
      </p:grpSp>
      <p:grpSp>
        <p:nvGrpSpPr>
          <p:cNvPr id="30729" name="Group 9"/>
          <p:cNvGrpSpPr>
            <a:grpSpLocks/>
          </p:cNvGrpSpPr>
          <p:nvPr/>
        </p:nvGrpSpPr>
        <p:grpSpPr bwMode="auto">
          <a:xfrm>
            <a:off x="3352800" y="3011489"/>
            <a:ext cx="5486400" cy="625475"/>
            <a:chOff x="1200" y="2168"/>
            <a:chExt cx="3360" cy="456"/>
          </a:xfrm>
        </p:grpSpPr>
        <p:grpSp>
          <p:nvGrpSpPr>
            <p:cNvPr id="30730" name="Group 10"/>
            <p:cNvGrpSpPr>
              <a:grpSpLocks/>
            </p:cNvGrpSpPr>
            <p:nvPr/>
          </p:nvGrpSpPr>
          <p:grpSpPr bwMode="auto">
            <a:xfrm rot="5400000">
              <a:off x="2664" y="728"/>
              <a:ext cx="432" cy="3360"/>
              <a:chOff x="4560" y="768"/>
              <a:chExt cx="384" cy="1728"/>
            </a:xfrm>
          </p:grpSpPr>
          <p:sp>
            <p:nvSpPr>
              <p:cNvPr id="30731" name="Freeform 11"/>
              <p:cNvSpPr>
                <a:spLocks/>
              </p:cNvSpPr>
              <p:nvPr/>
            </p:nvSpPr>
            <p:spPr bwMode="blackWhite">
              <a:xfrm>
                <a:off x="4560" y="1632"/>
                <a:ext cx="384" cy="864"/>
              </a:xfrm>
              <a:custGeom>
                <a:avLst/>
                <a:gdLst>
                  <a:gd name="T0" fmla="*/ 0 w 384"/>
                  <a:gd name="T1" fmla="*/ 0 h 864"/>
                  <a:gd name="T2" fmla="*/ 0 w 384"/>
                  <a:gd name="T3" fmla="*/ 864 h 864"/>
                  <a:gd name="T4" fmla="*/ 384 w 384"/>
                  <a:gd name="T5" fmla="*/ 864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" h="864">
                    <a:moveTo>
                      <a:pt x="0" y="0"/>
                    </a:moveTo>
                    <a:lnTo>
                      <a:pt x="0" y="864"/>
                    </a:lnTo>
                    <a:lnTo>
                      <a:pt x="384" y="864"/>
                    </a:ln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 type="triangle" w="sm" len="med"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0732" name="Freeform 12"/>
              <p:cNvSpPr>
                <a:spLocks/>
              </p:cNvSpPr>
              <p:nvPr/>
            </p:nvSpPr>
            <p:spPr bwMode="blackWhite">
              <a:xfrm flipV="1">
                <a:off x="4560" y="768"/>
                <a:ext cx="384" cy="864"/>
              </a:xfrm>
              <a:custGeom>
                <a:avLst/>
                <a:gdLst>
                  <a:gd name="T0" fmla="*/ 0 w 384"/>
                  <a:gd name="T1" fmla="*/ 0 h 864"/>
                  <a:gd name="T2" fmla="*/ 0 w 384"/>
                  <a:gd name="T3" fmla="*/ 864 h 864"/>
                  <a:gd name="T4" fmla="*/ 384 w 384"/>
                  <a:gd name="T5" fmla="*/ 864 h 8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384" h="864">
                    <a:moveTo>
                      <a:pt x="0" y="0"/>
                    </a:moveTo>
                    <a:lnTo>
                      <a:pt x="0" y="864"/>
                    </a:lnTo>
                    <a:lnTo>
                      <a:pt x="384" y="864"/>
                    </a:lnTo>
                  </a:path>
                </a:pathLst>
              </a:custGeom>
              <a:noFill/>
              <a:ln w="76200">
                <a:solidFill>
                  <a:srgbClr val="FFFF00"/>
                </a:solidFill>
                <a:round/>
                <a:headEnd/>
                <a:tailEnd type="triangle" w="sm" len="med"/>
              </a:ln>
              <a:effectLst>
                <a:outerShdw dist="35921" dir="2700000" algn="ctr" rotWithShape="0">
                  <a:schemeClr val="bg2">
                    <a:alpha val="50000"/>
                  </a:scheme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0733" name="Line 13"/>
            <p:cNvSpPr>
              <a:spLocks noChangeShapeType="1"/>
            </p:cNvSpPr>
            <p:nvPr/>
          </p:nvSpPr>
          <p:spPr bwMode="blackWhite">
            <a:xfrm rot="5400000">
              <a:off x="2664" y="2384"/>
              <a:ext cx="432" cy="0"/>
            </a:xfrm>
            <a:prstGeom prst="line">
              <a:avLst/>
            </a:prstGeom>
            <a:noFill/>
            <a:ln w="82550">
              <a:solidFill>
                <a:srgbClr val="FFFF00"/>
              </a:solidFill>
              <a:round/>
              <a:headEnd/>
              <a:tailEnd type="triangle" w="sm" len="med"/>
            </a:ln>
            <a:effectLst>
              <a:outerShdw dist="35921" dir="2700000" algn="ctr" rotWithShape="0">
                <a:schemeClr val="bg2">
                  <a:alpha val="50000"/>
                </a:scheme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677001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30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7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0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animBg="1"/>
      <p:bldP spid="30724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2008710" y="452718"/>
            <a:ext cx="7363890" cy="1400530"/>
          </a:xfrm>
        </p:spPr>
        <p:txBody>
          <a:bodyPr/>
          <a:lstStyle/>
          <a:p>
            <a:r>
              <a:rPr lang="en-US" altLang="en-US" sz="6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Recognizing Stress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>
          <a:xfrm>
            <a:off x="1981200" y="1828801"/>
            <a:ext cx="8229600" cy="4297363"/>
          </a:xfrm>
        </p:spPr>
        <p:txBody>
          <a:bodyPr>
            <a:normAutofit/>
          </a:bodyPr>
          <a:lstStyle/>
          <a:p>
            <a:pPr>
              <a:spcBef>
                <a:spcPct val="50000"/>
              </a:spcBef>
            </a:pPr>
            <a:r>
              <a:rPr lang="en-US" altLang="en-US" sz="4400" dirty="0"/>
              <a:t>Short-term physical symptoms</a:t>
            </a:r>
          </a:p>
          <a:p>
            <a:pPr>
              <a:spcBef>
                <a:spcPct val="50000"/>
              </a:spcBef>
            </a:pPr>
            <a:r>
              <a:rPr lang="en-US" altLang="en-US" sz="4400" dirty="0"/>
              <a:t>Long-term physical symptoms</a:t>
            </a:r>
          </a:p>
          <a:p>
            <a:pPr>
              <a:spcBef>
                <a:spcPct val="50000"/>
              </a:spcBef>
            </a:pPr>
            <a:r>
              <a:rPr lang="en-US" altLang="en-US" sz="4400" dirty="0"/>
              <a:t>Internal symptoms</a:t>
            </a:r>
          </a:p>
          <a:p>
            <a:pPr>
              <a:spcBef>
                <a:spcPct val="50000"/>
              </a:spcBef>
            </a:pPr>
            <a:r>
              <a:rPr lang="en-US" altLang="en-US" sz="4400" dirty="0"/>
              <a:t>Behavioral symptoms</a:t>
            </a:r>
          </a:p>
        </p:txBody>
      </p:sp>
    </p:spTree>
    <p:extLst>
      <p:ext uri="{BB962C8B-B14F-4D97-AF65-F5344CB8AC3E}">
        <p14:creationId xmlns:p14="http://schemas.microsoft.com/office/powerpoint/2010/main" val="186427289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381000"/>
            <a:ext cx="8229600" cy="1295400"/>
          </a:xfrm>
        </p:spPr>
        <p:txBody>
          <a:bodyPr>
            <a:normAutofit fontScale="90000"/>
          </a:bodyPr>
          <a:lstStyle/>
          <a:p>
            <a:pPr>
              <a:lnSpc>
                <a:spcPct val="90000"/>
              </a:lnSpc>
            </a:pPr>
            <a:r>
              <a:rPr lang="en-US" altLang="en-US" sz="5400"/>
              <a:t>Short-Term Physical Symptoms</a:t>
            </a:r>
          </a:p>
        </p:txBody>
      </p:sp>
      <p:sp>
        <p:nvSpPr>
          <p:cNvPr id="219139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1828800" y="2057400"/>
            <a:ext cx="4800600" cy="4114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 sz="3600"/>
              <a:t>Faster heart beat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Increased sweating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Cool skin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Cold hands and feet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Feelings of nausea, or 'Butterflies in stomach' </a:t>
            </a:r>
          </a:p>
          <a:p>
            <a:endParaRPr lang="en-US" altLang="en-US" sz="3600"/>
          </a:p>
        </p:txBody>
      </p:sp>
      <p:sp>
        <p:nvSpPr>
          <p:cNvPr id="219140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6553200" y="2057400"/>
            <a:ext cx="4114800" cy="411480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altLang="en-US" sz="3600"/>
              <a:t>Rapid Breathing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Tense Muscles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Dry Mouth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A desire to urinate </a:t>
            </a:r>
          </a:p>
          <a:p>
            <a:pPr>
              <a:spcAft>
                <a:spcPts val="600"/>
              </a:spcAft>
            </a:pPr>
            <a:r>
              <a:rPr lang="en-US" altLang="en-US" sz="3600"/>
              <a:t>Diarrhea </a:t>
            </a:r>
          </a:p>
          <a:p>
            <a:endParaRPr lang="en-US" altLang="en-US" sz="3600"/>
          </a:p>
        </p:txBody>
      </p:sp>
    </p:spTree>
    <p:extLst>
      <p:ext uri="{BB962C8B-B14F-4D97-AF65-F5344CB8AC3E}">
        <p14:creationId xmlns:p14="http://schemas.microsoft.com/office/powerpoint/2010/main" val="408649834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19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9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19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19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219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2191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2191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21914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5" dur="500"/>
                                        <p:tgtEl>
                                          <p:spTgt spid="21914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0" dur="500"/>
                                        <p:tgtEl>
                                          <p:spTgt spid="21914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9139" grpId="0" build="p"/>
      <p:bldP spid="219140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785</Words>
  <Application>Microsoft Office PowerPoint</Application>
  <PresentationFormat>Widescreen</PresentationFormat>
  <Paragraphs>243</Paragraphs>
  <Slides>36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42" baseType="lpstr">
      <vt:lpstr>Arial</vt:lpstr>
      <vt:lpstr>Calibri</vt:lpstr>
      <vt:lpstr>Calibri Light</vt:lpstr>
      <vt:lpstr>Times New Roman</vt:lpstr>
      <vt:lpstr>Wingdings</vt:lpstr>
      <vt:lpstr>Office Theme</vt:lpstr>
      <vt:lpstr>Organizational Behavior  (PSYC-6223)</vt:lpstr>
      <vt:lpstr>What is Stress?</vt:lpstr>
      <vt:lpstr>PowerPoint Presentation</vt:lpstr>
      <vt:lpstr>PowerPoint Presentation</vt:lpstr>
      <vt:lpstr>PowerPoint Presentation</vt:lpstr>
      <vt:lpstr>Inverted-U Relationship between Stress and Job Performance</vt:lpstr>
      <vt:lpstr>Consequences of Stress</vt:lpstr>
      <vt:lpstr>Recognizing Stress</vt:lpstr>
      <vt:lpstr>Short-Term Physical Symptoms</vt:lpstr>
      <vt:lpstr>Long-term Physical Symptoms</vt:lpstr>
      <vt:lpstr>Internal Symptoms</vt:lpstr>
      <vt:lpstr>PowerPoint Presentation</vt:lpstr>
      <vt:lpstr>Behavioral Symptoms</vt:lpstr>
      <vt:lpstr>PowerPoint Presentation</vt:lpstr>
      <vt:lpstr>Chemical and Nutritional Stress</vt:lpstr>
      <vt:lpstr>Lifestyle and Job Stress</vt:lpstr>
      <vt:lpstr>PowerPoint Presentation</vt:lpstr>
      <vt:lpstr>Environment and Job Stress</vt:lpstr>
      <vt:lpstr>Fatigue and Overwork</vt:lpstr>
      <vt:lpstr>Long-Term Stress</vt:lpstr>
      <vt:lpstr>PowerPoint Presentation</vt:lpstr>
      <vt:lpstr>Optimum Stress Levels</vt:lpstr>
      <vt:lpstr>Stress Management  &amp;  Prevention</vt:lpstr>
      <vt:lpstr>Stress Management Procedures for helping people cope with or reduce stress already being experienced   </vt:lpstr>
      <vt:lpstr>PowerPoint Presentation</vt:lpstr>
      <vt:lpstr>Stress Management Programs</vt:lpstr>
      <vt:lpstr>PowerPoint Presentation</vt:lpstr>
      <vt:lpstr>Dealing with Long-Term Stress</vt:lpstr>
      <vt:lpstr>Dealing with Long-Term Stress</vt:lpstr>
      <vt:lpstr>Dealing with Long-Term Stress</vt:lpstr>
      <vt:lpstr>Dealing with Long-Term Stress</vt:lpstr>
      <vt:lpstr>Organizational Stress Management</vt:lpstr>
      <vt:lpstr>Social Support at Work &amp; Home</vt:lpstr>
      <vt:lpstr>Avoiding Burn-Out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Organizational Behavior  (PSYC-6223)</dc:title>
  <dc:creator>Nouman Awan</dc:creator>
  <cp:lastModifiedBy>Nouman Awan</cp:lastModifiedBy>
  <cp:revision>1</cp:revision>
  <dcterms:created xsi:type="dcterms:W3CDTF">2020-05-02T23:28:52Z</dcterms:created>
  <dcterms:modified xsi:type="dcterms:W3CDTF">2020-05-02T23:29:09Z</dcterms:modified>
</cp:coreProperties>
</file>