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7C9EC-065D-4359-A51E-6E32D50369B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7508D-39D3-4E50-931B-9FC3C5D9B9FB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7C9EC-065D-4359-A51E-6E32D50369B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7508D-39D3-4E50-931B-9FC3C5D9B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7C9EC-065D-4359-A51E-6E32D50369B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7508D-39D3-4E50-931B-9FC3C5D9B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7C9EC-065D-4359-A51E-6E32D50369B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7508D-39D3-4E50-931B-9FC3C5D9B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7C9EC-065D-4359-A51E-6E32D50369B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7508D-39D3-4E50-931B-9FC3C5D9B9F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7C9EC-065D-4359-A51E-6E32D50369B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7508D-39D3-4E50-931B-9FC3C5D9B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7C9EC-065D-4359-A51E-6E32D50369B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7508D-39D3-4E50-931B-9FC3C5D9B9F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7C9EC-065D-4359-A51E-6E32D50369B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7508D-39D3-4E50-931B-9FC3C5D9B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7C9EC-065D-4359-A51E-6E32D50369B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7508D-39D3-4E50-931B-9FC3C5D9B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7C9EC-065D-4359-A51E-6E32D50369B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7508D-39D3-4E50-931B-9FC3C5D9B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567C9EC-065D-4359-A51E-6E32D50369B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E37508D-39D3-4E50-931B-9FC3C5D9B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567C9EC-065D-4359-A51E-6E32D50369B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E37508D-39D3-4E50-931B-9FC3C5D9B9F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cfp.org/browse-media-law-resources/guides/reporters-privilege/shield-laws" TargetMode="External"/><Relationship Id="rId2" Type="http://schemas.openxmlformats.org/officeDocument/2006/relationships/hyperlink" Target="https://mtsu.edu/first-amendment/article/1241/shield-law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tsu.edu/first-amendment/article/1104/confidential-source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Free flow of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Topic 4</a:t>
            </a:r>
          </a:p>
          <a:p>
            <a:r>
              <a:rPr lang="en-US" dirty="0" smtClean="0"/>
              <a:t>Course Instructor: Ms. </a:t>
            </a:r>
            <a:r>
              <a:rPr lang="en-US" dirty="0" err="1" smtClean="0"/>
              <a:t>Zowaina</a:t>
            </a:r>
            <a:r>
              <a:rPr lang="en-US" dirty="0" smtClean="0"/>
              <a:t> </a:t>
            </a:r>
            <a:r>
              <a:rPr lang="en-US" dirty="0" err="1" smtClean="0"/>
              <a:t>Azhar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Free Flow of Information Act would create a federal </a:t>
            </a:r>
            <a:r>
              <a:rPr lang="en-US" dirty="0" smtClean="0">
                <a:hlinkClick r:id="rId2"/>
              </a:rPr>
              <a:t>shield law</a:t>
            </a:r>
            <a:r>
              <a:rPr lang="en-US" dirty="0" smtClean="0"/>
              <a:t>, similar to those </a:t>
            </a:r>
            <a:r>
              <a:rPr lang="en-US" dirty="0" smtClean="0">
                <a:hlinkClick r:id="rId3"/>
              </a:rPr>
              <a:t>in almost all states</a:t>
            </a:r>
            <a:r>
              <a:rPr lang="en-US" dirty="0" smtClean="0"/>
              <a:t>, that would protect reporters from punishment for refusing to disclose their </a:t>
            </a:r>
            <a:r>
              <a:rPr lang="en-US" dirty="0" smtClean="0">
                <a:hlinkClick r:id="rId4"/>
              </a:rPr>
              <a:t>confidential sources</a:t>
            </a:r>
            <a:r>
              <a:rPr lang="en-US" dirty="0" smtClean="0"/>
              <a:t> in any federal criminal or civil case, unless those authorities meet strict criteria.</a:t>
            </a:r>
            <a:endParaRPr lang="en-US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67000"/>
            <a:ext cx="7772400" cy="9144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Flow of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make information move freely </a:t>
            </a:r>
          </a:p>
          <a:p>
            <a:pPr>
              <a:buNone/>
            </a:pPr>
            <a:r>
              <a:rPr lang="en-US" dirty="0" smtClean="0"/>
              <a:t>					OR</a:t>
            </a:r>
            <a:endParaRPr lang="en-US" dirty="0" smtClean="0"/>
          </a:p>
          <a:p>
            <a:r>
              <a:rPr lang="en-US" dirty="0" smtClean="0"/>
              <a:t>To express or share information or knowledge in a free way</a:t>
            </a:r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People’s right to know and Globalization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Right to know-foundation of democracy</a:t>
            </a:r>
          </a:p>
          <a:p>
            <a:r>
              <a:rPr lang="en-US" dirty="0" smtClean="0"/>
              <a:t>Active citizenry</a:t>
            </a:r>
          </a:p>
          <a:p>
            <a:pPr lvl="1"/>
            <a:r>
              <a:rPr lang="en-US" dirty="0" smtClean="0"/>
              <a:t>More citizens know</a:t>
            </a:r>
          </a:p>
          <a:p>
            <a:pPr lvl="1"/>
            <a:r>
              <a:rPr lang="en-US" dirty="0" smtClean="0"/>
              <a:t>Better prepared</a:t>
            </a:r>
          </a:p>
          <a:p>
            <a:pPr lvl="1"/>
            <a:r>
              <a:rPr lang="en-US" dirty="0" smtClean="0"/>
              <a:t>More motivated to participate</a:t>
            </a:r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Hurdles:</a:t>
            </a:r>
          </a:p>
          <a:p>
            <a:pPr lvl="1"/>
            <a:r>
              <a:rPr lang="en-US" dirty="0" smtClean="0"/>
              <a:t>Shortsighted policy-makers</a:t>
            </a:r>
          </a:p>
          <a:p>
            <a:pPr lvl="1"/>
            <a:r>
              <a:rPr lang="en-US" dirty="0" smtClean="0"/>
              <a:t>Self-interested industries</a:t>
            </a:r>
          </a:p>
          <a:p>
            <a:endParaRPr lang="en-US" dirty="0" smtClean="0"/>
          </a:p>
          <a:p>
            <a:r>
              <a:rPr lang="en-US" dirty="0" smtClean="0"/>
              <a:t>“Information is currency of democracy”</a:t>
            </a:r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 the label of ‘homeland security’:</a:t>
            </a:r>
          </a:p>
          <a:p>
            <a:pPr lvl="1"/>
            <a:r>
              <a:rPr lang="en-US" dirty="0" smtClean="0"/>
              <a:t>Information is being removed, restricted and destroyed</a:t>
            </a:r>
          </a:p>
          <a:p>
            <a:pPr lvl="1"/>
            <a:r>
              <a:rPr lang="en-US" dirty="0" smtClean="0"/>
              <a:t>Less informed citizenry</a:t>
            </a:r>
          </a:p>
          <a:p>
            <a:pPr lvl="1"/>
            <a:r>
              <a:rPr lang="en-US" dirty="0" smtClean="0"/>
              <a:t>Less able to participate in government</a:t>
            </a:r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Declaration of Human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UN General Assembly (1948)</a:t>
            </a:r>
          </a:p>
          <a:p>
            <a:pPr algn="just"/>
            <a:r>
              <a:rPr lang="en-US" dirty="0" smtClean="0"/>
              <a:t>Member countries to publicize the text of the declaration</a:t>
            </a:r>
          </a:p>
          <a:p>
            <a:pPr algn="just"/>
            <a:r>
              <a:rPr lang="en-US" dirty="0" smtClean="0"/>
              <a:t>“to cause it to be disseminated, displayed, read and expounded principally in schools and other institutions, without distinction based on the political status of countries or territories”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“Everyone has the </a:t>
            </a:r>
            <a:r>
              <a:rPr lang="en-US" b="1" dirty="0" smtClean="0"/>
              <a:t>right to freedom of opinion and expression; this right includes freedom to hold opinions without interference and to seek, receive and impart information and ideas through any media and regardless of frontiers.”</a:t>
            </a:r>
            <a:endParaRPr lang="en-US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Globalization and FFOI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Concentration of ownership within mainstream global media</a:t>
            </a:r>
          </a:p>
          <a:p>
            <a:r>
              <a:rPr lang="en-US" dirty="0" smtClean="0"/>
              <a:t>Creating hurdle in:</a:t>
            </a:r>
          </a:p>
          <a:p>
            <a:pPr lvl="1"/>
            <a:r>
              <a:rPr lang="en-US" dirty="0" smtClean="0"/>
              <a:t>Freedom of expression</a:t>
            </a:r>
          </a:p>
          <a:p>
            <a:pPr lvl="1"/>
            <a:r>
              <a:rPr lang="en-US" dirty="0" smtClean="0"/>
              <a:t>Free flow of information</a:t>
            </a:r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100"/>
                            </p:stCondLst>
                            <p:childTnLst>
                              <p:par>
                                <p:cTn id="2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4900"/>
                            </p:stCondLst>
                            <p:childTnLst>
                              <p:par>
                                <p:cTn id="3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Flow of Information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 the US (2005)</a:t>
            </a:r>
          </a:p>
          <a:p>
            <a:pPr algn="just"/>
            <a:r>
              <a:rPr lang="en-US" dirty="0" smtClean="0"/>
              <a:t>The </a:t>
            </a:r>
            <a:r>
              <a:rPr lang="en-US" b="1" dirty="0" smtClean="0"/>
              <a:t>Free Flow of Information Act</a:t>
            </a:r>
            <a:r>
              <a:rPr lang="en-US" dirty="0" smtClean="0"/>
              <a:t> is a bill intended to provide a news reporter with the right to refuse to testify as to information or sources of information obtained during the newsgathering and dissemination process</a:t>
            </a:r>
            <a:endParaRPr lang="en-US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87</TotalTime>
  <Words>226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Metro</vt:lpstr>
      <vt:lpstr>Free flow of information</vt:lpstr>
      <vt:lpstr>Free Flow of Information</vt:lpstr>
      <vt:lpstr>People’s right to know and Globalization</vt:lpstr>
      <vt:lpstr>Continued…</vt:lpstr>
      <vt:lpstr>Continued</vt:lpstr>
      <vt:lpstr>Universal Declaration of Human Rights</vt:lpstr>
      <vt:lpstr>Article 19</vt:lpstr>
      <vt:lpstr>Globalization and FFOI</vt:lpstr>
      <vt:lpstr>Free Flow of Information Act</vt:lpstr>
      <vt:lpstr>Continued…</vt:lpstr>
      <vt:lpstr>Thank You!</vt:lpstr>
    </vt:vector>
  </TitlesOfParts>
  <Company>Olive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flow of informationn</dc:title>
  <dc:creator>Olive</dc:creator>
  <cp:lastModifiedBy>Olive</cp:lastModifiedBy>
  <cp:revision>20</cp:revision>
  <dcterms:created xsi:type="dcterms:W3CDTF">2020-11-10T17:31:09Z</dcterms:created>
  <dcterms:modified xsi:type="dcterms:W3CDTF">2020-11-10T18:58:12Z</dcterms:modified>
</cp:coreProperties>
</file>