
<file path=[Content_Types].xml><?xml version="1.0" encoding="utf-8"?>
<Types xmlns="http://schemas.openxmlformats.org/package/2006/content-types">
  <Default Extension="jpe"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1" r:id="rId3"/>
    <p:sldId id="302" r:id="rId4"/>
    <p:sldId id="303" r:id="rId5"/>
    <p:sldId id="305" r:id="rId6"/>
    <p:sldId id="304" r:id="rId7"/>
    <p:sldId id="306" r:id="rId8"/>
    <p:sldId id="307" r:id="rId9"/>
    <p:sldId id="310" r:id="rId10"/>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719726-F841-4A5B-83CF-DD59C7683047}"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250086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719726-F841-4A5B-83CF-DD59C7683047}"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661004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719726-F841-4A5B-83CF-DD59C7683047}"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2092417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719726-F841-4A5B-83CF-DD59C7683047}"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F9736-46AE-470B-8476-1D0A75F7474B}"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17565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719726-F841-4A5B-83CF-DD59C7683047}"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1737307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F719726-F841-4A5B-83CF-DD59C7683047}" type="datetimeFigureOut">
              <a:rPr lang="en-US" smtClean="0"/>
              <a:pPr/>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297173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F719726-F841-4A5B-83CF-DD59C7683047}" type="datetimeFigureOut">
              <a:rPr lang="en-US" smtClean="0"/>
              <a:pPr/>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471577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19726-F841-4A5B-83CF-DD59C7683047}"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2758273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19726-F841-4A5B-83CF-DD59C7683047}"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2351130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719726-F841-4A5B-83CF-DD59C7683047}"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3691270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719726-F841-4A5B-83CF-DD59C7683047}"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149349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719726-F841-4A5B-83CF-DD59C7683047}"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64085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719726-F841-4A5B-83CF-DD59C7683047}"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211103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719726-F841-4A5B-83CF-DD59C7683047}" type="datetimeFigureOut">
              <a:rPr lang="en-US" smtClean="0"/>
              <a:pPr/>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2768313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19726-F841-4A5B-83CF-DD59C7683047}" type="datetimeFigureOut">
              <a:rPr lang="en-US" smtClean="0"/>
              <a:pPr/>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402655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CF719726-F841-4A5B-83CF-DD59C7683047}" type="datetimeFigureOut">
              <a:rPr lang="en-US" smtClean="0"/>
              <a:pPr/>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926494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719726-F841-4A5B-83CF-DD59C7683047}"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270087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719726-F841-4A5B-83CF-DD59C7683047}"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F9736-46AE-470B-8476-1D0A75F7474B}" type="slidenum">
              <a:rPr lang="en-US" smtClean="0"/>
              <a:pPr/>
              <a:t>‹#›</a:t>
            </a:fld>
            <a:endParaRPr lang="en-US"/>
          </a:p>
        </p:txBody>
      </p:sp>
    </p:spTree>
    <p:extLst>
      <p:ext uri="{BB962C8B-B14F-4D97-AF65-F5344CB8AC3E}">
        <p14:creationId xmlns:p14="http://schemas.microsoft.com/office/powerpoint/2010/main" val="1280740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CF719726-F841-4A5B-83CF-DD59C7683047}" type="datetimeFigureOut">
              <a:rPr lang="en-US" smtClean="0"/>
              <a:pPr/>
              <a:t>11/27/2018</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CDDF9736-46AE-470B-8476-1D0A75F7474B}" type="slidenum">
              <a:rPr lang="en-US" smtClean="0"/>
              <a:pPr/>
              <a:t>‹#›</a:t>
            </a:fld>
            <a:endParaRPr lang="en-US"/>
          </a:p>
        </p:txBody>
      </p:sp>
    </p:spTree>
    <p:extLst>
      <p:ext uri="{BB962C8B-B14F-4D97-AF65-F5344CB8AC3E}">
        <p14:creationId xmlns:p14="http://schemas.microsoft.com/office/powerpoint/2010/main" val="22024479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Times New Roman" pitchFamily="18" charset="0"/>
                <a:cs typeface="Times New Roman" pitchFamily="18" charset="0"/>
              </a:rPr>
              <a:t>Motivation and Emotion</a:t>
            </a:r>
          </a:p>
        </p:txBody>
      </p:sp>
      <p:sp>
        <p:nvSpPr>
          <p:cNvPr id="3" name="Subtitle 2"/>
          <p:cNvSpPr>
            <a:spLocks noGrp="1"/>
          </p:cNvSpPr>
          <p:nvPr>
            <p:ph type="subTitle" idx="1"/>
          </p:nvPr>
        </p:nvSpPr>
        <p:spPr>
          <a:xfrm>
            <a:off x="4343400" y="4732142"/>
            <a:ext cx="4038600" cy="990600"/>
          </a:xfrm>
        </p:spPr>
        <p:txBody>
          <a:bodyPr>
            <a:normAutofit fontScale="70000" lnSpcReduction="20000"/>
          </a:bodyPr>
          <a:lstStyle/>
          <a:p>
            <a:r>
              <a:rPr lang="en-US" b="1" dirty="0" err="1">
                <a:solidFill>
                  <a:schemeClr val="tx1"/>
                </a:solidFill>
                <a:latin typeface="David" panose="020E0502060401010101" pitchFamily="34" charset="-79"/>
                <a:cs typeface="David" panose="020E0502060401010101" pitchFamily="34" charset="-79"/>
              </a:rPr>
              <a:t>Samreen</a:t>
            </a:r>
            <a:r>
              <a:rPr lang="en-US" b="1" dirty="0">
                <a:solidFill>
                  <a:schemeClr val="tx1"/>
                </a:solidFill>
                <a:latin typeface="David" panose="020E0502060401010101" pitchFamily="34" charset="-79"/>
                <a:cs typeface="David" panose="020E0502060401010101" pitchFamily="34" charset="-79"/>
              </a:rPr>
              <a:t> Umar</a:t>
            </a:r>
          </a:p>
          <a:p>
            <a:r>
              <a:rPr lang="en-US" b="1" dirty="0">
                <a:solidFill>
                  <a:schemeClr val="tx1"/>
                </a:solidFill>
                <a:latin typeface="David" panose="020E0502060401010101" pitchFamily="34" charset="-79"/>
                <a:cs typeface="David" panose="020E0502060401010101" pitchFamily="34" charset="-79"/>
              </a:rPr>
              <a:t>Department of Psychology, UOS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228600"/>
            <a:ext cx="7773338" cy="990601"/>
          </a:xfrm>
        </p:spPr>
        <p:txBody>
          <a:bodyPr>
            <a:normAutofit/>
          </a:bodyPr>
          <a:lstStyle/>
          <a:p>
            <a:pPr algn="ctr"/>
            <a:r>
              <a:rPr lang="en-US" sz="4400" cap="none" dirty="0">
                <a:latin typeface="Times New Roman" pitchFamily="18" charset="0"/>
                <a:cs typeface="Times New Roman" pitchFamily="18" charset="0"/>
              </a:rPr>
              <a:t>What is Motivation</a:t>
            </a:r>
            <a:endParaRPr lang="en-US" sz="4400" cap="none" dirty="0"/>
          </a:p>
        </p:txBody>
      </p:sp>
      <p:sp>
        <p:nvSpPr>
          <p:cNvPr id="3" name="Content Placeholder 2"/>
          <p:cNvSpPr>
            <a:spLocks noGrp="1"/>
          </p:cNvSpPr>
          <p:nvPr>
            <p:ph idx="1"/>
          </p:nvPr>
        </p:nvSpPr>
        <p:spPr>
          <a:xfrm>
            <a:off x="685330" y="1219201"/>
            <a:ext cx="7773339" cy="5105399"/>
          </a:xfrm>
        </p:spPr>
        <p:txBody>
          <a:bodyPr>
            <a:normAutofit lnSpcReduction="10000"/>
          </a:bodyPr>
          <a:lstStyle/>
          <a:p>
            <a:endParaRPr lang="ro-RO" dirty="0">
              <a:latin typeface="Times New Roman" pitchFamily="18" charset="0"/>
              <a:cs typeface="Times New Roman" pitchFamily="18" charset="0"/>
            </a:endParaRPr>
          </a:p>
          <a:p>
            <a:pPr algn="just"/>
            <a:r>
              <a:rPr lang="en-US" sz="2600" b="1" cap="none" dirty="0">
                <a:latin typeface="Times New Roman" panose="02020603050405020304" pitchFamily="18" charset="0"/>
                <a:cs typeface="Times New Roman" panose="02020603050405020304" pitchFamily="18" charset="0"/>
              </a:rPr>
              <a:t>Motivation</a:t>
            </a:r>
            <a:r>
              <a:rPr lang="en-US" sz="2600" cap="none" dirty="0">
                <a:latin typeface="Times New Roman" panose="02020603050405020304" pitchFamily="18" charset="0"/>
                <a:cs typeface="Times New Roman" panose="02020603050405020304" pitchFamily="18" charset="0"/>
              </a:rPr>
              <a:t> is an internal process that makes a person move toward a goal. It is an urge to behave or act in a way that will satisfy certain conditions, such as wishes and desires.</a:t>
            </a:r>
          </a:p>
          <a:p>
            <a:pPr algn="just"/>
            <a:r>
              <a:rPr lang="en-US" sz="2600" cap="none" dirty="0">
                <a:latin typeface="Times New Roman" panose="02020603050405020304" pitchFamily="18" charset="0"/>
                <a:cs typeface="Times New Roman" panose="02020603050405020304" pitchFamily="18" charset="0"/>
              </a:rPr>
              <a:t>Motivations are commonly separated into two drives</a:t>
            </a:r>
          </a:p>
          <a:p>
            <a:pPr algn="just">
              <a:buFont typeface="Wingdings" panose="05000000000000000000" pitchFamily="2" charset="2"/>
              <a:buChar char="ü"/>
            </a:pPr>
            <a:r>
              <a:rPr lang="en-US" sz="2600" b="1" u="sng" cap="none" dirty="0">
                <a:latin typeface="Times New Roman" panose="02020603050405020304" pitchFamily="18" charset="0"/>
                <a:cs typeface="Times New Roman" panose="02020603050405020304" pitchFamily="18" charset="0"/>
              </a:rPr>
              <a:t>Primary drives</a:t>
            </a:r>
            <a:r>
              <a:rPr lang="en-US" sz="2600" cap="none" dirty="0">
                <a:latin typeface="Times New Roman" panose="02020603050405020304" pitchFamily="18" charset="0"/>
                <a:cs typeface="Times New Roman" panose="02020603050405020304" pitchFamily="18" charset="0"/>
              </a:rPr>
              <a:t> are innate drives (e.g. Thirst, hunger, and sleep)</a:t>
            </a:r>
          </a:p>
          <a:p>
            <a:pPr algn="just">
              <a:buFont typeface="Wingdings" panose="05000000000000000000" pitchFamily="2" charset="2"/>
              <a:buChar char="ü"/>
            </a:pPr>
            <a:r>
              <a:rPr lang="en-US" sz="2600" b="1" u="sng" cap="none" dirty="0">
                <a:latin typeface="Times New Roman" panose="02020603050405020304" pitchFamily="18" charset="0"/>
                <a:cs typeface="Times New Roman" panose="02020603050405020304" pitchFamily="18" charset="0"/>
              </a:rPr>
              <a:t>Secondary drives</a:t>
            </a:r>
            <a:r>
              <a:rPr lang="en-US" sz="2600" cap="none" dirty="0">
                <a:latin typeface="Times New Roman" panose="02020603050405020304" pitchFamily="18" charset="0"/>
                <a:cs typeface="Times New Roman" panose="02020603050405020304" pitchFamily="18" charset="0"/>
              </a:rPr>
              <a:t> are learned by conditioning (e.g. Money).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7ED67-6BA6-4973-91E5-F707BFAB538D}"/>
              </a:ext>
            </a:extLst>
          </p:cNvPr>
          <p:cNvSpPr>
            <a:spLocks noGrp="1"/>
          </p:cNvSpPr>
          <p:nvPr>
            <p:ph type="title"/>
          </p:nvPr>
        </p:nvSpPr>
        <p:spPr>
          <a:xfrm>
            <a:off x="736912" y="381000"/>
            <a:ext cx="7688931" cy="990600"/>
          </a:xfrm>
        </p:spPr>
        <p:txBody>
          <a:bodyPr>
            <a:normAutofit/>
          </a:bodyPr>
          <a:lstStyle/>
          <a:p>
            <a:r>
              <a:rPr lang="en-US" sz="3200" dirty="0">
                <a:latin typeface="Times New Roman" panose="02020603050405020304" pitchFamily="18" charset="0"/>
                <a:cs typeface="Times New Roman" panose="02020603050405020304" pitchFamily="18" charset="0"/>
              </a:rPr>
              <a:t>Types OF MOTIVATION</a:t>
            </a:r>
          </a:p>
        </p:txBody>
      </p:sp>
      <p:sp>
        <p:nvSpPr>
          <p:cNvPr id="3" name="Content Placeholder 2">
            <a:extLst>
              <a:ext uri="{FF2B5EF4-FFF2-40B4-BE49-F238E27FC236}">
                <a16:creationId xmlns:a16="http://schemas.microsoft.com/office/drawing/2014/main" id="{F27400A3-EC25-4CD9-A509-3F1FE08A3DB0}"/>
              </a:ext>
            </a:extLst>
          </p:cNvPr>
          <p:cNvSpPr>
            <a:spLocks noGrp="1"/>
          </p:cNvSpPr>
          <p:nvPr>
            <p:ph idx="1"/>
          </p:nvPr>
        </p:nvSpPr>
        <p:spPr>
          <a:xfrm>
            <a:off x="633748" y="1371600"/>
            <a:ext cx="7773339" cy="5257800"/>
          </a:xfrm>
        </p:spPr>
        <p:txBody>
          <a:bodyPr>
            <a:noAutofit/>
          </a:bodyPr>
          <a:lstStyle/>
          <a:p>
            <a:r>
              <a:rPr lang="en-US" sz="2200" cap="none" dirty="0">
                <a:latin typeface="Times New Roman" panose="02020603050405020304" pitchFamily="18" charset="0"/>
                <a:cs typeface="Times New Roman" panose="02020603050405020304" pitchFamily="18" charset="0"/>
              </a:rPr>
              <a:t>Motivations can be </a:t>
            </a:r>
          </a:p>
          <a:p>
            <a:r>
              <a:rPr lang="en-US" sz="2200" b="1" u="sng" cap="none" dirty="0">
                <a:latin typeface="Times New Roman" panose="02020603050405020304" pitchFamily="18" charset="0"/>
                <a:cs typeface="Times New Roman" panose="02020603050405020304" pitchFamily="18" charset="0"/>
              </a:rPr>
              <a:t>Intrinsic</a:t>
            </a:r>
            <a:r>
              <a:rPr lang="en-US" sz="2200" cap="none" dirty="0">
                <a:latin typeface="Times New Roman" panose="02020603050405020304" pitchFamily="18" charset="0"/>
                <a:cs typeface="Times New Roman" panose="02020603050405020304" pitchFamily="18" charset="0"/>
              </a:rPr>
              <a:t> (arising from internal factors) these</a:t>
            </a:r>
            <a:r>
              <a:rPr lang="en-US" sz="2200" i="1" dirty="0">
                <a:latin typeface="Times New Roman" panose="02020603050405020304" pitchFamily="18" charset="0"/>
                <a:cs typeface="Times New Roman" panose="02020603050405020304" pitchFamily="18" charset="0"/>
              </a:rPr>
              <a:t> </a:t>
            </a:r>
            <a:r>
              <a:rPr lang="en-US" sz="2200" i="1" cap="none" dirty="0">
                <a:latin typeface="Times New Roman" panose="02020603050405020304" pitchFamily="18" charset="0"/>
                <a:cs typeface="Times New Roman" panose="02020603050405020304" pitchFamily="18" charset="0"/>
              </a:rPr>
              <a:t>Behaviors </a:t>
            </a:r>
            <a:r>
              <a:rPr lang="en-US" sz="2200" cap="none" dirty="0">
                <a:latin typeface="Times New Roman" panose="02020603050405020304" pitchFamily="18" charset="0"/>
                <a:cs typeface="Times New Roman" panose="02020603050405020304" pitchFamily="18" charset="0"/>
              </a:rPr>
              <a:t>are generated by the sense of personal satisfaction that they bring. They are driven by an interest or enjoyment in the task itself that comes from the individual.</a:t>
            </a:r>
          </a:p>
          <a:p>
            <a:r>
              <a:rPr lang="en-US" sz="2200" b="1" u="sng" cap="none" dirty="0">
                <a:latin typeface="Times New Roman" panose="02020603050405020304" pitchFamily="18" charset="0"/>
                <a:cs typeface="Times New Roman" panose="02020603050405020304" pitchFamily="18" charset="0"/>
              </a:rPr>
              <a:t>Extrinsic</a:t>
            </a:r>
            <a:r>
              <a:rPr lang="en-US" sz="2200" cap="none" dirty="0">
                <a:latin typeface="Times New Roman" panose="02020603050405020304" pitchFamily="18" charset="0"/>
                <a:cs typeface="Times New Roman" panose="02020603050405020304" pitchFamily="18" charset="0"/>
              </a:rPr>
              <a:t> (arising from external factors) these </a:t>
            </a:r>
            <a:r>
              <a:rPr lang="en-US" sz="2200" i="1" cap="none" dirty="0">
                <a:latin typeface="Times New Roman" panose="02020603050405020304" pitchFamily="18" charset="0"/>
                <a:cs typeface="Times New Roman" panose="02020603050405020304" pitchFamily="18" charset="0"/>
              </a:rPr>
              <a:t>Behaviors, </a:t>
            </a:r>
            <a:r>
              <a:rPr lang="en-US" sz="2200" cap="none" dirty="0">
                <a:latin typeface="Times New Roman" panose="02020603050405020304" pitchFamily="18" charset="0"/>
                <a:cs typeface="Times New Roman" panose="02020603050405020304" pitchFamily="18" charset="0"/>
              </a:rPr>
              <a:t>in contrast, are performed in order to receive something from others. They do not come from within the individual, but from society—other people. </a:t>
            </a:r>
          </a:p>
          <a:p>
            <a:pPr marL="0" indent="0">
              <a:buNone/>
            </a:pPr>
            <a:r>
              <a:rPr lang="en-US" sz="2200" cap="none" dirty="0">
                <a:latin typeface="Times New Roman" panose="02020603050405020304" pitchFamily="18" charset="0"/>
                <a:cs typeface="Times New Roman" panose="02020603050405020304" pitchFamily="18" charset="0"/>
              </a:rPr>
              <a:t>In reality, our motivations are often a mix of both intrinsic and extrinsic factors, and the nature of the mix can change over time.</a:t>
            </a:r>
          </a:p>
          <a:p>
            <a:pPr marL="0" indent="0">
              <a:buNone/>
            </a:pPr>
            <a:endParaRPr lang="en-US"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06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CBCB-2A75-4507-938D-DDBE8D9716F2}"/>
              </a:ext>
            </a:extLst>
          </p:cNvPr>
          <p:cNvSpPr>
            <a:spLocks noGrp="1"/>
          </p:cNvSpPr>
          <p:nvPr>
            <p:ph type="title"/>
          </p:nvPr>
        </p:nvSpPr>
        <p:spPr>
          <a:xfrm>
            <a:off x="685332" y="381000"/>
            <a:ext cx="7773338" cy="829282"/>
          </a:xfrm>
        </p:spPr>
        <p:txBody>
          <a:bodyPr>
            <a:normAutofit/>
          </a:bodyPr>
          <a:lstStyle/>
          <a:p>
            <a:r>
              <a:rPr lang="en-US" sz="3200" dirty="0">
                <a:latin typeface="Times New Roman" panose="02020603050405020304" pitchFamily="18" charset="0"/>
                <a:cs typeface="Times New Roman" panose="02020603050405020304" pitchFamily="18" charset="0"/>
              </a:rPr>
              <a:t>Maslow Hierarchy</a:t>
            </a:r>
          </a:p>
        </p:txBody>
      </p:sp>
      <p:sp>
        <p:nvSpPr>
          <p:cNvPr id="3" name="Content Placeholder 2">
            <a:extLst>
              <a:ext uri="{FF2B5EF4-FFF2-40B4-BE49-F238E27FC236}">
                <a16:creationId xmlns:a16="http://schemas.microsoft.com/office/drawing/2014/main" id="{EC59E6D0-EB51-44E4-8E27-BFBD8D614536}"/>
              </a:ext>
            </a:extLst>
          </p:cNvPr>
          <p:cNvSpPr>
            <a:spLocks noGrp="1"/>
          </p:cNvSpPr>
          <p:nvPr>
            <p:ph idx="1"/>
          </p:nvPr>
        </p:nvSpPr>
        <p:spPr>
          <a:xfrm>
            <a:off x="661884" y="1524000"/>
            <a:ext cx="8101116" cy="5181600"/>
          </a:xfrm>
        </p:spPr>
        <p:txBody>
          <a:bodyPr>
            <a:normAutofit/>
          </a:bodyPr>
          <a:lstStyle/>
          <a:p>
            <a:r>
              <a:rPr lang="en-US" sz="2400" cap="none" dirty="0">
                <a:latin typeface="Times New Roman" panose="02020603050405020304" pitchFamily="18" charset="0"/>
                <a:cs typeface="Times New Roman" panose="02020603050405020304" pitchFamily="18" charset="0"/>
              </a:rPr>
              <a:t>In 1943, Abraham Maslow proposed a hierarchy of needs that spans the spectrum of motives, ranging from the biological to the social.</a:t>
            </a:r>
          </a:p>
          <a:p>
            <a:r>
              <a:rPr lang="en-US" sz="2400" cap="none" dirty="0">
                <a:latin typeface="Times New Roman" panose="02020603050405020304" pitchFamily="18" charset="0"/>
                <a:cs typeface="Times New Roman" panose="02020603050405020304" pitchFamily="18" charset="0"/>
              </a:rPr>
              <a:t>Maslow’s theory is based on a simple premise: human beings have needs that are hierarchically ranked.</a:t>
            </a:r>
          </a:p>
          <a:p>
            <a:r>
              <a:rPr lang="en-US" sz="2400" cap="none" dirty="0">
                <a:latin typeface="Times New Roman" panose="02020603050405020304" pitchFamily="18" charset="0"/>
                <a:cs typeface="Times New Roman" panose="02020603050405020304" pitchFamily="18" charset="0"/>
              </a:rPr>
              <a:t>Maslow organized human needs into a pyramid that includes (from lowest-level to highest-level) physiological, safety, love/belonging, esteem, and self-actualization needs. According to Maslow, one must satisfy lower-level needs before addressing needs that occur higher in the pyramid</a:t>
            </a:r>
          </a:p>
          <a:p>
            <a:endParaRPr lang="en-US"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779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31F4730-0B24-4046-BE5F-58F6DBE5DF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342" y="-11723"/>
            <a:ext cx="9144000" cy="6858000"/>
          </a:xfrm>
          <a:prstGeom prst="rect">
            <a:avLst/>
          </a:prstGeom>
        </p:spPr>
      </p:pic>
    </p:spTree>
    <p:extLst>
      <p:ext uri="{BB962C8B-B14F-4D97-AF65-F5344CB8AC3E}">
        <p14:creationId xmlns:p14="http://schemas.microsoft.com/office/powerpoint/2010/main" val="3771512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8B43D-82FE-48F9-95D0-40C7FD04CB9C}"/>
              </a:ext>
            </a:extLst>
          </p:cNvPr>
          <p:cNvSpPr>
            <a:spLocks noGrp="1"/>
          </p:cNvSpPr>
          <p:nvPr>
            <p:ph type="title"/>
          </p:nvPr>
        </p:nvSpPr>
        <p:spPr>
          <a:xfrm>
            <a:off x="685332" y="457200"/>
            <a:ext cx="7773338" cy="1295400"/>
          </a:xfrm>
        </p:spPr>
        <p:txBody>
          <a:bodyPr>
            <a:normAutofit/>
          </a:bodyPr>
          <a:lstStyle/>
          <a:p>
            <a:r>
              <a:rPr lang="en-US" sz="3200" dirty="0">
                <a:latin typeface="Times New Roman" panose="02020603050405020304" pitchFamily="18" charset="0"/>
                <a:cs typeface="Times New Roman" panose="02020603050405020304" pitchFamily="18" charset="0"/>
              </a:rPr>
              <a:t>Basic Emotions</a:t>
            </a:r>
          </a:p>
        </p:txBody>
      </p:sp>
      <p:sp>
        <p:nvSpPr>
          <p:cNvPr id="3" name="Content Placeholder 2">
            <a:extLst>
              <a:ext uri="{FF2B5EF4-FFF2-40B4-BE49-F238E27FC236}">
                <a16:creationId xmlns:a16="http://schemas.microsoft.com/office/drawing/2014/main" id="{87F46178-7177-4E5D-AF39-AE37D4B37158}"/>
              </a:ext>
            </a:extLst>
          </p:cNvPr>
          <p:cNvSpPr>
            <a:spLocks noGrp="1"/>
          </p:cNvSpPr>
          <p:nvPr>
            <p:ph idx="1"/>
          </p:nvPr>
        </p:nvSpPr>
        <p:spPr>
          <a:xfrm>
            <a:off x="304801" y="1981200"/>
            <a:ext cx="8458200" cy="4419600"/>
          </a:xfrm>
        </p:spPr>
        <p:txBody>
          <a:bodyPr>
            <a:normAutofit/>
          </a:bodyPr>
          <a:lstStyle/>
          <a:p>
            <a:r>
              <a:rPr lang="en-US" sz="2400" cap="none" dirty="0">
                <a:latin typeface="Times New Roman" panose="02020603050405020304" pitchFamily="18" charset="0"/>
                <a:cs typeface="Times New Roman" panose="02020603050405020304" pitchFamily="18" charset="0"/>
              </a:rPr>
              <a:t>Emotions are subjective experiences that involve physiological arousal and cognitive appraisal.</a:t>
            </a:r>
          </a:p>
          <a:p>
            <a:r>
              <a:rPr lang="en-US" sz="2400" cap="none" dirty="0">
                <a:latin typeface="Times New Roman" panose="02020603050405020304" pitchFamily="18" charset="0"/>
                <a:cs typeface="Times New Roman" panose="02020603050405020304" pitchFamily="18" charset="0"/>
              </a:rPr>
              <a:t>Paul Ekman introduced the six basic emotions of anger, disgust, fear, happiness, sadness, and surprise.</a:t>
            </a:r>
          </a:p>
          <a:p>
            <a:r>
              <a:rPr lang="en-US" sz="2400" cap="none" dirty="0">
                <a:latin typeface="Times New Roman" panose="02020603050405020304" pitchFamily="18" charset="0"/>
                <a:cs typeface="Times New Roman" panose="02020603050405020304" pitchFamily="18" charset="0"/>
              </a:rPr>
              <a:t>7</a:t>
            </a:r>
            <a:r>
              <a:rPr lang="en-US" sz="2400" cap="none" baseline="30000" dirty="0">
                <a:latin typeface="Times New Roman" panose="02020603050405020304" pitchFamily="18" charset="0"/>
                <a:cs typeface="Times New Roman" panose="02020603050405020304" pitchFamily="18" charset="0"/>
              </a:rPr>
              <a:t>th</a:t>
            </a:r>
            <a:r>
              <a:rPr lang="en-US" sz="2400" cap="none" dirty="0">
                <a:latin typeface="Times New Roman" panose="02020603050405020304" pitchFamily="18" charset="0"/>
                <a:cs typeface="Times New Roman" panose="02020603050405020304" pitchFamily="18" charset="0"/>
              </a:rPr>
              <a:t> emotions “contempt” which is a mixture of disgust and anger</a:t>
            </a:r>
          </a:p>
          <a:p>
            <a:r>
              <a:rPr lang="en-US" sz="2400" cap="none" dirty="0">
                <a:latin typeface="Times New Roman" panose="02020603050405020304" pitchFamily="18" charset="0"/>
                <a:cs typeface="Times New Roman" panose="02020603050405020304" pitchFamily="18" charset="0"/>
              </a:rPr>
              <a:t>Emotion is not only displayed through facial expression. We also use the tone of our voices, various behaviors, and body language to communicate information about our emotional states.</a:t>
            </a:r>
          </a:p>
        </p:txBody>
      </p:sp>
    </p:spTree>
    <p:extLst>
      <p:ext uri="{BB962C8B-B14F-4D97-AF65-F5344CB8AC3E}">
        <p14:creationId xmlns:p14="http://schemas.microsoft.com/office/powerpoint/2010/main" val="428214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54A19-4B8D-4D04-A7E8-32CDA964DC4B}"/>
              </a:ext>
            </a:extLst>
          </p:cNvPr>
          <p:cNvSpPr>
            <a:spLocks noGrp="1"/>
          </p:cNvSpPr>
          <p:nvPr>
            <p:ph type="title"/>
          </p:nvPr>
        </p:nvSpPr>
        <p:spPr>
          <a:xfrm>
            <a:off x="672436" y="247357"/>
            <a:ext cx="7773338" cy="1057882"/>
          </a:xfrm>
        </p:spPr>
        <p:txBody>
          <a:bodyPr/>
          <a:lstStyle/>
          <a:p>
            <a:r>
              <a:rPr lang="en-US" b="1" dirty="0">
                <a:latin typeface="Times New Roman" panose="02020603050405020304" pitchFamily="18" charset="0"/>
                <a:cs typeface="Times New Roman" panose="02020603050405020304" pitchFamily="18" charset="0"/>
              </a:rPr>
              <a:t>Theories of emotions</a:t>
            </a:r>
          </a:p>
        </p:txBody>
      </p:sp>
      <p:sp>
        <p:nvSpPr>
          <p:cNvPr id="3" name="Content Placeholder 2">
            <a:extLst>
              <a:ext uri="{FF2B5EF4-FFF2-40B4-BE49-F238E27FC236}">
                <a16:creationId xmlns:a16="http://schemas.microsoft.com/office/drawing/2014/main" id="{3BB23162-B091-4863-B2BA-8800DA1A8FF0}"/>
              </a:ext>
            </a:extLst>
          </p:cNvPr>
          <p:cNvSpPr>
            <a:spLocks noGrp="1"/>
          </p:cNvSpPr>
          <p:nvPr>
            <p:ph idx="1"/>
          </p:nvPr>
        </p:nvSpPr>
        <p:spPr>
          <a:xfrm>
            <a:off x="685331" y="1305239"/>
            <a:ext cx="7773339" cy="5324161"/>
          </a:xfrm>
        </p:spPr>
        <p:txBody>
          <a:bodyPr>
            <a:noAutofit/>
          </a:bodyPr>
          <a:lstStyle/>
          <a:p>
            <a:r>
              <a:rPr lang="en-US" sz="2400" b="1" u="sng" cap="none" dirty="0">
                <a:latin typeface="Times New Roman" panose="02020603050405020304" pitchFamily="18" charset="0"/>
                <a:cs typeface="Times New Roman" panose="02020603050405020304" pitchFamily="18" charset="0"/>
              </a:rPr>
              <a:t>According to the James–Lange theory of emotion</a:t>
            </a:r>
            <a:r>
              <a:rPr lang="en-US" sz="2400" cap="none" dirty="0">
                <a:latin typeface="Times New Roman" panose="02020603050405020304" pitchFamily="18" charset="0"/>
                <a:cs typeface="Times New Roman" panose="02020603050405020304" pitchFamily="18" charset="0"/>
              </a:rPr>
              <a:t>, emotions arise from physiological arousal.</a:t>
            </a:r>
            <a:endParaRPr lang="en-US" sz="2400" b="1" u="sng" cap="none" dirty="0">
              <a:latin typeface="Times New Roman" panose="02020603050405020304" pitchFamily="18" charset="0"/>
              <a:cs typeface="Times New Roman" panose="02020603050405020304" pitchFamily="18" charset="0"/>
            </a:endParaRPr>
          </a:p>
          <a:p>
            <a:r>
              <a:rPr lang="en-US" sz="2400" cap="none" dirty="0">
                <a:latin typeface="Times New Roman" panose="02020603050405020304" pitchFamily="18" charset="0"/>
                <a:cs typeface="Times New Roman" panose="02020603050405020304" pitchFamily="18" charset="0"/>
              </a:rPr>
              <a:t>Emotions arise from physiological arousal: in essence, that the self-perception of changes in the body produce emotional experiences. According to this theory, we laugh (a physiological response to a stimulus), and consequently we feel happy (an emotion); we cry, and consequently we feel sad.</a:t>
            </a:r>
          </a:p>
        </p:txBody>
      </p:sp>
      <p:pic>
        <p:nvPicPr>
          <p:cNvPr id="5" name="Picture 4">
            <a:extLst>
              <a:ext uri="{FF2B5EF4-FFF2-40B4-BE49-F238E27FC236}">
                <a16:creationId xmlns:a16="http://schemas.microsoft.com/office/drawing/2014/main" id="{FED24210-2170-426C-895F-8290E5302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5400"/>
            <a:ext cx="9144000" cy="1742760"/>
          </a:xfrm>
          <a:prstGeom prst="rect">
            <a:avLst/>
          </a:prstGeom>
        </p:spPr>
      </p:pic>
    </p:spTree>
    <p:extLst>
      <p:ext uri="{BB962C8B-B14F-4D97-AF65-F5344CB8AC3E}">
        <p14:creationId xmlns:p14="http://schemas.microsoft.com/office/powerpoint/2010/main" val="1349230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D642-B788-49B6-8E6C-DB4D979C8249}"/>
              </a:ext>
            </a:extLst>
          </p:cNvPr>
          <p:cNvSpPr>
            <a:spLocks noGrp="1"/>
          </p:cNvSpPr>
          <p:nvPr>
            <p:ph type="title"/>
          </p:nvPr>
        </p:nvSpPr>
        <p:spPr>
          <a:xfrm>
            <a:off x="685331" y="152400"/>
            <a:ext cx="7773338" cy="1057882"/>
          </a:xfrm>
        </p:spPr>
        <p:txBody>
          <a:bodyPr>
            <a:normAutofit/>
          </a:bodyPr>
          <a:lstStyle/>
          <a:p>
            <a:r>
              <a:rPr lang="en-US" sz="3200" b="1" cap="none" dirty="0">
                <a:latin typeface="Times New Roman" panose="02020603050405020304" pitchFamily="18" charset="0"/>
                <a:cs typeface="Times New Roman" panose="02020603050405020304" pitchFamily="18" charset="0"/>
              </a:rPr>
              <a:t>THEORIES OF EMOTIONS</a:t>
            </a:r>
          </a:p>
        </p:txBody>
      </p:sp>
      <p:sp>
        <p:nvSpPr>
          <p:cNvPr id="3" name="Content Placeholder 2">
            <a:extLst>
              <a:ext uri="{FF2B5EF4-FFF2-40B4-BE49-F238E27FC236}">
                <a16:creationId xmlns:a16="http://schemas.microsoft.com/office/drawing/2014/main" id="{FEEADEF6-CC54-41DA-9FAC-4BC29803F526}"/>
              </a:ext>
            </a:extLst>
          </p:cNvPr>
          <p:cNvSpPr>
            <a:spLocks noGrp="1"/>
          </p:cNvSpPr>
          <p:nvPr>
            <p:ph idx="1"/>
          </p:nvPr>
        </p:nvSpPr>
        <p:spPr>
          <a:xfrm>
            <a:off x="152400" y="1226694"/>
            <a:ext cx="8763000" cy="5029199"/>
          </a:xfrm>
        </p:spPr>
        <p:txBody>
          <a:bodyPr>
            <a:noAutofit/>
          </a:bodyPr>
          <a:lstStyle/>
          <a:p>
            <a:r>
              <a:rPr lang="en-US" sz="2400" b="1" u="sng" cap="none" dirty="0">
                <a:latin typeface="Times New Roman" panose="02020603050405020304" pitchFamily="18" charset="0"/>
                <a:cs typeface="Times New Roman" panose="02020603050405020304" pitchFamily="18" charset="0"/>
              </a:rPr>
              <a:t>The cannon–bard theory of emotion </a:t>
            </a:r>
            <a:r>
              <a:rPr lang="en-US" sz="2400" cap="none" dirty="0">
                <a:latin typeface="Times New Roman" panose="02020603050405020304" pitchFamily="18" charset="0"/>
                <a:cs typeface="Times New Roman" panose="02020603050405020304" pitchFamily="18" charset="0"/>
              </a:rPr>
              <a:t>argues that physiological arousal and emotional experience occur simultaneously but independently</a:t>
            </a:r>
          </a:p>
          <a:p>
            <a:r>
              <a:rPr lang="en-US" sz="2400" cap="none" dirty="0">
                <a:latin typeface="Times New Roman" panose="02020603050405020304" pitchFamily="18" charset="0"/>
                <a:cs typeface="Times New Roman" panose="02020603050405020304" pitchFamily="18" charset="0"/>
              </a:rPr>
              <a:t>This theory was developed by researchers who criticized the James–Lange theory for its limited ability to account for the wide variety of emotions experienced by human beings. While the Cannon–Bard theory argues that physiological arousal and emotional experience occur simultaneously, yet independently</a:t>
            </a:r>
          </a:p>
        </p:txBody>
      </p:sp>
      <p:pic>
        <p:nvPicPr>
          <p:cNvPr id="5" name="Picture 4">
            <a:extLst>
              <a:ext uri="{FF2B5EF4-FFF2-40B4-BE49-F238E27FC236}">
                <a16:creationId xmlns:a16="http://schemas.microsoft.com/office/drawing/2014/main" id="{5FF34CF5-D993-4DD3-B6C0-9557DD4FF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4031"/>
            <a:ext cx="9144000" cy="1881554"/>
          </a:xfrm>
          <a:prstGeom prst="rect">
            <a:avLst/>
          </a:prstGeom>
        </p:spPr>
      </p:pic>
    </p:spTree>
    <p:extLst>
      <p:ext uri="{BB962C8B-B14F-4D97-AF65-F5344CB8AC3E}">
        <p14:creationId xmlns:p14="http://schemas.microsoft.com/office/powerpoint/2010/main" val="2650214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2F097-66D1-4C98-AD50-95B5BA15ED9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Why Emotions are Important</a:t>
            </a:r>
          </a:p>
        </p:txBody>
      </p:sp>
      <p:sp>
        <p:nvSpPr>
          <p:cNvPr id="3" name="Content Placeholder 2">
            <a:extLst>
              <a:ext uri="{FF2B5EF4-FFF2-40B4-BE49-F238E27FC236}">
                <a16:creationId xmlns:a16="http://schemas.microsoft.com/office/drawing/2014/main" id="{AD487BD9-CF33-4B1F-A497-FE8728195517}"/>
              </a:ext>
            </a:extLst>
          </p:cNvPr>
          <p:cNvSpPr>
            <a:spLocks noGrp="1"/>
          </p:cNvSpPr>
          <p:nvPr>
            <p:ph sz="quarter" idx="13"/>
          </p:nvPr>
        </p:nvSpPr>
        <p:spPr>
          <a:xfrm>
            <a:off x="381000" y="2429481"/>
            <a:ext cx="8458200" cy="3810001"/>
          </a:xfrm>
        </p:spPr>
        <p:txBody>
          <a:bodyPr>
            <a:noAutofit/>
          </a:bodyPr>
          <a:lstStyle/>
          <a:p>
            <a:endParaRPr lang="en-US" sz="2400" b="1" cap="none" dirty="0">
              <a:latin typeface="Times New Roman" panose="02020603050405020304" pitchFamily="18" charset="0"/>
              <a:cs typeface="Times New Roman" panose="02020603050405020304" pitchFamily="18" charset="0"/>
            </a:endParaRPr>
          </a:p>
          <a:p>
            <a:pPr algn="just"/>
            <a:r>
              <a:rPr lang="en-US" sz="2400" cap="none" dirty="0">
                <a:latin typeface="Times New Roman" panose="02020603050405020304" pitchFamily="18" charset="0"/>
                <a:cs typeface="Times New Roman" panose="02020603050405020304" pitchFamily="18" charset="0"/>
              </a:rPr>
              <a:t>Emotions allow other people to understand us. When we interact with other people, it is important to give clues to help them understand how we are feeling. These cues might involve emotional expression through body language, such as various facial expressions connected with the particular emotions we are experiencing.</a:t>
            </a:r>
          </a:p>
        </p:txBody>
      </p:sp>
      <p:pic>
        <p:nvPicPr>
          <p:cNvPr id="5" name="Picture 4">
            <a:extLst>
              <a:ext uri="{FF2B5EF4-FFF2-40B4-BE49-F238E27FC236}">
                <a16:creationId xmlns:a16="http://schemas.microsoft.com/office/drawing/2014/main" id="{B78D3BEE-0B61-4DBD-B468-693AB34C3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348212"/>
          </a:xfrm>
          <a:prstGeom prst="rect">
            <a:avLst/>
          </a:prstGeom>
        </p:spPr>
      </p:pic>
    </p:spTree>
    <p:extLst>
      <p:ext uri="{BB962C8B-B14F-4D97-AF65-F5344CB8AC3E}">
        <p14:creationId xmlns:p14="http://schemas.microsoft.com/office/powerpoint/2010/main" val="309462037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1083</TotalTime>
  <Words>288</Words>
  <Application>Microsoft Office PowerPoint</Application>
  <PresentationFormat>On-screen Show (4:3)</PresentationFormat>
  <Paragraphs>32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David</vt:lpstr>
      <vt:lpstr>Times New Roman</vt:lpstr>
      <vt:lpstr>Tw Cen MT</vt:lpstr>
      <vt:lpstr>Wingdings</vt:lpstr>
      <vt:lpstr>Droplet</vt:lpstr>
      <vt:lpstr>Motivation and Emotion</vt:lpstr>
      <vt:lpstr>What is Motivation</vt:lpstr>
      <vt:lpstr>Types OF MOTIVATION</vt:lpstr>
      <vt:lpstr>Maslow Hierarchy</vt:lpstr>
      <vt:lpstr>PowerPoint Presentation</vt:lpstr>
      <vt:lpstr>Basic Emotions</vt:lpstr>
      <vt:lpstr>Theories of emotions</vt:lpstr>
      <vt:lpstr>THEORIES OF EMOTIONS</vt:lpstr>
      <vt:lpstr>Why Emotions are Important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dc:title>
  <dc:creator>nOMi</dc:creator>
  <cp:lastModifiedBy>Musfira</cp:lastModifiedBy>
  <cp:revision>71</cp:revision>
  <cp:lastPrinted>2018-10-31T05:08:19Z</cp:lastPrinted>
  <dcterms:created xsi:type="dcterms:W3CDTF">2014-02-25T15:10:02Z</dcterms:created>
  <dcterms:modified xsi:type="dcterms:W3CDTF">2018-11-27T11:14:08Z</dcterms:modified>
</cp:coreProperties>
</file>