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7" r:id="rId4"/>
    <p:sldId id="259" r:id="rId5"/>
    <p:sldId id="271" r:id="rId6"/>
    <p:sldId id="260" r:id="rId7"/>
    <p:sldId id="261" r:id="rId8"/>
    <p:sldId id="272" r:id="rId9"/>
    <p:sldId id="267" r:id="rId10"/>
    <p:sldId id="262" r:id="rId11"/>
    <p:sldId id="273" r:id="rId12"/>
    <p:sldId id="274" r:id="rId13"/>
    <p:sldId id="275" r:id="rId14"/>
    <p:sldId id="276" r:id="rId15"/>
    <p:sldId id="263" r:id="rId16"/>
    <p:sldId id="264" r:id="rId17"/>
    <p:sldId id="265" r:id="rId18"/>
    <p:sldId id="277" r:id="rId19"/>
    <p:sldId id="268" r:id="rId20"/>
    <p:sldId id="266" r:id="rId21"/>
    <p:sldId id="270" r:id="rId22"/>
    <p:sldId id="269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646D3-2DFC-4A93-A3B8-E513D2480AAC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35BC9-205B-44E6-8AE9-AED2970433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35BC9-205B-44E6-8AE9-AED29704330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atient" TargetMode="External"/><Relationship Id="rId3" Type="http://schemas.openxmlformats.org/officeDocument/2006/relationships/hyperlink" Target="https://en.wikipedia.org/wiki/Electronic_device" TargetMode="External"/><Relationship Id="rId7" Type="http://schemas.openxmlformats.org/officeDocument/2006/relationships/hyperlink" Target="https://en.wikipedia.org/wiki/Ventricular_tachycardia" TargetMode="External"/><Relationship Id="rId2" Type="http://schemas.openxmlformats.org/officeDocument/2006/relationships/hyperlink" Target="https://en.wiktionary.org/wiki/portabl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n.wikipedia.org/wiki/Ventricular_fibrillation" TargetMode="External"/><Relationship Id="rId5" Type="http://schemas.openxmlformats.org/officeDocument/2006/relationships/hyperlink" Target="https://en.wikipedia.org/wiki/Arrhythmia" TargetMode="External"/><Relationship Id="rId4" Type="http://schemas.openxmlformats.org/officeDocument/2006/relationships/hyperlink" Target="https://en.wikipedia.org/wiki/Cardiac" TargetMode="External"/><Relationship Id="rId9" Type="http://schemas.openxmlformats.org/officeDocument/2006/relationships/hyperlink" Target="https://en.wikipedia.org/wiki/Defibrillati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57600"/>
            <a:ext cx="7772400" cy="10771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Organization and Administration Of Emergency Care, &gt;&gt;&gt;Factors</a:t>
            </a:r>
            <a:br>
              <a:rPr lang="en-US" dirty="0" smtClean="0"/>
            </a:br>
            <a:r>
              <a:rPr lang="en-US" dirty="0" err="1" smtClean="0"/>
              <a:t>Dr.Waqas</a:t>
            </a:r>
            <a:endParaRPr lang="en-US" dirty="0"/>
          </a:p>
        </p:txBody>
      </p:sp>
      <p:pic>
        <p:nvPicPr>
          <p:cNvPr id="4" name="Picture 2" descr="E:\primary care and emergency procedures\pic\thICLC7EX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2" y="0"/>
            <a:ext cx="4953000" cy="32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08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Venue 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EAP for each venue should include </a:t>
            </a:r>
            <a:r>
              <a:rPr lang="en-US" dirty="0" smtClean="0"/>
              <a:t>information concerning </a:t>
            </a:r>
            <a:r>
              <a:rPr lang="en-US" dirty="0"/>
              <a:t>the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accessibility </a:t>
            </a:r>
            <a:r>
              <a:rPr lang="en-US" dirty="0"/>
              <a:t>to emergency personnel,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communications systems,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emergency equipment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Emergency vehicle </a:t>
            </a:r>
            <a:r>
              <a:rPr lang="en-US" dirty="0"/>
              <a:t>transportation.</a:t>
            </a:r>
          </a:p>
        </p:txBody>
      </p:sp>
    </p:spTree>
    <p:extLst>
      <p:ext uri="{BB962C8B-B14F-4D97-AF65-F5344CB8AC3E}">
        <p14:creationId xmlns:p14="http://schemas.microsoft.com/office/powerpoint/2010/main" val="8413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247797" cy="47717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55626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Cross country course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983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39846"/>
            <a:ext cx="6400800" cy="46089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3244334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(B) swimming pool</a:t>
            </a:r>
          </a:p>
        </p:txBody>
      </p:sp>
    </p:spTree>
    <p:extLst>
      <p:ext uri="{BB962C8B-B14F-4D97-AF65-F5344CB8AC3E}">
        <p14:creationId xmlns:p14="http://schemas.microsoft.com/office/powerpoint/2010/main" val="153306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4800600" cy="6096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0200" y="3399519"/>
            <a:ext cx="487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Narrow stairs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6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28600"/>
            <a:ext cx="6629400" cy="41901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5029200"/>
            <a:ext cx="1700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Ice-hockey </a:t>
            </a:r>
            <a:r>
              <a:rPr lang="en-US" dirty="0"/>
              <a:t>rink.</a:t>
            </a:r>
          </a:p>
        </p:txBody>
      </p:sp>
    </p:spTree>
    <p:extLst>
      <p:ext uri="{BB962C8B-B14F-4D97-AF65-F5344CB8AC3E}">
        <p14:creationId xmlns:p14="http://schemas.microsoft.com/office/powerpoint/2010/main" val="1416531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733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An emergency </a:t>
            </a:r>
            <a:r>
              <a:rPr lang="en-US" dirty="0"/>
              <a:t>dictates that </a:t>
            </a:r>
            <a:r>
              <a:rPr lang="en-US" dirty="0" smtClean="0"/>
              <a:t>transport </a:t>
            </a:r>
            <a:r>
              <a:rPr lang="en-US" dirty="0"/>
              <a:t>should be via </a:t>
            </a:r>
            <a:r>
              <a:rPr lang="en-US" dirty="0" smtClean="0"/>
              <a:t>EMS vehicles </a:t>
            </a:r>
            <a:r>
              <a:rPr lang="en-US" dirty="0"/>
              <a:t>(ambulance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r>
              <a:rPr lang="en-US" dirty="0"/>
              <a:t>when and where an </a:t>
            </a:r>
            <a:r>
              <a:rPr lang="en-US" dirty="0" smtClean="0"/>
              <a:t>ambulance </a:t>
            </a:r>
            <a:r>
              <a:rPr lang="en-US" dirty="0"/>
              <a:t>will be </a:t>
            </a:r>
            <a:r>
              <a:rPr lang="en-US" dirty="0" smtClean="0"/>
              <a:t>during all </a:t>
            </a:r>
            <a:r>
              <a:rPr lang="en-US" dirty="0"/>
              <a:t>athletic </a:t>
            </a:r>
            <a:r>
              <a:rPr lang="en-US" dirty="0" smtClean="0"/>
              <a:t>events.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s://www.colorado.gov/pacific/sites/default/files/u/1461/icon_222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779" y="1059873"/>
            <a:ext cx="3169076" cy="182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bleacherreport.net/img/images/photos/003/522/983/hi-res-86739837737f1018b00485507f982af9_crop_north.jpg?w=630&amp;h=420&amp;q=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887374"/>
            <a:ext cx="5396346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0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Emergency Care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Proximity</a:t>
            </a:r>
          </a:p>
          <a:p>
            <a:pPr marL="0" indent="0">
              <a:buNone/>
            </a:pPr>
            <a:r>
              <a:rPr lang="en-US" dirty="0" smtClean="0"/>
              <a:t>Facilities (Nearby</a:t>
            </a:r>
          </a:p>
          <a:p>
            <a:pPr marL="0" indent="0">
              <a:buNone/>
            </a:pPr>
            <a:r>
              <a:rPr lang="en-US" dirty="0" smtClean="0"/>
              <a:t>Hospitals etc.)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http://www.stdavids.com/images/default-source/Content-Imagery/emergency.jpg?sfvrsn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291" y="1143000"/>
            <a:ext cx="5715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feeds.yourstorewizards.com/1749/images/300x300/youth-football-helmet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3733800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Legal need &amp; Documentation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8458200" cy="4708525"/>
          </a:xfrm>
        </p:spPr>
        <p:txBody>
          <a:bodyPr/>
          <a:lstStyle/>
          <a:p>
            <a:r>
              <a:rPr lang="en-US" dirty="0" smtClean="0"/>
              <a:t>Possible athletic injury in any sports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Injuries to </a:t>
            </a:r>
            <a:r>
              <a:rPr lang="en-US" dirty="0" smtClean="0"/>
              <a:t>the head</a:t>
            </a:r>
            <a:r>
              <a:rPr lang="en-US" dirty="0"/>
              <a:t>, spine, and limbs are possible in both practice and competition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Failure to have an EAP lead to </a:t>
            </a:r>
            <a:r>
              <a:rPr lang="en-US" dirty="0" smtClean="0">
                <a:solidFill>
                  <a:srgbClr val="C00000"/>
                </a:solidFill>
              </a:rPr>
              <a:t>legal issues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Charges of negligence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9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2" y="762000"/>
            <a:ext cx="802639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8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1905000"/>
            <a:ext cx="84309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31F20"/>
                </a:solidFill>
                <a:latin typeface="Minion-Regular"/>
              </a:rPr>
              <a:t>Failure to have an EAP in place, and to rehearse it regularly, may result in </a:t>
            </a:r>
            <a:r>
              <a:rPr lang="en-US" sz="2800" dirty="0">
                <a:solidFill>
                  <a:srgbClr val="C00000"/>
                </a:solidFill>
                <a:latin typeface="Minion-Regular"/>
              </a:rPr>
              <a:t>inefficient or inadequate </a:t>
            </a:r>
            <a:r>
              <a:rPr lang="en-US" sz="2800" dirty="0" smtClean="0">
                <a:solidFill>
                  <a:srgbClr val="C00000"/>
                </a:solidFill>
                <a:latin typeface="Minion-Regular"/>
              </a:rPr>
              <a:t>care</a:t>
            </a:r>
            <a:r>
              <a:rPr lang="en-US" sz="2800" dirty="0">
                <a:solidFill>
                  <a:srgbClr val="C00000"/>
                </a:solidFill>
                <a:latin typeface="Minion-Regular"/>
              </a:rPr>
              <a:t>.</a:t>
            </a:r>
            <a:endParaRPr lang="en-US" sz="2800" dirty="0" smtClean="0">
              <a:solidFill>
                <a:srgbClr val="C00000"/>
              </a:solidFill>
              <a:latin typeface="Minion-Regular"/>
            </a:endParaRPr>
          </a:p>
          <a:p>
            <a:endParaRPr lang="en-US" sz="2800" dirty="0" smtClean="0">
              <a:solidFill>
                <a:srgbClr val="231F20"/>
              </a:solidFill>
              <a:latin typeface="Minion-Regular"/>
            </a:endParaRPr>
          </a:p>
          <a:p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which could lead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to </a:t>
            </a:r>
            <a:r>
              <a:rPr lang="en-US" sz="2800" dirty="0">
                <a:solidFill>
                  <a:srgbClr val="002060"/>
                </a:solidFill>
                <a:latin typeface="Minion-Regular"/>
              </a:rPr>
              <a:t>charges of negligence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against the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athletic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organization administration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and </a:t>
            </a:r>
            <a:endParaRPr lang="en-US" sz="2800" dirty="0" smtClean="0">
              <a:solidFill>
                <a:srgbClr val="231F20"/>
              </a:solidFill>
              <a:latin typeface="Minion-Regular"/>
            </a:endParaRPr>
          </a:p>
          <a:p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sports 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>medicine team </a:t>
            </a:r>
            <a:r>
              <a:rPr lang="en-US" sz="2800" dirty="0" smtClean="0">
                <a:solidFill>
                  <a:srgbClr val="231F20"/>
                </a:solidFill>
                <a:latin typeface="Minion-Regular"/>
              </a:rPr>
              <a:t>members.</a:t>
            </a: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r>
              <a:rPr lang="en-US" sz="2800" dirty="0">
                <a:solidFill>
                  <a:srgbClr val="231F20"/>
                </a:solidFill>
                <a:latin typeface="Minion-Regular"/>
              </a:rPr>
              <a:t/>
            </a:r>
            <a:br>
              <a:rPr lang="en-US" sz="2800" dirty="0">
                <a:solidFill>
                  <a:srgbClr val="231F20"/>
                </a:solidFill>
                <a:latin typeface="Minion-Regular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9990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Factors to consider in the proper </a:t>
            </a:r>
            <a:r>
              <a:rPr lang="en-US" sz="3200" b="1" dirty="0" smtClean="0">
                <a:solidFill>
                  <a:srgbClr val="00B0F0"/>
                </a:solidFill>
              </a:rPr>
              <a:t>organization and administration </a:t>
            </a:r>
            <a:r>
              <a:rPr lang="en-US" sz="3200" b="1" dirty="0">
                <a:solidFill>
                  <a:srgbClr val="00B0F0"/>
                </a:solidFill>
              </a:rPr>
              <a:t>of emergency care in </a:t>
            </a:r>
            <a:r>
              <a:rPr lang="en-US" sz="3200" b="1" dirty="0" smtClean="0">
                <a:solidFill>
                  <a:srgbClr val="00B0F0"/>
                </a:solidFill>
              </a:rPr>
              <a:t>athletic activity include the </a:t>
            </a:r>
            <a:r>
              <a:rPr lang="en-US" sz="3200" b="1" dirty="0">
                <a:solidFill>
                  <a:srgbClr val="00B0F0"/>
                </a:solidFill>
              </a:rPr>
              <a:t>following: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</a:t>
            </a:r>
            <a:r>
              <a:rPr lang="en-US" dirty="0" smtClean="0">
                <a:solidFill>
                  <a:srgbClr val="FFC000"/>
                </a:solidFill>
              </a:rPr>
              <a:t>Development </a:t>
            </a:r>
            <a:r>
              <a:rPr lang="en-US" dirty="0">
                <a:solidFill>
                  <a:srgbClr val="FFC000"/>
                </a:solidFill>
              </a:rPr>
              <a:t>and implementation of an EAP</a:t>
            </a:r>
          </a:p>
          <a:p>
            <a:pPr marL="0" indent="0">
              <a:buNone/>
            </a:pPr>
            <a:r>
              <a:rPr lang="en-US" b="1" dirty="0"/>
              <a:t>2. </a:t>
            </a:r>
            <a:r>
              <a:rPr lang="en-US" dirty="0"/>
              <a:t>The </a:t>
            </a:r>
            <a:r>
              <a:rPr lang="en-US" b="1" dirty="0"/>
              <a:t>sports medicine staff and emergency team</a:t>
            </a: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dirty="0">
                <a:solidFill>
                  <a:srgbClr val="FFC000"/>
                </a:solidFill>
              </a:rPr>
              <a:t>Initial </a:t>
            </a:r>
            <a:r>
              <a:rPr lang="en-US" b="1" dirty="0">
                <a:solidFill>
                  <a:srgbClr val="FFC000"/>
                </a:solidFill>
              </a:rPr>
              <a:t>patient assessment </a:t>
            </a:r>
            <a:r>
              <a:rPr lang="en-US" dirty="0">
                <a:solidFill>
                  <a:srgbClr val="FFC000"/>
                </a:solidFill>
              </a:rPr>
              <a:t>and care</a:t>
            </a:r>
          </a:p>
          <a:p>
            <a:pPr marL="0" indent="0">
              <a:buNone/>
            </a:pPr>
            <a:r>
              <a:rPr lang="en-US" b="1" dirty="0"/>
              <a:t>4. </a:t>
            </a:r>
            <a:r>
              <a:rPr lang="en-US" dirty="0"/>
              <a:t>Emergency communication</a:t>
            </a:r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en-US" dirty="0">
                <a:solidFill>
                  <a:srgbClr val="FFC000"/>
                </a:solidFill>
              </a:rPr>
              <a:t>Emergency equipment and supplies</a:t>
            </a:r>
          </a:p>
          <a:p>
            <a:pPr marL="0" indent="0">
              <a:buNone/>
            </a:pPr>
            <a:r>
              <a:rPr lang="en-US" b="1" dirty="0"/>
              <a:t>6. </a:t>
            </a:r>
            <a:r>
              <a:rPr lang="en-US" dirty="0"/>
              <a:t>Venue locations</a:t>
            </a:r>
          </a:p>
          <a:p>
            <a:pPr marL="0" indent="0">
              <a:buNone/>
            </a:pPr>
            <a:r>
              <a:rPr lang="en-US" b="1" dirty="0"/>
              <a:t>7. </a:t>
            </a:r>
            <a:r>
              <a:rPr lang="en-US" dirty="0">
                <a:solidFill>
                  <a:srgbClr val="FFC000"/>
                </a:solidFill>
              </a:rPr>
              <a:t>Emergency transportation</a:t>
            </a:r>
          </a:p>
          <a:p>
            <a:pPr marL="0" indent="0">
              <a:buNone/>
            </a:pPr>
            <a:r>
              <a:rPr lang="en-US" b="1" dirty="0"/>
              <a:t>8. </a:t>
            </a:r>
            <a:r>
              <a:rPr lang="en-US" dirty="0"/>
              <a:t>Emergency care facilities</a:t>
            </a:r>
          </a:p>
          <a:p>
            <a:pPr marL="0" indent="0">
              <a:buNone/>
            </a:pPr>
            <a:r>
              <a:rPr lang="en-US" b="1" dirty="0"/>
              <a:t>9. </a:t>
            </a:r>
            <a:r>
              <a:rPr lang="en-US" b="1" dirty="0">
                <a:solidFill>
                  <a:srgbClr val="FFC000"/>
                </a:solidFill>
              </a:rPr>
              <a:t>Legal need </a:t>
            </a:r>
            <a:r>
              <a:rPr lang="en-US" dirty="0">
                <a:solidFill>
                  <a:srgbClr val="FFC000"/>
                </a:solidFill>
              </a:rPr>
              <a:t>and </a:t>
            </a:r>
            <a:r>
              <a:rPr lang="en-US" b="1" dirty="0">
                <a:solidFill>
                  <a:srgbClr val="FFC000"/>
                </a:solidFill>
              </a:rPr>
              <a:t>documentation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4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739" y="160338"/>
            <a:ext cx="8229600" cy="1143000"/>
          </a:xfrm>
        </p:spPr>
        <p:txBody>
          <a:bodyPr/>
          <a:lstStyle/>
          <a:p>
            <a:r>
              <a:rPr lang="en-US" dirty="0" smtClean="0"/>
              <a:t>Important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Athlete card</a:t>
            </a:r>
          </a:p>
          <a:p>
            <a:r>
              <a:rPr lang="en-US" dirty="0" smtClean="0"/>
              <a:t>Individual injury  evaluation form</a:t>
            </a:r>
          </a:p>
          <a:p>
            <a:r>
              <a:rPr lang="en-US" dirty="0" smtClean="0"/>
              <a:t>Specific person for documentation</a:t>
            </a:r>
          </a:p>
          <a:p>
            <a:r>
              <a:rPr lang="en-US" dirty="0" smtClean="0"/>
              <a:t>Documentation of Practice &amp;Regular </a:t>
            </a:r>
          </a:p>
          <a:p>
            <a:pPr marL="0" indent="0">
              <a:buNone/>
            </a:pPr>
            <a:r>
              <a:rPr lang="en-US" dirty="0" smtClean="0"/>
              <a:t>    rehearsal EAP</a:t>
            </a:r>
          </a:p>
          <a:p>
            <a:r>
              <a:rPr lang="en-US" dirty="0" smtClean="0"/>
              <a:t>Equipment</a:t>
            </a:r>
          </a:p>
          <a:p>
            <a:r>
              <a:rPr lang="en-US" dirty="0" smtClean="0"/>
              <a:t>Emergency info Palm cards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AutoShape 2" descr="http://hangnthere.com/wp-content/uploads/2015/09/Athlete-Card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39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7" y="0"/>
            <a:ext cx="8656094" cy="682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17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58042"/>
            <a:ext cx="8706185" cy="602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83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33400"/>
            <a:ext cx="868351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75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Initial Patient Assessment and Care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Immediate care of any injured person needs to be the </a:t>
            </a:r>
            <a:r>
              <a:rPr lang="en-US" dirty="0" smtClean="0"/>
              <a:t>main concern </a:t>
            </a:r>
            <a:r>
              <a:rPr lang="en-US" dirty="0"/>
              <a:t>for the emergency </a:t>
            </a:r>
            <a:r>
              <a:rPr lang="en-US" dirty="0" smtClean="0"/>
              <a:t>team.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CHECK—CALL— CARE </a:t>
            </a:r>
            <a:r>
              <a:rPr lang="en-US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920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048000"/>
            <a:ext cx="4191000" cy="3078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E:\primary care and emergency procedures\pic\tim-hudson-broken-ank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229600" cy="620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845"/>
            <a:ext cx="7620000" cy="655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08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6638"/>
          </a:xfrm>
        </p:spPr>
        <p:txBody>
          <a:bodyPr>
            <a:noAutofit/>
          </a:bodyPr>
          <a:lstStyle/>
          <a:p>
            <a:pPr marL="0" indent="0"/>
            <a:r>
              <a:rPr lang="en-US" sz="2400" b="1" dirty="0"/>
              <a:t>1. </a:t>
            </a:r>
            <a:r>
              <a:rPr lang="en-US" sz="2400" dirty="0">
                <a:solidFill>
                  <a:srgbClr val="FFC000"/>
                </a:solidFill>
              </a:rPr>
              <a:t>Development and implementation of an EAP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b="1" dirty="0"/>
              <a:t>2. </a:t>
            </a:r>
            <a:r>
              <a:rPr lang="en-US" sz="2400" dirty="0"/>
              <a:t>The </a:t>
            </a:r>
            <a:r>
              <a:rPr lang="en-US" sz="2400" b="1" dirty="0"/>
              <a:t>sports medicine staff and emergency team</a:t>
            </a:r>
            <a:br>
              <a:rPr lang="en-US" sz="2400" b="1" dirty="0"/>
            </a:br>
            <a:r>
              <a:rPr lang="en-US" sz="2400" b="1" dirty="0"/>
              <a:t>3. </a:t>
            </a:r>
            <a:r>
              <a:rPr lang="en-US" sz="2400" dirty="0">
                <a:solidFill>
                  <a:srgbClr val="FFC000"/>
                </a:solidFill>
              </a:rPr>
              <a:t>Initial </a:t>
            </a:r>
            <a:r>
              <a:rPr lang="en-US" sz="2400" b="1" dirty="0">
                <a:solidFill>
                  <a:srgbClr val="FFC000"/>
                </a:solidFill>
              </a:rPr>
              <a:t>patient assessment </a:t>
            </a:r>
            <a:r>
              <a:rPr lang="en-US" sz="2400" dirty="0">
                <a:solidFill>
                  <a:srgbClr val="FFC000"/>
                </a:solidFill>
              </a:rPr>
              <a:t>and care</a:t>
            </a:r>
            <a:br>
              <a:rPr lang="en-US" sz="2400" dirty="0">
                <a:solidFill>
                  <a:srgbClr val="FFC000"/>
                </a:solidFill>
              </a:rPr>
            </a:br>
            <a:r>
              <a:rPr lang="en-US" sz="2400" b="1" dirty="0"/>
              <a:t>4. </a:t>
            </a:r>
            <a:r>
              <a:rPr lang="en-US" sz="2400" dirty="0">
                <a:solidFill>
                  <a:srgbClr val="00B0F0"/>
                </a:solidFill>
              </a:rPr>
              <a:t>Emergency communication</a:t>
            </a:r>
            <a:br>
              <a:rPr lang="en-US" sz="2400" dirty="0">
                <a:solidFill>
                  <a:srgbClr val="00B0F0"/>
                </a:solidFill>
              </a:rPr>
            </a:b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449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Communication prior to an event </a:t>
            </a:r>
            <a:r>
              <a:rPr lang="en-US" dirty="0"/>
              <a:t>is </a:t>
            </a:r>
            <a:r>
              <a:rPr lang="en-US" dirty="0" smtClean="0"/>
              <a:t>a good </a:t>
            </a:r>
            <a:r>
              <a:rPr lang="en-US" dirty="0"/>
              <a:t>way to establish a positive working </a:t>
            </a:r>
            <a:r>
              <a:rPr lang="en-US" dirty="0" smtClean="0"/>
              <a:t>relationship between </a:t>
            </a:r>
            <a:r>
              <a:rPr lang="en-US" dirty="0"/>
              <a:t>all groups of </a:t>
            </a:r>
            <a:r>
              <a:rPr lang="en-US" dirty="0" smtClean="0"/>
              <a:t>professionals.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Access to a working telephone or other </a:t>
            </a:r>
            <a:r>
              <a:rPr lang="en-US" dirty="0" smtClean="0">
                <a:solidFill>
                  <a:srgbClr val="00B0F0"/>
                </a:solidFill>
              </a:rPr>
              <a:t>telecommunications Device.</a:t>
            </a:r>
          </a:p>
          <a:p>
            <a:pPr marL="0" indent="0">
              <a:buNone/>
            </a:pPr>
            <a:r>
              <a:rPr lang="en-US" dirty="0" smtClean="0"/>
              <a:t>Check communications system.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Backup </a:t>
            </a:r>
            <a:r>
              <a:rPr lang="en-US" dirty="0">
                <a:solidFill>
                  <a:srgbClr val="FFC000"/>
                </a:solidFill>
              </a:rPr>
              <a:t>communications plan 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Currently </a:t>
            </a:r>
            <a:r>
              <a:rPr lang="en-US" dirty="0"/>
              <a:t>the most common method </a:t>
            </a:r>
            <a:r>
              <a:rPr lang="en-US" dirty="0" smtClean="0"/>
              <a:t>of communication </a:t>
            </a:r>
            <a:r>
              <a:rPr lang="en-US" dirty="0"/>
              <a:t>is a cellular </a:t>
            </a:r>
            <a:r>
              <a:rPr lang="en-US" dirty="0" smtClean="0"/>
              <a:t>telephone.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Notes along with telephone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://www.themoneyedge.com.au/wp-content/uploads/2015/10/tele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123" y="2895600"/>
            <a:ext cx="2857426" cy="175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04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Equipment &amp; supplies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80107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4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04" y="609600"/>
            <a:ext cx="7394496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382000" cy="96043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Automated external defibrillator (AED) 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24000"/>
            <a:ext cx="86106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tooltip="wikt:portable"/>
              </a:rPr>
              <a:t>A portable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28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tooltip="Electronic device"/>
              </a:rPr>
              <a:t>electronic device</a:t>
            </a:r>
            <a:r>
              <a:rPr lang="en-US" sz="2800" dirty="0" smtClean="0"/>
              <a:t>  that automatically diagnoses the life threatening </a:t>
            </a:r>
            <a:r>
              <a:rPr lang="en-US" sz="2800" b="1" dirty="0" smtClean="0">
                <a:hlinkClick r:id="rId4" tooltip="Cardiac"/>
              </a:rPr>
              <a:t>cardiac</a:t>
            </a:r>
            <a:r>
              <a:rPr lang="en-US" sz="2800" b="1" dirty="0"/>
              <a:t> </a:t>
            </a:r>
            <a:r>
              <a:rPr lang="en-US" sz="2800" b="1" dirty="0" smtClean="0">
                <a:hlinkClick r:id="rId5" tooltip="Arrhythmia"/>
              </a:rPr>
              <a:t>arrhythmias</a:t>
            </a:r>
            <a:r>
              <a:rPr lang="en-US" sz="2800" dirty="0" smtClean="0"/>
              <a:t> of </a:t>
            </a:r>
            <a:r>
              <a:rPr lang="en-US" sz="2800" b="1" dirty="0" smtClean="0">
                <a:hlinkClick r:id="rId6" tooltip="Ventricular fibrillation"/>
              </a:rPr>
              <a:t>ventricular fibrillation</a:t>
            </a:r>
            <a:r>
              <a:rPr lang="en-US" sz="2800" b="1" dirty="0" smtClean="0"/>
              <a:t> </a:t>
            </a:r>
            <a:r>
              <a:rPr lang="en-US" sz="2800" dirty="0" smtClean="0"/>
              <a:t>and </a:t>
            </a:r>
            <a:r>
              <a:rPr lang="en-US" sz="2800" b="1" dirty="0" smtClean="0">
                <a:hlinkClick r:id="rId7" tooltip="Ventricular tachycardia"/>
              </a:rPr>
              <a:t>ventricular tachycardia</a:t>
            </a:r>
            <a:r>
              <a:rPr lang="en-US" sz="2800" dirty="0" smtClean="0"/>
              <a:t> in a </a:t>
            </a:r>
            <a:r>
              <a:rPr lang="en-US" sz="2800" b="1" dirty="0" smtClean="0">
                <a:hlinkClick r:id="rId8" tooltip="Patient"/>
              </a:rPr>
              <a:t>patient</a:t>
            </a:r>
            <a:r>
              <a:rPr lang="en-US" sz="2800" dirty="0" smtClean="0"/>
              <a:t>,</a:t>
            </a:r>
            <a:r>
              <a:rPr lang="en-US" sz="2800" baseline="30000" dirty="0"/>
              <a:t> </a:t>
            </a:r>
            <a:r>
              <a:rPr lang="en-US" sz="2800" dirty="0" smtClean="0"/>
              <a:t>and is able to treat them through </a:t>
            </a:r>
            <a:r>
              <a:rPr lang="en-US" sz="2800" b="1" dirty="0" smtClean="0">
                <a:hlinkClick r:id="rId9" tooltip="Defibrillation"/>
              </a:rPr>
              <a:t>defibrillation</a:t>
            </a:r>
            <a:r>
              <a:rPr lang="en-US" sz="2800" dirty="0"/>
              <a:t>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/>
              <a:t>T</a:t>
            </a:r>
            <a:r>
              <a:rPr lang="en-US" sz="2800" dirty="0" smtClean="0"/>
              <a:t>he application of electrical therapy which stops the arrhythmia, allowing the heart to reestablish an effective rhythm.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363</Words>
  <Application>Microsoft Office PowerPoint</Application>
  <PresentationFormat>On-screen Show (4:3)</PresentationFormat>
  <Paragraphs>64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Minion-Regular</vt:lpstr>
      <vt:lpstr>Wingdings</vt:lpstr>
      <vt:lpstr>Office Theme</vt:lpstr>
      <vt:lpstr>Organization and Administration Of Emergency Care, &gt;&gt;&gt;Factors Dr.Waqas</vt:lpstr>
      <vt:lpstr>Factors to consider in the proper organization and administration of emergency care in athletic activity include the following:</vt:lpstr>
      <vt:lpstr>Initial Patient Assessment and Care</vt:lpstr>
      <vt:lpstr>PowerPoint Presentation</vt:lpstr>
      <vt:lpstr>PowerPoint Presentation</vt:lpstr>
      <vt:lpstr>1. Development and implementation of an EAP 2. The sports medicine staff and emergency team 3. Initial patient assessment and care 4. Emergency communication </vt:lpstr>
      <vt:lpstr>Emergency Equipment &amp; supplies</vt:lpstr>
      <vt:lpstr>PowerPoint Presentation</vt:lpstr>
      <vt:lpstr>Automated external defibrillator (AED)  </vt:lpstr>
      <vt:lpstr>Venue Locations</vt:lpstr>
      <vt:lpstr>PowerPoint Presentation</vt:lpstr>
      <vt:lpstr>PowerPoint Presentation</vt:lpstr>
      <vt:lpstr>PowerPoint Presentation</vt:lpstr>
      <vt:lpstr>PowerPoint Presentation</vt:lpstr>
      <vt:lpstr>Emergency transportation</vt:lpstr>
      <vt:lpstr>Emergency Care Facilities</vt:lpstr>
      <vt:lpstr>Legal need &amp; Documentation </vt:lpstr>
      <vt:lpstr>PowerPoint Presentation</vt:lpstr>
      <vt:lpstr>PowerPoint Presentation</vt:lpstr>
      <vt:lpstr>Important documentation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Organization and Administration Of Emergency Care</dc:title>
  <dc:creator>abdul munem</dc:creator>
  <cp:lastModifiedBy>Windows User</cp:lastModifiedBy>
  <cp:revision>63</cp:revision>
  <dcterms:created xsi:type="dcterms:W3CDTF">2006-08-16T00:00:00Z</dcterms:created>
  <dcterms:modified xsi:type="dcterms:W3CDTF">2020-02-20T05:09:21Z</dcterms:modified>
</cp:coreProperties>
</file>