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25"/>
  </p:notesMasterIdLst>
  <p:sldIdLst>
    <p:sldId id="327" r:id="rId2"/>
    <p:sldId id="314" r:id="rId3"/>
    <p:sldId id="375" r:id="rId4"/>
    <p:sldId id="376" r:id="rId5"/>
    <p:sldId id="377" r:id="rId6"/>
    <p:sldId id="379" r:id="rId7"/>
    <p:sldId id="380" r:id="rId8"/>
    <p:sldId id="381" r:id="rId9"/>
    <p:sldId id="382" r:id="rId10"/>
    <p:sldId id="378" r:id="rId11"/>
    <p:sldId id="383" r:id="rId12"/>
    <p:sldId id="384" r:id="rId13"/>
    <p:sldId id="387" r:id="rId14"/>
    <p:sldId id="389" r:id="rId15"/>
    <p:sldId id="391" r:id="rId16"/>
    <p:sldId id="392" r:id="rId17"/>
    <p:sldId id="394" r:id="rId18"/>
    <p:sldId id="396" r:id="rId19"/>
    <p:sldId id="398" r:id="rId20"/>
    <p:sldId id="400" r:id="rId21"/>
    <p:sldId id="402" r:id="rId22"/>
    <p:sldId id="404" r:id="rId23"/>
    <p:sldId id="385" r:id="rId2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F427FB5-9DC2-4CD3-BCE0-EE2BA5E39090}">
          <p14:sldIdLst>
            <p14:sldId id="327"/>
            <p14:sldId id="314"/>
            <p14:sldId id="375"/>
            <p14:sldId id="376"/>
            <p14:sldId id="377"/>
            <p14:sldId id="379"/>
            <p14:sldId id="380"/>
            <p14:sldId id="381"/>
            <p14:sldId id="382"/>
            <p14:sldId id="378"/>
            <p14:sldId id="383"/>
            <p14:sldId id="384"/>
            <p14:sldId id="387"/>
            <p14:sldId id="389"/>
            <p14:sldId id="391"/>
            <p14:sldId id="392"/>
            <p14:sldId id="394"/>
            <p14:sldId id="396"/>
            <p14:sldId id="398"/>
            <p14:sldId id="400"/>
            <p14:sldId id="402"/>
            <p14:sldId id="404"/>
            <p14:sldId id="385"/>
          </p14:sldIdLst>
        </p14:section>
        <p14:section name="Untitled Section" id="{15FBEDD5-7809-4B27-8193-8E6ACF6D2E2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89228" autoAdjust="0"/>
  </p:normalViewPr>
  <p:slideViewPr>
    <p:cSldViewPr>
      <p:cViewPr varScale="1">
        <p:scale>
          <a:sx n="66" d="100"/>
          <a:sy n="66" d="100"/>
        </p:scale>
        <p:origin x="876" y="72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-3237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FE967-2C8A-4418-A4C7-E9AEDA6F0DC3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233E7-D662-4388-8E3C-0D30765C3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64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233E7-D662-4388-8E3C-0D30765C3BF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676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233E7-D662-4388-8E3C-0D30765C3BF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51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89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92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448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8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7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3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0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4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34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7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90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1AA1B-AE58-423A-A191-EC85F8758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52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1</a:t>
            </a:fld>
            <a:endParaRPr lang="en-US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612" y="381000"/>
            <a:ext cx="8610600" cy="5791200"/>
          </a:xfrm>
        </p:spPr>
      </p:pic>
    </p:spTree>
    <p:extLst>
      <p:ext uri="{BB962C8B-B14F-4D97-AF65-F5344CB8AC3E}">
        <p14:creationId xmlns:p14="http://schemas.microsoft.com/office/powerpoint/2010/main" val="351748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CLEANING AND SANITATIZING PROCEDURES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 CLEANING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gel or any thickening agent is added to prolong the penetration time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Mostly it is used for the inclined and vertical surfaces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Walls are also cleaned through this method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foam and gel cleaning are completed by thorough flushing and rinsing by water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562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CLEANING AND SANITATIZING PROCEDURES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CLEANING EQUIPMENTS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equipment are used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Brooms and scrappers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Mops and buckets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Squeegees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Air, steam and water jets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Vacuum Cleaners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phase cleaning guns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62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CLEANING AND SANITATIZING PROCEDURES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 OF DISMANTLING AND CLEANING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laborious  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ime taking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Mechanical damage of equipment can occur adding to the maintenance cost 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not performed effectively, can be the basis of contamination of product</a:t>
            </a:r>
          </a:p>
          <a:p>
            <a:pPr>
              <a:lnSpc>
                <a:spcPct val="10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55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CLEANING IN PLACE </a:t>
            </a:r>
            <a:endParaRPr lang="en-US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GB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prevent disadvantages of dismantling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cleaning</a:t>
            </a:r>
          </a:p>
          <a:p>
            <a:pPr algn="just">
              <a:lnSpc>
                <a:spcPct val="150000"/>
              </a:lnSpc>
            </a:pPr>
            <a:r>
              <a:rPr lang="en-GB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In-place-cleaning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for use in plants handling liquid </a:t>
            </a:r>
            <a:r>
              <a:rPr lang="en-GB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foodstuffs</a:t>
            </a:r>
          </a:p>
          <a:p>
            <a:pPr algn="just">
              <a:lnSpc>
                <a:spcPct val="150000"/>
              </a:lnSpc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 food industry uses automated </a:t>
            </a:r>
            <a:r>
              <a:rPr lang="en-GB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mechanised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cleaning </a:t>
            </a:r>
            <a:r>
              <a:rPr lang="en-GB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equipment</a:t>
            </a:r>
          </a:p>
          <a:p>
            <a:pPr algn="just">
              <a:lnSpc>
                <a:spcPct val="150000"/>
              </a:lnSpc>
            </a:pPr>
            <a:r>
              <a:rPr lang="en-GB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 </a:t>
            </a:r>
            <a:r>
              <a:rPr lang="en-GB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desired mechanical force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32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CLEANING IN PLACE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principle, method used same as that for dismantling and cleaning</a:t>
            </a:r>
          </a:p>
          <a:p>
            <a:pPr algn="just">
              <a:lnSpc>
                <a:spcPct val="100000"/>
              </a:lnSpc>
            </a:pPr>
            <a:r>
              <a:rPr lang="en-GB" altLang="en-US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wash water rinse</a:t>
            </a:r>
          </a:p>
          <a:p>
            <a:pPr algn="just">
              <a:lnSpc>
                <a:spcPct val="100000"/>
              </a:lnSpc>
            </a:pPr>
            <a:r>
              <a:rPr lang="en-GB" altLang="en-US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Detergent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solutions used to strip food residues and soiling films from internal surfaces of system</a:t>
            </a:r>
          </a:p>
          <a:p>
            <a:pPr algn="just">
              <a:lnSpc>
                <a:spcPct val="100000"/>
              </a:lnSpc>
            </a:pPr>
            <a:r>
              <a:rPr lang="en-GB" altLang="en-US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Sterilisation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cleaned surfaces, using a chemical </a:t>
            </a:r>
            <a:r>
              <a:rPr lang="en-GB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sterilant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follows rinse</a:t>
            </a:r>
          </a:p>
          <a:p>
            <a:pPr algn="just">
              <a:lnSpc>
                <a:spcPct val="100000"/>
              </a:lnSpc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time consuming dismantling or reassembling required.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891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CLEANING IN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982" y="1825624"/>
            <a:ext cx="10512862" cy="465137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Exact </a:t>
            </a:r>
            <a:r>
              <a:rPr lang="en-GB" altLang="en-US" dirty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arrangement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cleaning system depends on  complexity of plant layout</a:t>
            </a:r>
          </a:p>
          <a:p>
            <a:pPr algn="just">
              <a:lnSpc>
                <a:spcPct val="150000"/>
              </a:lnSpc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Basically, </a:t>
            </a:r>
            <a:r>
              <a:rPr lang="en-GB" altLang="en-US" dirty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make-up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storage tank containing  cleaning solution piped into system</a:t>
            </a:r>
          </a:p>
          <a:p>
            <a:pPr algn="just">
              <a:lnSpc>
                <a:spcPct val="150000"/>
              </a:lnSpc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tank suitably </a:t>
            </a:r>
            <a:r>
              <a:rPr lang="en-GB" altLang="en-US" dirty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isolated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avoid leakage of chemical solutions into process stream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403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CLEANING IN PLACE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982" y="1371600"/>
            <a:ext cx="10512862" cy="5349875"/>
          </a:xfrm>
        </p:spPr>
        <p:txBody>
          <a:bodyPr>
            <a:normAutofit/>
          </a:bodyPr>
          <a:lstStyle/>
          <a:p>
            <a:pPr algn="just">
              <a:lnSpc>
                <a:spcPct val="250000"/>
              </a:lnSpc>
            </a:pPr>
            <a:r>
              <a:rPr lang="en-GB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 is </a:t>
            </a:r>
            <a:r>
              <a:rPr lang="en-GB" alt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emptied</a:t>
            </a:r>
            <a:r>
              <a:rPr lang="en-GB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ready for cleaning after  production run </a:t>
            </a:r>
            <a:r>
              <a:rPr lang="en-GB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ends</a:t>
            </a:r>
            <a:endParaRPr lang="en-GB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250000"/>
              </a:lnSpc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Raw material </a:t>
            </a:r>
            <a:r>
              <a:rPr lang="en-GB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storage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tanks and product receivers </a:t>
            </a:r>
            <a:r>
              <a:rPr lang="en-GB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GB" altLang="en-US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isolated</a:t>
            </a:r>
            <a:r>
              <a:rPr lang="en-GB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250000"/>
              </a:lnSpc>
            </a:pPr>
            <a:r>
              <a:rPr lang="en-GB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Cleaning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storage tank </a:t>
            </a:r>
            <a:r>
              <a:rPr lang="en-GB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opened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the system</a:t>
            </a:r>
          </a:p>
          <a:p>
            <a:pPr>
              <a:lnSpc>
                <a:spcPct val="250000"/>
              </a:lnSpc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50000"/>
              </a:lnSpc>
            </a:pPr>
            <a:endParaRPr lang="en-US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78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CLEANING IN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en-GB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Factors Influencing Degree of Cleaning Achieved (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dismantling or CIP) include:</a:t>
            </a:r>
          </a:p>
          <a:p>
            <a:pPr algn="just">
              <a:lnSpc>
                <a:spcPct val="100000"/>
              </a:lnSpc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</a:t>
            </a:r>
          </a:p>
          <a:p>
            <a:pPr>
              <a:lnSpc>
                <a:spcPct val="100000"/>
              </a:lnSpc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Composition, concentration of detergent solutions</a:t>
            </a:r>
          </a:p>
          <a:p>
            <a:pPr algn="just">
              <a:lnSpc>
                <a:spcPct val="100000"/>
              </a:lnSpc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Contact time between detergent solutions and soil deposit</a:t>
            </a:r>
          </a:p>
          <a:p>
            <a:pPr algn="just">
              <a:lnSpc>
                <a:spcPct val="100000"/>
              </a:lnSpc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Degree of turbulence promoted </a:t>
            </a:r>
          </a:p>
          <a:p>
            <a:pPr algn="just">
              <a:lnSpc>
                <a:spcPct val="100000"/>
              </a:lnSpc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 and thickness of soil film.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6770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CLEANING IN PLACE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982" y="1524001"/>
            <a:ext cx="10512862" cy="483235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GB" altLang="en-US" dirty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GB" altLang="en-US" dirty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supplied to plant important</a:t>
            </a:r>
          </a:p>
          <a:p>
            <a:pPr algn="just">
              <a:lnSpc>
                <a:spcPct val="150000"/>
              </a:lnSpc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be bacteriologically acceptable </a:t>
            </a:r>
          </a:p>
          <a:p>
            <a:pPr algn="just">
              <a:lnSpc>
                <a:spcPct val="150000"/>
              </a:lnSpc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must  be softened before detergent  added</a:t>
            </a:r>
          </a:p>
          <a:p>
            <a:pPr algn="just">
              <a:lnSpc>
                <a:spcPct val="150000"/>
              </a:lnSpc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mineral content of water high</a:t>
            </a:r>
          </a:p>
          <a:p>
            <a:pPr lvl="1" algn="just">
              <a:lnSpc>
                <a:spcPct val="150000"/>
              </a:lnSpc>
            </a:pPr>
            <a:r>
              <a:rPr lang="en-GB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conditioners (sequestering agents – sodium polyphosphates) must be added </a:t>
            </a:r>
          </a:p>
          <a:p>
            <a:pPr algn="just">
              <a:lnSpc>
                <a:spcPct val="150000"/>
              </a:lnSpc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Prevent precipitation on pipeline and equipment surfaces.</a:t>
            </a:r>
          </a:p>
          <a:p>
            <a:pPr>
              <a:lnSpc>
                <a:spcPct val="150000"/>
              </a:lnSpc>
            </a:pPr>
            <a:endParaRPr lang="en-US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39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CLEANING IN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GB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IN-PLACE-CLEANING IN A STILL BEVERAGE PLANT</a:t>
            </a:r>
            <a:endParaRPr lang="en-GB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Still beverage plants - fruit pulp, sugar, </a:t>
            </a:r>
            <a:r>
              <a:rPr lang="en-GB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acidulants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colours and flavours normally used</a:t>
            </a:r>
          </a:p>
          <a:p>
            <a:pPr algn="just">
              <a:lnSpc>
                <a:spcPct val="150000"/>
              </a:lnSpc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plants do not employ fruit pulp at all</a:t>
            </a:r>
          </a:p>
          <a:p>
            <a:pPr algn="just">
              <a:lnSpc>
                <a:spcPct val="150000"/>
              </a:lnSpc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Tetra Pak system, these plants normally adopt CIP method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97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88825" cy="1295400"/>
          </a:xfrm>
        </p:spPr>
        <p:txBody>
          <a:bodyPr/>
          <a:lstStyle/>
          <a:p>
            <a:pPr algn="just"/>
            <a:r>
              <a:rPr lang="en-US" sz="4000" b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CONTENTS </a:t>
            </a:r>
            <a:endParaRPr lang="en-US" sz="4000" b="1" dirty="0">
              <a:solidFill>
                <a:srgbClr val="00B0F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" y="1205300"/>
            <a:ext cx="11734800" cy="5548700"/>
          </a:xfrm>
        </p:spPr>
        <p:txBody>
          <a:bodyPr>
            <a:noAutofit/>
          </a:bodyPr>
          <a:lstStyle/>
          <a:p>
            <a:pPr marL="342900" lvl="0" indent="-342900" algn="l">
              <a:lnSpc>
                <a:spcPct val="2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Methods of cleaning</a:t>
            </a:r>
          </a:p>
          <a:p>
            <a:pPr marL="342900" lvl="0" indent="-342900" algn="l">
              <a:lnSpc>
                <a:spcPct val="2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CIP and COP</a:t>
            </a:r>
          </a:p>
          <a:p>
            <a:pPr marL="342900" lvl="0" indent="-342900" algn="l">
              <a:lnSpc>
                <a:spcPct val="2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Dismantling and cleaning</a:t>
            </a:r>
          </a:p>
          <a:p>
            <a:pPr marL="342900" lvl="0" indent="-342900" algn="l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Jet cleaning</a:t>
            </a:r>
          </a:p>
          <a:p>
            <a:pPr marL="342900" lvl="0" indent="-342900" algn="l">
              <a:lnSpc>
                <a:spcPct val="2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Foam cleaning</a:t>
            </a:r>
          </a:p>
          <a:p>
            <a:pPr marL="342900" lvl="0" indent="-342900" algn="l">
              <a:lnSpc>
                <a:spcPct val="2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Gel cleaning</a:t>
            </a:r>
          </a:p>
          <a:p>
            <a:pPr marL="342900" lvl="0" indent="-342900" algn="l">
              <a:lnSpc>
                <a:spcPct val="20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Cleaning equipment </a:t>
            </a:r>
          </a:p>
          <a:p>
            <a:pPr algn="l">
              <a:lnSpc>
                <a:spcPct val="200000"/>
              </a:lnSpc>
              <a:spcBef>
                <a:spcPts val="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477811" y="6477001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2081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CLEANING IN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982" y="1690690"/>
            <a:ext cx="10512862" cy="5030786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en-GB" altLang="en-US" dirty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Typical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cycle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GB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flushed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GB" altLang="en-US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en-GB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Followed with </a:t>
            </a:r>
            <a:r>
              <a:rPr lang="en-GB" altLang="en-US" dirty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rgbClr val="99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Dilute </a:t>
            </a:r>
            <a:r>
              <a:rPr lang="en-GB" altLang="en-US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sodium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hydroxide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solution circulated in the system </a:t>
            </a:r>
          </a:p>
          <a:p>
            <a:pPr marL="971413" lvl="1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en-GB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en-GB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- 1 to 1.5%  </a:t>
            </a:r>
          </a:p>
          <a:p>
            <a:pPr marL="971413" lvl="1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en-GB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- 90°C</a:t>
            </a:r>
          </a:p>
          <a:p>
            <a:pPr marL="514350" indent="-514350" algn="just">
              <a:lnSpc>
                <a:spcPct val="100000"/>
              </a:lnSpc>
              <a:buFont typeface="+mj-lt"/>
              <a:buAutoNum type="arabicPeriod"/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Retention time -  20 minutes.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84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CLEANING IN PLACE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982" y="1447800"/>
            <a:ext cx="10512862" cy="502920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GB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Afterwards</a:t>
            </a:r>
            <a:r>
              <a:rPr lang="en-GB" altLang="en-US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Flushing</a:t>
            </a:r>
            <a:r>
              <a:rPr lang="en-GB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simple water</a:t>
            </a:r>
          </a:p>
          <a:p>
            <a:pPr algn="just">
              <a:lnSpc>
                <a:spcPct val="100000"/>
              </a:lnSpc>
            </a:pPr>
            <a:r>
              <a:rPr lang="en-GB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Dilute </a:t>
            </a:r>
            <a:r>
              <a:rPr lang="en-GB" altLang="en-US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nitric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 smtClean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 is </a:t>
            </a:r>
            <a:r>
              <a:rPr lang="en-GB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circulated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the system:</a:t>
            </a:r>
          </a:p>
          <a:p>
            <a:pPr lvl="1" algn="just">
              <a:lnSpc>
                <a:spcPct val="100000"/>
              </a:lnSpc>
            </a:pPr>
            <a:r>
              <a:rPr lang="en-GB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Nitric acid - 0.75 %</a:t>
            </a:r>
          </a:p>
          <a:p>
            <a:pPr lvl="1" algn="just">
              <a:lnSpc>
                <a:spcPct val="100000"/>
              </a:lnSpc>
            </a:pPr>
            <a:r>
              <a:rPr lang="en-GB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-  70 to 80°C </a:t>
            </a:r>
          </a:p>
          <a:p>
            <a:pPr algn="just">
              <a:lnSpc>
                <a:spcPct val="100000"/>
              </a:lnSpc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Retention time -  15 minutes</a:t>
            </a:r>
          </a:p>
          <a:p>
            <a:pPr algn="just">
              <a:lnSpc>
                <a:spcPct val="100000"/>
              </a:lnSpc>
            </a:pP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Rinse  with </a:t>
            </a:r>
            <a:r>
              <a:rPr lang="en-GB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</a:p>
          <a:p>
            <a:pPr algn="just">
              <a:lnSpc>
                <a:spcPct val="100000"/>
              </a:lnSpc>
            </a:pPr>
            <a:r>
              <a:rPr lang="en-GB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tetra pack machine is sterilized with hot air at 120</a:t>
            </a:r>
            <a:r>
              <a:rPr lang="en-GB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°C for 30 min</a:t>
            </a:r>
            <a:endParaRPr lang="en-GB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en-GB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800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 OF CLEANING PROCESS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982" y="1825624"/>
            <a:ext cx="10512862" cy="47275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evaluation survey consist of following standards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cleanliness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visual product wastes, foreign matter, slime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must be absent from the processing equipment</a:t>
            </a:r>
          </a:p>
          <a:p>
            <a:pPr marL="514350" indent="-514350">
              <a:buAutoNum type="arabicPeriod" startAt="2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Chemical cleanliness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means freedom from undesirable chemicals including cleaning compounds. Electron Spectroscopy for Chemical Analysis(ESCA) is used</a:t>
            </a:r>
          </a:p>
          <a:p>
            <a:pPr marL="514350" indent="-514350">
              <a:buAutoNum type="arabicPeriod" startAt="3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Microbiological cleanliness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dominant factor, must be controlled through proper sanitation. ATP Bioluminescence monitoring is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264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60613" y="1854177"/>
            <a:ext cx="7111438" cy="408942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1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CLEANING AND SANITATIZING PROCEDURES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Methods of cleaning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main two types of cleaning and sanitization procedures being employed in food processing plants </a:t>
            </a:r>
          </a:p>
          <a:p>
            <a:pPr marL="514350" indent="-514350">
              <a:lnSpc>
                <a:spcPct val="100000"/>
              </a:lnSpc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Dismantling and cleaning</a:t>
            </a:r>
          </a:p>
          <a:p>
            <a:pPr marL="514350" indent="-514350">
              <a:lnSpc>
                <a:spcPct val="100000"/>
              </a:lnSpc>
              <a:buAutoNum type="arabi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Cleaning in place or in place cleaning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 food processing plants are designed to permit cleaning by CIP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 old processing units still use the dismantling technique</a:t>
            </a:r>
          </a:p>
          <a:p>
            <a:pPr marL="0" indent="0">
              <a:lnSpc>
                <a:spcPct val="10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013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DISMANTLING AND CLEANING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823" y="2286000"/>
            <a:ext cx="6310546" cy="340998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12" y="2895600"/>
            <a:ext cx="4400012" cy="24788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4212" y="5695982"/>
            <a:ext cx="312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Dismantling and cleaning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89612" y="60198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Cleaning in place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592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982" y="427037"/>
            <a:ext cx="10512862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DISMANTLING AND CLEANING</a:t>
            </a:r>
            <a:endParaRPr lang="en-US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982" y="1371600"/>
            <a:ext cx="10512862" cy="48053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old method and still widely used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Plant must be designed to permit rapid dismantling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dismantling plant surfaces are manually and mechanically cleaned by brushing and flushing mechanisms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method of cleaning ensure the visual inspection of the plant surfaces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very effective if carried out efficiently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28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CLEANING AND SANITATIZING PROCEDURES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technique involves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Hand brushes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Scrapping devices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Scouring pads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 processing equipment can be cleaned easily by this technique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 processing tanks like fermenters and storage vessels are more laborious and may lead to ineffective cleaning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769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CLEANING AND SANITATIZING PROCEDURES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of the times, dismantling and cleaning is manual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milk processing plants have installed automatic systems for cleaning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and low pressure spray jets are used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Pressure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upto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700 to 1000 Psi could be used for cleaning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031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CLEANING AND SANITATIZING PROCEDURES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STEAM JET 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CLEANING</a:t>
            </a:r>
            <a:endParaRPr lang="en-US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Jets employing steam can be used for cleaning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steam is difficult to handle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can also make soil stick to the surface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the soils must be removed first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6680" y="2967493"/>
            <a:ext cx="3564163" cy="356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79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CLEANING AND SANITATIZING PROCEDURES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FOAM CLEANING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type of cleaning prolongs the exposure time of the detergent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Rich lather or blanket is form over the surface of the equipment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of the times foaming agents are added to the detergent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Mostly meat processing units are cleaned using this method</a:t>
            </a:r>
          </a:p>
          <a:p>
            <a:pPr>
              <a:lnSpc>
                <a:spcPct val="15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1AA1B-AE58-423A-A191-EC85F87580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0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16049</TotalTime>
  <Words>895</Words>
  <Application>Microsoft Office PowerPoint</Application>
  <PresentationFormat>Custom</PresentationFormat>
  <Paragraphs>162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                               CONTENTS </vt:lpstr>
      <vt:lpstr>CLEANING AND SANITATIZING PROCEDURES </vt:lpstr>
      <vt:lpstr>DISMANTLING AND CLEANING</vt:lpstr>
      <vt:lpstr>DISMANTLING AND CLEANING</vt:lpstr>
      <vt:lpstr>CLEANING AND SANITATIZING PROCEDURES </vt:lpstr>
      <vt:lpstr>CLEANING AND SANITATIZING PROCEDURES </vt:lpstr>
      <vt:lpstr>CLEANING AND SANITATIZING PROCEDURES </vt:lpstr>
      <vt:lpstr>CLEANING AND SANITATIZING PROCEDURES </vt:lpstr>
      <vt:lpstr>CLEANING AND SANITATIZING PROCEDURES </vt:lpstr>
      <vt:lpstr>CLEANING AND SANITATIZING PROCEDURES </vt:lpstr>
      <vt:lpstr>CLEANING AND SANITATIZING PROCEDURES </vt:lpstr>
      <vt:lpstr>CLEANING IN PLACE </vt:lpstr>
      <vt:lpstr>CLEANING IN PLACE </vt:lpstr>
      <vt:lpstr>CLEANING IN PLACE </vt:lpstr>
      <vt:lpstr>CLEANING IN PLACE </vt:lpstr>
      <vt:lpstr>CLEANING IN PLACE </vt:lpstr>
      <vt:lpstr>CLEANING IN PLACE </vt:lpstr>
      <vt:lpstr>CLEANING IN PLACE </vt:lpstr>
      <vt:lpstr>CLEANING IN PLACE </vt:lpstr>
      <vt:lpstr>CLEANING IN PLACE </vt:lpstr>
      <vt:lpstr>EVALUATION OF CLEANING PROCESS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carbohydrates</dc:title>
  <dc:creator>Dell</dc:creator>
  <cp:lastModifiedBy>Ushna Khalid</cp:lastModifiedBy>
  <cp:revision>152</cp:revision>
  <dcterms:created xsi:type="dcterms:W3CDTF">2016-11-19T17:38:05Z</dcterms:created>
  <dcterms:modified xsi:type="dcterms:W3CDTF">2020-04-20T08:55:39Z</dcterms:modified>
</cp:coreProperties>
</file>