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8AB847E-C896-4F12-A669-CB22E23D3294}" type="datetimeFigureOut">
              <a:rPr lang="en-US" smtClean="0"/>
              <a:t>4/18/2020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B6DED96-D705-4DAF-BD94-51F33D4BAE2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AB847E-C896-4F12-A669-CB22E23D329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DED96-D705-4DAF-BD94-51F33D4BAE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AB847E-C896-4F12-A669-CB22E23D329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DED96-D705-4DAF-BD94-51F33D4BAE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AB847E-C896-4F12-A669-CB22E23D329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DED96-D705-4DAF-BD94-51F33D4BAE2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8AB847E-C896-4F12-A669-CB22E23D3294}"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DED96-D705-4DAF-BD94-51F33D4BAE2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AB847E-C896-4F12-A669-CB22E23D3294}"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DED96-D705-4DAF-BD94-51F33D4BAE2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8AB847E-C896-4F12-A669-CB22E23D3294}"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6DED96-D705-4DAF-BD94-51F33D4BAE2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8AB847E-C896-4F12-A669-CB22E23D3294}"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6DED96-D705-4DAF-BD94-51F33D4BAE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AB847E-C896-4F12-A669-CB22E23D3294}"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6DED96-D705-4DAF-BD94-51F33D4BAE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AB847E-C896-4F12-A669-CB22E23D3294}"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DED96-D705-4DAF-BD94-51F33D4BAE2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AB847E-C896-4F12-A669-CB22E23D3294}"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B6DED96-D705-4DAF-BD94-51F33D4BAE2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8AB847E-C896-4F12-A669-CB22E23D3294}" type="datetimeFigureOut">
              <a:rPr lang="en-US" smtClean="0"/>
              <a:t>4/18/2020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6DED96-D705-4DAF-BD94-51F33D4BAE2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5300" dirty="0" smtClean="0"/>
              <a:t>Diffusion of Innovation </a:t>
            </a:r>
            <a:r>
              <a:rPr lang="en-US" sz="5300" dirty="0" smtClean="0"/>
              <a:t>Theory </a:t>
            </a:r>
            <a:r>
              <a:rPr lang="en-US" dirty="0" smtClean="0"/>
              <a:t/>
            </a:r>
            <a:br>
              <a:rPr lang="en-US" dirty="0" smtClean="0"/>
            </a:br>
            <a:endParaRPr lang="en-US" dirty="0"/>
          </a:p>
        </p:txBody>
      </p:sp>
      <p:sp>
        <p:nvSpPr>
          <p:cNvPr id="3" name="Subtitle 2"/>
          <p:cNvSpPr>
            <a:spLocks noGrp="1"/>
          </p:cNvSpPr>
          <p:nvPr>
            <p:ph type="subTitle" idx="1"/>
          </p:nvPr>
        </p:nvSpPr>
        <p:spPr>
          <a:xfrm>
            <a:off x="457200" y="2438400"/>
            <a:ext cx="7854696" cy="1752600"/>
          </a:xfrm>
        </p:spPr>
        <p:txBody>
          <a:bodyPr/>
          <a:lstStyle/>
          <a:p>
            <a:r>
              <a:rPr lang="en-US" dirty="0" smtClean="0"/>
              <a:t>By</a:t>
            </a:r>
          </a:p>
          <a:p>
            <a:r>
              <a:rPr lang="en-US" dirty="0" err="1" smtClean="0"/>
              <a:t>Everette</a:t>
            </a:r>
            <a:r>
              <a:rPr lang="en-US" dirty="0" smtClean="0"/>
              <a:t> M. Rogers</a:t>
            </a:r>
          </a:p>
          <a:p>
            <a:r>
              <a:rPr lang="en-US" dirty="0" smtClean="0"/>
              <a:t>(1962)</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H</a:t>
            </a:r>
            <a:r>
              <a:rPr lang="en-US" dirty="0" smtClean="0"/>
              <a:t>ow</a:t>
            </a:r>
            <a:r>
              <a:rPr lang="en-US" dirty="0" smtClean="0"/>
              <a:t>, over time, an idea or product gains momentum and diffuses (or spreads) through a specific population or social system</a:t>
            </a:r>
            <a:r>
              <a:rPr lang="en-US" dirty="0" smtClean="0"/>
              <a:t>.</a:t>
            </a:r>
          </a:p>
          <a:p>
            <a:pPr algn="just">
              <a:buNone/>
            </a:pPr>
            <a:endParaRPr lang="en-US" dirty="0" smtClean="0"/>
          </a:p>
          <a:p>
            <a:pPr algn="just"/>
            <a:r>
              <a:rPr lang="en-US" dirty="0" smtClean="0"/>
              <a:t>Adoption means that a person does something differently than what they had </a:t>
            </a:r>
            <a:r>
              <a:rPr lang="en-US" dirty="0" smtClean="0"/>
              <a:t>previously been doing.</a:t>
            </a:r>
          </a:p>
          <a:p>
            <a:pPr algn="just">
              <a:buNone/>
            </a:pPr>
            <a:endParaRPr lang="en-US" dirty="0" smtClean="0"/>
          </a:p>
          <a:p>
            <a:pPr algn="just"/>
            <a:r>
              <a:rPr lang="en-US" dirty="0" smtClean="0"/>
              <a:t>Innovation is an idea, cause, product, service or behavior.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US" sz="4400" b="1" dirty="0" smtClean="0"/>
              <a:t>Five </a:t>
            </a:r>
            <a:r>
              <a:rPr lang="en-US" sz="4400" b="1" dirty="0" smtClean="0"/>
              <a:t>established adopter categories</a:t>
            </a:r>
            <a:endParaRPr lang="en-US" sz="4400" dirty="0"/>
          </a:p>
        </p:txBody>
      </p:sp>
      <p:sp>
        <p:nvSpPr>
          <p:cNvPr id="3" name="Content Placeholder 2"/>
          <p:cNvSpPr>
            <a:spLocks noGrp="1"/>
          </p:cNvSpPr>
          <p:nvPr>
            <p:ph idx="1"/>
          </p:nvPr>
        </p:nvSpPr>
        <p:spPr/>
        <p:txBody>
          <a:bodyPr>
            <a:normAutofit fontScale="92500" lnSpcReduction="10000"/>
          </a:bodyPr>
          <a:lstStyle/>
          <a:p>
            <a:r>
              <a:rPr lang="en-US" sz="2000" b="1" dirty="0" smtClean="0"/>
              <a:t>Innovators: </a:t>
            </a:r>
            <a:r>
              <a:rPr lang="en-US" sz="2000" dirty="0" smtClean="0"/>
              <a:t>first to try the </a:t>
            </a:r>
            <a:r>
              <a:rPr lang="en-US" sz="2000" dirty="0" smtClean="0"/>
              <a:t>innovation, venturesome and no appealing strategy</a:t>
            </a:r>
          </a:p>
          <a:p>
            <a:pPr>
              <a:buNone/>
            </a:pPr>
            <a:endParaRPr lang="en-US" sz="2000" dirty="0" smtClean="0"/>
          </a:p>
          <a:p>
            <a:r>
              <a:rPr lang="en-US" sz="2000" b="1" dirty="0" smtClean="0"/>
              <a:t>Early Adopters </a:t>
            </a:r>
            <a:r>
              <a:rPr lang="en-US" sz="2000" b="1" dirty="0" smtClean="0"/>
              <a:t>: </a:t>
            </a:r>
            <a:r>
              <a:rPr lang="en-US" sz="2000" dirty="0" smtClean="0"/>
              <a:t>opinion </a:t>
            </a:r>
            <a:r>
              <a:rPr lang="en-US" sz="2000" dirty="0" smtClean="0"/>
              <a:t>leaders, </a:t>
            </a:r>
            <a:r>
              <a:rPr lang="en-US" sz="2000" dirty="0" smtClean="0"/>
              <a:t>embrace </a:t>
            </a:r>
            <a:r>
              <a:rPr lang="en-US" sz="2000" dirty="0" smtClean="0"/>
              <a:t>change, appealing strategy includes how to manual or implement information</a:t>
            </a:r>
          </a:p>
          <a:p>
            <a:pPr>
              <a:buNone/>
            </a:pPr>
            <a:endParaRPr lang="en-US" sz="2000" dirty="0" smtClean="0"/>
          </a:p>
          <a:p>
            <a:r>
              <a:rPr lang="en-US" sz="2000" b="1" dirty="0" smtClean="0"/>
              <a:t>Early Majority </a:t>
            </a:r>
            <a:r>
              <a:rPr lang="en-US" sz="2000" b="1" dirty="0" smtClean="0"/>
              <a:t>: </a:t>
            </a:r>
            <a:r>
              <a:rPr lang="en-US" sz="2000" dirty="0" smtClean="0"/>
              <a:t>rarely </a:t>
            </a:r>
            <a:r>
              <a:rPr lang="en-US" sz="2000" dirty="0" smtClean="0"/>
              <a:t>leaders, </a:t>
            </a:r>
            <a:r>
              <a:rPr lang="en-US" sz="2000" dirty="0" smtClean="0"/>
              <a:t>need to see evidence </a:t>
            </a:r>
            <a:r>
              <a:rPr lang="en-US" sz="2000" dirty="0" smtClean="0"/>
              <a:t>, appealing strategy includes </a:t>
            </a:r>
            <a:r>
              <a:rPr lang="en-US" sz="2000" dirty="0" smtClean="0"/>
              <a:t>success stories and evidence of the innovation's </a:t>
            </a:r>
            <a:r>
              <a:rPr lang="en-US" sz="2000" dirty="0" smtClean="0"/>
              <a:t>effectiveness</a:t>
            </a:r>
          </a:p>
          <a:p>
            <a:pPr>
              <a:buNone/>
            </a:pPr>
            <a:endParaRPr lang="en-US" sz="2000" dirty="0" smtClean="0"/>
          </a:p>
          <a:p>
            <a:r>
              <a:rPr lang="en-US" sz="2000" b="1" dirty="0" smtClean="0"/>
              <a:t>Late Majority </a:t>
            </a:r>
            <a:r>
              <a:rPr lang="en-US" sz="2000" b="1" dirty="0" smtClean="0"/>
              <a:t>: </a:t>
            </a:r>
            <a:r>
              <a:rPr lang="en-US" sz="2000" dirty="0" smtClean="0"/>
              <a:t>skeptical of </a:t>
            </a:r>
            <a:r>
              <a:rPr lang="en-US" sz="2000" dirty="0" smtClean="0"/>
              <a:t>change, following majority,  appealing </a:t>
            </a:r>
            <a:r>
              <a:rPr lang="en-US" sz="2000" dirty="0" smtClean="0"/>
              <a:t>strategy includes </a:t>
            </a:r>
            <a:r>
              <a:rPr lang="en-US" sz="2000" dirty="0" smtClean="0"/>
              <a:t>no. of people who have tried innovation successfully</a:t>
            </a:r>
          </a:p>
          <a:p>
            <a:pPr>
              <a:buNone/>
            </a:pPr>
            <a:endParaRPr lang="en-US" sz="2000" dirty="0" smtClean="0"/>
          </a:p>
          <a:p>
            <a:r>
              <a:rPr lang="en-US" sz="2000" b="1" dirty="0" smtClean="0"/>
              <a:t>Laggards: </a:t>
            </a:r>
            <a:r>
              <a:rPr lang="en-US" sz="2000" dirty="0" smtClean="0"/>
              <a:t>conservative, </a:t>
            </a:r>
            <a:r>
              <a:rPr lang="en-US" sz="2000" dirty="0" smtClean="0"/>
              <a:t>hardest group </a:t>
            </a:r>
            <a:r>
              <a:rPr lang="en-US" sz="2000" dirty="0" smtClean="0"/>
              <a:t>, </a:t>
            </a:r>
            <a:r>
              <a:rPr lang="en-US" sz="2000" dirty="0" smtClean="0"/>
              <a:t>appealing strategy includes statistics, fear appeals, and pressure from people </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Graph of Adopters Category</a:t>
            </a:r>
            <a:endParaRPr lang="en-US" dirty="0"/>
          </a:p>
        </p:txBody>
      </p:sp>
      <p:pic>
        <p:nvPicPr>
          <p:cNvPr id="4" name="Content Placeholder 3" descr="Distribution.png"/>
          <p:cNvPicPr>
            <a:picLocks noGrp="1"/>
          </p:cNvPicPr>
          <p:nvPr>
            <p:ph idx="1"/>
          </p:nvPr>
        </p:nvPicPr>
        <p:blipFill>
          <a:blip r:embed="rId2"/>
          <a:srcRect/>
          <a:stretch>
            <a:fillRect/>
          </a:stretch>
        </p:blipFill>
        <p:spPr bwMode="auto">
          <a:xfrm>
            <a:off x="1371600" y="2209800"/>
            <a:ext cx="6782057" cy="323843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algn="ctr"/>
            <a:r>
              <a:rPr lang="en-US" b="1" dirty="0" smtClean="0"/>
              <a:t>Factors That Influence Adoption</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2200" b="1" dirty="0" smtClean="0"/>
              <a:t>Relative Advantage</a:t>
            </a:r>
            <a:r>
              <a:rPr lang="en-US" sz="2200" dirty="0" smtClean="0"/>
              <a:t> - The degree to which an innovation is seen as better than the idea, program, or product it replaces</a:t>
            </a:r>
            <a:r>
              <a:rPr lang="en-US" sz="2200" dirty="0" smtClean="0"/>
              <a:t>.</a:t>
            </a:r>
          </a:p>
          <a:p>
            <a:pPr lvl="0">
              <a:buNone/>
            </a:pPr>
            <a:endParaRPr lang="en-US" sz="2200" dirty="0" smtClean="0"/>
          </a:p>
          <a:p>
            <a:pPr lvl="0"/>
            <a:r>
              <a:rPr lang="en-US" sz="2200" b="1" dirty="0" smtClean="0"/>
              <a:t>Compatibility -</a:t>
            </a:r>
            <a:r>
              <a:rPr lang="en-US" sz="2200" dirty="0" smtClean="0"/>
              <a:t> How consistent the innovation is with the values, experiences, and needs of the potential adopters</a:t>
            </a:r>
            <a:r>
              <a:rPr lang="en-US" sz="2200" dirty="0" smtClean="0"/>
              <a:t>.</a:t>
            </a:r>
          </a:p>
          <a:p>
            <a:pPr lvl="0">
              <a:buNone/>
            </a:pPr>
            <a:endParaRPr lang="en-US" sz="2200" dirty="0" smtClean="0"/>
          </a:p>
          <a:p>
            <a:pPr lvl="0"/>
            <a:r>
              <a:rPr lang="en-US" sz="2200" b="1" dirty="0" smtClean="0"/>
              <a:t>Complexity -</a:t>
            </a:r>
            <a:r>
              <a:rPr lang="en-US" sz="2200" dirty="0" smtClean="0"/>
              <a:t> How difficult the innovation is to understand and/or use</a:t>
            </a:r>
            <a:r>
              <a:rPr lang="en-US" sz="2200" dirty="0" smtClean="0"/>
              <a:t>.</a:t>
            </a:r>
          </a:p>
          <a:p>
            <a:pPr lvl="0">
              <a:buNone/>
            </a:pPr>
            <a:endParaRPr lang="en-US" sz="2200" dirty="0" smtClean="0"/>
          </a:p>
          <a:p>
            <a:pPr lvl="0"/>
            <a:r>
              <a:rPr lang="en-US" sz="2200" b="1" dirty="0" err="1" smtClean="0"/>
              <a:t>Triability</a:t>
            </a:r>
            <a:r>
              <a:rPr lang="en-US" sz="2200" b="1" dirty="0" smtClean="0"/>
              <a:t> -</a:t>
            </a:r>
            <a:r>
              <a:rPr lang="en-US" sz="2200" dirty="0" smtClean="0"/>
              <a:t> The extent to which the innovation can be tested or experimented with before a commitment to adoption is made</a:t>
            </a:r>
            <a:r>
              <a:rPr lang="en-US" sz="2200" dirty="0" smtClean="0"/>
              <a:t>.</a:t>
            </a:r>
          </a:p>
          <a:p>
            <a:pPr lvl="0">
              <a:buNone/>
            </a:pPr>
            <a:endParaRPr lang="en-US" sz="2200" dirty="0" smtClean="0"/>
          </a:p>
          <a:p>
            <a:pPr lvl="0"/>
            <a:r>
              <a:rPr lang="en-US" sz="2200" b="1" dirty="0" err="1" smtClean="0"/>
              <a:t>Observability</a:t>
            </a:r>
            <a:r>
              <a:rPr lang="en-US" sz="2200" b="1" dirty="0" smtClean="0"/>
              <a:t> -</a:t>
            </a:r>
            <a:r>
              <a:rPr lang="en-US" sz="2200" dirty="0" smtClean="0"/>
              <a:t> The extent to which the innovation provides tangible results.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b="1" dirty="0" smtClean="0"/>
              <a:t>The Mechanism of Diffusion/ Stages of Process of DOI</a:t>
            </a:r>
            <a:r>
              <a:rPr lang="en-US" b="1" i="1" dirty="0" smtClean="0"/>
              <a:t/>
            </a:r>
            <a:br>
              <a:rPr lang="en-US" b="1" i="1"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Knowledge </a:t>
            </a:r>
            <a:r>
              <a:rPr lang="en-US" b="1" dirty="0" smtClean="0"/>
              <a:t>–</a:t>
            </a:r>
            <a:r>
              <a:rPr lang="en-US" dirty="0" smtClean="0"/>
              <a:t> person becomes aware of an innovation and has some idea of how it functions</a:t>
            </a:r>
            <a:r>
              <a:rPr lang="en-US" dirty="0" smtClean="0"/>
              <a:t>,</a:t>
            </a:r>
          </a:p>
          <a:p>
            <a:pPr>
              <a:buNone/>
            </a:pPr>
            <a:endParaRPr lang="en-US" dirty="0" smtClean="0"/>
          </a:p>
          <a:p>
            <a:r>
              <a:rPr lang="en-US" b="1" dirty="0" smtClean="0"/>
              <a:t>Persuasion </a:t>
            </a:r>
            <a:r>
              <a:rPr lang="en-US" b="1" dirty="0" smtClean="0"/>
              <a:t>–</a:t>
            </a:r>
            <a:r>
              <a:rPr lang="en-US" dirty="0" smtClean="0"/>
              <a:t> person forms a favorable or unfavorable attitude toward the innovation</a:t>
            </a:r>
            <a:r>
              <a:rPr lang="en-US" dirty="0" smtClean="0"/>
              <a:t>,</a:t>
            </a:r>
          </a:p>
          <a:p>
            <a:pPr>
              <a:buNone/>
            </a:pPr>
            <a:endParaRPr lang="en-US" dirty="0" smtClean="0"/>
          </a:p>
          <a:p>
            <a:r>
              <a:rPr lang="en-US" b="1" dirty="0" smtClean="0"/>
              <a:t>Decision</a:t>
            </a:r>
            <a:r>
              <a:rPr lang="en-US" dirty="0" smtClean="0"/>
              <a:t> </a:t>
            </a:r>
            <a:r>
              <a:rPr lang="en-US" dirty="0" smtClean="0"/>
              <a:t>– person engages in activities that lead to a choice to adopt or reject the innovation</a:t>
            </a:r>
            <a:r>
              <a:rPr lang="en-US" dirty="0" smtClean="0"/>
              <a:t>,</a:t>
            </a:r>
          </a:p>
          <a:p>
            <a:pPr>
              <a:buNone/>
            </a:pPr>
            <a:endParaRPr lang="en-US" dirty="0" smtClean="0"/>
          </a:p>
          <a:p>
            <a:r>
              <a:rPr lang="en-US" b="1" dirty="0" smtClean="0"/>
              <a:t>Implementation </a:t>
            </a:r>
            <a:r>
              <a:rPr lang="en-US" b="1" dirty="0" smtClean="0"/>
              <a:t>–</a:t>
            </a:r>
            <a:r>
              <a:rPr lang="en-US" dirty="0" smtClean="0"/>
              <a:t> person puts an innovation into use</a:t>
            </a:r>
            <a:r>
              <a:rPr lang="en-US" dirty="0" smtClean="0"/>
              <a:t>,</a:t>
            </a:r>
          </a:p>
          <a:p>
            <a:pPr>
              <a:buNone/>
            </a:pPr>
            <a:endParaRPr lang="en-US" dirty="0" smtClean="0"/>
          </a:p>
          <a:p>
            <a:r>
              <a:rPr lang="en-US" b="1" dirty="0" smtClean="0"/>
              <a:t>Confirmation </a:t>
            </a:r>
            <a:r>
              <a:rPr lang="en-US" b="1" dirty="0" smtClean="0"/>
              <a:t>–</a:t>
            </a:r>
            <a:r>
              <a:rPr lang="en-US" dirty="0" smtClean="0"/>
              <a:t> person evaluates the results of an innovation-decision already made.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b="1" dirty="0" smtClean="0"/>
              <a:t>Limitations of Diffusion of Innovation Theory</a:t>
            </a:r>
            <a:r>
              <a:rPr lang="en-US" b="1" dirty="0" smtClean="0"/>
              <a:t/>
            </a:r>
            <a:br>
              <a:rPr lang="en-US" b="1" dirty="0" smtClean="0"/>
            </a:br>
            <a:endParaRPr lang="en-US" dirty="0"/>
          </a:p>
        </p:txBody>
      </p:sp>
      <p:sp>
        <p:nvSpPr>
          <p:cNvPr id="3" name="Content Placeholder 2"/>
          <p:cNvSpPr>
            <a:spLocks noGrp="1"/>
          </p:cNvSpPr>
          <p:nvPr>
            <p:ph idx="1"/>
          </p:nvPr>
        </p:nvSpPr>
        <p:spPr>
          <a:xfrm>
            <a:off x="457200" y="1524000"/>
            <a:ext cx="8229600" cy="4800600"/>
          </a:xfrm>
        </p:spPr>
        <p:txBody>
          <a:bodyPr>
            <a:normAutofit fontScale="92500" lnSpcReduction="20000"/>
          </a:bodyPr>
          <a:lstStyle/>
          <a:p>
            <a:pPr lvl="0"/>
            <a:r>
              <a:rPr lang="en-US" dirty="0" smtClean="0"/>
              <a:t>Much of the evidence for this theory, including the adopter categories, did not originate in public health and it was not developed to explicitly apply to adoption of new behaviors or health innovations</a:t>
            </a:r>
            <a:r>
              <a:rPr lang="en-US" dirty="0" smtClean="0"/>
              <a:t>.</a:t>
            </a:r>
          </a:p>
          <a:p>
            <a:pPr lvl="0">
              <a:buNone/>
            </a:pPr>
            <a:endParaRPr lang="en-US" dirty="0" smtClean="0"/>
          </a:p>
          <a:p>
            <a:pPr lvl="0"/>
            <a:r>
              <a:rPr lang="en-US" dirty="0" smtClean="0"/>
              <a:t>It does not foster a participatory approach to adoption of a public health program</a:t>
            </a:r>
            <a:r>
              <a:rPr lang="en-US" dirty="0" smtClean="0"/>
              <a:t>.</a:t>
            </a:r>
          </a:p>
          <a:p>
            <a:pPr lvl="0">
              <a:buNone/>
            </a:pPr>
            <a:endParaRPr lang="en-US" dirty="0" smtClean="0"/>
          </a:p>
          <a:p>
            <a:pPr lvl="0"/>
            <a:r>
              <a:rPr lang="en-US" dirty="0" smtClean="0"/>
              <a:t>It works better with adoption of behaviors rather than cessation or prevention of behaviors</a:t>
            </a:r>
            <a:r>
              <a:rPr lang="en-US" dirty="0" smtClean="0"/>
              <a:t>.</a:t>
            </a:r>
          </a:p>
          <a:p>
            <a:pPr lvl="0">
              <a:buNone/>
            </a:pPr>
            <a:endParaRPr lang="en-US" dirty="0" smtClean="0"/>
          </a:p>
          <a:p>
            <a:pPr lvl="0"/>
            <a:r>
              <a:rPr lang="en-US" dirty="0" smtClean="0"/>
              <a:t>It doesn't take into account an individual's resources or social support to adopt the new behavior (or innovation).</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TotalTime>
  <Words>434</Words>
  <Application>Microsoft Office PowerPoint</Application>
  <PresentationFormat>On-screen Show (4:3)</PresentationFormat>
  <Paragraphs>49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Diffusion of Innovation Theory  </vt:lpstr>
      <vt:lpstr>Introduction</vt:lpstr>
      <vt:lpstr>Five established adopter categories</vt:lpstr>
      <vt:lpstr>Graph of Adopters Category</vt:lpstr>
      <vt:lpstr>Factors That Influence Adoption</vt:lpstr>
      <vt:lpstr>The Mechanism of Diffusion/ Stages of Process of DOI </vt:lpstr>
      <vt:lpstr>Limitations of Diffusion of Innovation Theory </vt:lpstr>
    </vt:vector>
  </TitlesOfParts>
  <Company>Olive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Diffusion of Innovation Theory </dc:title>
  <dc:creator>Olive</dc:creator>
  <cp:lastModifiedBy>Olive</cp:lastModifiedBy>
  <cp:revision>13</cp:revision>
  <dcterms:created xsi:type="dcterms:W3CDTF">2020-04-18T18:25:21Z</dcterms:created>
  <dcterms:modified xsi:type="dcterms:W3CDTF">2020-04-18T18:40:17Z</dcterms:modified>
</cp:coreProperties>
</file>