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2"/>
  </p:notesMasterIdLst>
  <p:handoutMasterIdLst>
    <p:handoutMasterId r:id="rId23"/>
  </p:handoutMasterIdLst>
  <p:sldIdLst>
    <p:sldId id="257" r:id="rId2"/>
    <p:sldId id="258" r:id="rId3"/>
    <p:sldId id="259" r:id="rId4"/>
    <p:sldId id="260" r:id="rId5"/>
    <p:sldId id="261" r:id="rId6"/>
    <p:sldId id="268" r:id="rId7"/>
    <p:sldId id="269" r:id="rId8"/>
    <p:sldId id="270" r:id="rId9"/>
    <p:sldId id="272" r:id="rId10"/>
    <p:sldId id="276" r:id="rId11"/>
    <p:sldId id="277" r:id="rId12"/>
    <p:sldId id="273" r:id="rId13"/>
    <p:sldId id="278" r:id="rId14"/>
    <p:sldId id="274" r:id="rId15"/>
    <p:sldId id="275" r:id="rId16"/>
    <p:sldId id="262" r:id="rId17"/>
    <p:sldId id="263" r:id="rId18"/>
    <p:sldId id="264" r:id="rId19"/>
    <p:sldId id="265" r:id="rId20"/>
    <p:sldId id="266" r:id="rId21"/>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0875E52-03AD-4236-8A6B-5D6F13DFDDAC}">
          <p14:sldIdLst/>
        </p14:section>
        <p14:section name="Untitled Section" id="{0CB6D1B7-0558-4F2C-BA11-B4E89501E917}">
          <p14:sldIdLst>
            <p14:sldId id="257"/>
            <p14:sldId id="258"/>
            <p14:sldId id="259"/>
            <p14:sldId id="260"/>
            <p14:sldId id="261"/>
            <p14:sldId id="268"/>
            <p14:sldId id="269"/>
            <p14:sldId id="270"/>
            <p14:sldId id="272"/>
            <p14:sldId id="276"/>
            <p14:sldId id="277"/>
            <p14:sldId id="273"/>
            <p14:sldId id="278"/>
            <p14:sldId id="274"/>
            <p14:sldId id="275"/>
            <p14:sldId id="262"/>
            <p14:sldId id="263"/>
            <p14:sldId id="264"/>
            <p14:sldId id="265"/>
            <p14:sldId id="266"/>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24" y="1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D86967-27C7-4FF0-8089-14FAC1E38084}" type="doc">
      <dgm:prSet loTypeId="urn:microsoft.com/office/officeart/2005/8/layout/radial1" loCatId="cycle" qsTypeId="urn:microsoft.com/office/officeart/2005/8/quickstyle/3d1" qsCatId="3D" csTypeId="urn:microsoft.com/office/officeart/2005/8/colors/accent2_2" csCatId="accent2" phldr="1"/>
      <dgm:spPr/>
      <dgm:t>
        <a:bodyPr/>
        <a:lstStyle/>
        <a:p>
          <a:endParaRPr lang="en-US"/>
        </a:p>
      </dgm:t>
    </dgm:pt>
    <dgm:pt modelId="{9847103C-3A96-46EB-9765-5376A8684758}">
      <dgm:prSet phldrT="[Text]" custT="1"/>
      <dgm:spPr/>
      <dgm:t>
        <a:bodyPr/>
        <a:lstStyle/>
        <a:p>
          <a:r>
            <a:rPr lang="en-US" sz="1400" dirty="0" smtClean="0"/>
            <a:t>Examples of  Economic Benefits</a:t>
          </a:r>
          <a:endParaRPr lang="en-US" sz="1400" dirty="0"/>
        </a:p>
      </dgm:t>
    </dgm:pt>
    <dgm:pt modelId="{88D7F422-0531-427D-9F75-7D51BE4F72DD}" type="parTrans" cxnId="{19639605-1609-4BF5-9B98-2FA34190849E}">
      <dgm:prSet/>
      <dgm:spPr/>
      <dgm:t>
        <a:bodyPr/>
        <a:lstStyle/>
        <a:p>
          <a:endParaRPr lang="en-US"/>
        </a:p>
      </dgm:t>
    </dgm:pt>
    <dgm:pt modelId="{0A242786-D791-48C8-BB8B-1E15628DB48A}" type="sibTrans" cxnId="{19639605-1609-4BF5-9B98-2FA34190849E}">
      <dgm:prSet/>
      <dgm:spPr/>
      <dgm:t>
        <a:bodyPr/>
        <a:lstStyle/>
        <a:p>
          <a:endParaRPr lang="en-US"/>
        </a:p>
      </dgm:t>
    </dgm:pt>
    <dgm:pt modelId="{544AF30A-7C2C-4E32-8593-192D5F44B8AE}">
      <dgm:prSet phldrT="[Text]" custT="1"/>
      <dgm:spPr/>
      <dgm:t>
        <a:bodyPr/>
        <a:lstStyle/>
        <a:p>
          <a:r>
            <a:rPr lang="en-US" sz="1400" dirty="0" smtClean="0"/>
            <a:t>Net cash flow</a:t>
          </a:r>
          <a:endParaRPr lang="en-US" sz="1400" dirty="0"/>
        </a:p>
      </dgm:t>
    </dgm:pt>
    <dgm:pt modelId="{723A7A51-3806-4EFF-8397-7B459BD9E616}" type="parTrans" cxnId="{E81F3A05-1D03-440B-A2FC-A9471C154EC8}">
      <dgm:prSet custT="1"/>
      <dgm:spPr/>
      <dgm:t>
        <a:bodyPr/>
        <a:lstStyle/>
        <a:p>
          <a:endParaRPr lang="en-US" sz="1400"/>
        </a:p>
      </dgm:t>
    </dgm:pt>
    <dgm:pt modelId="{B5E19CD4-47EB-4C22-90EB-008E548C1453}" type="sibTrans" cxnId="{E81F3A05-1D03-440B-A2FC-A9471C154EC8}">
      <dgm:prSet/>
      <dgm:spPr/>
      <dgm:t>
        <a:bodyPr/>
        <a:lstStyle/>
        <a:p>
          <a:endParaRPr lang="en-US"/>
        </a:p>
      </dgm:t>
    </dgm:pt>
    <dgm:pt modelId="{D3115C0C-CC75-44FD-9F47-A1AF6B298094}">
      <dgm:prSet phldrT="[Text]" custT="1"/>
      <dgm:spPr/>
      <dgm:t>
        <a:bodyPr/>
        <a:lstStyle/>
        <a:p>
          <a:r>
            <a:rPr lang="en-US" sz="1400" dirty="0" smtClean="0"/>
            <a:t>Wealth creation</a:t>
          </a:r>
          <a:endParaRPr lang="en-US" sz="1400" dirty="0"/>
        </a:p>
      </dgm:t>
    </dgm:pt>
    <dgm:pt modelId="{87CCC382-2369-4B5F-88F9-D200B9D289FE}" type="parTrans" cxnId="{17746B8F-ECD6-491D-9966-17070B92B55D}">
      <dgm:prSet custT="1"/>
      <dgm:spPr/>
      <dgm:t>
        <a:bodyPr/>
        <a:lstStyle/>
        <a:p>
          <a:endParaRPr lang="en-US" sz="1400"/>
        </a:p>
      </dgm:t>
    </dgm:pt>
    <dgm:pt modelId="{23AB2733-8D7B-4377-A1DF-E8D942323A28}" type="sibTrans" cxnId="{17746B8F-ECD6-491D-9966-17070B92B55D}">
      <dgm:prSet/>
      <dgm:spPr/>
      <dgm:t>
        <a:bodyPr/>
        <a:lstStyle/>
        <a:p>
          <a:endParaRPr lang="en-US"/>
        </a:p>
      </dgm:t>
    </dgm:pt>
    <dgm:pt modelId="{873F6D09-F170-4892-AE38-A52D4EAD52BB}">
      <dgm:prSet phldrT="[Text]" custT="1"/>
      <dgm:spPr/>
      <dgm:t>
        <a:bodyPr/>
        <a:lstStyle/>
        <a:p>
          <a:r>
            <a:rPr lang="en-US" sz="1400" dirty="0" smtClean="0"/>
            <a:t>GDP Growth</a:t>
          </a:r>
          <a:endParaRPr lang="en-US" sz="1400" dirty="0"/>
        </a:p>
      </dgm:t>
    </dgm:pt>
    <dgm:pt modelId="{6F77BA93-D97F-4810-BFA7-F5AE5EC09C95}" type="parTrans" cxnId="{76506B5B-80BC-4EB4-849F-B7AAEFEBB1DE}">
      <dgm:prSet custT="1"/>
      <dgm:spPr/>
      <dgm:t>
        <a:bodyPr/>
        <a:lstStyle/>
        <a:p>
          <a:endParaRPr lang="en-US" sz="1400"/>
        </a:p>
      </dgm:t>
    </dgm:pt>
    <dgm:pt modelId="{9EC7E682-C6BF-4A3A-9BBE-CF5580884F9F}" type="sibTrans" cxnId="{76506B5B-80BC-4EB4-849F-B7AAEFEBB1DE}">
      <dgm:prSet/>
      <dgm:spPr/>
      <dgm:t>
        <a:bodyPr/>
        <a:lstStyle/>
        <a:p>
          <a:endParaRPr lang="en-US"/>
        </a:p>
      </dgm:t>
    </dgm:pt>
    <dgm:pt modelId="{93CE0F1A-FCC5-4BC3-B000-9E7FFED6F1C5}">
      <dgm:prSet phldrT="[Text]" custT="1"/>
      <dgm:spPr/>
      <dgm:t>
        <a:bodyPr/>
        <a:lstStyle/>
        <a:p>
          <a:r>
            <a:rPr lang="en-US" sz="1400" dirty="0" smtClean="0"/>
            <a:t>Revenue</a:t>
          </a:r>
          <a:endParaRPr lang="en-US" sz="1400" dirty="0"/>
        </a:p>
      </dgm:t>
    </dgm:pt>
    <dgm:pt modelId="{9E4E22DB-F2BE-4153-B47B-C86FDA713279}" type="parTrans" cxnId="{961BC116-9A3F-47C3-8A0E-B6D160DDADDF}">
      <dgm:prSet custT="1"/>
      <dgm:spPr/>
      <dgm:t>
        <a:bodyPr/>
        <a:lstStyle/>
        <a:p>
          <a:endParaRPr lang="en-US" sz="1400"/>
        </a:p>
      </dgm:t>
    </dgm:pt>
    <dgm:pt modelId="{81B3CB46-215E-40F0-818D-F9975C298F44}" type="sibTrans" cxnId="{961BC116-9A3F-47C3-8A0E-B6D160DDADDF}">
      <dgm:prSet/>
      <dgm:spPr/>
      <dgm:t>
        <a:bodyPr/>
        <a:lstStyle/>
        <a:p>
          <a:endParaRPr lang="en-US"/>
        </a:p>
      </dgm:t>
    </dgm:pt>
    <dgm:pt modelId="{CF0D84B5-F020-4491-A1AC-426FAB073089}" type="pres">
      <dgm:prSet presAssocID="{B5D86967-27C7-4FF0-8089-14FAC1E38084}" presName="cycle" presStyleCnt="0">
        <dgm:presLayoutVars>
          <dgm:chMax val="1"/>
          <dgm:dir/>
          <dgm:animLvl val="ctr"/>
          <dgm:resizeHandles val="exact"/>
        </dgm:presLayoutVars>
      </dgm:prSet>
      <dgm:spPr/>
      <dgm:t>
        <a:bodyPr/>
        <a:lstStyle/>
        <a:p>
          <a:endParaRPr lang="en-US"/>
        </a:p>
      </dgm:t>
    </dgm:pt>
    <dgm:pt modelId="{6737C9CD-A607-4C58-A5EE-70A7DE16B792}" type="pres">
      <dgm:prSet presAssocID="{9847103C-3A96-46EB-9765-5376A8684758}" presName="centerShape" presStyleLbl="node0" presStyleIdx="0" presStyleCnt="1"/>
      <dgm:spPr/>
      <dgm:t>
        <a:bodyPr/>
        <a:lstStyle/>
        <a:p>
          <a:endParaRPr lang="en-US"/>
        </a:p>
      </dgm:t>
    </dgm:pt>
    <dgm:pt modelId="{1A7F7778-918E-463D-8FF0-2AD9156D01E1}" type="pres">
      <dgm:prSet presAssocID="{723A7A51-3806-4EFF-8397-7B459BD9E616}" presName="Name9" presStyleLbl="parChTrans1D2" presStyleIdx="0" presStyleCnt="4"/>
      <dgm:spPr/>
      <dgm:t>
        <a:bodyPr/>
        <a:lstStyle/>
        <a:p>
          <a:endParaRPr lang="en-US"/>
        </a:p>
      </dgm:t>
    </dgm:pt>
    <dgm:pt modelId="{D538916C-EA41-4DA2-A3D4-135107D54176}" type="pres">
      <dgm:prSet presAssocID="{723A7A51-3806-4EFF-8397-7B459BD9E616}" presName="connTx" presStyleLbl="parChTrans1D2" presStyleIdx="0" presStyleCnt="4"/>
      <dgm:spPr/>
      <dgm:t>
        <a:bodyPr/>
        <a:lstStyle/>
        <a:p>
          <a:endParaRPr lang="en-US"/>
        </a:p>
      </dgm:t>
    </dgm:pt>
    <dgm:pt modelId="{BE7AA5F2-7761-41C6-A04F-6A73F63729B1}" type="pres">
      <dgm:prSet presAssocID="{544AF30A-7C2C-4E32-8593-192D5F44B8AE}" presName="node" presStyleLbl="node1" presStyleIdx="0" presStyleCnt="4">
        <dgm:presLayoutVars>
          <dgm:bulletEnabled val="1"/>
        </dgm:presLayoutVars>
      </dgm:prSet>
      <dgm:spPr/>
      <dgm:t>
        <a:bodyPr/>
        <a:lstStyle/>
        <a:p>
          <a:endParaRPr lang="en-US"/>
        </a:p>
      </dgm:t>
    </dgm:pt>
    <dgm:pt modelId="{65515FA2-C49F-441A-9A12-3622DD97887D}" type="pres">
      <dgm:prSet presAssocID="{87CCC382-2369-4B5F-88F9-D200B9D289FE}" presName="Name9" presStyleLbl="parChTrans1D2" presStyleIdx="1" presStyleCnt="4"/>
      <dgm:spPr/>
      <dgm:t>
        <a:bodyPr/>
        <a:lstStyle/>
        <a:p>
          <a:endParaRPr lang="en-US"/>
        </a:p>
      </dgm:t>
    </dgm:pt>
    <dgm:pt modelId="{62EE2F67-A828-49F4-B318-1A4A4A48421E}" type="pres">
      <dgm:prSet presAssocID="{87CCC382-2369-4B5F-88F9-D200B9D289FE}" presName="connTx" presStyleLbl="parChTrans1D2" presStyleIdx="1" presStyleCnt="4"/>
      <dgm:spPr/>
      <dgm:t>
        <a:bodyPr/>
        <a:lstStyle/>
        <a:p>
          <a:endParaRPr lang="en-US"/>
        </a:p>
      </dgm:t>
    </dgm:pt>
    <dgm:pt modelId="{62B9BD3D-0AA0-4401-80DA-F92C54E4E2DC}" type="pres">
      <dgm:prSet presAssocID="{D3115C0C-CC75-44FD-9F47-A1AF6B298094}" presName="node" presStyleLbl="node1" presStyleIdx="1" presStyleCnt="4">
        <dgm:presLayoutVars>
          <dgm:bulletEnabled val="1"/>
        </dgm:presLayoutVars>
      </dgm:prSet>
      <dgm:spPr/>
      <dgm:t>
        <a:bodyPr/>
        <a:lstStyle/>
        <a:p>
          <a:endParaRPr lang="en-US"/>
        </a:p>
      </dgm:t>
    </dgm:pt>
    <dgm:pt modelId="{448F6994-BF3A-438E-8433-738D6CC31D66}" type="pres">
      <dgm:prSet presAssocID="{6F77BA93-D97F-4810-BFA7-F5AE5EC09C95}" presName="Name9" presStyleLbl="parChTrans1D2" presStyleIdx="2" presStyleCnt="4"/>
      <dgm:spPr/>
      <dgm:t>
        <a:bodyPr/>
        <a:lstStyle/>
        <a:p>
          <a:endParaRPr lang="en-US"/>
        </a:p>
      </dgm:t>
    </dgm:pt>
    <dgm:pt modelId="{F1D8F952-3754-413C-AD3E-C061DB06D7DA}" type="pres">
      <dgm:prSet presAssocID="{6F77BA93-D97F-4810-BFA7-F5AE5EC09C95}" presName="connTx" presStyleLbl="parChTrans1D2" presStyleIdx="2" presStyleCnt="4"/>
      <dgm:spPr/>
      <dgm:t>
        <a:bodyPr/>
        <a:lstStyle/>
        <a:p>
          <a:endParaRPr lang="en-US"/>
        </a:p>
      </dgm:t>
    </dgm:pt>
    <dgm:pt modelId="{2FA832AD-1C52-4ED6-839F-B74B77245AC8}" type="pres">
      <dgm:prSet presAssocID="{873F6D09-F170-4892-AE38-A52D4EAD52BB}" presName="node" presStyleLbl="node1" presStyleIdx="2" presStyleCnt="4">
        <dgm:presLayoutVars>
          <dgm:bulletEnabled val="1"/>
        </dgm:presLayoutVars>
      </dgm:prSet>
      <dgm:spPr/>
      <dgm:t>
        <a:bodyPr/>
        <a:lstStyle/>
        <a:p>
          <a:endParaRPr lang="en-US"/>
        </a:p>
      </dgm:t>
    </dgm:pt>
    <dgm:pt modelId="{A5710A4E-5292-4955-B45B-71532F4628A3}" type="pres">
      <dgm:prSet presAssocID="{9E4E22DB-F2BE-4153-B47B-C86FDA713279}" presName="Name9" presStyleLbl="parChTrans1D2" presStyleIdx="3" presStyleCnt="4"/>
      <dgm:spPr/>
      <dgm:t>
        <a:bodyPr/>
        <a:lstStyle/>
        <a:p>
          <a:endParaRPr lang="en-US"/>
        </a:p>
      </dgm:t>
    </dgm:pt>
    <dgm:pt modelId="{EB89B705-E682-42D0-BB60-88CF905E391C}" type="pres">
      <dgm:prSet presAssocID="{9E4E22DB-F2BE-4153-B47B-C86FDA713279}" presName="connTx" presStyleLbl="parChTrans1D2" presStyleIdx="3" presStyleCnt="4"/>
      <dgm:spPr/>
      <dgm:t>
        <a:bodyPr/>
        <a:lstStyle/>
        <a:p>
          <a:endParaRPr lang="en-US"/>
        </a:p>
      </dgm:t>
    </dgm:pt>
    <dgm:pt modelId="{AF5DDE14-6329-465F-BA2B-BFF6D5CAA772}" type="pres">
      <dgm:prSet presAssocID="{93CE0F1A-FCC5-4BC3-B000-9E7FFED6F1C5}" presName="node" presStyleLbl="node1" presStyleIdx="3" presStyleCnt="4">
        <dgm:presLayoutVars>
          <dgm:bulletEnabled val="1"/>
        </dgm:presLayoutVars>
      </dgm:prSet>
      <dgm:spPr/>
      <dgm:t>
        <a:bodyPr/>
        <a:lstStyle/>
        <a:p>
          <a:endParaRPr lang="en-US"/>
        </a:p>
      </dgm:t>
    </dgm:pt>
  </dgm:ptLst>
  <dgm:cxnLst>
    <dgm:cxn modelId="{58BB18FB-FA7E-447B-AB61-4E42EB4F56CF}" type="presOf" srcId="{9847103C-3A96-46EB-9765-5376A8684758}" destId="{6737C9CD-A607-4C58-A5EE-70A7DE16B792}" srcOrd="0" destOrd="0" presId="urn:microsoft.com/office/officeart/2005/8/layout/radial1"/>
    <dgm:cxn modelId="{19639605-1609-4BF5-9B98-2FA34190849E}" srcId="{B5D86967-27C7-4FF0-8089-14FAC1E38084}" destId="{9847103C-3A96-46EB-9765-5376A8684758}" srcOrd="0" destOrd="0" parTransId="{88D7F422-0531-427D-9F75-7D51BE4F72DD}" sibTransId="{0A242786-D791-48C8-BB8B-1E15628DB48A}"/>
    <dgm:cxn modelId="{D284D6AE-D708-4B09-9500-8A854EF212D3}" type="presOf" srcId="{723A7A51-3806-4EFF-8397-7B459BD9E616}" destId="{1A7F7778-918E-463D-8FF0-2AD9156D01E1}" srcOrd="0" destOrd="0" presId="urn:microsoft.com/office/officeart/2005/8/layout/radial1"/>
    <dgm:cxn modelId="{7C9189EE-21C8-4593-B3FB-556AF9B43717}" type="presOf" srcId="{544AF30A-7C2C-4E32-8593-192D5F44B8AE}" destId="{BE7AA5F2-7761-41C6-A04F-6A73F63729B1}" srcOrd="0" destOrd="0" presId="urn:microsoft.com/office/officeart/2005/8/layout/radial1"/>
    <dgm:cxn modelId="{90D9C986-EC5E-495D-AEFB-ADF76A70B194}" type="presOf" srcId="{93CE0F1A-FCC5-4BC3-B000-9E7FFED6F1C5}" destId="{AF5DDE14-6329-465F-BA2B-BFF6D5CAA772}" srcOrd="0" destOrd="0" presId="urn:microsoft.com/office/officeart/2005/8/layout/radial1"/>
    <dgm:cxn modelId="{F7B44905-C12B-4F60-B435-39F4D0A96CC1}" type="presOf" srcId="{9E4E22DB-F2BE-4153-B47B-C86FDA713279}" destId="{EB89B705-E682-42D0-BB60-88CF905E391C}" srcOrd="1" destOrd="0" presId="urn:microsoft.com/office/officeart/2005/8/layout/radial1"/>
    <dgm:cxn modelId="{F5989157-6681-442D-B371-4927C2B2FEDE}" type="presOf" srcId="{723A7A51-3806-4EFF-8397-7B459BD9E616}" destId="{D538916C-EA41-4DA2-A3D4-135107D54176}" srcOrd="1" destOrd="0" presId="urn:microsoft.com/office/officeart/2005/8/layout/radial1"/>
    <dgm:cxn modelId="{6F55092B-C6B3-4F27-863A-2C94E9368242}" type="presOf" srcId="{6F77BA93-D97F-4810-BFA7-F5AE5EC09C95}" destId="{448F6994-BF3A-438E-8433-738D6CC31D66}" srcOrd="0" destOrd="0" presId="urn:microsoft.com/office/officeart/2005/8/layout/radial1"/>
    <dgm:cxn modelId="{5C6B2418-AC11-4FA9-8A15-7253C515BF4F}" type="presOf" srcId="{6F77BA93-D97F-4810-BFA7-F5AE5EC09C95}" destId="{F1D8F952-3754-413C-AD3E-C061DB06D7DA}" srcOrd="1" destOrd="0" presId="urn:microsoft.com/office/officeart/2005/8/layout/radial1"/>
    <dgm:cxn modelId="{17746B8F-ECD6-491D-9966-17070B92B55D}" srcId="{9847103C-3A96-46EB-9765-5376A8684758}" destId="{D3115C0C-CC75-44FD-9F47-A1AF6B298094}" srcOrd="1" destOrd="0" parTransId="{87CCC382-2369-4B5F-88F9-D200B9D289FE}" sibTransId="{23AB2733-8D7B-4377-A1DF-E8D942323A28}"/>
    <dgm:cxn modelId="{030DDC0E-C184-4A4D-BACE-2299B6A5313E}" type="presOf" srcId="{87CCC382-2369-4B5F-88F9-D200B9D289FE}" destId="{62EE2F67-A828-49F4-B318-1A4A4A48421E}" srcOrd="1" destOrd="0" presId="urn:microsoft.com/office/officeart/2005/8/layout/radial1"/>
    <dgm:cxn modelId="{E81F3A05-1D03-440B-A2FC-A9471C154EC8}" srcId="{9847103C-3A96-46EB-9765-5376A8684758}" destId="{544AF30A-7C2C-4E32-8593-192D5F44B8AE}" srcOrd="0" destOrd="0" parTransId="{723A7A51-3806-4EFF-8397-7B459BD9E616}" sibTransId="{B5E19CD4-47EB-4C22-90EB-008E548C1453}"/>
    <dgm:cxn modelId="{7D7BF1CD-D447-4E66-8B1C-5A616393201D}" type="presOf" srcId="{B5D86967-27C7-4FF0-8089-14FAC1E38084}" destId="{CF0D84B5-F020-4491-A1AC-426FAB073089}" srcOrd="0" destOrd="0" presId="urn:microsoft.com/office/officeart/2005/8/layout/radial1"/>
    <dgm:cxn modelId="{5BF093EC-6B9B-45A0-8CA7-85E386804FAA}" type="presOf" srcId="{873F6D09-F170-4892-AE38-A52D4EAD52BB}" destId="{2FA832AD-1C52-4ED6-839F-B74B77245AC8}" srcOrd="0" destOrd="0" presId="urn:microsoft.com/office/officeart/2005/8/layout/radial1"/>
    <dgm:cxn modelId="{F52C8F56-0CF6-4AB2-8CCB-D9B899F24D4E}" type="presOf" srcId="{9E4E22DB-F2BE-4153-B47B-C86FDA713279}" destId="{A5710A4E-5292-4955-B45B-71532F4628A3}" srcOrd="0" destOrd="0" presId="urn:microsoft.com/office/officeart/2005/8/layout/radial1"/>
    <dgm:cxn modelId="{961BC116-9A3F-47C3-8A0E-B6D160DDADDF}" srcId="{9847103C-3A96-46EB-9765-5376A8684758}" destId="{93CE0F1A-FCC5-4BC3-B000-9E7FFED6F1C5}" srcOrd="3" destOrd="0" parTransId="{9E4E22DB-F2BE-4153-B47B-C86FDA713279}" sibTransId="{81B3CB46-215E-40F0-818D-F9975C298F44}"/>
    <dgm:cxn modelId="{76506B5B-80BC-4EB4-849F-B7AAEFEBB1DE}" srcId="{9847103C-3A96-46EB-9765-5376A8684758}" destId="{873F6D09-F170-4892-AE38-A52D4EAD52BB}" srcOrd="2" destOrd="0" parTransId="{6F77BA93-D97F-4810-BFA7-F5AE5EC09C95}" sibTransId="{9EC7E682-C6BF-4A3A-9BBE-CF5580884F9F}"/>
    <dgm:cxn modelId="{74422F16-03E6-4D9A-9B23-D5CAB1310139}" type="presOf" srcId="{87CCC382-2369-4B5F-88F9-D200B9D289FE}" destId="{65515FA2-C49F-441A-9A12-3622DD97887D}" srcOrd="0" destOrd="0" presId="urn:microsoft.com/office/officeart/2005/8/layout/radial1"/>
    <dgm:cxn modelId="{B6508587-5B7B-4141-84F1-D1AB4093506E}" type="presOf" srcId="{D3115C0C-CC75-44FD-9F47-A1AF6B298094}" destId="{62B9BD3D-0AA0-4401-80DA-F92C54E4E2DC}" srcOrd="0" destOrd="0" presId="urn:microsoft.com/office/officeart/2005/8/layout/radial1"/>
    <dgm:cxn modelId="{BB9202A9-69F8-4BFC-B189-D29FE0DD4624}" type="presParOf" srcId="{CF0D84B5-F020-4491-A1AC-426FAB073089}" destId="{6737C9CD-A607-4C58-A5EE-70A7DE16B792}" srcOrd="0" destOrd="0" presId="urn:microsoft.com/office/officeart/2005/8/layout/radial1"/>
    <dgm:cxn modelId="{9CDE740F-FE3D-434B-9745-3DCB4923A826}" type="presParOf" srcId="{CF0D84B5-F020-4491-A1AC-426FAB073089}" destId="{1A7F7778-918E-463D-8FF0-2AD9156D01E1}" srcOrd="1" destOrd="0" presId="urn:microsoft.com/office/officeart/2005/8/layout/radial1"/>
    <dgm:cxn modelId="{BFFB6F21-BB4C-4FD5-B639-79756068B7A2}" type="presParOf" srcId="{1A7F7778-918E-463D-8FF0-2AD9156D01E1}" destId="{D538916C-EA41-4DA2-A3D4-135107D54176}" srcOrd="0" destOrd="0" presId="urn:microsoft.com/office/officeart/2005/8/layout/radial1"/>
    <dgm:cxn modelId="{180DB282-6A24-45D5-9A24-692D69BE4654}" type="presParOf" srcId="{CF0D84B5-F020-4491-A1AC-426FAB073089}" destId="{BE7AA5F2-7761-41C6-A04F-6A73F63729B1}" srcOrd="2" destOrd="0" presId="urn:microsoft.com/office/officeart/2005/8/layout/radial1"/>
    <dgm:cxn modelId="{1EEE2DB9-10B1-461E-8509-66376E6720AF}" type="presParOf" srcId="{CF0D84B5-F020-4491-A1AC-426FAB073089}" destId="{65515FA2-C49F-441A-9A12-3622DD97887D}" srcOrd="3" destOrd="0" presId="urn:microsoft.com/office/officeart/2005/8/layout/radial1"/>
    <dgm:cxn modelId="{0B58EB63-BCB9-47B1-AD3E-6F19F79FBEAA}" type="presParOf" srcId="{65515FA2-C49F-441A-9A12-3622DD97887D}" destId="{62EE2F67-A828-49F4-B318-1A4A4A48421E}" srcOrd="0" destOrd="0" presId="urn:microsoft.com/office/officeart/2005/8/layout/radial1"/>
    <dgm:cxn modelId="{F82DCE88-31D6-42CD-AB5E-54469E2EAD4B}" type="presParOf" srcId="{CF0D84B5-F020-4491-A1AC-426FAB073089}" destId="{62B9BD3D-0AA0-4401-80DA-F92C54E4E2DC}" srcOrd="4" destOrd="0" presId="urn:microsoft.com/office/officeart/2005/8/layout/radial1"/>
    <dgm:cxn modelId="{A4A013B7-4BA1-4C48-BC8F-DC295675148B}" type="presParOf" srcId="{CF0D84B5-F020-4491-A1AC-426FAB073089}" destId="{448F6994-BF3A-438E-8433-738D6CC31D66}" srcOrd="5" destOrd="0" presId="urn:microsoft.com/office/officeart/2005/8/layout/radial1"/>
    <dgm:cxn modelId="{0B4D01ED-29E4-4236-A9F7-A7D2289A3C61}" type="presParOf" srcId="{448F6994-BF3A-438E-8433-738D6CC31D66}" destId="{F1D8F952-3754-413C-AD3E-C061DB06D7DA}" srcOrd="0" destOrd="0" presId="urn:microsoft.com/office/officeart/2005/8/layout/radial1"/>
    <dgm:cxn modelId="{3050C450-38FF-4B10-A3D8-94A90A0A72BE}" type="presParOf" srcId="{CF0D84B5-F020-4491-A1AC-426FAB073089}" destId="{2FA832AD-1C52-4ED6-839F-B74B77245AC8}" srcOrd="6" destOrd="0" presId="urn:microsoft.com/office/officeart/2005/8/layout/radial1"/>
    <dgm:cxn modelId="{9A7D2006-DF05-4C66-A91E-835D0D8D5ADE}" type="presParOf" srcId="{CF0D84B5-F020-4491-A1AC-426FAB073089}" destId="{A5710A4E-5292-4955-B45B-71532F4628A3}" srcOrd="7" destOrd="0" presId="urn:microsoft.com/office/officeart/2005/8/layout/radial1"/>
    <dgm:cxn modelId="{28B04229-C0E9-4853-89E8-DD77C599DEE3}" type="presParOf" srcId="{A5710A4E-5292-4955-B45B-71532F4628A3}" destId="{EB89B705-E682-42D0-BB60-88CF905E391C}" srcOrd="0" destOrd="0" presId="urn:microsoft.com/office/officeart/2005/8/layout/radial1"/>
    <dgm:cxn modelId="{9B62F71E-17FE-4926-ABC2-50FC0853751C}" type="presParOf" srcId="{CF0D84B5-F020-4491-A1AC-426FAB073089}" destId="{AF5DDE14-6329-465F-BA2B-BFF6D5CAA772}"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BC7511-5F67-445E-A012-DAEB4AEA9A60}" type="doc">
      <dgm:prSet loTypeId="urn:microsoft.com/office/officeart/2005/8/layout/radial1" loCatId="cycle" qsTypeId="urn:microsoft.com/office/officeart/2005/8/quickstyle/simple1" qsCatId="simple" csTypeId="urn:microsoft.com/office/officeart/2005/8/colors/accent1_2" csCatId="accent1" phldr="0"/>
      <dgm:spPr/>
      <dgm:t>
        <a:bodyPr/>
        <a:lstStyle/>
        <a:p>
          <a:endParaRPr lang="en-US"/>
        </a:p>
      </dgm:t>
    </dgm:pt>
    <dgm:pt modelId="{ABF7CF35-F2B0-4076-B76B-6C1BD74786D4}" type="pres">
      <dgm:prSet presAssocID="{ADBC7511-5F67-445E-A012-DAEB4AEA9A60}" presName="cycle" presStyleCnt="0">
        <dgm:presLayoutVars>
          <dgm:chMax val="1"/>
          <dgm:dir/>
          <dgm:animLvl val="ctr"/>
          <dgm:resizeHandles val="exact"/>
        </dgm:presLayoutVars>
      </dgm:prSet>
      <dgm:spPr/>
      <dgm:t>
        <a:bodyPr/>
        <a:lstStyle/>
        <a:p>
          <a:endParaRPr lang="en-US"/>
        </a:p>
      </dgm:t>
    </dgm:pt>
  </dgm:ptLst>
  <dgm:cxnLst>
    <dgm:cxn modelId="{362F2F2E-7578-4DFB-857A-863AC0CB09A8}" type="presOf" srcId="{ADBC7511-5F67-445E-A012-DAEB4AEA9A60}" destId="{ABF7CF35-F2B0-4076-B76B-6C1BD74786D4}" srcOrd="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37C9CD-A607-4C58-A5EE-70A7DE16B792}">
      <dsp:nvSpPr>
        <dsp:cNvPr id="0" name=""/>
        <dsp:cNvSpPr/>
      </dsp:nvSpPr>
      <dsp:spPr>
        <a:xfrm>
          <a:off x="3009072" y="1789872"/>
          <a:ext cx="1373255" cy="1373255"/>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Examples of  Economic Benefits</a:t>
          </a:r>
          <a:endParaRPr lang="en-US" sz="1400" kern="1200" dirty="0"/>
        </a:p>
      </dsp:txBody>
      <dsp:txXfrm>
        <a:off x="3210181" y="1990981"/>
        <a:ext cx="971037" cy="971037"/>
      </dsp:txXfrm>
    </dsp:sp>
    <dsp:sp modelId="{1A7F7778-918E-463D-8FF0-2AD9156D01E1}">
      <dsp:nvSpPr>
        <dsp:cNvPr id="0" name=""/>
        <dsp:cNvSpPr/>
      </dsp:nvSpPr>
      <dsp:spPr>
        <a:xfrm rot="16200000">
          <a:off x="3489560" y="1567011"/>
          <a:ext cx="412278" cy="33442"/>
        </a:xfrm>
        <a:custGeom>
          <a:avLst/>
          <a:gdLst/>
          <a:ahLst/>
          <a:cxnLst/>
          <a:rect l="0" t="0" r="0" b="0"/>
          <a:pathLst>
            <a:path>
              <a:moveTo>
                <a:pt x="0" y="16721"/>
              </a:moveTo>
              <a:lnTo>
                <a:pt x="412278" y="16721"/>
              </a:lnTo>
            </a:path>
          </a:pathLst>
        </a:custGeom>
        <a:noFill/>
        <a:ln w="25400" cap="flat" cmpd="sng" algn="ctr">
          <a:solidFill>
            <a:schemeClr val="accent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3685393" y="1573426"/>
        <a:ext cx="20613" cy="20613"/>
      </dsp:txXfrm>
    </dsp:sp>
    <dsp:sp modelId="{BE7AA5F2-7761-41C6-A04F-6A73F63729B1}">
      <dsp:nvSpPr>
        <dsp:cNvPr id="0" name=""/>
        <dsp:cNvSpPr/>
      </dsp:nvSpPr>
      <dsp:spPr>
        <a:xfrm>
          <a:off x="3009072" y="4338"/>
          <a:ext cx="1373255" cy="1373255"/>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Net cash flow</a:t>
          </a:r>
          <a:endParaRPr lang="en-US" sz="1400" kern="1200" dirty="0"/>
        </a:p>
      </dsp:txBody>
      <dsp:txXfrm>
        <a:off x="3210181" y="205447"/>
        <a:ext cx="971037" cy="971037"/>
      </dsp:txXfrm>
    </dsp:sp>
    <dsp:sp modelId="{65515FA2-C49F-441A-9A12-3622DD97887D}">
      <dsp:nvSpPr>
        <dsp:cNvPr id="0" name=""/>
        <dsp:cNvSpPr/>
      </dsp:nvSpPr>
      <dsp:spPr>
        <a:xfrm>
          <a:off x="4382327" y="2459778"/>
          <a:ext cx="412278" cy="33442"/>
        </a:xfrm>
        <a:custGeom>
          <a:avLst/>
          <a:gdLst/>
          <a:ahLst/>
          <a:cxnLst/>
          <a:rect l="0" t="0" r="0" b="0"/>
          <a:pathLst>
            <a:path>
              <a:moveTo>
                <a:pt x="0" y="16721"/>
              </a:moveTo>
              <a:lnTo>
                <a:pt x="412278" y="16721"/>
              </a:lnTo>
            </a:path>
          </a:pathLst>
        </a:custGeom>
        <a:noFill/>
        <a:ln w="25400" cap="flat" cmpd="sng" algn="ctr">
          <a:solidFill>
            <a:schemeClr val="accent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4578159" y="2466193"/>
        <a:ext cx="20613" cy="20613"/>
      </dsp:txXfrm>
    </dsp:sp>
    <dsp:sp modelId="{62B9BD3D-0AA0-4401-80DA-F92C54E4E2DC}">
      <dsp:nvSpPr>
        <dsp:cNvPr id="0" name=""/>
        <dsp:cNvSpPr/>
      </dsp:nvSpPr>
      <dsp:spPr>
        <a:xfrm>
          <a:off x="4794605" y="1789872"/>
          <a:ext cx="1373255" cy="1373255"/>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Wealth creation</a:t>
          </a:r>
          <a:endParaRPr lang="en-US" sz="1400" kern="1200" dirty="0"/>
        </a:p>
      </dsp:txBody>
      <dsp:txXfrm>
        <a:off x="4995714" y="1990981"/>
        <a:ext cx="971037" cy="971037"/>
      </dsp:txXfrm>
    </dsp:sp>
    <dsp:sp modelId="{448F6994-BF3A-438E-8433-738D6CC31D66}">
      <dsp:nvSpPr>
        <dsp:cNvPr id="0" name=""/>
        <dsp:cNvSpPr/>
      </dsp:nvSpPr>
      <dsp:spPr>
        <a:xfrm rot="5400000">
          <a:off x="3489560" y="3352545"/>
          <a:ext cx="412278" cy="33442"/>
        </a:xfrm>
        <a:custGeom>
          <a:avLst/>
          <a:gdLst/>
          <a:ahLst/>
          <a:cxnLst/>
          <a:rect l="0" t="0" r="0" b="0"/>
          <a:pathLst>
            <a:path>
              <a:moveTo>
                <a:pt x="0" y="16721"/>
              </a:moveTo>
              <a:lnTo>
                <a:pt x="412278" y="16721"/>
              </a:lnTo>
            </a:path>
          </a:pathLst>
        </a:custGeom>
        <a:noFill/>
        <a:ln w="25400" cap="flat" cmpd="sng" algn="ctr">
          <a:solidFill>
            <a:schemeClr val="accent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3685393" y="3358959"/>
        <a:ext cx="20613" cy="20613"/>
      </dsp:txXfrm>
    </dsp:sp>
    <dsp:sp modelId="{2FA832AD-1C52-4ED6-839F-B74B77245AC8}">
      <dsp:nvSpPr>
        <dsp:cNvPr id="0" name=""/>
        <dsp:cNvSpPr/>
      </dsp:nvSpPr>
      <dsp:spPr>
        <a:xfrm>
          <a:off x="3009072" y="3575405"/>
          <a:ext cx="1373255" cy="1373255"/>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GDP Growth</a:t>
          </a:r>
          <a:endParaRPr lang="en-US" sz="1400" kern="1200" dirty="0"/>
        </a:p>
      </dsp:txBody>
      <dsp:txXfrm>
        <a:off x="3210181" y="3776514"/>
        <a:ext cx="971037" cy="971037"/>
      </dsp:txXfrm>
    </dsp:sp>
    <dsp:sp modelId="{A5710A4E-5292-4955-B45B-71532F4628A3}">
      <dsp:nvSpPr>
        <dsp:cNvPr id="0" name=""/>
        <dsp:cNvSpPr/>
      </dsp:nvSpPr>
      <dsp:spPr>
        <a:xfrm rot="10800000">
          <a:off x="2596794" y="2459778"/>
          <a:ext cx="412278" cy="33442"/>
        </a:xfrm>
        <a:custGeom>
          <a:avLst/>
          <a:gdLst/>
          <a:ahLst/>
          <a:cxnLst/>
          <a:rect l="0" t="0" r="0" b="0"/>
          <a:pathLst>
            <a:path>
              <a:moveTo>
                <a:pt x="0" y="16721"/>
              </a:moveTo>
              <a:lnTo>
                <a:pt x="412278" y="16721"/>
              </a:lnTo>
            </a:path>
          </a:pathLst>
        </a:custGeom>
        <a:noFill/>
        <a:ln w="25400" cap="flat" cmpd="sng" algn="ctr">
          <a:solidFill>
            <a:schemeClr val="accent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rot="10800000">
        <a:off x="2792626" y="2466193"/>
        <a:ext cx="20613" cy="20613"/>
      </dsp:txXfrm>
    </dsp:sp>
    <dsp:sp modelId="{AF5DDE14-6329-465F-BA2B-BFF6D5CAA772}">
      <dsp:nvSpPr>
        <dsp:cNvPr id="0" name=""/>
        <dsp:cNvSpPr/>
      </dsp:nvSpPr>
      <dsp:spPr>
        <a:xfrm>
          <a:off x="1223538" y="1789872"/>
          <a:ext cx="1373255" cy="1373255"/>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Revenue</a:t>
          </a:r>
          <a:endParaRPr lang="en-US" sz="1400" kern="1200" dirty="0"/>
        </a:p>
      </dsp:txBody>
      <dsp:txXfrm>
        <a:off x="1424647" y="1990981"/>
        <a:ext cx="971037" cy="9710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E10F1E32-B846-4D24-82FF-FB27A79E0C87}" type="datetimeFigureOut">
              <a:rPr lang="en-US" smtClean="0"/>
              <a:t>4/27/2020</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0793807D-043C-4F3E-9CCF-2844FDCFC120}" type="slidenum">
              <a:rPr lang="en-US" smtClean="0"/>
              <a:t>‹#›</a:t>
            </a:fld>
            <a:endParaRPr lang="en-US"/>
          </a:p>
        </p:txBody>
      </p:sp>
    </p:spTree>
    <p:extLst>
      <p:ext uri="{BB962C8B-B14F-4D97-AF65-F5344CB8AC3E}">
        <p14:creationId xmlns:p14="http://schemas.microsoft.com/office/powerpoint/2010/main" val="1818530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63B3628F-2946-4F3B-9AAE-E2E04C985E6E}" type="datetimeFigureOut">
              <a:rPr lang="en-US" smtClean="0"/>
              <a:pPr/>
              <a:t>4/27/2020</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2FD7CE4B-2A43-4A93-8C0B-F60E94530300}" type="slidenum">
              <a:rPr lang="en-US" smtClean="0"/>
              <a:pPr/>
              <a:t>‹#›</a:t>
            </a:fld>
            <a:endParaRPr lang="en-US"/>
          </a:p>
        </p:txBody>
      </p:sp>
    </p:spTree>
    <p:extLst>
      <p:ext uri="{BB962C8B-B14F-4D97-AF65-F5344CB8AC3E}">
        <p14:creationId xmlns:p14="http://schemas.microsoft.com/office/powerpoint/2010/main" val="2690048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5B5561-FBA7-4B2F-B570-582C08016D25}" type="datetime1">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701AEB-6B92-4ABC-B7A8-9B86CB7F2625}" type="slidenum">
              <a:rPr lang="en-US" smtClean="0"/>
              <a:pPr/>
              <a:t>‹#›</a:t>
            </a:fld>
            <a:endParaRPr lang="en-US"/>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55C2E7-F6D0-4BE5-A92A-0948632C8FB8}" type="datetime1">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701AEB-6B92-4ABC-B7A8-9B86CB7F2625}" type="slidenum">
              <a:rPr lang="en-US" smtClean="0"/>
              <a:pPr/>
              <a:t>‹#›</a:t>
            </a:fld>
            <a:endParaRPr lang="en-US"/>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0C1E2E-EB29-4974-AD69-7AC4D181974C}" type="datetime1">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701AEB-6B92-4ABC-B7A8-9B86CB7F2625}" type="slidenum">
              <a:rPr lang="en-US" smtClean="0"/>
              <a:pPr/>
              <a:t>‹#›</a:t>
            </a:fld>
            <a:endParaRPr lang="en-US"/>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A6EC3E-DDBF-45F5-8B32-D1727FEB1426}" type="datetime1">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701AEB-6B92-4ABC-B7A8-9B86CB7F2625}" type="slidenum">
              <a:rPr lang="en-US" smtClean="0"/>
              <a:pPr/>
              <a:t>‹#›</a:t>
            </a:fld>
            <a:endParaRPr lang="en-US"/>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8A24BF-D3BD-4048-89F4-86B71C000526}" type="datetime1">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701AEB-6B92-4ABC-B7A8-9B86CB7F2625}" type="slidenum">
              <a:rPr lang="en-US" smtClean="0"/>
              <a:pPr/>
              <a:t>‹#›</a:t>
            </a:fld>
            <a:endParaRPr lang="en-US"/>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1C8E9E-5E86-4125-AD0E-E024CCC4552C}" type="datetime1">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701AEB-6B92-4ABC-B7A8-9B86CB7F2625}" type="slidenum">
              <a:rPr lang="en-US" smtClean="0"/>
              <a:pPr/>
              <a:t>‹#›</a:t>
            </a:fld>
            <a:endParaRPr lang="en-U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BC023C-6C6B-449A-A574-35834D8B71F0}" type="datetime1">
              <a:rPr lang="en-US" smtClean="0"/>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701AEB-6B92-4ABC-B7A8-9B86CB7F2625}" type="slidenum">
              <a:rPr lang="en-US" smtClean="0"/>
              <a:pPr/>
              <a:t>‹#›</a:t>
            </a:fld>
            <a:endParaRPr lang="en-US"/>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289C99-DB8B-4BB2-A0B5-758DB596F865}" type="datetime1">
              <a:rPr lang="en-US" smtClean="0"/>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701AEB-6B92-4ABC-B7A8-9B86CB7F2625}" type="slidenum">
              <a:rPr lang="en-US" smtClean="0"/>
              <a:pPr/>
              <a:t>‹#›</a:t>
            </a:fld>
            <a:endParaRPr lang="en-US"/>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54792E-75EC-430C-BE83-1F2C8B7250FF}" type="datetime1">
              <a:rPr lang="en-US" smtClean="0"/>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701AEB-6B92-4ABC-B7A8-9B86CB7F2625}" type="slidenum">
              <a:rPr lang="en-US" smtClean="0"/>
              <a:pPr/>
              <a:t>‹#›</a:t>
            </a:fld>
            <a:endParaRPr lang="en-US"/>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B9A59-52BA-406F-A04F-C3D043058016}" type="datetime1">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701AEB-6B92-4ABC-B7A8-9B86CB7F2625}" type="slidenum">
              <a:rPr lang="en-US" smtClean="0"/>
              <a:pPr/>
              <a:t>‹#›</a:t>
            </a:fld>
            <a:endParaRPr lang="en-US"/>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27CCF3-58B3-40F5-8BF7-186FC9689AB8}" type="datetime1">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701AEB-6B92-4ABC-B7A8-9B86CB7F2625}" type="slidenum">
              <a:rPr lang="en-US" smtClean="0"/>
              <a:pPr/>
              <a:t>‹#›</a:t>
            </a:fld>
            <a:endParaRPr lang="en-US"/>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3BC963-E01F-4445-A3AC-67BF3641B2F3}" type="datetime1">
              <a:rPr lang="en-US" smtClean="0"/>
              <a:t>4/27/2020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701AEB-6B92-4ABC-B7A8-9B86CB7F262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wedge/>
  </p:transition>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3810000"/>
          </a:xfrm>
        </p:spPr>
        <p:style>
          <a:lnRef idx="2">
            <a:schemeClr val="accent3"/>
          </a:lnRef>
          <a:fillRef idx="1">
            <a:schemeClr val="lt1"/>
          </a:fillRef>
          <a:effectRef idx="0">
            <a:schemeClr val="accent3"/>
          </a:effectRef>
          <a:fontRef idx="minor">
            <a:schemeClr val="dk1"/>
          </a:fontRef>
        </p:style>
        <p:txBody>
          <a:bodyPr>
            <a:normAutofit/>
          </a:bodyPr>
          <a:lstStyle/>
          <a:p>
            <a:r>
              <a:rPr lang="en-US" dirty="0" smtClean="0"/>
              <a:t/>
            </a:r>
            <a:br>
              <a:rPr lang="en-US" dirty="0" smtClean="0"/>
            </a:br>
            <a:r>
              <a:rPr lang="en-US" dirty="0"/>
              <a:t/>
            </a:r>
            <a:br>
              <a:rPr lang="en-US" dirty="0"/>
            </a:br>
            <a:r>
              <a:rPr lang="en-US" dirty="0"/>
              <a:t>E</a:t>
            </a:r>
            <a:r>
              <a:rPr lang="en-US" dirty="0" smtClean="0"/>
              <a:t>conomic benefits and </a:t>
            </a:r>
            <a:r>
              <a:rPr lang="en-US" dirty="0"/>
              <a:t>N</a:t>
            </a:r>
            <a:r>
              <a:rPr lang="en-US" dirty="0" smtClean="0"/>
              <a:t>et benefits </a:t>
            </a:r>
            <a:r>
              <a:rPr lang="en-US" dirty="0" smtClean="0"/>
              <a:t>and </a:t>
            </a:r>
            <a:r>
              <a:rPr lang="en-US" dirty="0" smtClean="0"/>
              <a:t>Social benefits</a:t>
            </a:r>
            <a:endParaRPr lang="en-US" dirty="0"/>
          </a:p>
        </p:txBody>
      </p:sp>
      <p:sp>
        <p:nvSpPr>
          <p:cNvPr id="3" name="Date Placeholder 2"/>
          <p:cNvSpPr>
            <a:spLocks noGrp="1"/>
          </p:cNvSpPr>
          <p:nvPr>
            <p:ph type="dt" sz="half" idx="10"/>
          </p:nvPr>
        </p:nvSpPr>
        <p:spPr/>
        <p:txBody>
          <a:bodyPr/>
          <a:lstStyle/>
          <a:p>
            <a:fld id="{5BC565D2-F39F-4B24-9DBC-1601FBCE077D}" type="datetime1">
              <a:rPr lang="en-US" smtClean="0"/>
              <a:t>4/27/2020</a:t>
            </a:fld>
            <a:endParaRPr lang="en-US"/>
          </a:p>
        </p:txBody>
      </p:sp>
      <p:sp>
        <p:nvSpPr>
          <p:cNvPr id="4" name="Slide Number Placeholder 3"/>
          <p:cNvSpPr>
            <a:spLocks noGrp="1"/>
          </p:cNvSpPr>
          <p:nvPr>
            <p:ph type="sldNum" sz="quarter" idx="12"/>
          </p:nvPr>
        </p:nvSpPr>
        <p:spPr/>
        <p:txBody>
          <a:bodyPr/>
          <a:lstStyle/>
          <a:p>
            <a:fld id="{AE701AEB-6B92-4ABC-B7A8-9B86CB7F2625}" type="slidenum">
              <a:rPr lang="en-US" smtClean="0"/>
              <a:pPr/>
              <a:t>1</a:t>
            </a:fld>
            <a:endParaRPr lang="en-US"/>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u="sng" dirty="0" smtClean="0">
                <a:latin typeface="Times New Roman" pitchFamily="18" charset="0"/>
                <a:cs typeface="Times New Roman" pitchFamily="18" charset="0"/>
              </a:rPr>
              <a:t>Formula:</a:t>
            </a:r>
            <a:endParaRPr lang="en-US" u="sng" dirty="0">
              <a:latin typeface="Times New Roman" pitchFamily="18" charset="0"/>
              <a:cs typeface="Times New Roman" pitchFamily="18" charset="0"/>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1600200"/>
            <a:ext cx="7924799" cy="4525963"/>
          </a:xfrm>
        </p:spPr>
      </p:pic>
      <p:sp>
        <p:nvSpPr>
          <p:cNvPr id="4" name="Date Placeholder 3"/>
          <p:cNvSpPr>
            <a:spLocks noGrp="1"/>
          </p:cNvSpPr>
          <p:nvPr>
            <p:ph type="dt" sz="half" idx="10"/>
          </p:nvPr>
        </p:nvSpPr>
        <p:spPr/>
        <p:txBody>
          <a:bodyPr/>
          <a:lstStyle/>
          <a:p>
            <a:fld id="{19A6EC3E-DDBF-45F5-8B32-D1727FEB1426}" type="datetime1">
              <a:rPr lang="en-US" smtClean="0"/>
              <a:t>5/2/2020</a:t>
            </a:fld>
            <a:endParaRPr lang="en-US"/>
          </a:p>
        </p:txBody>
      </p:sp>
      <p:sp>
        <p:nvSpPr>
          <p:cNvPr id="5" name="Slide Number Placeholder 4"/>
          <p:cNvSpPr>
            <a:spLocks noGrp="1"/>
          </p:cNvSpPr>
          <p:nvPr>
            <p:ph type="sldNum" sz="quarter" idx="12"/>
          </p:nvPr>
        </p:nvSpPr>
        <p:spPr/>
        <p:txBody>
          <a:bodyPr/>
          <a:lstStyle/>
          <a:p>
            <a:fld id="{AE701AEB-6B92-4ABC-B7A8-9B86CB7F2625}" type="slidenum">
              <a:rPr lang="en-US" smtClean="0"/>
              <a:pPr/>
              <a:t>10</a:t>
            </a:fld>
            <a:endParaRPr lang="en-US"/>
          </a:p>
        </p:txBody>
      </p:sp>
    </p:spTree>
    <p:extLst>
      <p:ext uri="{BB962C8B-B14F-4D97-AF65-F5344CB8AC3E}">
        <p14:creationId xmlns:p14="http://schemas.microsoft.com/office/powerpoint/2010/main" val="3574762198"/>
      </p:ext>
    </p:extLst>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Fundamentals of Wealth Creation:</a:t>
            </a:r>
            <a:endParaRPr lang="en-US" dirty="0">
              <a:latin typeface="Times New Roman" pitchFamily="18" charset="0"/>
              <a:cs typeface="Times New Roman" pitchFamily="18" charset="0"/>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1828800"/>
            <a:ext cx="7772400" cy="4114800"/>
          </a:xfrm>
        </p:spPr>
      </p:pic>
      <p:sp>
        <p:nvSpPr>
          <p:cNvPr id="4" name="Date Placeholder 3"/>
          <p:cNvSpPr>
            <a:spLocks noGrp="1"/>
          </p:cNvSpPr>
          <p:nvPr>
            <p:ph type="dt" sz="half" idx="10"/>
          </p:nvPr>
        </p:nvSpPr>
        <p:spPr/>
        <p:txBody>
          <a:bodyPr/>
          <a:lstStyle/>
          <a:p>
            <a:fld id="{19A6EC3E-DDBF-45F5-8B32-D1727FEB1426}" type="datetime1">
              <a:rPr lang="en-US" smtClean="0"/>
              <a:t>5/2/2020</a:t>
            </a:fld>
            <a:endParaRPr lang="en-US"/>
          </a:p>
        </p:txBody>
      </p:sp>
      <p:sp>
        <p:nvSpPr>
          <p:cNvPr id="5" name="Slide Number Placeholder 4"/>
          <p:cNvSpPr>
            <a:spLocks noGrp="1"/>
          </p:cNvSpPr>
          <p:nvPr>
            <p:ph type="sldNum" sz="quarter" idx="12"/>
          </p:nvPr>
        </p:nvSpPr>
        <p:spPr/>
        <p:txBody>
          <a:bodyPr/>
          <a:lstStyle/>
          <a:p>
            <a:fld id="{AE701AEB-6B92-4ABC-B7A8-9B86CB7F2625}" type="slidenum">
              <a:rPr lang="en-US" smtClean="0"/>
              <a:pPr/>
              <a:t>11</a:t>
            </a:fld>
            <a:endParaRPr lang="en-US"/>
          </a:p>
        </p:txBody>
      </p:sp>
    </p:spTree>
    <p:extLst>
      <p:ext uri="{BB962C8B-B14F-4D97-AF65-F5344CB8AC3E}">
        <p14:creationId xmlns:p14="http://schemas.microsoft.com/office/powerpoint/2010/main" val="3732158127"/>
      </p:ext>
    </p:extLst>
  </p:cSld>
  <p:clrMapOvr>
    <a:masterClrMapping/>
  </p:clrMapOvr>
  <p:transition>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u="sng" dirty="0" smtClean="0"/>
              <a:t>R</a:t>
            </a:r>
            <a:r>
              <a:rPr lang="en-GB" u="sng" dirty="0" smtClean="0"/>
              <a:t>evenue:</a:t>
            </a:r>
            <a:endParaRPr lang="en-US" u="sng" dirty="0"/>
          </a:p>
        </p:txBody>
      </p:sp>
      <p:sp>
        <p:nvSpPr>
          <p:cNvPr id="3" name="Content Placeholder 2"/>
          <p:cNvSpPr>
            <a:spLocks noGrp="1"/>
          </p:cNvSpPr>
          <p:nvPr>
            <p:ph idx="1"/>
          </p:nvPr>
        </p:nvSpPr>
        <p:spPr/>
        <p:txBody>
          <a:bodyPr/>
          <a:lstStyle/>
          <a:p>
            <a:r>
              <a:rPr lang="en-GB" dirty="0" smtClean="0"/>
              <a:t>The </a:t>
            </a:r>
            <a:r>
              <a:rPr lang="en-GB" dirty="0" smtClean="0"/>
              <a:t>amount </a:t>
            </a:r>
            <a:r>
              <a:rPr lang="en-GB" dirty="0" smtClean="0"/>
              <a:t>of money that the producer receives in exchange for the sale proceeds is known as </a:t>
            </a:r>
            <a:r>
              <a:rPr lang="en-GB" dirty="0" smtClean="0"/>
              <a:t>revenue. </a:t>
            </a:r>
            <a:endParaRPr lang="en-GB" dirty="0" smtClean="0"/>
          </a:p>
          <a:p>
            <a:r>
              <a:rPr lang="en-GB" dirty="0" smtClean="0"/>
              <a:t>Example </a:t>
            </a:r>
          </a:p>
          <a:p>
            <a:r>
              <a:rPr lang="en-GB" dirty="0" smtClean="0"/>
              <a:t>If a firm get 16000 from sale of 100 chairs then the amount of </a:t>
            </a:r>
            <a:r>
              <a:rPr lang="en-GB" dirty="0" smtClean="0"/>
              <a:t>RS 1600/- </a:t>
            </a:r>
            <a:r>
              <a:rPr lang="en-GB" dirty="0" smtClean="0"/>
              <a:t>is known as </a:t>
            </a:r>
            <a:r>
              <a:rPr lang="en-GB" dirty="0" smtClean="0"/>
              <a:t>revenue. </a:t>
            </a:r>
            <a:endParaRPr lang="en-GB" dirty="0" smtClean="0"/>
          </a:p>
          <a:p>
            <a:endParaRPr lang="en-GB" dirty="0" smtClean="0"/>
          </a:p>
          <a:p>
            <a:endParaRPr lang="en-GB" dirty="0" smtClean="0"/>
          </a:p>
          <a:p>
            <a:endParaRPr lang="en-US" dirty="0"/>
          </a:p>
        </p:txBody>
      </p:sp>
      <p:sp>
        <p:nvSpPr>
          <p:cNvPr id="4" name="Date Placeholder 3"/>
          <p:cNvSpPr>
            <a:spLocks noGrp="1"/>
          </p:cNvSpPr>
          <p:nvPr>
            <p:ph type="dt" sz="half" idx="10"/>
          </p:nvPr>
        </p:nvSpPr>
        <p:spPr/>
        <p:txBody>
          <a:bodyPr/>
          <a:lstStyle/>
          <a:p>
            <a:fld id="{19A6EC3E-DDBF-45F5-8B32-D1727FEB1426}" type="datetime1">
              <a:rPr lang="en-US" smtClean="0"/>
              <a:t>4/27/2020</a:t>
            </a:fld>
            <a:endParaRPr lang="en-US"/>
          </a:p>
        </p:txBody>
      </p:sp>
      <p:sp>
        <p:nvSpPr>
          <p:cNvPr id="5" name="Slide Number Placeholder 4"/>
          <p:cNvSpPr>
            <a:spLocks noGrp="1"/>
          </p:cNvSpPr>
          <p:nvPr>
            <p:ph type="sldNum" sz="quarter" idx="12"/>
          </p:nvPr>
        </p:nvSpPr>
        <p:spPr/>
        <p:txBody>
          <a:bodyPr/>
          <a:lstStyle/>
          <a:p>
            <a:fld id="{AE701AEB-6B92-4ABC-B7A8-9B86CB7F2625}" type="slidenum">
              <a:rPr lang="en-US" smtClean="0"/>
              <a:pPr/>
              <a:t>12</a:t>
            </a:fld>
            <a:endParaRPr lang="en-US"/>
          </a:p>
        </p:txBody>
      </p:sp>
    </p:spTree>
    <p:extLst>
      <p:ext uri="{BB962C8B-B14F-4D97-AF65-F5344CB8AC3E}">
        <p14:creationId xmlns:p14="http://schemas.microsoft.com/office/powerpoint/2010/main" val="4116581100"/>
      </p:ext>
    </p:extLst>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u="sng" dirty="0" smtClean="0">
                <a:latin typeface="Times New Roman" pitchFamily="18" charset="0"/>
                <a:cs typeface="Times New Roman" pitchFamily="18" charset="0"/>
              </a:rPr>
              <a:t>Formula</a:t>
            </a:r>
            <a:endParaRPr lang="en-US" u="sng" dirty="0">
              <a:latin typeface="Times New Roman" pitchFamily="18" charset="0"/>
              <a:cs typeface="Times New Roman" pitchFamily="18" charset="0"/>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2362200"/>
            <a:ext cx="8229600" cy="3299619"/>
          </a:xfrm>
        </p:spPr>
      </p:pic>
      <p:sp>
        <p:nvSpPr>
          <p:cNvPr id="4" name="Date Placeholder 3"/>
          <p:cNvSpPr>
            <a:spLocks noGrp="1"/>
          </p:cNvSpPr>
          <p:nvPr>
            <p:ph type="dt" sz="half" idx="10"/>
          </p:nvPr>
        </p:nvSpPr>
        <p:spPr/>
        <p:txBody>
          <a:bodyPr/>
          <a:lstStyle/>
          <a:p>
            <a:fld id="{19A6EC3E-DDBF-45F5-8B32-D1727FEB1426}" type="datetime1">
              <a:rPr lang="en-US" smtClean="0"/>
              <a:t>5/2/2020</a:t>
            </a:fld>
            <a:endParaRPr lang="en-US"/>
          </a:p>
        </p:txBody>
      </p:sp>
      <p:sp>
        <p:nvSpPr>
          <p:cNvPr id="5" name="Slide Number Placeholder 4"/>
          <p:cNvSpPr>
            <a:spLocks noGrp="1"/>
          </p:cNvSpPr>
          <p:nvPr>
            <p:ph type="sldNum" sz="quarter" idx="12"/>
          </p:nvPr>
        </p:nvSpPr>
        <p:spPr/>
        <p:txBody>
          <a:bodyPr/>
          <a:lstStyle/>
          <a:p>
            <a:fld id="{AE701AEB-6B92-4ABC-B7A8-9B86CB7F2625}" type="slidenum">
              <a:rPr lang="en-US" smtClean="0"/>
              <a:pPr/>
              <a:t>13</a:t>
            </a:fld>
            <a:endParaRPr lang="en-US"/>
          </a:p>
        </p:txBody>
      </p:sp>
    </p:spTree>
    <p:extLst>
      <p:ext uri="{BB962C8B-B14F-4D97-AF65-F5344CB8AC3E}">
        <p14:creationId xmlns:p14="http://schemas.microsoft.com/office/powerpoint/2010/main" val="2538230707"/>
      </p:ext>
    </p:extLst>
  </p:cSld>
  <p:clrMapOvr>
    <a:masterClrMapping/>
  </p:clrMapOvr>
  <p:transition>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u="sng" dirty="0"/>
              <a:t>T</a:t>
            </a:r>
            <a:r>
              <a:rPr lang="en-GB" b="1" u="sng" dirty="0" smtClean="0"/>
              <a:t>ypes </a:t>
            </a:r>
            <a:r>
              <a:rPr lang="en-GB" b="1" u="sng" dirty="0" smtClean="0"/>
              <a:t>of </a:t>
            </a:r>
            <a:r>
              <a:rPr lang="en-GB" b="1" u="sng" dirty="0" smtClean="0"/>
              <a:t>Revenue</a:t>
            </a:r>
            <a:endParaRPr lang="en-US" b="1" u="sng" dirty="0"/>
          </a:p>
        </p:txBody>
      </p:sp>
      <p:sp>
        <p:nvSpPr>
          <p:cNvPr id="3" name="Content Placeholder 2"/>
          <p:cNvSpPr>
            <a:spLocks noGrp="1"/>
          </p:cNvSpPr>
          <p:nvPr>
            <p:ph idx="1"/>
          </p:nvPr>
        </p:nvSpPr>
        <p:spPr/>
        <p:txBody>
          <a:bodyPr/>
          <a:lstStyle/>
          <a:p>
            <a:r>
              <a:rPr lang="en-GB" dirty="0" smtClean="0"/>
              <a:t>Total revenue</a:t>
            </a:r>
          </a:p>
          <a:p>
            <a:r>
              <a:rPr lang="en-GB" dirty="0" smtClean="0"/>
              <a:t>Marginal revenue</a:t>
            </a:r>
          </a:p>
          <a:p>
            <a:r>
              <a:rPr lang="en-GB" dirty="0" smtClean="0"/>
              <a:t>Average revenue</a:t>
            </a:r>
            <a:endParaRPr lang="en-US" dirty="0"/>
          </a:p>
        </p:txBody>
      </p:sp>
      <p:sp>
        <p:nvSpPr>
          <p:cNvPr id="4" name="Date Placeholder 3"/>
          <p:cNvSpPr>
            <a:spLocks noGrp="1"/>
          </p:cNvSpPr>
          <p:nvPr>
            <p:ph type="dt" sz="half" idx="10"/>
          </p:nvPr>
        </p:nvSpPr>
        <p:spPr/>
        <p:txBody>
          <a:bodyPr/>
          <a:lstStyle/>
          <a:p>
            <a:fld id="{19A6EC3E-DDBF-45F5-8B32-D1727FEB1426}" type="datetime1">
              <a:rPr lang="en-US" smtClean="0"/>
              <a:t>4/27/2020</a:t>
            </a:fld>
            <a:endParaRPr lang="en-US"/>
          </a:p>
        </p:txBody>
      </p:sp>
      <p:sp>
        <p:nvSpPr>
          <p:cNvPr id="5" name="Slide Number Placeholder 4"/>
          <p:cNvSpPr>
            <a:spLocks noGrp="1"/>
          </p:cNvSpPr>
          <p:nvPr>
            <p:ph type="sldNum" sz="quarter" idx="12"/>
          </p:nvPr>
        </p:nvSpPr>
        <p:spPr/>
        <p:txBody>
          <a:bodyPr/>
          <a:lstStyle/>
          <a:p>
            <a:fld id="{AE701AEB-6B92-4ABC-B7A8-9B86CB7F2625}" type="slidenum">
              <a:rPr lang="en-US" smtClean="0"/>
              <a:pPr/>
              <a:t>14</a:t>
            </a:fld>
            <a:endParaRPr lang="en-US"/>
          </a:p>
        </p:txBody>
      </p:sp>
    </p:spTree>
    <p:extLst>
      <p:ext uri="{BB962C8B-B14F-4D97-AF65-F5344CB8AC3E}">
        <p14:creationId xmlns:p14="http://schemas.microsoft.com/office/powerpoint/2010/main" val="2534968766"/>
      </p:ext>
    </p:extLst>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u="sng" dirty="0" smtClean="0">
                <a:latin typeface="Times New Roman" pitchFamily="18" charset="0"/>
                <a:cs typeface="Times New Roman" pitchFamily="18" charset="0"/>
              </a:rPr>
              <a:t>GDP </a:t>
            </a:r>
            <a:r>
              <a:rPr lang="en-GB" u="sng" dirty="0" smtClean="0">
                <a:latin typeface="Times New Roman" pitchFamily="18" charset="0"/>
                <a:cs typeface="Times New Roman" pitchFamily="18" charset="0"/>
              </a:rPr>
              <a:t>G</a:t>
            </a:r>
            <a:r>
              <a:rPr lang="en-GB" u="sng" dirty="0" smtClean="0">
                <a:latin typeface="Times New Roman" pitchFamily="18" charset="0"/>
                <a:cs typeface="Times New Roman" pitchFamily="18" charset="0"/>
              </a:rPr>
              <a:t>rowth </a:t>
            </a:r>
            <a:r>
              <a:rPr lang="en-GB" u="sng" dirty="0">
                <a:latin typeface="Times New Roman" pitchFamily="18" charset="0"/>
                <a:cs typeface="Times New Roman" pitchFamily="18" charset="0"/>
              </a:rPr>
              <a:t>R</a:t>
            </a:r>
            <a:r>
              <a:rPr lang="en-GB" u="sng" dirty="0" smtClean="0">
                <a:latin typeface="Times New Roman" pitchFamily="18" charset="0"/>
                <a:cs typeface="Times New Roman" pitchFamily="18" charset="0"/>
              </a:rPr>
              <a:t>ate </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GB" dirty="0" smtClean="0">
                <a:latin typeface="Times New Roman" pitchFamily="18" charset="0"/>
                <a:cs typeface="Times New Roman" pitchFamily="18" charset="0"/>
              </a:rPr>
              <a:t>The </a:t>
            </a:r>
            <a:r>
              <a:rPr lang="en-GB" dirty="0" smtClean="0">
                <a:latin typeface="Times New Roman" pitchFamily="18" charset="0"/>
                <a:cs typeface="Times New Roman" pitchFamily="18" charset="0"/>
              </a:rPr>
              <a:t>GDP</a:t>
            </a: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growth rate measures how fast the economy is growing .</a:t>
            </a:r>
          </a:p>
          <a:p>
            <a:r>
              <a:rPr lang="en-GB" dirty="0" smtClean="0">
                <a:latin typeface="Times New Roman" pitchFamily="18" charset="0"/>
                <a:cs typeface="Times New Roman" pitchFamily="18" charset="0"/>
              </a:rPr>
              <a:t>The </a:t>
            </a:r>
            <a:r>
              <a:rPr lang="en-GB" dirty="0" smtClean="0">
                <a:latin typeface="Times New Roman" pitchFamily="18" charset="0"/>
                <a:cs typeface="Times New Roman" pitchFamily="18" charset="0"/>
              </a:rPr>
              <a:t>GDP</a:t>
            </a: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measures the economic output of a nation </a:t>
            </a:r>
          </a:p>
          <a:p>
            <a:r>
              <a:rPr lang="en-GB" dirty="0" smtClean="0">
                <a:latin typeface="Times New Roman" pitchFamily="18" charset="0"/>
                <a:cs typeface="Times New Roman" pitchFamily="18" charset="0"/>
              </a:rPr>
              <a:t>Economic growth is an increase in the production of goods and services over a specific period </a:t>
            </a:r>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19A6EC3E-DDBF-45F5-8B32-D1727FEB1426}" type="datetime1">
              <a:rPr lang="en-US" smtClean="0"/>
              <a:t>4/27/2020</a:t>
            </a:fld>
            <a:endParaRPr lang="en-US"/>
          </a:p>
        </p:txBody>
      </p:sp>
      <p:sp>
        <p:nvSpPr>
          <p:cNvPr id="5" name="Slide Number Placeholder 4"/>
          <p:cNvSpPr>
            <a:spLocks noGrp="1"/>
          </p:cNvSpPr>
          <p:nvPr>
            <p:ph type="sldNum" sz="quarter" idx="12"/>
          </p:nvPr>
        </p:nvSpPr>
        <p:spPr/>
        <p:txBody>
          <a:bodyPr/>
          <a:lstStyle/>
          <a:p>
            <a:fld id="{AE701AEB-6B92-4ABC-B7A8-9B86CB7F2625}" type="slidenum">
              <a:rPr lang="en-US" smtClean="0"/>
              <a:pPr/>
              <a:t>15</a:t>
            </a:fld>
            <a:endParaRPr lang="en-US"/>
          </a:p>
        </p:txBody>
      </p:sp>
    </p:spTree>
    <p:extLst>
      <p:ext uri="{BB962C8B-B14F-4D97-AF65-F5344CB8AC3E}">
        <p14:creationId xmlns:p14="http://schemas.microsoft.com/office/powerpoint/2010/main" val="450849437"/>
      </p:ext>
    </p:extLst>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66801"/>
            <a:ext cx="6553200" cy="1295399"/>
          </a:xfrm>
        </p:spPr>
        <p:txBody>
          <a:bodyPr>
            <a:normAutofit/>
          </a:bodyPr>
          <a:lstStyle/>
          <a:p>
            <a:r>
              <a:rPr lang="en-US" sz="4000" u="sng" dirty="0" smtClean="0">
                <a:latin typeface="Times New Roman" pitchFamily="18" charset="0"/>
                <a:cs typeface="Times New Roman" pitchFamily="18" charset="0"/>
              </a:rPr>
              <a:t>Definition Net Benefits</a:t>
            </a:r>
            <a:r>
              <a:rPr lang="en-US" sz="4800" dirty="0" smtClean="0">
                <a:latin typeface="Times New Roman" pitchFamily="18" charset="0"/>
                <a:cs typeface="Times New Roman" pitchFamily="18" charset="0"/>
              </a:rPr>
              <a:t>:</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2514600"/>
            <a:ext cx="6400800" cy="3429000"/>
          </a:xfrm>
        </p:spPr>
        <p:txBody>
          <a:bodyPr>
            <a:noAutofit/>
          </a:bodyPr>
          <a:lstStyle/>
          <a:p>
            <a:pPr algn="just"/>
            <a:r>
              <a:rPr lang="en-US" sz="2400" dirty="0" smtClean="0">
                <a:solidFill>
                  <a:schemeClr val="tx1"/>
                </a:solidFill>
                <a:latin typeface="Times New Roman" pitchFamily="18" charset="0"/>
                <a:cs typeface="Times New Roman" pitchFamily="18" charset="0"/>
              </a:rPr>
              <a:t>Subtracting the total cost from the total benefits in an equivalent measure after accounting for the effects of time results in the net </a:t>
            </a:r>
            <a:r>
              <a:rPr lang="en-US" sz="2400" dirty="0" smtClean="0">
                <a:solidFill>
                  <a:schemeClr val="tx1"/>
                </a:solidFill>
                <a:latin typeface="Times New Roman" pitchFamily="18" charset="0"/>
                <a:cs typeface="Times New Roman" pitchFamily="18" charset="0"/>
              </a:rPr>
              <a:t>benefits . If </a:t>
            </a:r>
            <a:r>
              <a:rPr lang="en-US" sz="2400" dirty="0" smtClean="0">
                <a:solidFill>
                  <a:schemeClr val="tx1"/>
                </a:solidFill>
                <a:latin typeface="Times New Roman" pitchFamily="18" charset="0"/>
                <a:cs typeface="Times New Roman" pitchFamily="18" charset="0"/>
              </a:rPr>
              <a:t>the net benefits of a project exceed its </a:t>
            </a:r>
            <a:r>
              <a:rPr lang="en-US" sz="2400" dirty="0" smtClean="0">
                <a:solidFill>
                  <a:schemeClr val="tx1"/>
                </a:solidFill>
                <a:latin typeface="Times New Roman" pitchFamily="18" charset="0"/>
                <a:cs typeface="Times New Roman" pitchFamily="18" charset="0"/>
              </a:rPr>
              <a:t>cost , then investor </a:t>
            </a:r>
            <a:r>
              <a:rPr lang="en-US" sz="2400" dirty="0" smtClean="0">
                <a:solidFill>
                  <a:schemeClr val="tx1"/>
                </a:solidFill>
                <a:latin typeface="Times New Roman" pitchFamily="18" charset="0"/>
                <a:cs typeface="Times New Roman" pitchFamily="18" charset="0"/>
              </a:rPr>
              <a:t>might decide to proceed. They may also compare net benefits of competing projects to choose which to pursue.  </a:t>
            </a:r>
            <a:endParaRPr lang="en-US" sz="2400"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3DE61E6C-1968-4247-8A37-032692ECFAE2}" type="datetime1">
              <a:rPr lang="en-US" smtClean="0"/>
              <a:t>4/27/2020</a:t>
            </a:fld>
            <a:endParaRPr lang="en-US"/>
          </a:p>
        </p:txBody>
      </p:sp>
      <p:sp>
        <p:nvSpPr>
          <p:cNvPr id="5" name="Slide Number Placeholder 4"/>
          <p:cNvSpPr>
            <a:spLocks noGrp="1"/>
          </p:cNvSpPr>
          <p:nvPr>
            <p:ph type="sldNum" sz="quarter" idx="12"/>
          </p:nvPr>
        </p:nvSpPr>
        <p:spPr/>
        <p:txBody>
          <a:bodyPr/>
          <a:lstStyle/>
          <a:p>
            <a:fld id="{AE701AEB-6B92-4ABC-B7A8-9B86CB7F2625}" type="slidenum">
              <a:rPr lang="en-US" smtClean="0"/>
              <a:pPr/>
              <a:t>16</a:t>
            </a:fld>
            <a:endParaRPr lang="en-US"/>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685801"/>
            <a:ext cx="4495800" cy="1828799"/>
          </a:xfrm>
        </p:spPr>
        <p:txBody>
          <a:bodyPr>
            <a:normAutofit/>
          </a:bodyPr>
          <a:lstStyle/>
          <a:p>
            <a:pPr algn="just"/>
            <a:r>
              <a:rPr lang="en-US" sz="4000" u="sng" dirty="0" smtClean="0">
                <a:latin typeface="Times New Roman" pitchFamily="18" charset="0"/>
                <a:cs typeface="Times New Roman" pitchFamily="18" charset="0"/>
              </a:rPr>
              <a:t>Explanation:</a:t>
            </a:r>
            <a:endParaRPr lang="en-US" sz="4000" u="sng" dirty="0">
              <a:latin typeface="Times New Roman" pitchFamily="18" charset="0"/>
              <a:cs typeface="Times New Roman" pitchFamily="18" charset="0"/>
            </a:endParaRPr>
          </a:p>
        </p:txBody>
      </p:sp>
      <p:sp>
        <p:nvSpPr>
          <p:cNvPr id="3" name="Subtitle 2"/>
          <p:cNvSpPr>
            <a:spLocks noGrp="1"/>
          </p:cNvSpPr>
          <p:nvPr>
            <p:ph type="subTitle" idx="1"/>
          </p:nvPr>
        </p:nvSpPr>
        <p:spPr>
          <a:xfrm>
            <a:off x="990600" y="2133600"/>
            <a:ext cx="6400800" cy="4419600"/>
          </a:xfrm>
        </p:spPr>
        <p:txBody>
          <a:bodyPr>
            <a:noAutofit/>
          </a:bodyPr>
          <a:lstStyle/>
          <a:p>
            <a:pPr algn="just"/>
            <a:r>
              <a:rPr lang="en-US" sz="2400" dirty="0" smtClean="0">
                <a:solidFill>
                  <a:schemeClr val="tx1"/>
                </a:solidFill>
                <a:latin typeface="Times New Roman" pitchFamily="18" charset="0"/>
                <a:cs typeface="Times New Roman" pitchFamily="18" charset="0"/>
              </a:rPr>
              <a:t>Net benefits are commonly used in cost-benefit analysis to determine whether a project should be </a:t>
            </a:r>
            <a:r>
              <a:rPr lang="en-US" sz="2400" dirty="0" smtClean="0">
                <a:solidFill>
                  <a:schemeClr val="tx1"/>
                </a:solidFill>
                <a:latin typeface="Times New Roman" pitchFamily="18" charset="0"/>
                <a:cs typeface="Times New Roman" pitchFamily="18" charset="0"/>
              </a:rPr>
              <a:t>funded . Calculate </a:t>
            </a:r>
            <a:r>
              <a:rPr lang="en-US" sz="2400" dirty="0" smtClean="0">
                <a:solidFill>
                  <a:schemeClr val="tx1"/>
                </a:solidFill>
                <a:latin typeface="Times New Roman" pitchFamily="18" charset="0"/>
                <a:cs typeface="Times New Roman" pitchFamily="18" charset="0"/>
              </a:rPr>
              <a:t>net benefits by subtracting the sum of direct and indirect costs from the sum of direct and indirect benefits. Cost and benefits are expressed in equivalent measure so that investors can see whether the benefits would </a:t>
            </a:r>
            <a:r>
              <a:rPr lang="en-US" sz="2400" dirty="0" smtClean="0">
                <a:solidFill>
                  <a:schemeClr val="tx1"/>
                </a:solidFill>
                <a:latin typeface="Times New Roman" pitchFamily="18" charset="0"/>
                <a:cs typeface="Times New Roman" pitchFamily="18" charset="0"/>
              </a:rPr>
              <a:t>outweighs </a:t>
            </a:r>
            <a:r>
              <a:rPr lang="en-US" sz="2400" dirty="0" smtClean="0">
                <a:solidFill>
                  <a:schemeClr val="tx1"/>
                </a:solidFill>
                <a:latin typeface="Times New Roman" pitchFamily="18" charset="0"/>
                <a:cs typeface="Times New Roman" pitchFamily="18" charset="0"/>
              </a:rPr>
              <a:t>the costs enough to make pursuing the project worthwhile.</a:t>
            </a:r>
            <a:endParaRPr lang="en-US" sz="2400"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8B59FAD-7E51-4509-8815-3B401160A2F2}" type="datetime1">
              <a:rPr lang="en-US" smtClean="0"/>
              <a:t>4/27/2020</a:t>
            </a:fld>
            <a:endParaRPr lang="en-US"/>
          </a:p>
        </p:txBody>
      </p:sp>
      <p:sp>
        <p:nvSpPr>
          <p:cNvPr id="5" name="Slide Number Placeholder 4"/>
          <p:cNvSpPr>
            <a:spLocks noGrp="1"/>
          </p:cNvSpPr>
          <p:nvPr>
            <p:ph type="sldNum" sz="quarter" idx="12"/>
          </p:nvPr>
        </p:nvSpPr>
        <p:spPr/>
        <p:txBody>
          <a:bodyPr/>
          <a:lstStyle/>
          <a:p>
            <a:fld id="{AE701AEB-6B92-4ABC-B7A8-9B86CB7F2625}" type="slidenum">
              <a:rPr lang="en-US" smtClean="0"/>
              <a:pPr/>
              <a:t>17</a:t>
            </a:fld>
            <a:endParaRPr lang="en-US"/>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990600"/>
            <a:ext cx="4648200" cy="1219200"/>
          </a:xfrm>
        </p:spPr>
        <p:txBody>
          <a:bodyPr>
            <a:normAutofit/>
          </a:bodyPr>
          <a:lstStyle/>
          <a:p>
            <a:r>
              <a:rPr lang="en-US" sz="4000" u="sng" dirty="0" smtClean="0">
                <a:latin typeface="Times New Roman" pitchFamily="18" charset="0"/>
                <a:cs typeface="Times New Roman" pitchFamily="18" charset="0"/>
              </a:rPr>
              <a:t>Calculate Cost:</a:t>
            </a:r>
            <a:endParaRPr lang="en-US" sz="4000" u="sng"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2438400"/>
            <a:ext cx="6400800" cy="3733800"/>
          </a:xfrm>
        </p:spPr>
        <p:txBody>
          <a:bodyPr>
            <a:noAutofit/>
          </a:bodyPr>
          <a:lstStyle/>
          <a:p>
            <a:pPr algn="just"/>
            <a:r>
              <a:rPr lang="en-US" sz="2400" dirty="0" smtClean="0">
                <a:solidFill>
                  <a:schemeClr val="tx1"/>
                </a:solidFill>
                <a:latin typeface="Times New Roman" pitchFamily="18" charset="0"/>
                <a:cs typeface="Times New Roman" pitchFamily="18" charset="0"/>
              </a:rPr>
              <a:t>All costs that are associated with a </a:t>
            </a:r>
            <a:r>
              <a:rPr lang="en-US" sz="2400" dirty="0" smtClean="0">
                <a:solidFill>
                  <a:schemeClr val="tx1"/>
                </a:solidFill>
                <a:latin typeface="Times New Roman" pitchFamily="18" charset="0"/>
                <a:cs typeface="Times New Roman" pitchFamily="18" charset="0"/>
              </a:rPr>
              <a:t>project , including </a:t>
            </a:r>
            <a:r>
              <a:rPr lang="en-US" sz="2400" dirty="0" smtClean="0">
                <a:solidFill>
                  <a:schemeClr val="tx1"/>
                </a:solidFill>
                <a:latin typeface="Times New Roman" pitchFamily="18" charset="0"/>
                <a:cs typeface="Times New Roman" pitchFamily="18" charset="0"/>
              </a:rPr>
              <a:t>direct and indirect </a:t>
            </a:r>
            <a:r>
              <a:rPr lang="en-US" sz="2400" dirty="0" smtClean="0">
                <a:solidFill>
                  <a:schemeClr val="tx1"/>
                </a:solidFill>
                <a:latin typeface="Times New Roman" pitchFamily="18" charset="0"/>
                <a:cs typeface="Times New Roman" pitchFamily="18" charset="0"/>
              </a:rPr>
              <a:t>costs . As </a:t>
            </a:r>
            <a:r>
              <a:rPr lang="en-US" sz="2400" dirty="0" smtClean="0">
                <a:solidFill>
                  <a:schemeClr val="tx1"/>
                </a:solidFill>
                <a:latin typeface="Times New Roman" pitchFamily="18" charset="0"/>
                <a:cs typeface="Times New Roman" pitchFamily="18" charset="0"/>
              </a:rPr>
              <a:t>with </a:t>
            </a:r>
            <a:r>
              <a:rPr lang="en-US" sz="2400" dirty="0" smtClean="0">
                <a:solidFill>
                  <a:schemeClr val="tx1"/>
                </a:solidFill>
                <a:latin typeface="Times New Roman" pitchFamily="18" charset="0"/>
                <a:cs typeface="Times New Roman" pitchFamily="18" charset="0"/>
              </a:rPr>
              <a:t>benefits , direct </a:t>
            </a:r>
            <a:r>
              <a:rPr lang="en-US" sz="2400" dirty="0" smtClean="0">
                <a:solidFill>
                  <a:schemeClr val="tx1"/>
                </a:solidFill>
                <a:latin typeface="Times New Roman" pitchFamily="18" charset="0"/>
                <a:cs typeface="Times New Roman" pitchFamily="18" charset="0"/>
              </a:rPr>
              <a:t>cost are those that are tied directly to a </a:t>
            </a:r>
            <a:r>
              <a:rPr lang="en-US" sz="2400" dirty="0" smtClean="0">
                <a:solidFill>
                  <a:schemeClr val="tx1"/>
                </a:solidFill>
                <a:latin typeface="Times New Roman" pitchFamily="18" charset="0"/>
                <a:cs typeface="Times New Roman" pitchFamily="18" charset="0"/>
              </a:rPr>
              <a:t>project , like </a:t>
            </a:r>
            <a:r>
              <a:rPr lang="en-US" sz="2400" dirty="0" smtClean="0">
                <a:solidFill>
                  <a:schemeClr val="tx1"/>
                </a:solidFill>
                <a:latin typeface="Times New Roman" pitchFamily="18" charset="0"/>
                <a:cs typeface="Times New Roman" pitchFamily="18" charset="0"/>
              </a:rPr>
              <a:t>the costs of purchasing a new piece of equipment.</a:t>
            </a:r>
          </a:p>
          <a:p>
            <a:pPr algn="just"/>
            <a:r>
              <a:rPr lang="en-US" sz="2400" dirty="0" smtClean="0">
                <a:solidFill>
                  <a:schemeClr val="tx1"/>
                </a:solidFill>
                <a:latin typeface="Times New Roman" pitchFamily="18" charset="0"/>
                <a:cs typeface="Times New Roman" pitchFamily="18" charset="0"/>
              </a:rPr>
              <a:t>Indirect costs would be incurred as a result of the </a:t>
            </a:r>
            <a:r>
              <a:rPr lang="en-US" sz="2400" dirty="0" smtClean="0">
                <a:solidFill>
                  <a:schemeClr val="tx1"/>
                </a:solidFill>
                <a:latin typeface="Times New Roman" pitchFamily="18" charset="0"/>
                <a:cs typeface="Times New Roman" pitchFamily="18" charset="0"/>
              </a:rPr>
              <a:t>project , such </a:t>
            </a:r>
            <a:r>
              <a:rPr lang="en-US" sz="2400" dirty="0" smtClean="0">
                <a:solidFill>
                  <a:schemeClr val="tx1"/>
                </a:solidFill>
                <a:latin typeface="Times New Roman" pitchFamily="18" charset="0"/>
                <a:cs typeface="Times New Roman" pitchFamily="18" charset="0"/>
              </a:rPr>
              <a:t>as the need for maintenance supplies and </a:t>
            </a:r>
            <a:r>
              <a:rPr lang="en-US" sz="2400" dirty="0" smtClean="0">
                <a:solidFill>
                  <a:schemeClr val="tx1"/>
                </a:solidFill>
                <a:latin typeface="Times New Roman" pitchFamily="18" charset="0"/>
                <a:cs typeface="Times New Roman" pitchFamily="18" charset="0"/>
              </a:rPr>
              <a:t>services . Add </a:t>
            </a:r>
            <a:r>
              <a:rPr lang="en-US" sz="2400" dirty="0" smtClean="0">
                <a:solidFill>
                  <a:schemeClr val="tx1"/>
                </a:solidFill>
                <a:latin typeface="Times New Roman" pitchFamily="18" charset="0"/>
                <a:cs typeface="Times New Roman" pitchFamily="18" charset="0"/>
              </a:rPr>
              <a:t>direct and indirect cost to get total cost. </a:t>
            </a:r>
            <a:endParaRPr lang="en-US" sz="2400"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10AA2A65-F50A-402D-B247-B4BE64BB39F6}" type="datetime1">
              <a:rPr lang="en-US" smtClean="0"/>
              <a:t>4/27/2020</a:t>
            </a:fld>
            <a:endParaRPr lang="en-US"/>
          </a:p>
        </p:txBody>
      </p:sp>
      <p:sp>
        <p:nvSpPr>
          <p:cNvPr id="5" name="Slide Number Placeholder 4"/>
          <p:cNvSpPr>
            <a:spLocks noGrp="1"/>
          </p:cNvSpPr>
          <p:nvPr>
            <p:ph type="sldNum" sz="quarter" idx="12"/>
          </p:nvPr>
        </p:nvSpPr>
        <p:spPr/>
        <p:txBody>
          <a:bodyPr/>
          <a:lstStyle/>
          <a:p>
            <a:fld id="{AE701AEB-6B92-4ABC-B7A8-9B86CB7F2625}" type="slidenum">
              <a:rPr lang="en-US" smtClean="0"/>
              <a:pPr/>
              <a:t>18</a:t>
            </a:fld>
            <a:endParaRPr lang="en-US"/>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685801"/>
            <a:ext cx="5334000" cy="1295399"/>
          </a:xfrm>
        </p:spPr>
        <p:txBody>
          <a:bodyPr>
            <a:normAutofit/>
          </a:bodyPr>
          <a:lstStyle/>
          <a:p>
            <a:pPr algn="just"/>
            <a:r>
              <a:rPr lang="en-US" sz="4000" u="sng" dirty="0" smtClean="0">
                <a:latin typeface="Times New Roman" pitchFamily="18" charset="0"/>
                <a:cs typeface="Times New Roman" pitchFamily="18" charset="0"/>
              </a:rPr>
              <a:t>Calculate Benefits</a:t>
            </a:r>
            <a:r>
              <a:rPr lang="en-US" sz="4800" dirty="0" smtClean="0">
                <a:latin typeface="Times New Roman" pitchFamily="18" charset="0"/>
                <a:cs typeface="Times New Roman" pitchFamily="18" charset="0"/>
              </a:rPr>
              <a:t>:</a:t>
            </a:r>
            <a:endParaRPr lang="en-US" sz="4800" dirty="0">
              <a:latin typeface="Times New Roman" pitchFamily="18" charset="0"/>
              <a:cs typeface="Times New Roman" pitchFamily="18" charset="0"/>
            </a:endParaRPr>
          </a:p>
        </p:txBody>
      </p:sp>
      <p:sp>
        <p:nvSpPr>
          <p:cNvPr id="5" name="Subtitle 4"/>
          <p:cNvSpPr>
            <a:spLocks noGrp="1"/>
          </p:cNvSpPr>
          <p:nvPr>
            <p:ph type="subTitle" idx="1"/>
          </p:nvPr>
        </p:nvSpPr>
        <p:spPr>
          <a:xfrm>
            <a:off x="914400" y="2057400"/>
            <a:ext cx="6858000" cy="4191000"/>
          </a:xfrm>
        </p:spPr>
        <p:txBody>
          <a:bodyPr>
            <a:noAutofit/>
          </a:bodyPr>
          <a:lstStyle/>
          <a:p>
            <a:pPr algn="just"/>
            <a:r>
              <a:rPr lang="en-US" sz="2400" dirty="0" smtClean="0">
                <a:solidFill>
                  <a:schemeClr val="tx1"/>
                </a:solidFill>
                <a:latin typeface="Times New Roman" pitchFamily="18" charset="0"/>
                <a:cs typeface="Times New Roman" pitchFamily="18" charset="0"/>
              </a:rPr>
              <a:t>All benefits that the project would </a:t>
            </a:r>
            <a:r>
              <a:rPr lang="en-US" sz="2400" dirty="0" smtClean="0">
                <a:solidFill>
                  <a:schemeClr val="tx1"/>
                </a:solidFill>
                <a:latin typeface="Times New Roman" pitchFamily="18" charset="0"/>
                <a:cs typeface="Times New Roman" pitchFamily="18" charset="0"/>
              </a:rPr>
              <a:t>produce . This </a:t>
            </a:r>
            <a:r>
              <a:rPr lang="en-US" sz="2400" dirty="0" smtClean="0">
                <a:solidFill>
                  <a:schemeClr val="tx1"/>
                </a:solidFill>
                <a:latin typeface="Times New Roman" pitchFamily="18" charset="0"/>
                <a:cs typeface="Times New Roman" pitchFamily="18" charset="0"/>
              </a:rPr>
              <a:t>includes direct and indirect benefits</a:t>
            </a:r>
            <a:r>
              <a:rPr lang="en-US" sz="2400" dirty="0" smtClean="0">
                <a:solidFill>
                  <a:schemeClr val="tx1"/>
                </a:solidFill>
                <a:latin typeface="Times New Roman" pitchFamily="18" charset="0"/>
                <a:cs typeface="Times New Roman" pitchFamily="18" charset="0"/>
              </a:rPr>
              <a:t>. Direct </a:t>
            </a:r>
            <a:r>
              <a:rPr lang="en-US" sz="2400" dirty="0" smtClean="0">
                <a:solidFill>
                  <a:schemeClr val="tx1"/>
                </a:solidFill>
                <a:latin typeface="Times New Roman" pitchFamily="18" charset="0"/>
                <a:cs typeface="Times New Roman" pitchFamily="18" charset="0"/>
              </a:rPr>
              <a:t>benefits can be attributed directly to a project</a:t>
            </a:r>
            <a:r>
              <a:rPr lang="en-US" sz="2400" dirty="0" smtClean="0">
                <a:solidFill>
                  <a:schemeClr val="tx1"/>
                </a:solidFill>
                <a:latin typeface="Times New Roman" pitchFamily="18" charset="0"/>
                <a:cs typeface="Times New Roman" pitchFamily="18" charset="0"/>
              </a:rPr>
              <a:t>, such </a:t>
            </a:r>
            <a:r>
              <a:rPr lang="en-US" sz="2400" dirty="0" smtClean="0">
                <a:solidFill>
                  <a:schemeClr val="tx1"/>
                </a:solidFill>
                <a:latin typeface="Times New Roman" pitchFamily="18" charset="0"/>
                <a:cs typeface="Times New Roman" pitchFamily="18" charset="0"/>
              </a:rPr>
              <a:t>as the specific items that a new piece of equipment would produce.</a:t>
            </a:r>
          </a:p>
          <a:p>
            <a:pPr algn="just"/>
            <a:r>
              <a:rPr lang="en-US" sz="2400" dirty="0" smtClean="0">
                <a:solidFill>
                  <a:schemeClr val="tx1"/>
                </a:solidFill>
                <a:latin typeface="Times New Roman" pitchFamily="18" charset="0"/>
                <a:cs typeface="Times New Roman" pitchFamily="18" charset="0"/>
              </a:rPr>
              <a:t>Indirect Benefits are derived from a project, like the overtimes dollars that a company would not have to pay because it could produce more items in less time</a:t>
            </a:r>
            <a:r>
              <a:rPr lang="en-US" sz="2400" dirty="0" smtClean="0">
                <a:solidFill>
                  <a:schemeClr val="tx1"/>
                </a:solidFill>
                <a:latin typeface="Times New Roman" pitchFamily="18" charset="0"/>
                <a:cs typeface="Times New Roman" pitchFamily="18" charset="0"/>
              </a:rPr>
              <a:t>. Add </a:t>
            </a:r>
            <a:r>
              <a:rPr lang="en-US" sz="2400" dirty="0" smtClean="0">
                <a:solidFill>
                  <a:schemeClr val="tx1"/>
                </a:solidFill>
                <a:latin typeface="Times New Roman" pitchFamily="18" charset="0"/>
                <a:cs typeface="Times New Roman" pitchFamily="18" charset="0"/>
              </a:rPr>
              <a:t>direct benefits to indirect benefits to get total  benefits.</a:t>
            </a:r>
            <a:endParaRPr lang="en-US" sz="2400" dirty="0">
              <a:solidFill>
                <a:schemeClr val="tx1"/>
              </a:solidFill>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fld id="{4EA8A03F-FD90-4039-9CFA-5997571DA9D3}" type="datetime1">
              <a:rPr lang="en-US" smtClean="0"/>
              <a:t>4/27/2020</a:t>
            </a:fld>
            <a:endParaRPr lang="en-US"/>
          </a:p>
        </p:txBody>
      </p:sp>
      <p:sp>
        <p:nvSpPr>
          <p:cNvPr id="7" name="Slide Number Placeholder 6"/>
          <p:cNvSpPr>
            <a:spLocks noGrp="1"/>
          </p:cNvSpPr>
          <p:nvPr>
            <p:ph type="sldNum" sz="quarter" idx="12"/>
          </p:nvPr>
        </p:nvSpPr>
        <p:spPr/>
        <p:txBody>
          <a:bodyPr/>
          <a:lstStyle/>
          <a:p>
            <a:fld id="{AE701AEB-6B92-4ABC-B7A8-9B86CB7F2625}" type="slidenum">
              <a:rPr lang="en-US" smtClean="0"/>
              <a:pPr/>
              <a:t>19</a:t>
            </a:fld>
            <a:endParaRPr lang="en-US"/>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676399"/>
          </a:xfrm>
        </p:spPr>
        <p:txBody>
          <a:bodyPr>
            <a:normAutofit/>
          </a:bodyPr>
          <a:lstStyle/>
          <a:p>
            <a:pPr algn="just"/>
            <a:r>
              <a:rPr lang="en-US" sz="3600" u="sng" dirty="0" smtClean="0">
                <a:latin typeface="Times New Roman" pitchFamily="18" charset="0"/>
                <a:cs typeface="Times New Roman" pitchFamily="18" charset="0"/>
              </a:rPr>
              <a:t>Economic Benefit:</a:t>
            </a:r>
            <a:endParaRPr lang="en-US" sz="3600" u="sng"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2819400"/>
            <a:ext cx="6400800" cy="2438400"/>
          </a:xfrm>
        </p:spPr>
        <p:txBody>
          <a:bodyPr>
            <a:normAutofit/>
          </a:bodyPr>
          <a:lstStyle/>
          <a:p>
            <a:pPr algn="just"/>
            <a:r>
              <a:rPr lang="en-US" sz="2700" dirty="0" smtClean="0">
                <a:solidFill>
                  <a:schemeClr val="tx1"/>
                </a:solidFill>
                <a:latin typeface="Times New Roman" pitchFamily="18" charset="0"/>
                <a:cs typeface="Times New Roman" pitchFamily="18" charset="0"/>
              </a:rPr>
              <a:t>An economic benefit is any benefit that we can quantify in terms of the money that it generates.</a:t>
            </a:r>
          </a:p>
          <a:p>
            <a:pPr algn="just"/>
            <a:r>
              <a:rPr lang="en-US" sz="2700" dirty="0" smtClean="0">
                <a:solidFill>
                  <a:schemeClr val="tx1"/>
                </a:solidFill>
                <a:latin typeface="Times New Roman" pitchFamily="18" charset="0"/>
                <a:cs typeface="Times New Roman" pitchFamily="18" charset="0"/>
              </a:rPr>
              <a:t>For Example: Net Income and Revenues are the examples of economic benefit.</a:t>
            </a:r>
            <a:endParaRPr lang="en-US" sz="2700"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5A3B4643-FDFB-416F-9FAD-A69BCFF3E6BD}" type="datetime1">
              <a:rPr lang="en-US" smtClean="0"/>
              <a:t>4/27/2020</a:t>
            </a:fld>
            <a:endParaRPr lang="en-US"/>
          </a:p>
        </p:txBody>
      </p:sp>
      <p:sp>
        <p:nvSpPr>
          <p:cNvPr id="5" name="Slide Number Placeholder 4"/>
          <p:cNvSpPr>
            <a:spLocks noGrp="1"/>
          </p:cNvSpPr>
          <p:nvPr>
            <p:ph type="sldNum" sz="quarter" idx="12"/>
          </p:nvPr>
        </p:nvSpPr>
        <p:spPr/>
        <p:txBody>
          <a:bodyPr/>
          <a:lstStyle/>
          <a:p>
            <a:fld id="{AE701AEB-6B92-4ABC-B7A8-9B86CB7F2625}" type="slidenum">
              <a:rPr lang="en-US" smtClean="0"/>
              <a:pPr/>
              <a:t>2</a:t>
            </a:fld>
            <a:endParaRPr lang="en-US"/>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533401"/>
            <a:ext cx="7620000" cy="1904999"/>
          </a:xfrm>
        </p:spPr>
        <p:txBody>
          <a:bodyPr>
            <a:normAutofit/>
          </a:bodyPr>
          <a:lstStyle/>
          <a:p>
            <a:pPr algn="just"/>
            <a:r>
              <a:rPr lang="en-US" sz="4000" u="sng" dirty="0" smtClean="0">
                <a:latin typeface="Times New Roman" pitchFamily="18" charset="0"/>
                <a:cs typeface="Times New Roman" pitchFamily="18" charset="0"/>
              </a:rPr>
              <a:t>Definition of Social Benefits:</a:t>
            </a:r>
            <a:endParaRPr lang="en-US" sz="4000" u="sng"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2362200"/>
            <a:ext cx="6400800" cy="2667000"/>
          </a:xfrm>
        </p:spPr>
        <p:txBody>
          <a:bodyPr>
            <a:noAutofit/>
          </a:bodyPr>
          <a:lstStyle/>
          <a:p>
            <a:pPr algn="just"/>
            <a:r>
              <a:rPr lang="en-US" sz="2800" dirty="0" smtClean="0">
                <a:solidFill>
                  <a:schemeClr val="tx1"/>
                </a:solidFill>
                <a:latin typeface="Times New Roman" pitchFamily="18" charset="0"/>
                <a:cs typeface="Times New Roman" pitchFamily="18" charset="0"/>
              </a:rPr>
              <a:t>Social Benefits are private benefits gained by individuals directly involved in a transaction together with the external benefits gained by the third parties not directly involved in the transaction. </a:t>
            </a:r>
            <a:endParaRPr lang="en-US" sz="2800"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8072FD8D-AC37-4E49-AA2B-5A93901AA481}" type="datetime1">
              <a:rPr lang="en-US" smtClean="0"/>
              <a:t>4/27/2020</a:t>
            </a:fld>
            <a:endParaRPr lang="en-US" dirty="0"/>
          </a:p>
        </p:txBody>
      </p:sp>
      <p:sp>
        <p:nvSpPr>
          <p:cNvPr id="5" name="Slide Number Placeholder 4"/>
          <p:cNvSpPr>
            <a:spLocks noGrp="1"/>
          </p:cNvSpPr>
          <p:nvPr>
            <p:ph type="sldNum" sz="quarter" idx="12"/>
          </p:nvPr>
        </p:nvSpPr>
        <p:spPr/>
        <p:txBody>
          <a:bodyPr/>
          <a:lstStyle/>
          <a:p>
            <a:fld id="{AE701AEB-6B92-4ABC-B7A8-9B86CB7F2625}" type="slidenum">
              <a:rPr lang="en-US" smtClean="0"/>
              <a:pPr/>
              <a:t>20</a:t>
            </a:fld>
            <a:endParaRPr lang="en-US"/>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3200399"/>
          </a:xfrm>
        </p:spPr>
        <p:txBody>
          <a:bodyPr>
            <a:normAutofit/>
          </a:bodyPr>
          <a:lstStyle/>
          <a:p>
            <a:pPr algn="just"/>
            <a:r>
              <a:rPr lang="en-US" sz="2400" dirty="0" smtClean="0">
                <a:latin typeface="Times New Roman" pitchFamily="18" charset="0"/>
                <a:cs typeface="Times New Roman" pitchFamily="18" charset="0"/>
              </a:rPr>
              <a:t>An economic benefit may also refer to a reduction in something such as a cost.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For example, lower raw materials or </a:t>
            </a:r>
            <a:r>
              <a:rPr lang="en-US" sz="2400" dirty="0" err="1" smtClean="0">
                <a:latin typeface="Times New Roman" pitchFamily="18" charset="0"/>
                <a:cs typeface="Times New Roman" pitchFamily="18" charset="0"/>
              </a:rPr>
              <a:t>labour</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costs are Economic </a:t>
            </a:r>
            <a:r>
              <a:rPr lang="en-US" sz="2400" dirty="0" smtClean="0">
                <a:latin typeface="Times New Roman" pitchFamily="18" charset="0"/>
                <a:cs typeface="Times New Roman" pitchFamily="18" charset="0"/>
              </a:rPr>
              <a:t>benefits</a:t>
            </a: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When the price of all goes </a:t>
            </a:r>
            <a:r>
              <a:rPr lang="en-US" sz="2400" dirty="0" smtClean="0">
                <a:latin typeface="Times New Roman" pitchFamily="18" charset="0"/>
                <a:cs typeface="Times New Roman" pitchFamily="18" charset="0"/>
              </a:rPr>
              <a:t>down ,thousands of </a:t>
            </a:r>
            <a:r>
              <a:rPr lang="en-US" sz="2400" dirty="0" smtClean="0">
                <a:latin typeface="Times New Roman" pitchFamily="18" charset="0"/>
                <a:cs typeface="Times New Roman" pitchFamily="18" charset="0"/>
              </a:rPr>
              <a:t>companies and millions of people enjoy the Economic Benefits   </a:t>
            </a:r>
            <a:endParaRPr lang="en-US" sz="2400" dirty="0">
              <a:latin typeface="Times New Roman" pitchFamily="18" charset="0"/>
              <a:cs typeface="Times New Roman" pitchFamily="18" charset="0"/>
            </a:endParaRPr>
          </a:p>
        </p:txBody>
      </p:sp>
      <p:sp>
        <p:nvSpPr>
          <p:cNvPr id="3" name="Subtitle 2"/>
          <p:cNvSpPr>
            <a:spLocks noGrp="1"/>
          </p:cNvSpPr>
          <p:nvPr>
            <p:ph type="subTitle" idx="1"/>
          </p:nvPr>
        </p:nvSpPr>
        <p:spPr>
          <a:xfrm>
            <a:off x="0" y="838200"/>
            <a:ext cx="3657600" cy="685800"/>
          </a:xfrm>
        </p:spPr>
        <p:txBody>
          <a:bodyPr>
            <a:noAutofit/>
          </a:bodyPr>
          <a:lstStyle/>
          <a:p>
            <a:r>
              <a:rPr lang="en-US" sz="4800" dirty="0" smtClean="0">
                <a:solidFill>
                  <a:schemeClr val="tx1"/>
                </a:solidFill>
                <a:latin typeface="Times New Roman" pitchFamily="18" charset="0"/>
                <a:cs typeface="Times New Roman" pitchFamily="18" charset="0"/>
              </a:rPr>
              <a:t>  Explanation</a:t>
            </a:r>
            <a:r>
              <a:rPr lang="en-US" sz="4800" dirty="0" smtClean="0">
                <a:solidFill>
                  <a:schemeClr val="tx1"/>
                </a:solidFill>
                <a:latin typeface="Times New Roman" pitchFamily="18" charset="0"/>
                <a:cs typeface="Times New Roman" pitchFamily="18" charset="0"/>
              </a:rPr>
              <a:t>:</a:t>
            </a:r>
            <a:endParaRPr lang="en-US" sz="4800"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276EEAF-B484-4E34-BCAD-4C10B25FD45F}" type="datetime1">
              <a:rPr lang="en-US" smtClean="0"/>
              <a:t>4/27/2020</a:t>
            </a:fld>
            <a:endParaRPr lang="en-US" dirty="0"/>
          </a:p>
        </p:txBody>
      </p:sp>
      <p:sp>
        <p:nvSpPr>
          <p:cNvPr id="5" name="Slide Number Placeholder 4"/>
          <p:cNvSpPr>
            <a:spLocks noGrp="1"/>
          </p:cNvSpPr>
          <p:nvPr>
            <p:ph type="sldNum" sz="quarter" idx="12"/>
          </p:nvPr>
        </p:nvSpPr>
        <p:spPr/>
        <p:txBody>
          <a:bodyPr/>
          <a:lstStyle/>
          <a:p>
            <a:fld id="{AE701AEB-6B92-4ABC-B7A8-9B86CB7F2625}" type="slidenum">
              <a:rPr lang="en-US" smtClean="0"/>
              <a:pPr/>
              <a:t>3</a:t>
            </a:fld>
            <a:endParaRPr lang="en-US"/>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763962"/>
          </a:xfrm>
        </p:spPr>
        <p:txBody>
          <a:bodyPr>
            <a:normAutofit/>
          </a:bodyPr>
          <a:lstStyle/>
          <a:p>
            <a:pPr algn="just"/>
            <a:r>
              <a:rPr lang="en-US" sz="2400" dirty="0" smtClean="0">
                <a:latin typeface="Times New Roman" pitchFamily="18" charset="0"/>
                <a:cs typeface="Times New Roman" pitchFamily="18" charset="0"/>
              </a:rPr>
              <a:t>When company directors are looking at a </a:t>
            </a:r>
            <a:r>
              <a:rPr lang="en-US" sz="2400" dirty="0" smtClean="0">
                <a:latin typeface="Times New Roman" pitchFamily="18" charset="0"/>
                <a:cs typeface="Times New Roman" pitchFamily="18" charset="0"/>
              </a:rPr>
              <a:t>proposal , they </a:t>
            </a:r>
            <a:r>
              <a:rPr lang="en-US" sz="2400" dirty="0" smtClean="0">
                <a:latin typeface="Times New Roman" pitchFamily="18" charset="0"/>
                <a:cs typeface="Times New Roman" pitchFamily="18" charset="0"/>
              </a:rPr>
              <a:t>carefully consider its economic </a:t>
            </a:r>
            <a:r>
              <a:rPr lang="en-US" sz="2400" dirty="0" smtClean="0">
                <a:latin typeface="Times New Roman" pitchFamily="18" charset="0"/>
                <a:cs typeface="Times New Roman" pitchFamily="18" charset="0"/>
              </a:rPr>
              <a:t>benefits . If </a:t>
            </a:r>
            <a:r>
              <a:rPr lang="en-US" sz="2400" dirty="0" smtClean="0">
                <a:latin typeface="Times New Roman" pitchFamily="18" charset="0"/>
                <a:cs typeface="Times New Roman" pitchFamily="18" charset="0"/>
              </a:rPr>
              <a:t>the proposer did not include the Economic Benefits in the </a:t>
            </a:r>
            <a:r>
              <a:rPr lang="en-US" sz="2400" dirty="0" smtClean="0">
                <a:latin typeface="Times New Roman" pitchFamily="18" charset="0"/>
                <a:cs typeface="Times New Roman" pitchFamily="18" charset="0"/>
              </a:rPr>
              <a:t>proposal , the </a:t>
            </a:r>
            <a:r>
              <a:rPr lang="en-US" sz="2400" dirty="0" smtClean="0">
                <a:latin typeface="Times New Roman" pitchFamily="18" charset="0"/>
                <a:cs typeface="Times New Roman" pitchFamily="18" charset="0"/>
              </a:rPr>
              <a:t>directors are much less likely to approve it.</a:t>
            </a:r>
            <a:endParaRPr lang="en-US" sz="2400" dirty="0">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D7BDFA89-6EEC-4BA9-9AB8-983A9DFE876B}" type="datetime1">
              <a:rPr lang="en-US" smtClean="0"/>
              <a:t>4/27/2020</a:t>
            </a:fld>
            <a:endParaRPr lang="en-US"/>
          </a:p>
        </p:txBody>
      </p:sp>
      <p:sp>
        <p:nvSpPr>
          <p:cNvPr id="4" name="Slide Number Placeholder 3"/>
          <p:cNvSpPr>
            <a:spLocks noGrp="1"/>
          </p:cNvSpPr>
          <p:nvPr>
            <p:ph type="sldNum" sz="quarter" idx="12"/>
          </p:nvPr>
        </p:nvSpPr>
        <p:spPr/>
        <p:txBody>
          <a:bodyPr/>
          <a:lstStyle/>
          <a:p>
            <a:fld id="{AE701AEB-6B92-4ABC-B7A8-9B86CB7F2625}" type="slidenum">
              <a:rPr lang="en-US" smtClean="0"/>
              <a:pPr/>
              <a:t>4</a:t>
            </a:fld>
            <a:endParaRPr lang="en-US"/>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858129" y="781148"/>
          <a:ext cx="73914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1391529" y="1339948"/>
          <a:ext cx="60960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Date Placeholder 7"/>
          <p:cNvSpPr>
            <a:spLocks noGrp="1"/>
          </p:cNvSpPr>
          <p:nvPr>
            <p:ph type="dt" sz="half" idx="10"/>
          </p:nvPr>
        </p:nvSpPr>
        <p:spPr/>
        <p:txBody>
          <a:bodyPr/>
          <a:lstStyle/>
          <a:p>
            <a:fld id="{66BAD4C1-02FE-484B-98CC-04DC5486F0B5}" type="datetime1">
              <a:rPr lang="en-US" smtClean="0"/>
              <a:t>4/27/2020</a:t>
            </a:fld>
            <a:endParaRPr lang="en-US"/>
          </a:p>
        </p:txBody>
      </p:sp>
      <p:sp>
        <p:nvSpPr>
          <p:cNvPr id="9" name="Slide Number Placeholder 8"/>
          <p:cNvSpPr>
            <a:spLocks noGrp="1"/>
          </p:cNvSpPr>
          <p:nvPr>
            <p:ph type="sldNum" sz="quarter" idx="12"/>
          </p:nvPr>
        </p:nvSpPr>
        <p:spPr/>
        <p:txBody>
          <a:bodyPr/>
          <a:lstStyle/>
          <a:p>
            <a:fld id="{AE701AEB-6B92-4ABC-B7A8-9B86CB7F2625}" type="slidenum">
              <a:rPr lang="en-US" smtClean="0"/>
              <a:pPr/>
              <a:t>5</a:t>
            </a:fld>
            <a:endParaRPr lang="en-US"/>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1470025"/>
          </a:xfrm>
        </p:spPr>
        <p:txBody>
          <a:bodyPr>
            <a:normAutofit/>
          </a:bodyPr>
          <a:lstStyle/>
          <a:p>
            <a:r>
              <a:rPr lang="en-GB" sz="3600" u="sng" dirty="0" smtClean="0">
                <a:latin typeface="Times New Roman" pitchFamily="18" charset="0"/>
                <a:cs typeface="Times New Roman" pitchFamily="18" charset="0"/>
              </a:rPr>
              <a:t>How to measure economic </a:t>
            </a:r>
            <a:r>
              <a:rPr lang="en-GB" sz="3600" u="sng" dirty="0" err="1" smtClean="0">
                <a:latin typeface="Times New Roman" pitchFamily="18" charset="0"/>
                <a:cs typeface="Times New Roman" pitchFamily="18" charset="0"/>
              </a:rPr>
              <a:t>benifit</a:t>
            </a:r>
            <a:endParaRPr lang="en-US" sz="3600" u="sng" dirty="0">
              <a:latin typeface="Times New Roman" pitchFamily="18" charset="0"/>
              <a:cs typeface="Times New Roman" pitchFamily="18" charset="0"/>
            </a:endParaRPr>
          </a:p>
        </p:txBody>
      </p:sp>
      <p:sp>
        <p:nvSpPr>
          <p:cNvPr id="3" name="Subtitle 2"/>
          <p:cNvSpPr>
            <a:spLocks noGrp="1"/>
          </p:cNvSpPr>
          <p:nvPr>
            <p:ph type="subTitle" idx="1"/>
          </p:nvPr>
        </p:nvSpPr>
        <p:spPr>
          <a:xfrm>
            <a:off x="1295400" y="2819400"/>
            <a:ext cx="6400800" cy="1752600"/>
          </a:xfrm>
        </p:spPr>
        <p:txBody>
          <a:bodyPr>
            <a:normAutofit fontScale="85000" lnSpcReduction="20000"/>
          </a:bodyPr>
          <a:lstStyle/>
          <a:p>
            <a:pPr marL="457200" indent="-457200" algn="l">
              <a:buFont typeface="Arial" panose="020B0604020202020204" pitchFamily="34" charset="0"/>
              <a:buChar char="•"/>
            </a:pPr>
            <a:r>
              <a:rPr lang="en-GB" dirty="0" smtClean="0">
                <a:latin typeface="Times New Roman" pitchFamily="18" charset="0"/>
                <a:cs typeface="Times New Roman" pitchFamily="18" charset="0"/>
              </a:rPr>
              <a:t>Net cash flow</a:t>
            </a:r>
          </a:p>
          <a:p>
            <a:pPr marL="457200" indent="-457200" algn="l">
              <a:buFont typeface="Arial" panose="020B0604020202020204" pitchFamily="34" charset="0"/>
              <a:buChar char="•"/>
            </a:pPr>
            <a:r>
              <a:rPr lang="en-GB" dirty="0" smtClean="0">
                <a:latin typeface="Times New Roman" pitchFamily="18" charset="0"/>
                <a:cs typeface="Times New Roman" pitchFamily="18" charset="0"/>
              </a:rPr>
              <a:t>Wealth creation</a:t>
            </a:r>
          </a:p>
          <a:p>
            <a:pPr marL="457200" indent="-457200" algn="l">
              <a:buFont typeface="Arial" panose="020B0604020202020204" pitchFamily="34" charset="0"/>
              <a:buChar char="•"/>
            </a:pPr>
            <a:r>
              <a:rPr lang="en-GB" dirty="0" smtClean="0">
                <a:latin typeface="Times New Roman" pitchFamily="18" charset="0"/>
                <a:cs typeface="Times New Roman" pitchFamily="18" charset="0"/>
              </a:rPr>
              <a:t>GDP </a:t>
            </a:r>
            <a:r>
              <a:rPr lang="en-GB" dirty="0" smtClean="0">
                <a:latin typeface="Times New Roman" pitchFamily="18" charset="0"/>
                <a:cs typeface="Times New Roman" pitchFamily="18" charset="0"/>
              </a:rPr>
              <a:t>growth rate</a:t>
            </a:r>
            <a:endParaRPr lang="en-US" dirty="0">
              <a:latin typeface="Times New Roman" pitchFamily="18" charset="0"/>
              <a:cs typeface="Times New Roman" pitchFamily="18" charset="0"/>
            </a:endParaRPr>
          </a:p>
          <a:p>
            <a:pPr marL="457200" indent="-457200" algn="l">
              <a:buFont typeface="Arial" panose="020B0604020202020204" pitchFamily="34" charset="0"/>
              <a:buChar char="•"/>
            </a:pPr>
            <a:r>
              <a:rPr lang="en-GB" dirty="0" smtClean="0">
                <a:latin typeface="Times New Roman" pitchFamily="18" charset="0"/>
                <a:cs typeface="Times New Roman" pitchFamily="18" charset="0"/>
              </a:rPr>
              <a:t>Revenue     </a:t>
            </a:r>
          </a:p>
          <a:p>
            <a:pPr marL="457200" indent="-457200">
              <a:buFont typeface="Arial" panose="020B0604020202020204" pitchFamily="34" charset="0"/>
              <a:buChar char="•"/>
            </a:pPr>
            <a:endParaRPr lang="en-US" dirty="0"/>
          </a:p>
        </p:txBody>
      </p:sp>
      <p:sp>
        <p:nvSpPr>
          <p:cNvPr id="4" name="Date Placeholder 3"/>
          <p:cNvSpPr>
            <a:spLocks noGrp="1"/>
          </p:cNvSpPr>
          <p:nvPr>
            <p:ph type="dt" sz="half" idx="10"/>
          </p:nvPr>
        </p:nvSpPr>
        <p:spPr/>
        <p:txBody>
          <a:bodyPr/>
          <a:lstStyle/>
          <a:p>
            <a:fld id="{235B5561-FBA7-4B2F-B570-582C08016D25}" type="datetime1">
              <a:rPr lang="en-US" smtClean="0"/>
              <a:t>4/27/2020</a:t>
            </a:fld>
            <a:endParaRPr lang="en-US"/>
          </a:p>
        </p:txBody>
      </p:sp>
      <p:sp>
        <p:nvSpPr>
          <p:cNvPr id="5" name="Slide Number Placeholder 4"/>
          <p:cNvSpPr>
            <a:spLocks noGrp="1"/>
          </p:cNvSpPr>
          <p:nvPr>
            <p:ph type="sldNum" sz="quarter" idx="12"/>
          </p:nvPr>
        </p:nvSpPr>
        <p:spPr/>
        <p:txBody>
          <a:bodyPr/>
          <a:lstStyle/>
          <a:p>
            <a:fld id="{AE701AEB-6B92-4ABC-B7A8-9B86CB7F2625}" type="slidenum">
              <a:rPr lang="en-US" smtClean="0"/>
              <a:pPr/>
              <a:t>6</a:t>
            </a:fld>
            <a:endParaRPr lang="en-US"/>
          </a:p>
        </p:txBody>
      </p:sp>
    </p:spTree>
    <p:extLst>
      <p:ext uri="{BB962C8B-B14F-4D97-AF65-F5344CB8AC3E}">
        <p14:creationId xmlns:p14="http://schemas.microsoft.com/office/powerpoint/2010/main" val="4016003675"/>
      </p:ext>
    </p:extLst>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1"/>
            <a:ext cx="7772400" cy="990599"/>
          </a:xfrm>
        </p:spPr>
        <p:txBody>
          <a:bodyPr/>
          <a:lstStyle/>
          <a:p>
            <a:r>
              <a:rPr lang="en-GB" u="sng" dirty="0" smtClean="0">
                <a:latin typeface="Times New Roman" pitchFamily="18" charset="0"/>
                <a:cs typeface="Times New Roman" pitchFamily="18" charset="0"/>
              </a:rPr>
              <a:t>Net </a:t>
            </a:r>
            <a:r>
              <a:rPr lang="en-GB" u="sng" dirty="0" smtClean="0">
                <a:latin typeface="Times New Roman" pitchFamily="18" charset="0"/>
                <a:cs typeface="Times New Roman" pitchFamily="18" charset="0"/>
              </a:rPr>
              <a:t>Cash </a:t>
            </a:r>
            <a:r>
              <a:rPr lang="en-GB" u="sng" dirty="0">
                <a:latin typeface="Times New Roman" pitchFamily="18" charset="0"/>
                <a:cs typeface="Times New Roman" pitchFamily="18" charset="0"/>
              </a:rPr>
              <a:t>F</a:t>
            </a:r>
            <a:r>
              <a:rPr lang="en-GB" u="sng" dirty="0" smtClean="0">
                <a:latin typeface="Times New Roman" pitchFamily="18" charset="0"/>
                <a:cs typeface="Times New Roman" pitchFamily="18" charset="0"/>
              </a:rPr>
              <a:t>low</a:t>
            </a:r>
            <a:endParaRPr lang="en-US" u="sng" dirty="0">
              <a:latin typeface="Times New Roman" pitchFamily="18" charset="0"/>
              <a:cs typeface="Times New Roman" pitchFamily="18" charset="0"/>
            </a:endParaRPr>
          </a:p>
        </p:txBody>
      </p:sp>
      <p:sp>
        <p:nvSpPr>
          <p:cNvPr id="3" name="Subtitle 2"/>
          <p:cNvSpPr>
            <a:spLocks noGrp="1"/>
          </p:cNvSpPr>
          <p:nvPr>
            <p:ph type="subTitle" idx="1"/>
          </p:nvPr>
        </p:nvSpPr>
        <p:spPr>
          <a:xfrm>
            <a:off x="1295400" y="1676400"/>
            <a:ext cx="6400800" cy="1981200"/>
          </a:xfrm>
        </p:spPr>
        <p:txBody>
          <a:bodyPr>
            <a:normAutofit fontScale="85000" lnSpcReduction="10000"/>
          </a:bodyPr>
          <a:lstStyle/>
          <a:p>
            <a:pPr algn="just"/>
            <a:r>
              <a:rPr lang="en-GB" dirty="0" smtClean="0">
                <a:latin typeface="Times New Roman" pitchFamily="18" charset="0"/>
                <a:cs typeface="Times New Roman" pitchFamily="18" charset="0"/>
              </a:rPr>
              <a:t>Net cash flow is the </a:t>
            </a:r>
            <a:r>
              <a:rPr lang="en-GB" dirty="0" err="1" smtClean="0">
                <a:latin typeface="Times New Roman" pitchFamily="18" charset="0"/>
                <a:cs typeface="Times New Roman" pitchFamily="18" charset="0"/>
              </a:rPr>
              <a:t>profitibility</a:t>
            </a: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measurement that represents the amount of money produced or loss during a period by calculating the difference between from cash inflow from out </a:t>
            </a:r>
            <a:r>
              <a:rPr lang="en-GB" dirty="0" smtClean="0">
                <a:latin typeface="Times New Roman" pitchFamily="18" charset="0"/>
                <a:cs typeface="Times New Roman" pitchFamily="18" charset="0"/>
              </a:rPr>
              <a:t>flow. </a:t>
            </a:r>
          </a:p>
          <a:p>
            <a:pPr algn="just"/>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235B5561-FBA7-4B2F-B570-582C08016D25}" type="datetime1">
              <a:rPr lang="en-US" smtClean="0"/>
              <a:t>4/27/2020</a:t>
            </a:fld>
            <a:endParaRPr lang="en-US"/>
          </a:p>
        </p:txBody>
      </p:sp>
      <p:sp>
        <p:nvSpPr>
          <p:cNvPr id="5" name="Slide Number Placeholder 4"/>
          <p:cNvSpPr>
            <a:spLocks noGrp="1"/>
          </p:cNvSpPr>
          <p:nvPr>
            <p:ph type="sldNum" sz="quarter" idx="12"/>
          </p:nvPr>
        </p:nvSpPr>
        <p:spPr/>
        <p:txBody>
          <a:bodyPr/>
          <a:lstStyle/>
          <a:p>
            <a:fld id="{AE701AEB-6B92-4ABC-B7A8-9B86CB7F2625}" type="slidenum">
              <a:rPr lang="en-US" smtClean="0"/>
              <a:pPr/>
              <a:t>7</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3962399"/>
            <a:ext cx="7696200" cy="2286001"/>
          </a:xfrm>
          <a:prstGeom prst="rect">
            <a:avLst/>
          </a:prstGeom>
        </p:spPr>
      </p:pic>
    </p:spTree>
    <p:extLst>
      <p:ext uri="{BB962C8B-B14F-4D97-AF65-F5344CB8AC3E}">
        <p14:creationId xmlns:p14="http://schemas.microsoft.com/office/powerpoint/2010/main" val="2185502406"/>
      </p:ext>
    </p:extLst>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a:latin typeface="Times New Roman" pitchFamily="18" charset="0"/>
                <a:cs typeface="Times New Roman" pitchFamily="18" charset="0"/>
              </a:rPr>
              <a:t>E</a:t>
            </a:r>
            <a:r>
              <a:rPr lang="en-GB" u="sng" dirty="0" smtClean="0">
                <a:latin typeface="Times New Roman" pitchFamily="18" charset="0"/>
                <a:cs typeface="Times New Roman" pitchFamily="18" charset="0"/>
              </a:rPr>
              <a:t>xplanation</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en-GB" dirty="0" smtClean="0">
                <a:latin typeface="Times New Roman" pitchFamily="18" charset="0"/>
                <a:cs typeface="Times New Roman" pitchFamily="18" charset="0"/>
              </a:rPr>
              <a:t>This matric is typically an indicator of a firms financial strength providing it with the ability to operate develop new product ,expand into new markets, invest in research ,reduced debit and increase shareholder </a:t>
            </a:r>
            <a:r>
              <a:rPr lang="en-GB" dirty="0" smtClean="0">
                <a:latin typeface="Times New Roman" pitchFamily="18" charset="0"/>
                <a:cs typeface="Times New Roman" pitchFamily="18" charset="0"/>
              </a:rPr>
              <a:t>value. </a:t>
            </a:r>
            <a:endParaRPr lang="en-GB" dirty="0" smtClean="0">
              <a:latin typeface="Times New Roman" pitchFamily="18" charset="0"/>
              <a:cs typeface="Times New Roman" pitchFamily="18" charset="0"/>
            </a:endParaRPr>
          </a:p>
          <a:p>
            <a:pPr algn="just"/>
            <a:r>
              <a:rPr lang="en-GB" dirty="0" smtClean="0">
                <a:latin typeface="Times New Roman" pitchFamily="18" charset="0"/>
                <a:cs typeface="Times New Roman" pitchFamily="18" charset="0"/>
              </a:rPr>
              <a:t>Short term </a:t>
            </a:r>
            <a:r>
              <a:rPr lang="en-GB" dirty="0" smtClean="0">
                <a:latin typeface="Times New Roman" pitchFamily="18" charset="0"/>
                <a:cs typeface="Times New Roman" pitchFamily="18" charset="0"/>
              </a:rPr>
              <a:t>negative cash flow </a:t>
            </a:r>
            <a:r>
              <a:rPr lang="en-GB" dirty="0" smtClean="0">
                <a:latin typeface="Times New Roman" pitchFamily="18" charset="0"/>
                <a:cs typeface="Times New Roman" pitchFamily="18" charset="0"/>
              </a:rPr>
              <a:t>may also indicate that the company has </a:t>
            </a:r>
            <a:r>
              <a:rPr lang="en-GB" dirty="0" smtClean="0">
                <a:latin typeface="Times New Roman" pitchFamily="18" charset="0"/>
                <a:cs typeface="Times New Roman" pitchFamily="18" charset="0"/>
              </a:rPr>
              <a:t>invested </a:t>
            </a:r>
            <a:r>
              <a:rPr lang="en-GB" dirty="0" smtClean="0">
                <a:latin typeface="Times New Roman" pitchFamily="18" charset="0"/>
                <a:cs typeface="Times New Roman" pitchFamily="18" charset="0"/>
              </a:rPr>
              <a:t>in the construction of a second factory or in expensive new </a:t>
            </a:r>
            <a:r>
              <a:rPr lang="en-GB" dirty="0" smtClean="0">
                <a:latin typeface="Times New Roman" pitchFamily="18" charset="0"/>
                <a:cs typeface="Times New Roman" pitchFamily="18" charset="0"/>
              </a:rPr>
              <a:t>equipment.</a:t>
            </a:r>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19A6EC3E-DDBF-45F5-8B32-D1727FEB1426}" type="datetime1">
              <a:rPr lang="en-US" smtClean="0"/>
              <a:t>4/27/2020</a:t>
            </a:fld>
            <a:endParaRPr lang="en-US"/>
          </a:p>
        </p:txBody>
      </p:sp>
      <p:sp>
        <p:nvSpPr>
          <p:cNvPr id="5" name="Slide Number Placeholder 4"/>
          <p:cNvSpPr>
            <a:spLocks noGrp="1"/>
          </p:cNvSpPr>
          <p:nvPr>
            <p:ph type="sldNum" sz="quarter" idx="12"/>
          </p:nvPr>
        </p:nvSpPr>
        <p:spPr/>
        <p:txBody>
          <a:bodyPr/>
          <a:lstStyle/>
          <a:p>
            <a:fld id="{AE701AEB-6B92-4ABC-B7A8-9B86CB7F2625}" type="slidenum">
              <a:rPr lang="en-US" smtClean="0"/>
              <a:pPr/>
              <a:t>8</a:t>
            </a:fld>
            <a:endParaRPr lang="en-US"/>
          </a:p>
        </p:txBody>
      </p:sp>
    </p:spTree>
    <p:extLst>
      <p:ext uri="{BB962C8B-B14F-4D97-AF65-F5344CB8AC3E}">
        <p14:creationId xmlns:p14="http://schemas.microsoft.com/office/powerpoint/2010/main" val="2691555659"/>
      </p:ext>
    </p:extLst>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latin typeface="Times New Roman" pitchFamily="18" charset="0"/>
                <a:cs typeface="Times New Roman" pitchFamily="18" charset="0"/>
              </a:rPr>
              <a:t>Wealth creation</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GB" dirty="0" smtClean="0">
                <a:latin typeface="Times New Roman" pitchFamily="18" charset="0"/>
                <a:cs typeface="Times New Roman" pitchFamily="18" charset="0"/>
              </a:rPr>
              <a:t>Wealth creation is created by a business organization that provides a unique value to its environment by adding more value to its outputs then the cost of all resources used to produced those </a:t>
            </a:r>
            <a:r>
              <a:rPr lang="en-GB" dirty="0" smtClean="0">
                <a:latin typeface="Times New Roman" pitchFamily="18" charset="0"/>
                <a:cs typeface="Times New Roman" pitchFamily="18" charset="0"/>
              </a:rPr>
              <a:t>outputs.</a:t>
            </a:r>
            <a:endParaRPr lang="en-GB" dirty="0" smtClean="0">
              <a:latin typeface="Times New Roman" pitchFamily="18" charset="0"/>
              <a:cs typeface="Times New Roman" pitchFamily="18" charset="0"/>
            </a:endParaRPr>
          </a:p>
          <a:p>
            <a:pPr algn="just"/>
            <a:r>
              <a:rPr lang="en-GB" dirty="0" smtClean="0">
                <a:latin typeface="Times New Roman" pitchFamily="18" charset="0"/>
                <a:cs typeface="Times New Roman" pitchFamily="18" charset="0"/>
              </a:rPr>
              <a:t>Wealth require a uniqueness and efficiency .if the offering is unique and efficiently produced</a:t>
            </a:r>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19A6EC3E-DDBF-45F5-8B32-D1727FEB1426}" type="datetime1">
              <a:rPr lang="en-US" smtClean="0"/>
              <a:t>4/27/2020</a:t>
            </a:fld>
            <a:endParaRPr lang="en-US"/>
          </a:p>
        </p:txBody>
      </p:sp>
      <p:sp>
        <p:nvSpPr>
          <p:cNvPr id="5" name="Slide Number Placeholder 4"/>
          <p:cNvSpPr>
            <a:spLocks noGrp="1"/>
          </p:cNvSpPr>
          <p:nvPr>
            <p:ph type="sldNum" sz="quarter" idx="12"/>
          </p:nvPr>
        </p:nvSpPr>
        <p:spPr/>
        <p:txBody>
          <a:bodyPr/>
          <a:lstStyle/>
          <a:p>
            <a:fld id="{AE701AEB-6B92-4ABC-B7A8-9B86CB7F2625}" type="slidenum">
              <a:rPr lang="en-US" smtClean="0"/>
              <a:pPr/>
              <a:t>9</a:t>
            </a:fld>
            <a:endParaRPr lang="en-US"/>
          </a:p>
        </p:txBody>
      </p:sp>
    </p:spTree>
    <p:extLst>
      <p:ext uri="{BB962C8B-B14F-4D97-AF65-F5344CB8AC3E}">
        <p14:creationId xmlns:p14="http://schemas.microsoft.com/office/powerpoint/2010/main" val="1883680927"/>
      </p:ext>
    </p:extLst>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6721</TotalTime>
  <Words>737</Words>
  <Application>Microsoft Office PowerPoint</Application>
  <PresentationFormat>On-screen Show (4:3)</PresentationFormat>
  <Paragraphs>93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Economic benefits and Net benefits and Social benefits</vt:lpstr>
      <vt:lpstr>Economic Benefit:</vt:lpstr>
      <vt:lpstr>An economic benefit may also refer to a reduction in something such as a cost. For example, lower raw materials or labour costs are Economic benefits.  When the price of all goes down ,thousands of companies and millions of people enjoy the Economic Benefits   </vt:lpstr>
      <vt:lpstr>When company directors are looking at a proposal , they carefully consider its economic benefits . If the proposer did not include the Economic Benefits in the proposal , the directors are much less likely to approve it.</vt:lpstr>
      <vt:lpstr>PowerPoint Presentation</vt:lpstr>
      <vt:lpstr>How to measure economic benifit</vt:lpstr>
      <vt:lpstr>Net Cash Flow</vt:lpstr>
      <vt:lpstr>Explanation</vt:lpstr>
      <vt:lpstr>Wealth creation</vt:lpstr>
      <vt:lpstr>Formula:</vt:lpstr>
      <vt:lpstr>Fundamentals of Wealth Creation:</vt:lpstr>
      <vt:lpstr>Revenue:</vt:lpstr>
      <vt:lpstr>Formula</vt:lpstr>
      <vt:lpstr>Types of Revenue</vt:lpstr>
      <vt:lpstr>GDP Growth Rate </vt:lpstr>
      <vt:lpstr>Definition Net Benefits:</vt:lpstr>
      <vt:lpstr>Explanation:</vt:lpstr>
      <vt:lpstr>Calculate Cost:</vt:lpstr>
      <vt:lpstr>Calculate Benefits:</vt:lpstr>
      <vt:lpstr>Definition of Social Benefits: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Members:</dc:title>
  <dc:creator>SOFTAGE</dc:creator>
  <cp:lastModifiedBy>ALLAH BADSHAH</cp:lastModifiedBy>
  <cp:revision>26</cp:revision>
  <cp:lastPrinted>2019-11-14T02:47:22Z</cp:lastPrinted>
  <dcterms:created xsi:type="dcterms:W3CDTF">2019-11-08T16:17:13Z</dcterms:created>
  <dcterms:modified xsi:type="dcterms:W3CDTF">2020-05-02T18:19:05Z</dcterms:modified>
</cp:coreProperties>
</file>