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292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8" r:id="rId19"/>
    <p:sldId id="27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C29FE7-6979-45F6-B54A-FD066ABC1CB0}" v="4848" dt="2020-03-29T19:56:04.590"/>
    <p1510:client id="{D99E3FF6-517B-4428-B990-CE5A4AA882E7}" v="206" dt="2020-03-29T15:27:19.897"/>
    <p1510:client id="{F54A6542-4247-4178-9CCB-6DD22CFB0F89}" v="125" dt="2020-03-29T20:14:17.9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44" y="-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098C2D-1F00-448F-AD81-04CDAB984D82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3349B4F-C1C4-4F76-ACE3-D8CA08F6EA6E}">
      <dgm:prSet/>
      <dgm:spPr/>
      <dgm:t>
        <a:bodyPr/>
        <a:lstStyle/>
        <a:p>
          <a:endParaRPr lang="en-US"/>
        </a:p>
      </dgm:t>
    </dgm:pt>
    <dgm:pt modelId="{B5B08C97-6500-4DD2-8A21-F6F8694A7048}" type="parTrans" cxnId="{38266523-6CFD-4B2D-869F-5A2A4F2C533E}">
      <dgm:prSet/>
      <dgm:spPr/>
      <dgm:t>
        <a:bodyPr/>
        <a:lstStyle/>
        <a:p>
          <a:endParaRPr lang="en-US"/>
        </a:p>
      </dgm:t>
    </dgm:pt>
    <dgm:pt modelId="{1E619BD5-BE6C-49B0-8E33-8542C5EA1704}" type="sibTrans" cxnId="{38266523-6CFD-4B2D-869F-5A2A4F2C533E}">
      <dgm:prSet/>
      <dgm:spPr/>
      <dgm:t>
        <a:bodyPr/>
        <a:lstStyle/>
        <a:p>
          <a:endParaRPr lang="en-US"/>
        </a:p>
      </dgm:t>
    </dgm:pt>
    <dgm:pt modelId="{8F6D3D0B-9B1B-44FE-AC9A-D41375E58276}">
      <dgm:prSet/>
      <dgm:spPr/>
      <dgm:t>
        <a:bodyPr/>
        <a:lstStyle/>
        <a:p>
          <a:r>
            <a:rPr lang="en-US" b="0" i="0"/>
            <a:t>Sodium Hydroxide</a:t>
          </a:r>
          <a:endParaRPr lang="en-US"/>
        </a:p>
      </dgm:t>
    </dgm:pt>
    <dgm:pt modelId="{C74C0834-FA7B-41AB-B02A-8EB067DA85E9}" type="parTrans" cxnId="{8136035B-5378-4B4E-9617-4C9AA579403B}">
      <dgm:prSet/>
      <dgm:spPr/>
      <dgm:t>
        <a:bodyPr/>
        <a:lstStyle/>
        <a:p>
          <a:endParaRPr lang="en-US"/>
        </a:p>
      </dgm:t>
    </dgm:pt>
    <dgm:pt modelId="{1388868B-D609-4E42-AAB3-A5CDE0990D91}" type="sibTrans" cxnId="{8136035B-5378-4B4E-9617-4C9AA579403B}">
      <dgm:prSet/>
      <dgm:spPr/>
      <dgm:t>
        <a:bodyPr/>
        <a:lstStyle/>
        <a:p>
          <a:endParaRPr lang="en-US"/>
        </a:p>
      </dgm:t>
    </dgm:pt>
    <dgm:pt modelId="{A3B29A38-34BF-477D-A931-D9ECD73D57AA}">
      <dgm:prSet/>
      <dgm:spPr/>
      <dgm:t>
        <a:bodyPr/>
        <a:lstStyle/>
        <a:p>
          <a:r>
            <a:rPr lang="en-US" b="0" i="0"/>
            <a:t>Calcium Hydroxide</a:t>
          </a:r>
          <a:endParaRPr lang="en-US"/>
        </a:p>
      </dgm:t>
    </dgm:pt>
    <dgm:pt modelId="{9BDFDDE8-FA1F-4653-916C-EEFA44861440}" type="parTrans" cxnId="{434BCA79-1C5A-4BCD-BF4A-23D8B60BC004}">
      <dgm:prSet/>
      <dgm:spPr/>
      <dgm:t>
        <a:bodyPr/>
        <a:lstStyle/>
        <a:p>
          <a:endParaRPr lang="en-US"/>
        </a:p>
      </dgm:t>
    </dgm:pt>
    <dgm:pt modelId="{96780AA3-0910-42EB-9B7B-05BCF40BA73C}" type="sibTrans" cxnId="{434BCA79-1C5A-4BCD-BF4A-23D8B60BC004}">
      <dgm:prSet/>
      <dgm:spPr/>
      <dgm:t>
        <a:bodyPr/>
        <a:lstStyle/>
        <a:p>
          <a:endParaRPr lang="en-US"/>
        </a:p>
      </dgm:t>
    </dgm:pt>
    <dgm:pt modelId="{89F96C38-CB28-4B0F-91D7-E0C833275577}">
      <dgm:prSet/>
      <dgm:spPr/>
      <dgm:t>
        <a:bodyPr/>
        <a:lstStyle/>
        <a:p>
          <a:r>
            <a:rPr lang="en-US" b="0" i="0"/>
            <a:t>Potassium Hydroxide</a:t>
          </a:r>
          <a:endParaRPr lang="en-US"/>
        </a:p>
      </dgm:t>
    </dgm:pt>
    <dgm:pt modelId="{DD6EDFD6-4876-4A4E-B454-B86C64E62D68}" type="parTrans" cxnId="{3A0F6EDF-0223-46FB-8C31-CC0799700B5B}">
      <dgm:prSet/>
      <dgm:spPr/>
      <dgm:t>
        <a:bodyPr/>
        <a:lstStyle/>
        <a:p>
          <a:endParaRPr lang="en-US"/>
        </a:p>
      </dgm:t>
    </dgm:pt>
    <dgm:pt modelId="{14DE66E4-4C07-42D7-B702-EB205A03B83E}" type="sibTrans" cxnId="{3A0F6EDF-0223-46FB-8C31-CC0799700B5B}">
      <dgm:prSet/>
      <dgm:spPr/>
      <dgm:t>
        <a:bodyPr/>
        <a:lstStyle/>
        <a:p>
          <a:endParaRPr lang="en-US"/>
        </a:p>
      </dgm:t>
    </dgm:pt>
    <dgm:pt modelId="{15A22785-F48D-4B47-8E41-16BEA76C6811}">
      <dgm:prSet/>
      <dgm:spPr/>
      <dgm:t>
        <a:bodyPr/>
        <a:lstStyle/>
        <a:p>
          <a:r>
            <a:rPr lang="en-US" b="0" i="0"/>
            <a:t>Magnesium Hydroxide</a:t>
          </a:r>
          <a:endParaRPr lang="en-US"/>
        </a:p>
      </dgm:t>
    </dgm:pt>
    <dgm:pt modelId="{1F6B9DA0-EFE3-45EA-B598-A044FA9C0EA2}" type="parTrans" cxnId="{D7E0D5EE-98F4-4DEF-AF04-E8D33858D90E}">
      <dgm:prSet/>
      <dgm:spPr/>
      <dgm:t>
        <a:bodyPr/>
        <a:lstStyle/>
        <a:p>
          <a:endParaRPr lang="en-US"/>
        </a:p>
      </dgm:t>
    </dgm:pt>
    <dgm:pt modelId="{BD5960B1-1FC8-4264-9F43-3E79D9C715CF}" type="sibTrans" cxnId="{D7E0D5EE-98F4-4DEF-AF04-E8D33858D90E}">
      <dgm:prSet/>
      <dgm:spPr/>
      <dgm:t>
        <a:bodyPr/>
        <a:lstStyle/>
        <a:p>
          <a:endParaRPr lang="en-US"/>
        </a:p>
      </dgm:t>
    </dgm:pt>
    <dgm:pt modelId="{52200217-FEDD-4C0F-B85F-C9415D563AFB}">
      <dgm:prSet/>
      <dgm:spPr/>
      <dgm:t>
        <a:bodyPr/>
        <a:lstStyle/>
        <a:p>
          <a:r>
            <a:rPr lang="en-US" b="0" i="0"/>
            <a:t>Aluminium Hydroxide</a:t>
          </a:r>
          <a:endParaRPr lang="en-US"/>
        </a:p>
      </dgm:t>
    </dgm:pt>
    <dgm:pt modelId="{6FB8AA23-285A-41C3-9694-CDF207A66F36}" type="parTrans" cxnId="{ECEDA05B-432D-422C-8FA1-26177A423D19}">
      <dgm:prSet/>
      <dgm:spPr/>
      <dgm:t>
        <a:bodyPr/>
        <a:lstStyle/>
        <a:p>
          <a:endParaRPr lang="en-US"/>
        </a:p>
      </dgm:t>
    </dgm:pt>
    <dgm:pt modelId="{54209194-82B1-441C-9752-6569D724E081}" type="sibTrans" cxnId="{ECEDA05B-432D-422C-8FA1-26177A423D19}">
      <dgm:prSet/>
      <dgm:spPr/>
      <dgm:t>
        <a:bodyPr/>
        <a:lstStyle/>
        <a:p>
          <a:endParaRPr lang="en-US"/>
        </a:p>
      </dgm:t>
    </dgm:pt>
    <dgm:pt modelId="{EFC7C297-1E95-4D71-BCA6-E8691439C761}">
      <dgm:prSet/>
      <dgm:spPr/>
      <dgm:t>
        <a:bodyPr/>
        <a:lstStyle/>
        <a:p>
          <a:r>
            <a:rPr lang="en-US" b="0" i="0"/>
            <a:t>Ammonium Hydroxide</a:t>
          </a:r>
          <a:endParaRPr lang="en-US"/>
        </a:p>
      </dgm:t>
    </dgm:pt>
    <dgm:pt modelId="{817499FC-E535-41EE-BB46-7DE0C135A35F}" type="parTrans" cxnId="{1195A410-C8B6-4AA4-BFA2-E0939DA8A9F1}">
      <dgm:prSet/>
      <dgm:spPr/>
      <dgm:t>
        <a:bodyPr/>
        <a:lstStyle/>
        <a:p>
          <a:endParaRPr lang="en-US"/>
        </a:p>
      </dgm:t>
    </dgm:pt>
    <dgm:pt modelId="{6EC3902F-6D18-49C9-86C5-FE2CFFAE3159}" type="sibTrans" cxnId="{1195A410-C8B6-4AA4-BFA2-E0939DA8A9F1}">
      <dgm:prSet/>
      <dgm:spPr/>
      <dgm:t>
        <a:bodyPr/>
        <a:lstStyle/>
        <a:p>
          <a:endParaRPr lang="en-US"/>
        </a:p>
      </dgm:t>
    </dgm:pt>
    <dgm:pt modelId="{F7A081F1-5EDA-40C5-9FF8-E528F9A3BE53}">
      <dgm:prSet/>
      <dgm:spPr/>
      <dgm:t>
        <a:bodyPr/>
        <a:lstStyle/>
        <a:p>
          <a:r>
            <a:rPr lang="en-US" b="0" i="0"/>
            <a:t>Lithium Hydroxide</a:t>
          </a:r>
          <a:endParaRPr lang="en-US"/>
        </a:p>
      </dgm:t>
    </dgm:pt>
    <dgm:pt modelId="{6D40BD57-DABE-4040-82C5-0DBE55E7B6E7}" type="parTrans" cxnId="{3DACB695-EDF3-489C-B79A-27C6F7B4BB83}">
      <dgm:prSet/>
      <dgm:spPr/>
      <dgm:t>
        <a:bodyPr/>
        <a:lstStyle/>
        <a:p>
          <a:endParaRPr lang="en-US"/>
        </a:p>
      </dgm:t>
    </dgm:pt>
    <dgm:pt modelId="{E985CC90-9322-46F5-940E-1E048329503C}" type="sibTrans" cxnId="{3DACB695-EDF3-489C-B79A-27C6F7B4BB83}">
      <dgm:prSet/>
      <dgm:spPr/>
      <dgm:t>
        <a:bodyPr/>
        <a:lstStyle/>
        <a:p>
          <a:endParaRPr lang="en-US"/>
        </a:p>
      </dgm:t>
    </dgm:pt>
    <dgm:pt modelId="{2916641B-434F-4A31-B46A-36E368AB30C9}">
      <dgm:prSet/>
      <dgm:spPr/>
      <dgm:t>
        <a:bodyPr/>
        <a:lstStyle/>
        <a:p>
          <a:r>
            <a:rPr lang="en-US" b="0" i="0"/>
            <a:t>Barium Hydroxide</a:t>
          </a:r>
          <a:endParaRPr lang="en-US"/>
        </a:p>
      </dgm:t>
    </dgm:pt>
    <dgm:pt modelId="{0C1357BA-AC17-42E8-A70A-8CCB26E57221}" type="parTrans" cxnId="{D5902499-D0BF-4705-A7E3-D607CC331C7E}">
      <dgm:prSet/>
      <dgm:spPr/>
      <dgm:t>
        <a:bodyPr/>
        <a:lstStyle/>
        <a:p>
          <a:endParaRPr lang="en-US"/>
        </a:p>
      </dgm:t>
    </dgm:pt>
    <dgm:pt modelId="{56471A72-B920-45DE-AC7D-A8BEFF1555AE}" type="sibTrans" cxnId="{D5902499-D0BF-4705-A7E3-D607CC331C7E}">
      <dgm:prSet/>
      <dgm:spPr/>
      <dgm:t>
        <a:bodyPr/>
        <a:lstStyle/>
        <a:p>
          <a:endParaRPr lang="en-US"/>
        </a:p>
      </dgm:t>
    </dgm:pt>
    <dgm:pt modelId="{158B2CD6-19D8-4FAE-BCCC-BC291ED94AA4}">
      <dgm:prSet/>
      <dgm:spPr/>
      <dgm:t>
        <a:bodyPr/>
        <a:lstStyle/>
        <a:p>
          <a:r>
            <a:rPr lang="en-US" b="0" i="0"/>
            <a:t>Iron Hydroxide</a:t>
          </a:r>
          <a:endParaRPr lang="en-US"/>
        </a:p>
      </dgm:t>
    </dgm:pt>
    <dgm:pt modelId="{59C1E80C-2437-4438-B3C3-498D5AEBDE07}" type="parTrans" cxnId="{8633E104-D217-49AB-8AE0-B0247A1EB6F6}">
      <dgm:prSet/>
      <dgm:spPr/>
      <dgm:t>
        <a:bodyPr/>
        <a:lstStyle/>
        <a:p>
          <a:endParaRPr lang="en-US"/>
        </a:p>
      </dgm:t>
    </dgm:pt>
    <dgm:pt modelId="{9FD071EA-FC94-4731-8A42-6D783F0C17A4}" type="sibTrans" cxnId="{8633E104-D217-49AB-8AE0-B0247A1EB6F6}">
      <dgm:prSet/>
      <dgm:spPr/>
      <dgm:t>
        <a:bodyPr/>
        <a:lstStyle/>
        <a:p>
          <a:endParaRPr lang="en-US"/>
        </a:p>
      </dgm:t>
    </dgm:pt>
    <dgm:pt modelId="{E9E76708-B26F-4670-9147-4403E74018C8}" type="pres">
      <dgm:prSet presAssocID="{DB098C2D-1F00-448F-AD81-04CDAB984D8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DBF508-854F-42FF-B4A8-F35B3138D1EC}" type="pres">
      <dgm:prSet presAssocID="{33349B4F-C1C4-4F76-ACE3-D8CA08F6EA6E}" presName="parentLin" presStyleCnt="0"/>
      <dgm:spPr/>
    </dgm:pt>
    <dgm:pt modelId="{CC7D29D5-E45A-4E3B-AD1C-6CC63438D15E}" type="pres">
      <dgm:prSet presAssocID="{33349B4F-C1C4-4F76-ACE3-D8CA08F6EA6E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328676A-95B7-487D-8E78-F28214F0A52B}" type="pres">
      <dgm:prSet presAssocID="{33349B4F-C1C4-4F76-ACE3-D8CA08F6EA6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FFBAF2-F9C5-4393-AD7B-83A062AC2D9C}" type="pres">
      <dgm:prSet presAssocID="{33349B4F-C1C4-4F76-ACE3-D8CA08F6EA6E}" presName="negativeSpace" presStyleCnt="0"/>
      <dgm:spPr/>
    </dgm:pt>
    <dgm:pt modelId="{0F2F63D2-FF22-4A2A-A595-43478459561A}" type="pres">
      <dgm:prSet presAssocID="{33349B4F-C1C4-4F76-ACE3-D8CA08F6EA6E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E0D5EE-98F4-4DEF-AF04-E8D33858D90E}" srcId="{33349B4F-C1C4-4F76-ACE3-D8CA08F6EA6E}" destId="{15A22785-F48D-4B47-8E41-16BEA76C6811}" srcOrd="3" destOrd="0" parTransId="{1F6B9DA0-EFE3-45EA-B598-A044FA9C0EA2}" sibTransId="{BD5960B1-1FC8-4264-9F43-3E79D9C715CF}"/>
    <dgm:cxn modelId="{8136035B-5378-4B4E-9617-4C9AA579403B}" srcId="{33349B4F-C1C4-4F76-ACE3-D8CA08F6EA6E}" destId="{8F6D3D0B-9B1B-44FE-AC9A-D41375E58276}" srcOrd="0" destOrd="0" parTransId="{C74C0834-FA7B-41AB-B02A-8EB067DA85E9}" sibTransId="{1388868B-D609-4E42-AAB3-A5CDE0990D91}"/>
    <dgm:cxn modelId="{11589257-9775-49D6-9C7D-283C7221F604}" type="presOf" srcId="{33349B4F-C1C4-4F76-ACE3-D8CA08F6EA6E}" destId="{A328676A-95B7-487D-8E78-F28214F0A52B}" srcOrd="1" destOrd="0" presId="urn:microsoft.com/office/officeart/2005/8/layout/list1"/>
    <dgm:cxn modelId="{38266523-6CFD-4B2D-869F-5A2A4F2C533E}" srcId="{DB098C2D-1F00-448F-AD81-04CDAB984D82}" destId="{33349B4F-C1C4-4F76-ACE3-D8CA08F6EA6E}" srcOrd="0" destOrd="0" parTransId="{B5B08C97-6500-4DD2-8A21-F6F8694A7048}" sibTransId="{1E619BD5-BE6C-49B0-8E33-8542C5EA1704}"/>
    <dgm:cxn modelId="{C8246592-A2B1-425E-9280-55C6810E1175}" type="presOf" srcId="{33349B4F-C1C4-4F76-ACE3-D8CA08F6EA6E}" destId="{CC7D29D5-E45A-4E3B-AD1C-6CC63438D15E}" srcOrd="0" destOrd="0" presId="urn:microsoft.com/office/officeart/2005/8/layout/list1"/>
    <dgm:cxn modelId="{C50203EA-2684-4726-A8D7-5EA60F6EA118}" type="presOf" srcId="{15A22785-F48D-4B47-8E41-16BEA76C6811}" destId="{0F2F63D2-FF22-4A2A-A595-43478459561A}" srcOrd="0" destOrd="3" presId="urn:microsoft.com/office/officeart/2005/8/layout/list1"/>
    <dgm:cxn modelId="{6009B262-E0B5-4CAD-9CF0-424475550257}" type="presOf" srcId="{8F6D3D0B-9B1B-44FE-AC9A-D41375E58276}" destId="{0F2F63D2-FF22-4A2A-A595-43478459561A}" srcOrd="0" destOrd="0" presId="urn:microsoft.com/office/officeart/2005/8/layout/list1"/>
    <dgm:cxn modelId="{434BCA79-1C5A-4BCD-BF4A-23D8B60BC004}" srcId="{33349B4F-C1C4-4F76-ACE3-D8CA08F6EA6E}" destId="{A3B29A38-34BF-477D-A931-D9ECD73D57AA}" srcOrd="1" destOrd="0" parTransId="{9BDFDDE8-FA1F-4653-916C-EEFA44861440}" sibTransId="{96780AA3-0910-42EB-9B7B-05BCF40BA73C}"/>
    <dgm:cxn modelId="{3DACB695-EDF3-489C-B79A-27C6F7B4BB83}" srcId="{33349B4F-C1C4-4F76-ACE3-D8CA08F6EA6E}" destId="{F7A081F1-5EDA-40C5-9FF8-E528F9A3BE53}" srcOrd="6" destOrd="0" parTransId="{6D40BD57-DABE-4040-82C5-0DBE55E7B6E7}" sibTransId="{E985CC90-9322-46F5-940E-1E048329503C}"/>
    <dgm:cxn modelId="{8FC8F901-9E0A-4DFB-A28A-69DD269DF961}" type="presOf" srcId="{2916641B-434F-4A31-B46A-36E368AB30C9}" destId="{0F2F63D2-FF22-4A2A-A595-43478459561A}" srcOrd="0" destOrd="7" presId="urn:microsoft.com/office/officeart/2005/8/layout/list1"/>
    <dgm:cxn modelId="{ECEDA05B-432D-422C-8FA1-26177A423D19}" srcId="{33349B4F-C1C4-4F76-ACE3-D8CA08F6EA6E}" destId="{52200217-FEDD-4C0F-B85F-C9415D563AFB}" srcOrd="4" destOrd="0" parTransId="{6FB8AA23-285A-41C3-9694-CDF207A66F36}" sibTransId="{54209194-82B1-441C-9752-6569D724E081}"/>
    <dgm:cxn modelId="{1195A410-C8B6-4AA4-BFA2-E0939DA8A9F1}" srcId="{33349B4F-C1C4-4F76-ACE3-D8CA08F6EA6E}" destId="{EFC7C297-1E95-4D71-BCA6-E8691439C761}" srcOrd="5" destOrd="0" parTransId="{817499FC-E535-41EE-BB46-7DE0C135A35F}" sibTransId="{6EC3902F-6D18-49C9-86C5-FE2CFFAE3159}"/>
    <dgm:cxn modelId="{3A0F6EDF-0223-46FB-8C31-CC0799700B5B}" srcId="{33349B4F-C1C4-4F76-ACE3-D8CA08F6EA6E}" destId="{89F96C38-CB28-4B0F-91D7-E0C833275577}" srcOrd="2" destOrd="0" parTransId="{DD6EDFD6-4876-4A4E-B454-B86C64E62D68}" sibTransId="{14DE66E4-4C07-42D7-B702-EB205A03B83E}"/>
    <dgm:cxn modelId="{B02859E4-F67A-4AB8-AAF7-0BBE9E1BB292}" type="presOf" srcId="{52200217-FEDD-4C0F-B85F-C9415D563AFB}" destId="{0F2F63D2-FF22-4A2A-A595-43478459561A}" srcOrd="0" destOrd="4" presId="urn:microsoft.com/office/officeart/2005/8/layout/list1"/>
    <dgm:cxn modelId="{F9D6D755-86C3-4B52-8828-44DFF5247F1C}" type="presOf" srcId="{F7A081F1-5EDA-40C5-9FF8-E528F9A3BE53}" destId="{0F2F63D2-FF22-4A2A-A595-43478459561A}" srcOrd="0" destOrd="6" presId="urn:microsoft.com/office/officeart/2005/8/layout/list1"/>
    <dgm:cxn modelId="{8633E104-D217-49AB-8AE0-B0247A1EB6F6}" srcId="{33349B4F-C1C4-4F76-ACE3-D8CA08F6EA6E}" destId="{158B2CD6-19D8-4FAE-BCCC-BC291ED94AA4}" srcOrd="8" destOrd="0" parTransId="{59C1E80C-2437-4438-B3C3-498D5AEBDE07}" sibTransId="{9FD071EA-FC94-4731-8A42-6D783F0C17A4}"/>
    <dgm:cxn modelId="{E08E0170-B5DC-4249-8720-E420FD8CC10E}" type="presOf" srcId="{EFC7C297-1E95-4D71-BCA6-E8691439C761}" destId="{0F2F63D2-FF22-4A2A-A595-43478459561A}" srcOrd="0" destOrd="5" presId="urn:microsoft.com/office/officeart/2005/8/layout/list1"/>
    <dgm:cxn modelId="{36F3C45A-1CE0-4DC0-9ED6-1F3261E26F89}" type="presOf" srcId="{158B2CD6-19D8-4FAE-BCCC-BC291ED94AA4}" destId="{0F2F63D2-FF22-4A2A-A595-43478459561A}" srcOrd="0" destOrd="8" presId="urn:microsoft.com/office/officeart/2005/8/layout/list1"/>
    <dgm:cxn modelId="{D7C9A162-4958-4A7B-86B6-35B5F8DE035B}" type="presOf" srcId="{89F96C38-CB28-4B0F-91D7-E0C833275577}" destId="{0F2F63D2-FF22-4A2A-A595-43478459561A}" srcOrd="0" destOrd="2" presId="urn:microsoft.com/office/officeart/2005/8/layout/list1"/>
    <dgm:cxn modelId="{D5902499-D0BF-4705-A7E3-D607CC331C7E}" srcId="{33349B4F-C1C4-4F76-ACE3-D8CA08F6EA6E}" destId="{2916641B-434F-4A31-B46A-36E368AB30C9}" srcOrd="7" destOrd="0" parTransId="{0C1357BA-AC17-42E8-A70A-8CCB26E57221}" sibTransId="{56471A72-B920-45DE-AC7D-A8BEFF1555AE}"/>
    <dgm:cxn modelId="{D6C3ACC5-46EE-411F-B719-124314635F72}" type="presOf" srcId="{DB098C2D-1F00-448F-AD81-04CDAB984D82}" destId="{E9E76708-B26F-4670-9147-4403E74018C8}" srcOrd="0" destOrd="0" presId="urn:microsoft.com/office/officeart/2005/8/layout/list1"/>
    <dgm:cxn modelId="{A5A09715-9287-4264-94D2-361F9DBABE5A}" type="presOf" srcId="{A3B29A38-34BF-477D-A931-D9ECD73D57AA}" destId="{0F2F63D2-FF22-4A2A-A595-43478459561A}" srcOrd="0" destOrd="1" presId="urn:microsoft.com/office/officeart/2005/8/layout/list1"/>
    <dgm:cxn modelId="{450DC53E-0512-415D-8060-D9A4BE5AC256}" type="presParOf" srcId="{E9E76708-B26F-4670-9147-4403E74018C8}" destId="{31DBF508-854F-42FF-B4A8-F35B3138D1EC}" srcOrd="0" destOrd="0" presId="urn:microsoft.com/office/officeart/2005/8/layout/list1"/>
    <dgm:cxn modelId="{C7C538FB-7568-4FCB-BC79-868EE05285C3}" type="presParOf" srcId="{31DBF508-854F-42FF-B4A8-F35B3138D1EC}" destId="{CC7D29D5-E45A-4E3B-AD1C-6CC63438D15E}" srcOrd="0" destOrd="0" presId="urn:microsoft.com/office/officeart/2005/8/layout/list1"/>
    <dgm:cxn modelId="{837210BC-D73A-4584-8518-5195077146D2}" type="presParOf" srcId="{31DBF508-854F-42FF-B4A8-F35B3138D1EC}" destId="{A328676A-95B7-487D-8E78-F28214F0A52B}" srcOrd="1" destOrd="0" presId="urn:microsoft.com/office/officeart/2005/8/layout/list1"/>
    <dgm:cxn modelId="{0C08400D-D1B5-4E5D-B35B-E245B4C8BFD1}" type="presParOf" srcId="{E9E76708-B26F-4670-9147-4403E74018C8}" destId="{D8FFBAF2-F9C5-4393-AD7B-83A062AC2D9C}" srcOrd="1" destOrd="0" presId="urn:microsoft.com/office/officeart/2005/8/layout/list1"/>
    <dgm:cxn modelId="{4DAA00A2-B8AE-4239-A2CE-052A395840B1}" type="presParOf" srcId="{E9E76708-B26F-4670-9147-4403E74018C8}" destId="{0F2F63D2-FF22-4A2A-A595-4347845956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F63D2-FF22-4A2A-A595-43478459561A}">
      <dsp:nvSpPr>
        <dsp:cNvPr id="0" name=""/>
        <dsp:cNvSpPr/>
      </dsp:nvSpPr>
      <dsp:spPr>
        <a:xfrm>
          <a:off x="0" y="421919"/>
          <a:ext cx="6496050" cy="408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4166" tIns="499872" rIns="504166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/>
            <a:t>Sodium Hydroxide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/>
            <a:t>Calcium Hydroxide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/>
            <a:t>Potassium Hydroxide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/>
            <a:t>Magnesium Hydroxide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/>
            <a:t>Aluminium Hydroxide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/>
            <a:t>Ammonium Hydroxide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/>
            <a:t>Lithium Hydroxide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/>
            <a:t>Barium Hydroxide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/>
            <a:t>Iron Hydroxide</a:t>
          </a:r>
          <a:endParaRPr lang="en-US" sz="2400" kern="1200"/>
        </a:p>
      </dsp:txBody>
      <dsp:txXfrm>
        <a:off x="0" y="421919"/>
        <a:ext cx="6496050" cy="4082400"/>
      </dsp:txXfrm>
    </dsp:sp>
    <dsp:sp modelId="{A328676A-95B7-487D-8E78-F28214F0A52B}">
      <dsp:nvSpPr>
        <dsp:cNvPr id="0" name=""/>
        <dsp:cNvSpPr/>
      </dsp:nvSpPr>
      <dsp:spPr>
        <a:xfrm>
          <a:off x="324802" y="67679"/>
          <a:ext cx="4547235" cy="7084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875" tIns="0" rIns="17187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359387" y="102264"/>
        <a:ext cx="4478065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6453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531681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1865091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550871798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9889743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4076052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280977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2263588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657597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191345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072323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770583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340490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2590577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283701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213571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525930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81579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  <p:sldLayoutId id="2147484304" r:id="rId12"/>
    <p:sldLayoutId id="2147484305" r:id="rId13"/>
    <p:sldLayoutId id="2147484306" r:id="rId14"/>
    <p:sldLayoutId id="2147484307" r:id="rId15"/>
    <p:sldLayoutId id="2147484308" r:id="rId16"/>
    <p:sldLayoutId id="2147484309" r:id="rId17"/>
  </p:sldLayoutIdLst>
  <p:transition spd="slow">
    <p:wipe/>
  </p:transition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>
            <a:extLst>
              <a:ext uri="{FF2B5EF4-FFF2-40B4-BE49-F238E27FC236}">
                <a16:creationId xmlns:a16="http://schemas.microsoft.com/office/drawing/2014/main" xmlns="" id="{BB5BAD34-4CF9-CC43-8F03-29ECAA2F5FBD}"/>
              </a:ext>
            </a:extLst>
          </p:cNvPr>
          <p:cNvSpPr txBox="1">
            <a:spLocks/>
          </p:cNvSpPr>
          <p:nvPr/>
        </p:nvSpPr>
        <p:spPr>
          <a:xfrm>
            <a:off x="2619373" y="0"/>
            <a:ext cx="8610600" cy="27504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/>
              <a:t>Acids &amp; Basis</a:t>
            </a:r>
            <a:br>
              <a:rPr lang="en-US" sz="4800" b="1" u="sng"/>
            </a:br>
            <a:r>
              <a:rPr lang="en-US" sz="4800" b="1" u="sng"/>
              <a:t>relative strength of acids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00621C83-7945-FE42-984D-29B2DF57DE1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en-US" sz="5400" b="1" u="sng" dirty="0">
                <a:solidFill>
                  <a:schemeClr val="accent1"/>
                </a:solidFill>
                <a:latin typeface="Arial Black"/>
              </a:rPr>
              <a:t>Contents:-</a:t>
            </a: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4000" b="1" u="sng" dirty="0">
                <a:solidFill>
                  <a:schemeClr val="bg1"/>
                </a:solidFill>
                <a:latin typeface="Arial Black"/>
              </a:rPr>
              <a:t>1.HISTORY:-</a:t>
            </a:r>
          </a:p>
          <a:p>
            <a:pPr marL="0" indent="0">
              <a:buNone/>
            </a:pPr>
            <a:r>
              <a:rPr lang="en-US" sz="4000" b="1" u="sng" dirty="0">
                <a:solidFill>
                  <a:schemeClr val="bg1"/>
                </a:solidFill>
                <a:latin typeface="Arial Black"/>
                <a:cs typeface="Arial Black" panose="020B0604020202020204" pitchFamily="34" charset="0"/>
              </a:rPr>
              <a:t>2.ACIDS;-</a:t>
            </a:r>
          </a:p>
          <a:p>
            <a:pPr marL="685800" indent="-685800"/>
            <a:r>
              <a:rPr lang="en-US" sz="3200" b="1" dirty="0">
                <a:solidFill>
                  <a:schemeClr val="bg1"/>
                </a:solidFill>
                <a:latin typeface="Comic Sans MS"/>
                <a:cs typeface="Arial Black" panose="020B0604020202020204" pitchFamily="34" charset="0"/>
              </a:rPr>
              <a:t>What are Acids.</a:t>
            </a:r>
          </a:p>
          <a:p>
            <a:pPr marL="685800" indent="-685800"/>
            <a:r>
              <a:rPr lang="en-US" sz="3200" b="1" dirty="0">
                <a:solidFill>
                  <a:schemeClr val="bg1"/>
                </a:solidFill>
                <a:latin typeface="Comic Sans MS"/>
                <a:cs typeface="Arial Black" panose="020B0604020202020204" pitchFamily="34" charset="0"/>
              </a:rPr>
              <a:t>Physical Properties.</a:t>
            </a:r>
          </a:p>
          <a:p>
            <a:pPr marL="685800" indent="-685800"/>
            <a:r>
              <a:rPr lang="en-US" sz="3200" b="1" dirty="0">
                <a:solidFill>
                  <a:schemeClr val="bg1"/>
                </a:solidFill>
                <a:latin typeface="Comic Sans MS"/>
                <a:cs typeface="Arial Black" panose="020B0604020202020204" pitchFamily="34" charset="0"/>
              </a:rPr>
              <a:t>Chemical Properties.</a:t>
            </a:r>
          </a:p>
          <a:p>
            <a:pPr marL="685800" indent="-685800"/>
            <a:r>
              <a:rPr lang="en-US" sz="3200" b="1" dirty="0">
                <a:solidFill>
                  <a:schemeClr val="bg1"/>
                </a:solidFill>
                <a:latin typeface="Comic Sans MS"/>
              </a:rPr>
              <a:t>Uses.</a:t>
            </a:r>
          </a:p>
          <a:p>
            <a:pPr marL="685800" indent="-685800"/>
            <a:r>
              <a:rPr lang="en-US" sz="3200" b="1" dirty="0">
                <a:solidFill>
                  <a:schemeClr val="bg1"/>
                </a:solidFill>
                <a:latin typeface="Comic Sans MS"/>
              </a:rPr>
              <a:t>Examples.</a:t>
            </a:r>
          </a:p>
          <a:p>
            <a:pPr marL="0" indent="0">
              <a:buNone/>
            </a:pPr>
            <a:endParaRPr lang="en-US" sz="16000" b="1" u="sng">
              <a:solidFill>
                <a:srgbClr val="4A9BDC"/>
              </a:solidFill>
              <a:latin typeface="Arial Black" panose="020B0604020202020204" pitchFamily="34" charset="0"/>
            </a:endParaRPr>
          </a:p>
          <a:p>
            <a:pPr marL="2286000" lvl="5" indent="0">
              <a:buNone/>
            </a:pPr>
            <a:endParaRPr lang="en-US" sz="16000" b="1" u="sng">
              <a:solidFill>
                <a:srgbClr val="4A9BDC"/>
              </a:solidFill>
              <a:latin typeface="Arial Black" panose="020B0604020202020204" pitchFamily="34" charset="0"/>
            </a:endParaRPr>
          </a:p>
          <a:p>
            <a:pPr marL="2286000" lvl="5" indent="0">
              <a:buNone/>
            </a:pPr>
            <a:endParaRPr lang="en-US" sz="3800" b="1" u="sng">
              <a:solidFill>
                <a:srgbClr val="4A9BDC"/>
              </a:solidFill>
            </a:endParaRPr>
          </a:p>
          <a:p>
            <a:pPr marL="2286000" lvl="5" indent="0">
              <a:buNone/>
            </a:pPr>
            <a:endParaRPr lang="en-US" sz="3800" u="sng">
              <a:solidFill>
                <a:srgbClr val="81BB4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B1AE784-175D-41A3-936B-289FF387B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28445"/>
            <a:ext cx="5334000" cy="3190239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endParaRPr lang="en-US" sz="4000" b="1" u="sng">
              <a:solidFill>
                <a:schemeClr val="accent3">
                  <a:lumMod val="50000"/>
                </a:schemeClr>
              </a:solidFill>
              <a:latin typeface="Comic Sans MS"/>
            </a:endParaRPr>
          </a:p>
          <a:p>
            <a:pPr marL="0" indent="0">
              <a:buNone/>
            </a:pPr>
            <a:r>
              <a:rPr lang="en-US" sz="4000" b="1" u="sng" dirty="0">
                <a:solidFill>
                  <a:schemeClr val="bg1"/>
                </a:solidFill>
                <a:latin typeface="Arial Black"/>
              </a:rPr>
              <a:t>3..BASES:-</a:t>
            </a:r>
            <a:endParaRPr lang="en-US" b="1">
              <a:solidFill>
                <a:schemeClr val="bg1"/>
              </a:solidFill>
              <a:latin typeface="Arial Black"/>
            </a:endParaRPr>
          </a:p>
          <a:p>
            <a:pPr marL="571500" indent="-571500"/>
            <a:r>
              <a:rPr lang="en-US" sz="3200" b="1" dirty="0">
                <a:solidFill>
                  <a:schemeClr val="bg1"/>
                </a:solidFill>
                <a:latin typeface="Comic Sans MS"/>
              </a:rPr>
              <a:t>What are Bases.</a:t>
            </a:r>
          </a:p>
          <a:p>
            <a:pPr marL="571500" indent="-571500"/>
            <a:r>
              <a:rPr lang="en-US" sz="3200" b="1" dirty="0">
                <a:solidFill>
                  <a:schemeClr val="bg1"/>
                </a:solidFill>
                <a:latin typeface="Comic Sans MS"/>
              </a:rPr>
              <a:t>Physical Properties.</a:t>
            </a:r>
          </a:p>
          <a:p>
            <a:pPr marL="571500" indent="-571500"/>
            <a:r>
              <a:rPr lang="en-US" sz="3200" b="1" dirty="0">
                <a:solidFill>
                  <a:schemeClr val="bg1"/>
                </a:solidFill>
                <a:latin typeface="Comic Sans MS"/>
              </a:rPr>
              <a:t>Chemical Properties.</a:t>
            </a:r>
          </a:p>
          <a:p>
            <a:pPr marL="571500" indent="-571500"/>
            <a:r>
              <a:rPr lang="en-US" sz="3200" b="1" dirty="0">
                <a:solidFill>
                  <a:schemeClr val="bg1"/>
                </a:solidFill>
                <a:latin typeface="Comic Sans MS"/>
              </a:rPr>
              <a:t>Uses</a:t>
            </a:r>
          </a:p>
          <a:p>
            <a:pPr marL="571500" indent="-571500"/>
            <a:r>
              <a:rPr lang="en-US" sz="3200" b="1" dirty="0">
                <a:solidFill>
                  <a:schemeClr val="bg1"/>
                </a:solidFill>
                <a:latin typeface="Comic Sans MS"/>
              </a:rPr>
              <a:t>Examples.</a:t>
            </a:r>
          </a:p>
          <a:p>
            <a:pPr marL="571500" indent="-571500"/>
            <a:endParaRPr lang="en-US" sz="4000" b="1" u="sng">
              <a:solidFill>
                <a:srgbClr val="81660E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33043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CF1330-FBDA-4F01-A25E-87F06475E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95" y="150794"/>
            <a:ext cx="10310495" cy="710417"/>
          </a:xfrm>
        </p:spPr>
        <p:txBody>
          <a:bodyPr/>
          <a:lstStyle/>
          <a:p>
            <a:pPr marL="571500" indent="-571500">
              <a:buFont typeface="Wingdings"/>
              <a:buChar char="q"/>
            </a:pPr>
            <a:r>
              <a:rPr lang="en-US" sz="4400" b="1" u="sng">
                <a:solidFill>
                  <a:schemeClr val="bg1"/>
                </a:solidFill>
                <a:latin typeface="Arial"/>
                <a:cs typeface="Arial"/>
              </a:rPr>
              <a:t>CHEMICAL PROPERTIES: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C96DB5-FFAB-4B41-8018-0023EDA8C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406" y="1046503"/>
            <a:ext cx="11879522" cy="57194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000" u="sng" dirty="0">
                <a:solidFill>
                  <a:schemeClr val="bg1"/>
                </a:solidFill>
                <a:latin typeface="Comic Sans MS"/>
                <a:cs typeface="Arial"/>
              </a:rPr>
              <a:t>A)Reaction with acids:-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bg1"/>
                </a:solidFill>
                <a:latin typeface="Arial"/>
                <a:cs typeface="Arial"/>
              </a:rPr>
              <a:t>Bases reacts with acids to form water and salt, This reaction is called as neutralization reaction.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bg1"/>
                </a:solidFill>
                <a:latin typeface="Arial"/>
                <a:cs typeface="Arial"/>
              </a:rPr>
              <a:t>2KOH+H</a:t>
            </a:r>
            <a:r>
              <a:rPr lang="en-US" sz="2600" baseline="-25000" dirty="0">
                <a:solidFill>
                  <a:schemeClr val="bg1"/>
                </a:solidFill>
                <a:latin typeface="Arial"/>
                <a:cs typeface="Arial"/>
              </a:rPr>
              <a:t>2</a:t>
            </a:r>
            <a:r>
              <a:rPr lang="en-US" sz="2600" dirty="0">
                <a:solidFill>
                  <a:schemeClr val="bg1"/>
                </a:solidFill>
                <a:latin typeface="Arial"/>
                <a:cs typeface="Arial"/>
              </a:rPr>
              <a:t>SO</a:t>
            </a:r>
            <a:r>
              <a:rPr lang="en-US" sz="2600" baseline="-25000" dirty="0">
                <a:solidFill>
                  <a:schemeClr val="bg1"/>
                </a:solidFill>
                <a:latin typeface="Arial"/>
                <a:cs typeface="Arial"/>
              </a:rPr>
              <a:t>4</a:t>
            </a:r>
            <a:r>
              <a:rPr lang="en-US" sz="2600" dirty="0">
                <a:solidFill>
                  <a:schemeClr val="bg1"/>
                </a:solidFill>
                <a:latin typeface="Arial"/>
                <a:cs typeface="Arial"/>
              </a:rPr>
              <a:t>              K</a:t>
            </a:r>
            <a:r>
              <a:rPr lang="en-US" sz="2600" baseline="-25000" dirty="0">
                <a:solidFill>
                  <a:schemeClr val="bg1"/>
                </a:solidFill>
                <a:latin typeface="Arial"/>
                <a:cs typeface="Arial"/>
              </a:rPr>
              <a:t>2</a:t>
            </a:r>
            <a:r>
              <a:rPr lang="en-US" sz="2600" dirty="0">
                <a:solidFill>
                  <a:schemeClr val="bg1"/>
                </a:solidFill>
                <a:latin typeface="Arial"/>
                <a:cs typeface="Arial"/>
              </a:rPr>
              <a:t>SO</a:t>
            </a:r>
            <a:r>
              <a:rPr lang="en-US" sz="2600" baseline="-25000" dirty="0">
                <a:solidFill>
                  <a:schemeClr val="bg1"/>
                </a:solidFill>
                <a:latin typeface="Arial"/>
                <a:cs typeface="Arial"/>
              </a:rPr>
              <a:t>4</a:t>
            </a:r>
            <a:r>
              <a:rPr lang="en-US" sz="2600" dirty="0">
                <a:solidFill>
                  <a:schemeClr val="bg1"/>
                </a:solidFill>
                <a:latin typeface="Arial"/>
                <a:cs typeface="Arial"/>
              </a:rPr>
              <a:t>+2H</a:t>
            </a:r>
            <a:r>
              <a:rPr lang="en-US" sz="2600" baseline="-25000" dirty="0">
                <a:solidFill>
                  <a:schemeClr val="bg1"/>
                </a:solidFill>
                <a:latin typeface="Arial"/>
                <a:cs typeface="Arial"/>
              </a:rPr>
              <a:t>2</a:t>
            </a:r>
            <a:r>
              <a:rPr lang="en-US" sz="2600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</a:p>
          <a:p>
            <a:pPr marL="0" indent="0">
              <a:buNone/>
            </a:pPr>
            <a:r>
              <a:rPr lang="en-US" sz="4000" u="sng" dirty="0">
                <a:solidFill>
                  <a:schemeClr val="bg1"/>
                </a:solidFill>
                <a:latin typeface="Comic Sans MS"/>
                <a:cs typeface="Arial"/>
              </a:rPr>
              <a:t>B)Reaction with Ammonium salt:-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bg1"/>
                </a:solidFill>
                <a:latin typeface="Arial"/>
                <a:cs typeface="Arial"/>
              </a:rPr>
              <a:t>They react with ammonium salt to form ammonia gas.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bg1"/>
                </a:solidFill>
                <a:latin typeface="Arial"/>
                <a:cs typeface="Arial"/>
              </a:rPr>
              <a:t>NH</a:t>
            </a:r>
            <a:r>
              <a:rPr lang="en-US" sz="2600" baseline="-25000" dirty="0">
                <a:solidFill>
                  <a:schemeClr val="bg1"/>
                </a:solidFill>
                <a:latin typeface="Arial"/>
                <a:cs typeface="Arial"/>
              </a:rPr>
              <a:t>4</a:t>
            </a:r>
            <a:r>
              <a:rPr lang="en-US" sz="2600" dirty="0">
                <a:solidFill>
                  <a:schemeClr val="bg1"/>
                </a:solidFill>
                <a:latin typeface="Arial"/>
                <a:cs typeface="Arial"/>
              </a:rPr>
              <a:t>Cl+Ca(OH)                 NaCl+NH</a:t>
            </a:r>
            <a:r>
              <a:rPr lang="en-US" sz="2600" baseline="-25000" dirty="0">
                <a:solidFill>
                  <a:schemeClr val="bg1"/>
                </a:solidFill>
                <a:latin typeface="Arial"/>
                <a:cs typeface="Arial"/>
              </a:rPr>
              <a:t>3</a:t>
            </a:r>
            <a:r>
              <a:rPr lang="en-US" sz="2600" dirty="0">
                <a:solidFill>
                  <a:schemeClr val="bg1"/>
                </a:solidFill>
                <a:latin typeface="Arial"/>
                <a:cs typeface="Arial"/>
              </a:rPr>
              <a:t>  +H</a:t>
            </a:r>
            <a:r>
              <a:rPr lang="en-US" sz="2600" baseline="-25000" dirty="0">
                <a:solidFill>
                  <a:schemeClr val="bg1"/>
                </a:solidFill>
                <a:latin typeface="Arial"/>
                <a:cs typeface="Arial"/>
              </a:rPr>
              <a:t>2</a:t>
            </a:r>
            <a:r>
              <a:rPr lang="en-US" sz="2600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</a:p>
          <a:p>
            <a:pPr marL="0" indent="0">
              <a:buNone/>
            </a:pPr>
            <a:r>
              <a:rPr lang="en-US" sz="4000" u="sng" dirty="0">
                <a:solidFill>
                  <a:schemeClr val="bg1"/>
                </a:solidFill>
                <a:latin typeface="Comic Sans MS"/>
                <a:cs typeface="Arial"/>
              </a:rPr>
              <a:t>C)Precipitation of Hydroxides:-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bg1"/>
                </a:solidFill>
                <a:latin typeface="Arial"/>
                <a:cs typeface="Arial"/>
              </a:rPr>
              <a:t>Bases when mixed with the solution of heavy metals like Cu, Fe, Zn, Pb and Ca. They form precipitates of insoluble metal hydroxides.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3AA57F0F-CB00-457C-9828-AFDE27D2C2F1}"/>
              </a:ext>
            </a:extLst>
          </p:cNvPr>
          <p:cNvCxnSpPr/>
          <p:nvPr/>
        </p:nvCxnSpPr>
        <p:spPr>
          <a:xfrm>
            <a:off x="2475780" y="2971801"/>
            <a:ext cx="842513" cy="86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7AC1DE41-3EF5-47F9-BC64-FEE2C6EC9E3F}"/>
              </a:ext>
            </a:extLst>
          </p:cNvPr>
          <p:cNvCxnSpPr>
            <a:cxnSpLocks/>
          </p:cNvCxnSpPr>
          <p:nvPr/>
        </p:nvCxnSpPr>
        <p:spPr>
          <a:xfrm>
            <a:off x="2950232" y="4740216"/>
            <a:ext cx="842513" cy="86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89F2B291-CB6D-4F15-A477-5E2B06E21510}"/>
              </a:ext>
            </a:extLst>
          </p:cNvPr>
          <p:cNvCxnSpPr>
            <a:cxnSpLocks/>
          </p:cNvCxnSpPr>
          <p:nvPr/>
        </p:nvCxnSpPr>
        <p:spPr>
          <a:xfrm flipH="1" flipV="1">
            <a:off x="5604292" y="4576314"/>
            <a:ext cx="5750" cy="2214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0439706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9274D9-5520-4FB6-BD50-54862BF66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784" y="155107"/>
            <a:ext cx="11520087" cy="66971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       </a:t>
            </a:r>
            <a:r>
              <a:rPr lang="en-US" sz="2600" dirty="0">
                <a:solidFill>
                  <a:schemeClr val="bg1"/>
                </a:solidFill>
                <a:latin typeface="Arial"/>
                <a:cs typeface="Arial"/>
              </a:rPr>
              <a:t> CuSO</a:t>
            </a:r>
            <a:r>
              <a:rPr lang="en-US" sz="2600" baseline="-25000" dirty="0">
                <a:solidFill>
                  <a:schemeClr val="bg1"/>
                </a:solidFill>
                <a:latin typeface="Arial"/>
                <a:cs typeface="Arial"/>
              </a:rPr>
              <a:t>4</a:t>
            </a:r>
            <a:r>
              <a:rPr lang="en-US" sz="2600" dirty="0">
                <a:solidFill>
                  <a:schemeClr val="bg1"/>
                </a:solidFill>
                <a:latin typeface="Arial"/>
                <a:cs typeface="Arial"/>
              </a:rPr>
              <a:t>+2NaOH             Cu(OH)+Na</a:t>
            </a:r>
            <a:r>
              <a:rPr lang="en-US" sz="2600" baseline="-25000" dirty="0">
                <a:solidFill>
                  <a:schemeClr val="bg1"/>
                </a:solidFill>
                <a:latin typeface="Arial"/>
                <a:cs typeface="Arial"/>
              </a:rPr>
              <a:t>2</a:t>
            </a:r>
            <a:r>
              <a:rPr lang="en-US" sz="2600" dirty="0">
                <a:solidFill>
                  <a:schemeClr val="bg1"/>
                </a:solidFill>
                <a:latin typeface="Arial"/>
                <a:cs typeface="Arial"/>
              </a:rPr>
              <a:t>SO</a:t>
            </a:r>
            <a:r>
              <a:rPr lang="en-US" sz="2600" baseline="-25000" dirty="0">
                <a:solidFill>
                  <a:schemeClr val="bg1"/>
                </a:solidFill>
                <a:latin typeface="Arial"/>
                <a:cs typeface="Arial"/>
              </a:rPr>
              <a:t>4</a:t>
            </a:r>
          </a:p>
          <a:p>
            <a:pPr marL="0" indent="0">
              <a:buNone/>
            </a:pPr>
            <a:r>
              <a:rPr lang="en-US" dirty="0"/>
              <a:t>                                                </a:t>
            </a:r>
          </a:p>
          <a:p>
            <a:pPr marL="0" indent="0">
              <a:buNone/>
            </a:pPr>
            <a:r>
              <a:rPr lang="en-US" dirty="0"/>
              <a:t>                                                        Blue precipitate</a:t>
            </a:r>
          </a:p>
          <a:p>
            <a:pPr marL="0" indent="0">
              <a:buNone/>
            </a:pPr>
            <a:r>
              <a:rPr lang="en-US" dirty="0"/>
              <a:t>     </a:t>
            </a:r>
            <a:r>
              <a:rPr lang="en-US" sz="2600" dirty="0">
                <a:solidFill>
                  <a:schemeClr val="bg1"/>
                </a:solidFill>
                <a:latin typeface="Arial"/>
                <a:cs typeface="Arial"/>
              </a:rPr>
              <a:t> ZnCl</a:t>
            </a:r>
            <a:r>
              <a:rPr lang="en-US" sz="2600" baseline="-25000" dirty="0">
                <a:solidFill>
                  <a:schemeClr val="bg1"/>
                </a:solidFill>
                <a:latin typeface="Arial"/>
                <a:cs typeface="Arial"/>
              </a:rPr>
              <a:t>2</a:t>
            </a:r>
            <a:r>
              <a:rPr lang="en-US" sz="2600" dirty="0">
                <a:solidFill>
                  <a:schemeClr val="bg1"/>
                </a:solidFill>
                <a:latin typeface="Arial"/>
                <a:cs typeface="Arial"/>
              </a:rPr>
              <a:t>+2NaOH               Zn(OH)</a:t>
            </a:r>
            <a:r>
              <a:rPr lang="en-US" sz="2600" baseline="-25000" dirty="0">
                <a:solidFill>
                  <a:schemeClr val="bg1"/>
                </a:solidFill>
                <a:latin typeface="Arial"/>
                <a:cs typeface="Arial"/>
              </a:rPr>
              <a:t>2</a:t>
            </a:r>
            <a:r>
              <a:rPr lang="en-US" sz="2600" dirty="0">
                <a:solidFill>
                  <a:schemeClr val="bg1"/>
                </a:solidFill>
                <a:latin typeface="Arial"/>
                <a:cs typeface="Arial"/>
              </a:rPr>
              <a:t>+2NaCl</a:t>
            </a:r>
            <a:endParaRPr lang="en-US" dirty="0">
              <a:solidFill>
                <a:schemeClr val="bg1"/>
              </a:solidFill>
              <a:latin typeface="Century Gothic" panose="020B0502020202020204"/>
              <a:cs typeface="Arial"/>
            </a:endParaRPr>
          </a:p>
          <a:p>
            <a:pPr marL="0" indent="0">
              <a:buNone/>
            </a:pPr>
            <a:r>
              <a:rPr lang="en-US" sz="2600" dirty="0">
                <a:solidFill>
                  <a:schemeClr val="bg1"/>
                </a:solidFill>
                <a:latin typeface="Arial"/>
                <a:cs typeface="Arial"/>
              </a:rPr>
              <a:t>                                      </a:t>
            </a:r>
            <a:r>
              <a:rPr lang="en-US" dirty="0"/>
              <a:t> White precipitate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  <a:cs typeface="Arial"/>
              </a:rPr>
              <a:t>        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  <a:cs typeface="Arial"/>
              </a:rPr>
              <a:t>     </a:t>
            </a:r>
            <a:r>
              <a:rPr lang="en-US" sz="2600" dirty="0">
                <a:solidFill>
                  <a:schemeClr val="bg1"/>
                </a:solidFill>
                <a:latin typeface="Arial"/>
                <a:cs typeface="Arial"/>
              </a:rPr>
              <a:t>  FeCl+3NaOH              Fe(OH)</a:t>
            </a:r>
            <a:r>
              <a:rPr lang="en-US" sz="2600" baseline="-25000" dirty="0">
                <a:solidFill>
                  <a:schemeClr val="bg1"/>
                </a:solidFill>
                <a:latin typeface="Arial"/>
                <a:cs typeface="Arial"/>
              </a:rPr>
              <a:t>3</a:t>
            </a:r>
            <a:r>
              <a:rPr lang="en-US" sz="2600" dirty="0">
                <a:solidFill>
                  <a:schemeClr val="bg1"/>
                </a:solidFill>
                <a:latin typeface="Arial"/>
                <a:cs typeface="Arial"/>
              </a:rPr>
              <a:t>+3NaCl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bg1"/>
                </a:solidFill>
                <a:latin typeface="Arial"/>
                <a:cs typeface="Arial"/>
              </a:rPr>
              <a:t>                                                                                                                                                              </a:t>
            </a:r>
            <a:r>
              <a:rPr lang="en-US" dirty="0"/>
              <a:t>     Brown precipitate</a:t>
            </a:r>
          </a:p>
          <a:p>
            <a:pPr marL="0" indent="0">
              <a:buNone/>
            </a:pPr>
            <a:r>
              <a:rPr lang="en-US" dirty="0"/>
              <a:t>      </a:t>
            </a:r>
            <a:r>
              <a:rPr lang="en-US" sz="2600" dirty="0">
                <a:solidFill>
                  <a:schemeClr val="bg1"/>
                </a:solidFill>
                <a:latin typeface="Arial"/>
                <a:cs typeface="Arial"/>
              </a:rPr>
              <a:t> Pb(NO</a:t>
            </a:r>
            <a:r>
              <a:rPr lang="en-US" sz="2600" baseline="-25000" dirty="0">
                <a:solidFill>
                  <a:schemeClr val="bg1"/>
                </a:solidFill>
                <a:latin typeface="Arial"/>
                <a:cs typeface="Arial"/>
              </a:rPr>
              <a:t>3</a:t>
            </a:r>
            <a:r>
              <a:rPr lang="en-US" sz="2600" dirty="0">
                <a:solidFill>
                  <a:schemeClr val="bg1"/>
                </a:solidFill>
                <a:latin typeface="Arial"/>
                <a:cs typeface="Arial"/>
              </a:rPr>
              <a:t>)+2NaOH                 Pb(OH)</a:t>
            </a:r>
            <a:r>
              <a:rPr lang="en-US" sz="2600" baseline="-25000" dirty="0">
                <a:solidFill>
                  <a:schemeClr val="bg1"/>
                </a:solidFill>
                <a:latin typeface="Arial"/>
                <a:cs typeface="Arial"/>
              </a:rPr>
              <a:t>2</a:t>
            </a:r>
            <a:r>
              <a:rPr lang="en-US" sz="2600" dirty="0">
                <a:solidFill>
                  <a:schemeClr val="bg1"/>
                </a:solidFill>
                <a:latin typeface="Arial"/>
                <a:cs typeface="Arial"/>
              </a:rPr>
              <a:t> +2NaNO</a:t>
            </a:r>
            <a:r>
              <a:rPr lang="en-US" sz="2600" baseline="-25000" dirty="0">
                <a:solidFill>
                  <a:schemeClr val="bg1"/>
                </a:solidFill>
                <a:latin typeface="Arial"/>
                <a:cs typeface="Arial"/>
              </a:rPr>
              <a:t>3</a:t>
            </a:r>
          </a:p>
          <a:p>
            <a:pPr marL="0" indent="0">
              <a:buNone/>
            </a:pPr>
            <a:endParaRPr lang="en-US" sz="26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600" dirty="0">
                <a:solidFill>
                  <a:schemeClr val="bg1"/>
                </a:solidFill>
                <a:latin typeface="Arial"/>
                <a:cs typeface="Arial"/>
              </a:rPr>
              <a:t>                                             </a:t>
            </a:r>
            <a:r>
              <a:rPr lang="en-US" dirty="0"/>
              <a:t>White precipitate</a:t>
            </a:r>
          </a:p>
          <a:p>
            <a:pPr marL="0" indent="0">
              <a:buNone/>
            </a:pPr>
            <a:endParaRPr lang="en-US" sz="26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26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26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26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26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26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26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26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26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26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26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26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26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26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26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2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D9A80B44-5C25-4C13-ADE7-1C5A70BDF7FF}"/>
              </a:ext>
            </a:extLst>
          </p:cNvPr>
          <p:cNvCxnSpPr>
            <a:cxnSpLocks/>
          </p:cNvCxnSpPr>
          <p:nvPr/>
        </p:nvCxnSpPr>
        <p:spPr>
          <a:xfrm>
            <a:off x="5020570" y="556405"/>
            <a:ext cx="8628" cy="5118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2E9EE567-7F2D-4156-A067-52C4363B8201}"/>
              </a:ext>
            </a:extLst>
          </p:cNvPr>
          <p:cNvCxnSpPr>
            <a:cxnSpLocks/>
          </p:cNvCxnSpPr>
          <p:nvPr/>
        </p:nvCxnSpPr>
        <p:spPr>
          <a:xfrm>
            <a:off x="3375802" y="378125"/>
            <a:ext cx="842513" cy="86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A871FB36-1327-40F6-A11A-ED430F7455E1}"/>
              </a:ext>
            </a:extLst>
          </p:cNvPr>
          <p:cNvCxnSpPr>
            <a:cxnSpLocks/>
          </p:cNvCxnSpPr>
          <p:nvPr/>
        </p:nvCxnSpPr>
        <p:spPr>
          <a:xfrm>
            <a:off x="3010617" y="3420374"/>
            <a:ext cx="842513" cy="86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E28E8674-0D35-4F02-8518-CE002E8B20C8}"/>
              </a:ext>
            </a:extLst>
          </p:cNvPr>
          <p:cNvCxnSpPr>
            <a:cxnSpLocks/>
          </p:cNvCxnSpPr>
          <p:nvPr/>
        </p:nvCxnSpPr>
        <p:spPr>
          <a:xfrm>
            <a:off x="3047997" y="1789982"/>
            <a:ext cx="971909" cy="86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33DE512F-EF3F-4ACF-A12F-92EF15576999}"/>
              </a:ext>
            </a:extLst>
          </p:cNvPr>
          <p:cNvCxnSpPr>
            <a:cxnSpLocks/>
          </p:cNvCxnSpPr>
          <p:nvPr/>
        </p:nvCxnSpPr>
        <p:spPr>
          <a:xfrm>
            <a:off x="5443265" y="4961628"/>
            <a:ext cx="37381" cy="6268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5B021DE0-29F5-4262-9DDE-EC4DFA483922}"/>
              </a:ext>
            </a:extLst>
          </p:cNvPr>
          <p:cNvCxnSpPr>
            <a:cxnSpLocks/>
          </p:cNvCxnSpPr>
          <p:nvPr/>
        </p:nvCxnSpPr>
        <p:spPr>
          <a:xfrm>
            <a:off x="4531715" y="3631217"/>
            <a:ext cx="8627" cy="5405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4455568A-875E-4CFF-AB48-5CF64FEB6638}"/>
              </a:ext>
            </a:extLst>
          </p:cNvPr>
          <p:cNvCxnSpPr>
            <a:cxnSpLocks/>
          </p:cNvCxnSpPr>
          <p:nvPr/>
        </p:nvCxnSpPr>
        <p:spPr>
          <a:xfrm>
            <a:off x="3533953" y="4878238"/>
            <a:ext cx="1245079" cy="86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3FE9755B-0FE4-4F11-B79D-D92A29A4EE08}"/>
              </a:ext>
            </a:extLst>
          </p:cNvPr>
          <p:cNvCxnSpPr>
            <a:cxnSpLocks/>
          </p:cNvCxnSpPr>
          <p:nvPr/>
        </p:nvCxnSpPr>
        <p:spPr>
          <a:xfrm flipH="1">
            <a:off x="4770405" y="1936631"/>
            <a:ext cx="20126" cy="2386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3" descr="A picture containing indoor, different, filled, table&#10;&#10;Description generated with very high confidence">
            <a:extLst>
              <a:ext uri="{FF2B5EF4-FFF2-40B4-BE49-F238E27FC236}">
                <a16:creationId xmlns:a16="http://schemas.microsoft.com/office/drawing/2014/main" xmlns="" id="{B66FA32C-B684-44D2-B61D-988BDA7A7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590" y="607443"/>
            <a:ext cx="4971688" cy="394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776604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E4BD44-B00D-4770-86CE-3F529E503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/>
              <a:buChar char="q"/>
            </a:pPr>
            <a:r>
              <a:rPr lang="en-US" sz="4400" b="1" dirty="0">
                <a:solidFill>
                  <a:schemeClr val="bg1"/>
                </a:solidFill>
                <a:latin typeface="Arial"/>
                <a:cs typeface="Arial"/>
              </a:rPr>
              <a:t>USES: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B01A4D-33E5-4CE5-8DC2-6257AB372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884" y="1152983"/>
            <a:ext cx="11274005" cy="503798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3700" b="1" u="sng" baseline="-25000" dirty="0">
                <a:solidFill>
                  <a:schemeClr val="bg1"/>
                </a:solidFill>
                <a:latin typeface="Comic Sans MS"/>
                <a:cs typeface="Arial"/>
              </a:rPr>
              <a:t>A)NaOH: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bg1"/>
                </a:solidFill>
                <a:latin typeface="Arial"/>
                <a:cs typeface="Arial"/>
              </a:rPr>
              <a:t>It is used in the soap preparation. </a:t>
            </a:r>
          </a:p>
          <a:p>
            <a:pPr marL="0" indent="0">
              <a:buNone/>
            </a:pPr>
            <a:r>
              <a:rPr lang="en-US" sz="3700" b="1" u="sng" baseline="-25000" dirty="0">
                <a:solidFill>
                  <a:schemeClr val="bg1"/>
                </a:solidFill>
                <a:latin typeface="Comic Sans MS"/>
                <a:cs typeface="Arial"/>
              </a:rPr>
              <a:t>B)Ca(OH)2: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bg1"/>
                </a:solidFill>
                <a:latin typeface="Arial"/>
                <a:cs typeface="Arial"/>
              </a:rPr>
              <a:t>It is used in bleaching powder preparation, for sorting hard water and used to neutralize</a:t>
            </a:r>
            <a:r>
              <a:rPr lang="en-US" dirty="0"/>
              <a:t> </a:t>
            </a:r>
            <a:r>
              <a:rPr lang="en-US" sz="2600" dirty="0">
                <a:solidFill>
                  <a:schemeClr val="bg1"/>
                </a:solidFill>
                <a:latin typeface="Arial"/>
                <a:cs typeface="Arial"/>
              </a:rPr>
              <a:t>acidity of soil and lakes due to acid rain.</a:t>
            </a:r>
          </a:p>
          <a:p>
            <a:pPr marL="0" indent="0">
              <a:buNone/>
            </a:pPr>
            <a:r>
              <a:rPr lang="en-US" sz="3700" b="1" u="sng" baseline="-25000" dirty="0">
                <a:solidFill>
                  <a:schemeClr val="bg1"/>
                </a:solidFill>
                <a:latin typeface="Comic Sans MS"/>
                <a:cs typeface="Arial"/>
              </a:rPr>
              <a:t>C)KOH: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bg1"/>
                </a:solidFill>
                <a:latin typeface="Arial"/>
                <a:cs typeface="Arial"/>
              </a:rPr>
              <a:t>It is used in alkaline batteries.</a:t>
            </a:r>
          </a:p>
          <a:p>
            <a:pPr marL="0" indent="0">
              <a:buNone/>
            </a:pPr>
            <a:r>
              <a:rPr lang="en-US" sz="3700" b="1" u="sng" baseline="-25000" dirty="0">
                <a:solidFill>
                  <a:schemeClr val="bg1"/>
                </a:solidFill>
                <a:latin typeface="Comic Sans MS"/>
                <a:cs typeface="Arial"/>
              </a:rPr>
              <a:t>D)Mg(OH)2: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bg1"/>
                </a:solidFill>
                <a:latin typeface="Arial"/>
                <a:cs typeface="Arial"/>
              </a:rPr>
              <a:t>It is used as base for neutralizing the acidity of stomach. It is also used for the treatment of honey biting.</a:t>
            </a:r>
          </a:p>
          <a:p>
            <a:pPr marL="0" indent="0">
              <a:buNone/>
            </a:pPr>
            <a:r>
              <a:rPr lang="en-US" sz="3700" b="1" u="sng" baseline="-25000" dirty="0">
                <a:solidFill>
                  <a:schemeClr val="bg1"/>
                </a:solidFill>
                <a:latin typeface="Comic Sans MS"/>
                <a:cs typeface="Arial"/>
              </a:rPr>
              <a:t>E)Al(OH)3: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bg1"/>
                </a:solidFill>
                <a:latin typeface="Arial"/>
                <a:cs typeface="Arial"/>
              </a:rPr>
              <a:t>It is used as foaming agent.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4" descr="A bunch of items that are on display&#10;&#10;Description generated with high confidence">
            <a:extLst>
              <a:ext uri="{FF2B5EF4-FFF2-40B4-BE49-F238E27FC236}">
                <a16:creationId xmlns:a16="http://schemas.microsoft.com/office/drawing/2014/main" xmlns="" id="{E1CF2BFE-8739-4A55-B225-D09A366CC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004" y="3415"/>
            <a:ext cx="5098030" cy="255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73354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E78424C-6FD0-41F8-9CAA-5DC19C4235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02E701-C342-46C6-829E-0AE50ECD9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pPr marL="571500" indent="-571500">
              <a:buFont typeface="Wingdings"/>
              <a:buChar char="q"/>
            </a:pPr>
            <a:r>
              <a:rPr lang="en-US" sz="3200">
                <a:solidFill>
                  <a:srgbClr val="F2F2F2"/>
                </a:solidFill>
              </a:rPr>
              <a:t>EXAMPLES:-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DD136760-57DC-4301-8BEA-B71AD2D139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xmlns="" id="{BDC58DEA-1307-4F44-AD47-E613D8B76A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99B912D-1E4B-42AF-A2BE-CFEFEC916E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1DB5753D-F2A4-42DF-8467-96F6EA45D4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1835371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99096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6D6905-3F04-4FD7-9109-C91240EC5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24795"/>
          </a:xfrm>
        </p:spPr>
        <p:txBody>
          <a:bodyPr/>
          <a:lstStyle/>
          <a:p>
            <a:r>
              <a:rPr lang="en-US" b="1" u="sng" dirty="0">
                <a:solidFill>
                  <a:srgbClr val="EBEBEB"/>
                </a:solidFill>
                <a:latin typeface="Century Gothic" panose="020B0502020202020204"/>
                <a:cs typeface="Arial"/>
              </a:rPr>
              <a:t>4.Concepts of Acids and Bases:-</a:t>
            </a:r>
            <a:endParaRPr lang="en-US" u="sng" dirty="0">
              <a:solidFill>
                <a:srgbClr val="EBEBEB"/>
              </a:solidFill>
              <a:latin typeface="Century Gothic" panose="020B0502020202020204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0E17ED-291D-4690-9F58-7D68D4684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21" y="1190277"/>
            <a:ext cx="12052049" cy="56188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Char char="q"/>
            </a:pPr>
            <a:r>
              <a:rPr lang="en-US" sz="4000" u="sng" dirty="0">
                <a:solidFill>
                  <a:schemeClr val="bg1"/>
                </a:solidFill>
                <a:latin typeface="Comic Sans MS"/>
                <a:cs typeface="Arial"/>
              </a:rPr>
              <a:t>Arrhenius Concept of Acids and Bases:-</a:t>
            </a:r>
          </a:p>
          <a:p>
            <a:pPr marL="0" indent="0">
              <a:buNone/>
            </a:pPr>
            <a:r>
              <a:rPr lang="en-US" sz="2600" b="1" dirty="0">
                <a:solidFill>
                  <a:schemeClr val="bg1"/>
                </a:solidFill>
                <a:latin typeface="Arial"/>
                <a:cs typeface="Arial"/>
              </a:rPr>
              <a:t>He described his method in 1787:</a:t>
            </a:r>
          </a:p>
          <a:p>
            <a:pPr marL="0" indent="0">
              <a:buNone/>
            </a:pPr>
            <a:r>
              <a:rPr lang="en-US" sz="2600" b="1" dirty="0">
                <a:solidFill>
                  <a:schemeClr val="bg1"/>
                </a:solidFill>
                <a:latin typeface="Arial"/>
                <a:cs typeface="Arial"/>
              </a:rPr>
              <a:t>Acid is a specie which gives H ion in aqueous solution.</a:t>
            </a:r>
          </a:p>
          <a:p>
            <a:pPr marL="0" indent="0">
              <a:buNone/>
            </a:pPr>
            <a:r>
              <a:rPr lang="en-US" sz="2600" b="1" dirty="0">
                <a:solidFill>
                  <a:schemeClr val="bg1"/>
                </a:solidFill>
                <a:latin typeface="Arial"/>
                <a:cs typeface="Arial"/>
              </a:rPr>
              <a:t>e. g </a:t>
            </a:r>
          </a:p>
          <a:p>
            <a:pPr marL="0" indent="0">
              <a:buNone/>
            </a:pPr>
            <a:r>
              <a:rPr lang="en-US" sz="2600" b="1" dirty="0">
                <a:solidFill>
                  <a:schemeClr val="bg1"/>
                </a:solidFill>
                <a:latin typeface="Arial"/>
                <a:cs typeface="Arial"/>
              </a:rPr>
              <a:t>           HA                      H</a:t>
            </a:r>
            <a:r>
              <a:rPr lang="en-US" sz="2600" b="1" baseline="30000" dirty="0">
                <a:solidFill>
                  <a:schemeClr val="bg1"/>
                </a:solidFill>
                <a:latin typeface="Arial"/>
                <a:cs typeface="Arial"/>
              </a:rPr>
              <a:t>+</a:t>
            </a:r>
            <a:r>
              <a:rPr lang="en-US" sz="2600" b="1" dirty="0">
                <a:solidFill>
                  <a:schemeClr val="bg1"/>
                </a:solidFill>
                <a:latin typeface="Arial"/>
                <a:cs typeface="Arial"/>
              </a:rPr>
              <a:t> +A</a:t>
            </a:r>
            <a:r>
              <a:rPr lang="en-US" sz="2600" b="1" baseline="30000" dirty="0">
                <a:solidFill>
                  <a:schemeClr val="bg1"/>
                </a:solidFill>
                <a:latin typeface="Arial"/>
                <a:cs typeface="Arial"/>
              </a:rPr>
              <a:t>-</a:t>
            </a:r>
          </a:p>
          <a:p>
            <a:pPr marL="0" indent="0">
              <a:buNone/>
            </a:pPr>
            <a:r>
              <a:rPr lang="en-US" sz="2600" b="1" dirty="0">
                <a:solidFill>
                  <a:schemeClr val="bg1"/>
                </a:solidFill>
                <a:latin typeface="Arial"/>
                <a:cs typeface="Arial"/>
              </a:rPr>
              <a:t>Arrhenius Acids are HCl,HNO</a:t>
            </a:r>
            <a:r>
              <a:rPr lang="en-US" sz="2600" b="1" baseline="-25000" dirty="0">
                <a:solidFill>
                  <a:schemeClr val="bg1"/>
                </a:solidFill>
                <a:latin typeface="Arial"/>
                <a:cs typeface="Arial"/>
              </a:rPr>
              <a:t>3</a:t>
            </a:r>
            <a:r>
              <a:rPr lang="en-US" sz="2600" b="1" dirty="0">
                <a:solidFill>
                  <a:schemeClr val="bg1"/>
                </a:solidFill>
                <a:latin typeface="Arial"/>
                <a:cs typeface="Arial"/>
              </a:rPr>
              <a:t>,CH</a:t>
            </a:r>
            <a:r>
              <a:rPr lang="en-US" sz="2600" b="1" baseline="-25000" dirty="0">
                <a:solidFill>
                  <a:schemeClr val="bg1"/>
                </a:solidFill>
                <a:latin typeface="Arial"/>
                <a:cs typeface="Arial"/>
              </a:rPr>
              <a:t>3</a:t>
            </a:r>
            <a:r>
              <a:rPr lang="en-US" sz="2600" b="1" dirty="0">
                <a:solidFill>
                  <a:schemeClr val="bg1"/>
                </a:solidFill>
                <a:latin typeface="Arial"/>
                <a:cs typeface="Arial"/>
              </a:rPr>
              <a:t>COOH,HCN.</a:t>
            </a:r>
          </a:p>
          <a:p>
            <a:pPr marL="0" indent="0">
              <a:buNone/>
            </a:pPr>
            <a:r>
              <a:rPr lang="en-US" sz="2600" b="1" dirty="0">
                <a:solidFill>
                  <a:schemeClr val="bg1"/>
                </a:solidFill>
                <a:latin typeface="Arial"/>
                <a:cs typeface="Arial"/>
              </a:rPr>
              <a:t>Base is a specie which gives OH ions in aqueous solution.</a:t>
            </a:r>
          </a:p>
          <a:p>
            <a:pPr marL="0" indent="0">
              <a:buNone/>
            </a:pPr>
            <a:r>
              <a:rPr lang="en-US" sz="2600" b="1" dirty="0">
                <a:solidFill>
                  <a:schemeClr val="bg1"/>
                </a:solidFill>
                <a:latin typeface="Arial"/>
                <a:cs typeface="Arial"/>
              </a:rPr>
              <a:t>e. g,</a:t>
            </a:r>
          </a:p>
          <a:p>
            <a:pPr marL="0" indent="0">
              <a:buNone/>
            </a:pPr>
            <a:r>
              <a:rPr lang="en-US" sz="2600" b="1" dirty="0">
                <a:solidFill>
                  <a:schemeClr val="bg1"/>
                </a:solidFill>
                <a:latin typeface="Arial"/>
                <a:cs typeface="Arial"/>
              </a:rPr>
              <a:t>        BOH                B</a:t>
            </a:r>
            <a:r>
              <a:rPr lang="en-US" sz="2600" b="1" baseline="30000" dirty="0">
                <a:solidFill>
                  <a:schemeClr val="bg1"/>
                </a:solidFill>
                <a:latin typeface="Arial"/>
                <a:cs typeface="Arial"/>
              </a:rPr>
              <a:t>+</a:t>
            </a:r>
            <a:r>
              <a:rPr lang="en-US" sz="2600" b="1" dirty="0">
                <a:solidFill>
                  <a:schemeClr val="bg1"/>
                </a:solidFill>
                <a:latin typeface="Arial"/>
                <a:cs typeface="Arial"/>
              </a:rPr>
              <a:t> +OH-</a:t>
            </a:r>
          </a:p>
          <a:p>
            <a:pPr marL="0" indent="0">
              <a:buNone/>
            </a:pPr>
            <a:r>
              <a:rPr lang="en-US" sz="2600" b="1" dirty="0">
                <a:solidFill>
                  <a:schemeClr val="bg1"/>
                </a:solidFill>
                <a:latin typeface="Arial"/>
                <a:cs typeface="Arial"/>
              </a:rPr>
              <a:t>Arrhenius bases are Ca(OH)</a:t>
            </a:r>
            <a:r>
              <a:rPr lang="en-US" sz="2600" b="1" baseline="-25000" dirty="0">
                <a:solidFill>
                  <a:schemeClr val="bg1"/>
                </a:solidFill>
                <a:latin typeface="Arial"/>
                <a:cs typeface="Arial"/>
              </a:rPr>
              <a:t>2</a:t>
            </a:r>
            <a:r>
              <a:rPr lang="en-US" sz="2600" b="1" dirty="0">
                <a:solidFill>
                  <a:schemeClr val="bg1"/>
                </a:solidFill>
                <a:latin typeface="Arial"/>
                <a:cs typeface="Arial"/>
              </a:rPr>
              <a:t>,NH</a:t>
            </a:r>
            <a:r>
              <a:rPr lang="en-US" sz="2600" b="1" baseline="-25000" dirty="0">
                <a:solidFill>
                  <a:schemeClr val="bg1"/>
                </a:solidFill>
                <a:latin typeface="Arial"/>
                <a:cs typeface="Arial"/>
              </a:rPr>
              <a:t>4</a:t>
            </a:r>
            <a:r>
              <a:rPr lang="en-US" sz="2600" b="1" dirty="0">
                <a:solidFill>
                  <a:schemeClr val="bg1"/>
                </a:solidFill>
                <a:latin typeface="Arial"/>
                <a:cs typeface="Arial"/>
              </a:rPr>
              <a:t>(OH),KOH, NaOH.</a:t>
            </a:r>
          </a:p>
        </p:txBody>
      </p:sp>
      <p:sp>
        <p:nvSpPr>
          <p:cNvPr id="5" name="Arrow: Left-Right 4">
            <a:extLst>
              <a:ext uri="{FF2B5EF4-FFF2-40B4-BE49-F238E27FC236}">
                <a16:creationId xmlns:a16="http://schemas.microsoft.com/office/drawing/2014/main" xmlns="" id="{39E02E4A-5AEF-4BB2-8B6D-DD6AA562A87D}"/>
              </a:ext>
            </a:extLst>
          </p:cNvPr>
          <p:cNvSpPr/>
          <p:nvPr/>
        </p:nvSpPr>
        <p:spPr>
          <a:xfrm>
            <a:off x="1951094" y="3632382"/>
            <a:ext cx="1222075" cy="244415"/>
          </a:xfrm>
          <a:prstGeom prst="leftRightArrow">
            <a:avLst/>
          </a:prstGeom>
          <a:solidFill>
            <a:schemeClr val="bg1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  <a:p>
            <a:pPr algn="ctr"/>
            <a:endParaRPr lang="en-US" dirty="0"/>
          </a:p>
        </p:txBody>
      </p:sp>
      <p:sp>
        <p:nvSpPr>
          <p:cNvPr id="6" name="Arrow: Left-Right 5">
            <a:extLst>
              <a:ext uri="{FF2B5EF4-FFF2-40B4-BE49-F238E27FC236}">
                <a16:creationId xmlns:a16="http://schemas.microsoft.com/office/drawing/2014/main" xmlns="" id="{F0B4F68F-A8DD-4095-9962-7E57A9F35DB6}"/>
              </a:ext>
            </a:extLst>
          </p:cNvPr>
          <p:cNvSpPr/>
          <p:nvPr/>
        </p:nvSpPr>
        <p:spPr>
          <a:xfrm>
            <a:off x="1706677" y="5760232"/>
            <a:ext cx="1222075" cy="244415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6490447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0004CF-93E1-420D-83EA-66BA022C9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308944"/>
            <a:ext cx="9404723" cy="1400530"/>
          </a:xfrm>
        </p:spPr>
        <p:txBody>
          <a:bodyPr/>
          <a:lstStyle/>
          <a:p>
            <a:pPr marL="571500" indent="-571500">
              <a:buFont typeface="Wingdings"/>
              <a:buChar char="q"/>
            </a:pPr>
            <a:r>
              <a:rPr lang="en-US" sz="4800" b="1" u="sng" dirty="0">
                <a:solidFill>
                  <a:schemeClr val="bg1"/>
                </a:solidFill>
              </a:rPr>
              <a:t>Bronsted Lowry Concept:-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AED476-7436-4994-B6B3-F1F38B993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39" y="1334050"/>
            <a:ext cx="11836389" cy="546068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Danish chemist Bronsted and English chemist Lowry proposed their acid and base theories on the basis of proton transfer. 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Acid is a molecule or ion which gives proton.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e. g    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       HCl    +     H</a:t>
            </a:r>
            <a:r>
              <a:rPr lang="en-US" sz="2400" b="1" baseline="-25000" dirty="0">
                <a:solidFill>
                  <a:schemeClr val="bg1"/>
                </a:solidFill>
              </a:rPr>
              <a:t>2</a:t>
            </a:r>
            <a:r>
              <a:rPr lang="en-US" sz="2400" b="1" dirty="0">
                <a:solidFill>
                  <a:schemeClr val="bg1"/>
                </a:solidFill>
              </a:rPr>
              <a:t>O                                 H</a:t>
            </a:r>
            <a:r>
              <a:rPr lang="en-US" sz="2400" b="1" baseline="-25000" dirty="0">
                <a:solidFill>
                  <a:schemeClr val="bg1"/>
                </a:solidFill>
              </a:rPr>
              <a:t>3</a:t>
            </a:r>
            <a:r>
              <a:rPr lang="en-US" sz="2400" b="1" dirty="0">
                <a:solidFill>
                  <a:schemeClr val="bg1"/>
                </a:solidFill>
              </a:rPr>
              <a:t>O</a:t>
            </a:r>
            <a:r>
              <a:rPr lang="en-US" sz="2400" b="1" baseline="30000" dirty="0">
                <a:solidFill>
                  <a:schemeClr val="bg1"/>
                </a:solidFill>
              </a:rPr>
              <a:t>+</a:t>
            </a:r>
            <a:r>
              <a:rPr lang="en-US" sz="2400" b="1" dirty="0">
                <a:solidFill>
                  <a:schemeClr val="bg1"/>
                </a:solidFill>
              </a:rPr>
              <a:t>    +     C</a:t>
            </a:r>
            <a:r>
              <a:rPr lang="en-US" sz="2400" b="1" baseline="30000" dirty="0">
                <a:solidFill>
                  <a:schemeClr val="bg1"/>
                </a:solidFill>
              </a:rPr>
              <a:t>l-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     HNO3,HCN,H2O,HCL are the examples of Bronsted Lowry acids.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Base is a molecule or an ion which accepts proton from acid.</a:t>
            </a:r>
          </a:p>
          <a:p>
            <a:r>
              <a:rPr lang="en-US" sz="2400" b="1" dirty="0" err="1">
                <a:solidFill>
                  <a:schemeClr val="bg1"/>
                </a:solidFill>
              </a:rPr>
              <a:t>e.g</a:t>
            </a:r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      HCl    +    NH</a:t>
            </a:r>
            <a:r>
              <a:rPr lang="en-US" sz="2400" b="1" baseline="-25000" dirty="0">
                <a:solidFill>
                  <a:schemeClr val="bg1"/>
                </a:solidFill>
              </a:rPr>
              <a:t>3 </a:t>
            </a:r>
            <a:r>
              <a:rPr lang="en-US" sz="2400" b="1" dirty="0">
                <a:solidFill>
                  <a:schemeClr val="bg1"/>
                </a:solidFill>
              </a:rPr>
              <a:t>                                  NH4</a:t>
            </a:r>
            <a:r>
              <a:rPr lang="en-US" sz="2400" b="1" baseline="30000" dirty="0">
                <a:solidFill>
                  <a:schemeClr val="bg1"/>
                </a:solidFill>
              </a:rPr>
              <a:t>+</a:t>
            </a:r>
            <a:r>
              <a:rPr lang="en-US" sz="2400" b="1" dirty="0">
                <a:solidFill>
                  <a:schemeClr val="bg1"/>
                </a:solidFill>
              </a:rPr>
              <a:t>   +      Cl</a:t>
            </a:r>
            <a:r>
              <a:rPr lang="en-US" sz="2400" b="1" baseline="30000" dirty="0">
                <a:solidFill>
                  <a:schemeClr val="bg1"/>
                </a:solidFill>
              </a:rPr>
              <a:t>-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      H2O,CO32-,HCO3- are the examples Bronsted Lowry bases.</a:t>
            </a: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03C8E3D3-7AEF-415B-BFCB-40C745F079CC}"/>
              </a:ext>
            </a:extLst>
          </p:cNvPr>
          <p:cNvCxnSpPr/>
          <p:nvPr/>
        </p:nvCxnSpPr>
        <p:spPr>
          <a:xfrm flipV="1">
            <a:off x="3607229" y="3433754"/>
            <a:ext cx="1748286" cy="57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525EE28C-BF2B-4BA6-A01B-DD4A88613032}"/>
              </a:ext>
            </a:extLst>
          </p:cNvPr>
          <p:cNvCxnSpPr>
            <a:cxnSpLocks/>
          </p:cNvCxnSpPr>
          <p:nvPr/>
        </p:nvCxnSpPr>
        <p:spPr>
          <a:xfrm>
            <a:off x="3348436" y="5437956"/>
            <a:ext cx="1834550" cy="230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51586282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783D76-85C6-4E11-83C0-4C1ACFD7A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67285"/>
          </a:xfrm>
        </p:spPr>
        <p:txBody>
          <a:bodyPr/>
          <a:lstStyle/>
          <a:p>
            <a:pPr marL="571500" indent="-571500">
              <a:buFont typeface="Wingdings"/>
              <a:buChar char="Ø"/>
            </a:pPr>
            <a:r>
              <a:rPr lang="en-US" b="1" u="sng" dirty="0">
                <a:solidFill>
                  <a:schemeClr val="bg1"/>
                </a:solidFill>
              </a:rPr>
              <a:t>Conjugate Acid:-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0D76EE-6D25-450E-AA4C-0BB5C8DF1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44" y="1132767"/>
            <a:ext cx="10269257" cy="55469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Conjugate acid is specie which come into existence by acceptance of proton by base.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  <a:ea typeface="+mj-lt"/>
              <a:cs typeface="+mj-lt"/>
            </a:endParaRPr>
          </a:p>
          <a:p>
            <a:r>
              <a:rPr lang="en-US" b="1" dirty="0">
                <a:solidFill>
                  <a:schemeClr val="bg1"/>
                </a:solidFill>
                <a:ea typeface="+mj-lt"/>
                <a:cs typeface="+mj-lt"/>
              </a:rPr>
              <a:t> HCl    +     H</a:t>
            </a:r>
            <a:r>
              <a:rPr lang="en-US" b="1" baseline="-25000" dirty="0">
                <a:solidFill>
                  <a:schemeClr val="bg1"/>
                </a:solidFill>
                <a:ea typeface="+mj-lt"/>
                <a:cs typeface="+mj-lt"/>
              </a:rPr>
              <a:t>2</a:t>
            </a:r>
            <a:r>
              <a:rPr lang="en-US" b="1" dirty="0">
                <a:solidFill>
                  <a:schemeClr val="bg1"/>
                </a:solidFill>
                <a:ea typeface="+mj-lt"/>
                <a:cs typeface="+mj-lt"/>
              </a:rPr>
              <a:t>O                                 H</a:t>
            </a:r>
            <a:r>
              <a:rPr lang="en-US" b="1" baseline="-25000" dirty="0">
                <a:solidFill>
                  <a:schemeClr val="bg1"/>
                </a:solidFill>
                <a:ea typeface="+mj-lt"/>
                <a:cs typeface="+mj-lt"/>
              </a:rPr>
              <a:t>3</a:t>
            </a:r>
            <a:r>
              <a:rPr lang="en-US" b="1" dirty="0">
                <a:solidFill>
                  <a:schemeClr val="bg1"/>
                </a:solidFill>
                <a:ea typeface="+mj-lt"/>
                <a:cs typeface="+mj-lt"/>
              </a:rPr>
              <a:t>O</a:t>
            </a:r>
            <a:r>
              <a:rPr lang="en-US" b="1" baseline="30000" dirty="0">
                <a:solidFill>
                  <a:schemeClr val="bg1"/>
                </a:solidFill>
                <a:ea typeface="+mj-lt"/>
                <a:cs typeface="+mj-lt"/>
              </a:rPr>
              <a:t>+</a:t>
            </a:r>
            <a:r>
              <a:rPr lang="en-US" b="1" dirty="0">
                <a:solidFill>
                  <a:schemeClr val="bg1"/>
                </a:solidFill>
                <a:ea typeface="+mj-lt"/>
                <a:cs typeface="+mj-lt"/>
              </a:rPr>
              <a:t>    +     Cl</a:t>
            </a:r>
            <a:r>
              <a:rPr lang="en-US" b="1" baseline="30000" dirty="0">
                <a:solidFill>
                  <a:schemeClr val="bg1"/>
                </a:solidFill>
                <a:ea typeface="+mj-lt"/>
                <a:cs typeface="+mj-lt"/>
              </a:rPr>
              <a:t>-</a:t>
            </a:r>
            <a:endParaRPr lang="en-US" b="1" baseline="30000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  H</a:t>
            </a:r>
            <a:r>
              <a:rPr lang="en-US" b="1" baseline="-25000" dirty="0">
                <a:solidFill>
                  <a:schemeClr val="bg1"/>
                </a:solidFill>
              </a:rPr>
              <a:t>3</a:t>
            </a:r>
            <a:r>
              <a:rPr lang="en-US" b="1" dirty="0">
                <a:solidFill>
                  <a:schemeClr val="bg1"/>
                </a:solidFill>
              </a:rPr>
              <a:t>O</a:t>
            </a:r>
            <a:r>
              <a:rPr lang="en-US" b="1" baseline="30000" dirty="0">
                <a:solidFill>
                  <a:schemeClr val="bg1"/>
                </a:solidFill>
              </a:rPr>
              <a:t>+</a:t>
            </a:r>
            <a:r>
              <a:rPr lang="en-US" b="1" dirty="0">
                <a:solidFill>
                  <a:schemeClr val="bg1"/>
                </a:solidFill>
              </a:rPr>
              <a:t> ,NH</a:t>
            </a:r>
            <a:r>
              <a:rPr lang="en-US" b="1" baseline="-25000" dirty="0">
                <a:solidFill>
                  <a:schemeClr val="bg1"/>
                </a:solidFill>
              </a:rPr>
              <a:t>4</a:t>
            </a:r>
            <a:r>
              <a:rPr lang="en-US" b="1" baseline="30000" dirty="0">
                <a:solidFill>
                  <a:schemeClr val="bg1"/>
                </a:solidFill>
              </a:rPr>
              <a:t>+</a:t>
            </a:r>
            <a:r>
              <a:rPr lang="en-US" b="1" dirty="0">
                <a:solidFill>
                  <a:schemeClr val="bg1"/>
                </a:solidFill>
              </a:rPr>
              <a:t>,HCO</a:t>
            </a:r>
            <a:r>
              <a:rPr lang="en-US" b="1" baseline="-25000" dirty="0">
                <a:solidFill>
                  <a:schemeClr val="bg1"/>
                </a:solidFill>
              </a:rPr>
              <a:t>3</a:t>
            </a:r>
            <a:r>
              <a:rPr lang="en-US" b="1" baseline="30000" dirty="0">
                <a:solidFill>
                  <a:schemeClr val="bg1"/>
                </a:solidFill>
              </a:rPr>
              <a:t>-</a:t>
            </a:r>
            <a:r>
              <a:rPr lang="en-US" b="1" dirty="0">
                <a:solidFill>
                  <a:schemeClr val="bg1"/>
                </a:solidFill>
              </a:rPr>
              <a:t> are examples of conjugate acids.</a:t>
            </a:r>
          </a:p>
          <a:p>
            <a:pPr>
              <a:buFont typeface="Wingdings" charset="2"/>
              <a:buChar char="Ø"/>
            </a:pPr>
            <a:r>
              <a:rPr lang="en-US" sz="4200" b="1" dirty="0">
                <a:solidFill>
                  <a:schemeClr val="bg1"/>
                </a:solidFill>
              </a:rPr>
              <a:t>   </a:t>
            </a:r>
            <a:r>
              <a:rPr lang="en-US" sz="4200" b="1" u="sng" dirty="0">
                <a:solidFill>
                  <a:schemeClr val="bg1"/>
                </a:solidFill>
              </a:rPr>
              <a:t> Conjugate Base:-</a:t>
            </a:r>
          </a:p>
          <a:p>
            <a:r>
              <a:rPr lang="en-US" b="1" dirty="0">
                <a:solidFill>
                  <a:schemeClr val="bg1"/>
                </a:solidFill>
                <a:ea typeface="+mj-lt"/>
                <a:cs typeface="+mj-lt"/>
              </a:rPr>
              <a:t>Conjugate base is specie which come into existence by donation of proton by acid.</a:t>
            </a:r>
            <a:endParaRPr lang="en-US" b="1">
              <a:solidFill>
                <a:schemeClr val="bg1"/>
              </a:solidFill>
              <a:ea typeface="+mj-lt"/>
              <a:cs typeface="+mj-lt"/>
            </a:endParaRPr>
          </a:p>
          <a:p>
            <a:endParaRPr lang="en-US" b="1" dirty="0">
              <a:solidFill>
                <a:schemeClr val="bg1"/>
              </a:solidFill>
              <a:ea typeface="+mj-lt"/>
              <a:cs typeface="+mj-lt"/>
            </a:endParaRPr>
          </a:p>
          <a:p>
            <a:r>
              <a:rPr lang="en-US" b="1" dirty="0">
                <a:solidFill>
                  <a:schemeClr val="bg1"/>
                </a:solidFill>
                <a:ea typeface="+mj-lt"/>
                <a:cs typeface="+mj-lt"/>
              </a:rPr>
              <a:t>    HCl    +    NH</a:t>
            </a:r>
            <a:r>
              <a:rPr lang="en-US" b="1" baseline="-25000" dirty="0">
                <a:solidFill>
                  <a:schemeClr val="bg1"/>
                </a:solidFill>
                <a:ea typeface="+mj-lt"/>
                <a:cs typeface="+mj-lt"/>
              </a:rPr>
              <a:t>3 </a:t>
            </a:r>
            <a:r>
              <a:rPr lang="en-US" b="1" dirty="0">
                <a:solidFill>
                  <a:schemeClr val="bg1"/>
                </a:solidFill>
                <a:ea typeface="+mj-lt"/>
                <a:cs typeface="+mj-lt"/>
              </a:rPr>
              <a:t>                                  NH4</a:t>
            </a:r>
            <a:r>
              <a:rPr lang="en-US" b="1" baseline="30000" dirty="0">
                <a:solidFill>
                  <a:schemeClr val="bg1"/>
                </a:solidFill>
                <a:ea typeface="+mj-lt"/>
                <a:cs typeface="+mj-lt"/>
              </a:rPr>
              <a:t>+</a:t>
            </a:r>
            <a:r>
              <a:rPr lang="en-US" b="1" dirty="0">
                <a:solidFill>
                  <a:schemeClr val="bg1"/>
                </a:solidFill>
                <a:ea typeface="+mj-lt"/>
                <a:cs typeface="+mj-lt"/>
              </a:rPr>
              <a:t>   +      Cl</a:t>
            </a:r>
            <a:r>
              <a:rPr lang="en-US" b="1" baseline="30000" dirty="0">
                <a:solidFill>
                  <a:schemeClr val="bg1"/>
                </a:solidFill>
                <a:ea typeface="+mj-lt"/>
                <a:cs typeface="+mj-lt"/>
              </a:rPr>
              <a:t>-</a:t>
            </a:r>
            <a:endParaRPr lang="en-US" b="1" dirty="0">
              <a:solidFill>
                <a:schemeClr val="bg1"/>
              </a:solidFill>
              <a:ea typeface="+mj-lt"/>
              <a:cs typeface="+mj-lt"/>
            </a:endParaRP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  <a:ea typeface="+mj-lt"/>
              <a:cs typeface="+mj-lt"/>
            </a:endParaRPr>
          </a:p>
          <a:p>
            <a:r>
              <a:rPr lang="en-US" b="1" dirty="0">
                <a:solidFill>
                  <a:schemeClr val="bg1"/>
                </a:solidFill>
                <a:ea typeface="+mj-lt"/>
                <a:cs typeface="+mj-lt"/>
              </a:rPr>
              <a:t>NO</a:t>
            </a:r>
            <a:r>
              <a:rPr lang="en-US" b="1" baseline="-25000" dirty="0">
                <a:solidFill>
                  <a:schemeClr val="bg1"/>
                </a:solidFill>
                <a:ea typeface="+mj-lt"/>
                <a:cs typeface="+mj-lt"/>
              </a:rPr>
              <a:t>3</a:t>
            </a:r>
            <a:r>
              <a:rPr lang="en-US" b="1" baseline="30000" dirty="0">
                <a:solidFill>
                  <a:schemeClr val="bg1"/>
                </a:solidFill>
                <a:ea typeface="+mj-lt"/>
                <a:cs typeface="+mj-lt"/>
              </a:rPr>
              <a:t>-</a:t>
            </a:r>
            <a:r>
              <a:rPr lang="en-US" b="1" dirty="0">
                <a:solidFill>
                  <a:schemeClr val="bg1"/>
                </a:solidFill>
                <a:ea typeface="+mj-lt"/>
                <a:cs typeface="+mj-lt"/>
              </a:rPr>
              <a:t>,CN</a:t>
            </a:r>
            <a:r>
              <a:rPr lang="en-US" b="1" baseline="30000" dirty="0">
                <a:solidFill>
                  <a:schemeClr val="bg1"/>
                </a:solidFill>
                <a:ea typeface="+mj-lt"/>
                <a:cs typeface="+mj-lt"/>
              </a:rPr>
              <a:t>-</a:t>
            </a:r>
            <a:r>
              <a:rPr lang="en-US" b="1" dirty="0">
                <a:solidFill>
                  <a:schemeClr val="bg1"/>
                </a:solidFill>
                <a:ea typeface="+mj-lt"/>
                <a:cs typeface="+mj-lt"/>
              </a:rPr>
              <a:t>,OH</a:t>
            </a:r>
            <a:r>
              <a:rPr lang="en-US" b="1" baseline="30000" dirty="0">
                <a:solidFill>
                  <a:schemeClr val="bg1"/>
                </a:solidFill>
                <a:ea typeface="+mj-lt"/>
                <a:cs typeface="+mj-lt"/>
              </a:rPr>
              <a:t>-</a:t>
            </a:r>
            <a:r>
              <a:rPr lang="en-US" b="1" dirty="0">
                <a:solidFill>
                  <a:schemeClr val="bg1"/>
                </a:solidFill>
                <a:ea typeface="+mj-lt"/>
                <a:cs typeface="+mj-lt"/>
              </a:rPr>
              <a:t>,Cl</a:t>
            </a:r>
            <a:r>
              <a:rPr lang="en-US" b="1" baseline="30000" dirty="0">
                <a:solidFill>
                  <a:schemeClr val="bg1"/>
                </a:solidFill>
                <a:ea typeface="+mj-lt"/>
                <a:cs typeface="+mj-lt"/>
              </a:rPr>
              <a:t>- </a:t>
            </a:r>
            <a:r>
              <a:rPr lang="en-US" b="1" dirty="0">
                <a:solidFill>
                  <a:schemeClr val="bg1"/>
                </a:solidFill>
                <a:ea typeface="+mj-lt"/>
                <a:cs typeface="+mj-lt"/>
              </a:rPr>
              <a:t>are the examples of conjugate bases.</a:t>
            </a:r>
          </a:p>
          <a:p>
            <a:endParaRPr lang="en-US" dirty="0">
              <a:ea typeface="+mj-lt"/>
              <a:cs typeface="+mj-lt"/>
            </a:endParaRPr>
          </a:p>
          <a:p>
            <a:endParaRPr lang="en-US" dirty="0">
              <a:ea typeface="+mj-lt"/>
              <a:cs typeface="+mj-lt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17511946-6D39-4636-AB13-C1E609CB9B09}"/>
              </a:ext>
            </a:extLst>
          </p:cNvPr>
          <p:cNvCxnSpPr/>
          <p:nvPr/>
        </p:nvCxnSpPr>
        <p:spPr>
          <a:xfrm flipV="1">
            <a:off x="2802097" y="2542358"/>
            <a:ext cx="1748286" cy="57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AFE1FEC0-976A-42EF-8026-5DC4B5A11261}"/>
              </a:ext>
            </a:extLst>
          </p:cNvPr>
          <p:cNvCxnSpPr>
            <a:cxnSpLocks/>
          </p:cNvCxnSpPr>
          <p:nvPr/>
        </p:nvCxnSpPr>
        <p:spPr>
          <a:xfrm flipV="1">
            <a:off x="2960247" y="5389074"/>
            <a:ext cx="1748286" cy="57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87406198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F15779-A1BF-4C34-8D30-605618EA4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26078"/>
          </a:xfrm>
        </p:spPr>
        <p:txBody>
          <a:bodyPr/>
          <a:lstStyle/>
          <a:p>
            <a:pPr marL="571500" indent="-571500">
              <a:buFont typeface="Wingdings"/>
              <a:buChar char="q"/>
            </a:pPr>
            <a:r>
              <a:rPr lang="en-US" b="1" dirty="0">
                <a:solidFill>
                  <a:schemeClr val="bg1"/>
                </a:solidFill>
              </a:rPr>
              <a:t>Lewis Concept of Acid &amp; Base: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DB727D-8E03-499D-85C6-43FA39F3A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935" y="1190276"/>
            <a:ext cx="10829974" cy="547506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dirty="0"/>
              <a:t>  </a:t>
            </a:r>
            <a:r>
              <a:rPr lang="en-US" sz="2800" b="1" dirty="0">
                <a:solidFill>
                  <a:schemeClr val="bg1"/>
                </a:solidFill>
              </a:rPr>
              <a:t> </a:t>
            </a:r>
            <a:r>
              <a:rPr lang="en-US" sz="2400" b="1" dirty="0">
                <a:solidFill>
                  <a:schemeClr val="bg1"/>
                </a:solidFill>
              </a:rPr>
              <a:t>G.N .Lewis gave his concept in 1923.</a:t>
            </a:r>
          </a:p>
          <a:p>
            <a:pPr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400" b="1" dirty="0">
                <a:solidFill>
                  <a:schemeClr val="bg1"/>
                </a:solidFill>
              </a:rPr>
              <a:t>Acid is a specie which accepts the pair of electrons .</a:t>
            </a:r>
          </a:p>
          <a:p>
            <a:pPr>
              <a:buNone/>
            </a:pPr>
            <a:r>
              <a:rPr lang="en-US" sz="2400" b="1" dirty="0">
                <a:solidFill>
                  <a:schemeClr val="bg1"/>
                </a:solidFill>
              </a:rPr>
              <a:t>While base is a specie which donates the pair of electrons.</a:t>
            </a:r>
          </a:p>
          <a:p>
            <a:pPr>
              <a:buNone/>
            </a:pPr>
            <a:r>
              <a:rPr lang="en-US" sz="2400" b="1" dirty="0">
                <a:solidFill>
                  <a:schemeClr val="bg1"/>
                </a:solidFill>
              </a:rPr>
              <a:t>e. g</a:t>
            </a:r>
          </a:p>
          <a:p>
            <a:pPr>
              <a:buNone/>
            </a:pPr>
            <a:r>
              <a:rPr lang="en-US" sz="2400" b="1" dirty="0">
                <a:solidFill>
                  <a:schemeClr val="bg1"/>
                </a:solidFill>
              </a:rPr>
              <a:t>  BF</a:t>
            </a:r>
            <a:r>
              <a:rPr lang="en-US" sz="2400" b="1" baseline="-25000" dirty="0">
                <a:solidFill>
                  <a:schemeClr val="bg1"/>
                </a:solidFill>
              </a:rPr>
              <a:t>3</a:t>
            </a:r>
            <a:r>
              <a:rPr lang="en-US" sz="2400" b="1" dirty="0">
                <a:solidFill>
                  <a:schemeClr val="bg1"/>
                </a:solidFill>
              </a:rPr>
              <a:t>    +      NH</a:t>
            </a:r>
            <a:r>
              <a:rPr lang="en-US" sz="2400" b="1" baseline="-25000" dirty="0">
                <a:solidFill>
                  <a:schemeClr val="bg1"/>
                </a:solidFill>
              </a:rPr>
              <a:t>3 </a:t>
            </a:r>
            <a:r>
              <a:rPr lang="en-US" sz="2400" b="1" dirty="0">
                <a:solidFill>
                  <a:schemeClr val="bg1"/>
                </a:solidFill>
              </a:rPr>
              <a:t>                         BF</a:t>
            </a:r>
            <a:r>
              <a:rPr lang="en-US" sz="2400" b="1" baseline="-25000" dirty="0">
                <a:solidFill>
                  <a:schemeClr val="bg1"/>
                </a:solidFill>
              </a:rPr>
              <a:t>3</a:t>
            </a:r>
            <a:r>
              <a:rPr lang="en-US" sz="2400" b="1" dirty="0">
                <a:solidFill>
                  <a:schemeClr val="bg1"/>
                </a:solidFill>
              </a:rPr>
              <a:t>     NH</a:t>
            </a:r>
            <a:r>
              <a:rPr lang="en-US" sz="2400" b="1" baseline="-25000" dirty="0">
                <a:solidFill>
                  <a:schemeClr val="bg1"/>
                </a:solidFill>
              </a:rPr>
              <a:t>3</a:t>
            </a:r>
            <a:r>
              <a:rPr lang="en-US" sz="2400" b="1" dirty="0">
                <a:solidFill>
                  <a:schemeClr val="bg1"/>
                </a:solidFill>
              </a:rPr>
              <a:t>                   BF</a:t>
            </a:r>
            <a:r>
              <a:rPr lang="en-US" sz="2400" b="1" baseline="-25000" dirty="0">
                <a:solidFill>
                  <a:schemeClr val="bg1"/>
                </a:solidFill>
              </a:rPr>
              <a:t>3</a:t>
            </a:r>
            <a:r>
              <a:rPr lang="en-US" sz="2400" b="1" dirty="0">
                <a:solidFill>
                  <a:schemeClr val="bg1"/>
                </a:solidFill>
              </a:rPr>
              <a:t>             NH</a:t>
            </a:r>
            <a:r>
              <a:rPr lang="en-US" sz="2400" b="1" baseline="-25000" dirty="0">
                <a:solidFill>
                  <a:schemeClr val="bg1"/>
                </a:solidFill>
              </a:rPr>
              <a:t>3</a:t>
            </a:r>
            <a:r>
              <a:rPr lang="en-US" sz="2400" b="1" dirty="0">
                <a:solidFill>
                  <a:schemeClr val="bg1"/>
                </a:solidFill>
              </a:rPr>
              <a:t>      </a:t>
            </a:r>
          </a:p>
          <a:p>
            <a:pPr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400" b="1" dirty="0">
                <a:solidFill>
                  <a:schemeClr val="bg1"/>
                </a:solidFill>
              </a:rPr>
              <a:t>In above example;  NH</a:t>
            </a:r>
            <a:r>
              <a:rPr lang="en-US" sz="2400" b="1" baseline="-25000" dirty="0">
                <a:solidFill>
                  <a:schemeClr val="bg1"/>
                </a:solidFill>
              </a:rPr>
              <a:t>3</a:t>
            </a:r>
            <a:r>
              <a:rPr lang="en-US" sz="2400" b="1" dirty="0">
                <a:solidFill>
                  <a:schemeClr val="bg1"/>
                </a:solidFill>
              </a:rPr>
              <a:t> is a Lewis base while BF</a:t>
            </a:r>
            <a:r>
              <a:rPr lang="en-US" sz="2400" b="1" baseline="-25000" dirty="0">
                <a:solidFill>
                  <a:schemeClr val="bg1"/>
                </a:solidFill>
              </a:rPr>
              <a:t>3</a:t>
            </a:r>
            <a:r>
              <a:rPr lang="en-US" sz="2400" b="1" dirty="0">
                <a:solidFill>
                  <a:schemeClr val="bg1"/>
                </a:solidFill>
              </a:rPr>
              <a:t> is a Lewis acid.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dirty="0"/>
          </a:p>
        </p:txBody>
      </p:sp>
      <p:cxnSp>
        <p:nvCxnSpPr>
          <p:cNvPr id="4" name="Connector: Curved 3">
            <a:extLst>
              <a:ext uri="{FF2B5EF4-FFF2-40B4-BE49-F238E27FC236}">
                <a16:creationId xmlns:a16="http://schemas.microsoft.com/office/drawing/2014/main" xmlns="" id="{9623160A-3903-4B8A-A0B1-94CE9888BBB1}"/>
              </a:ext>
            </a:extLst>
          </p:cNvPr>
          <p:cNvCxnSpPr/>
          <p:nvPr/>
        </p:nvCxnSpPr>
        <p:spPr>
          <a:xfrm flipH="1" flipV="1">
            <a:off x="5133307" y="3797323"/>
            <a:ext cx="437071" cy="26454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Left Bracket 4">
            <a:extLst>
              <a:ext uri="{FF2B5EF4-FFF2-40B4-BE49-F238E27FC236}">
                <a16:creationId xmlns:a16="http://schemas.microsoft.com/office/drawing/2014/main" xmlns="" id="{107FD0D2-AD64-422F-A057-596D41CD8595}"/>
              </a:ext>
            </a:extLst>
          </p:cNvPr>
          <p:cNvSpPr/>
          <p:nvPr/>
        </p:nvSpPr>
        <p:spPr>
          <a:xfrm>
            <a:off x="7596903" y="3344713"/>
            <a:ext cx="86263" cy="1265206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57F49584-98A0-4119-9CAC-676B79D5AFB2}"/>
              </a:ext>
            </a:extLst>
          </p:cNvPr>
          <p:cNvCxnSpPr/>
          <p:nvPr/>
        </p:nvCxnSpPr>
        <p:spPr>
          <a:xfrm flipH="1">
            <a:off x="8420460" y="3976417"/>
            <a:ext cx="882769" cy="8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Bracket 6">
            <a:extLst>
              <a:ext uri="{FF2B5EF4-FFF2-40B4-BE49-F238E27FC236}">
                <a16:creationId xmlns:a16="http://schemas.microsoft.com/office/drawing/2014/main" xmlns="" id="{05FF9F90-441E-4F0D-86DB-628F3185F845}"/>
              </a:ext>
            </a:extLst>
          </p:cNvPr>
          <p:cNvSpPr/>
          <p:nvPr/>
        </p:nvSpPr>
        <p:spPr>
          <a:xfrm>
            <a:off x="10010502" y="3342915"/>
            <a:ext cx="86263" cy="1265208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57AF9AA0-0F91-4105-9B60-55F4D82231E0}"/>
              </a:ext>
            </a:extLst>
          </p:cNvPr>
          <p:cNvCxnSpPr/>
          <p:nvPr/>
        </p:nvCxnSpPr>
        <p:spPr>
          <a:xfrm flipV="1">
            <a:off x="2687079" y="3980094"/>
            <a:ext cx="1748286" cy="57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5F4987D4-5D94-4C64-90B0-8EB37274DE21}"/>
              </a:ext>
            </a:extLst>
          </p:cNvPr>
          <p:cNvCxnSpPr>
            <a:cxnSpLocks/>
          </p:cNvCxnSpPr>
          <p:nvPr/>
        </p:nvCxnSpPr>
        <p:spPr>
          <a:xfrm flipV="1">
            <a:off x="6281417" y="3980093"/>
            <a:ext cx="1058173" cy="57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36418893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C1BFAE-E5DB-4F0F-ADFE-75C10A612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941" y="50152"/>
            <a:ext cx="9390346" cy="796681"/>
          </a:xfrm>
        </p:spPr>
        <p:txBody>
          <a:bodyPr/>
          <a:lstStyle/>
          <a:p>
            <a:pPr marL="571500" indent="-571500">
              <a:buFont typeface="Wingdings"/>
              <a:buChar char="q"/>
            </a:pPr>
            <a:r>
              <a:rPr lang="en-US" b="1" dirty="0">
                <a:solidFill>
                  <a:schemeClr val="bg1"/>
                </a:solidFill>
              </a:rPr>
              <a:t>pH Scale: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45D809-94E4-4451-98CF-E32567CAA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97" y="859597"/>
            <a:ext cx="10988125" cy="442551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The scale which explains pH of various substances is called pH Scale.</a:t>
            </a:r>
          </a:p>
          <a:p>
            <a:r>
              <a:rPr lang="en-US" sz="4200" b="1" dirty="0">
                <a:solidFill>
                  <a:schemeClr val="bg1"/>
                </a:solidFill>
              </a:rPr>
              <a:t>.pH :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       Anti-log of Hydrogen ion concentration is called </a:t>
            </a:r>
            <a:r>
              <a:rPr lang="en-US" sz="2400" b="1" dirty="0" err="1">
                <a:solidFill>
                  <a:schemeClr val="bg1"/>
                </a:solidFill>
              </a:rPr>
              <a:t>pH.</a:t>
            </a:r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4200" b="1" dirty="0">
                <a:solidFill>
                  <a:schemeClr val="bg1"/>
                </a:solidFill>
              </a:rPr>
              <a:t>.pOH :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       Anti-log of hydroxyl ion concentration is called pOH. </a:t>
            </a:r>
          </a:p>
          <a:p>
            <a:r>
              <a:rPr lang="en-US" sz="4200" b="1" dirty="0">
                <a:solidFill>
                  <a:schemeClr val="bg1"/>
                </a:solidFill>
              </a:rPr>
              <a:t>Uses of pH: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      1. It is used to detect the </a:t>
            </a:r>
            <a:r>
              <a:rPr lang="en-US" sz="2400" b="1" dirty="0" err="1">
                <a:solidFill>
                  <a:schemeClr val="bg1"/>
                </a:solidFill>
              </a:rPr>
              <a:t>acidicity</a:t>
            </a:r>
            <a:r>
              <a:rPr lang="en-US" sz="2400" b="1" dirty="0">
                <a:solidFill>
                  <a:schemeClr val="bg1"/>
                </a:solidFill>
              </a:rPr>
              <a:t> or </a:t>
            </a:r>
            <a:r>
              <a:rPr lang="en-US" sz="2400" b="1" dirty="0" err="1">
                <a:solidFill>
                  <a:schemeClr val="bg1"/>
                </a:solidFill>
              </a:rPr>
              <a:t>basicidity</a:t>
            </a:r>
            <a:r>
              <a:rPr lang="en-US" sz="2400" b="1" dirty="0">
                <a:solidFill>
                  <a:schemeClr val="bg1"/>
                </a:solidFill>
              </a:rPr>
              <a:t> of a solution.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      2. It is used to manufacture medicines and cultures of a specific </a:t>
            </a:r>
            <a:r>
              <a:rPr lang="en-US" sz="2400" b="1" err="1">
                <a:solidFill>
                  <a:schemeClr val="bg1"/>
                </a:solidFill>
              </a:rPr>
              <a:t>pH.</a:t>
            </a:r>
            <a:endParaRPr lang="en-US" sz="2400" b="1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      3. It is used to generate solutions of required concentration of biological  reactions.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1337980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57B325C-3E35-45CF-9D07-3BCB281F3B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91DEFB-1184-43A8-BFB8-F8383151B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.pH Scale:</a:t>
            </a:r>
          </a:p>
        </p:txBody>
      </p:sp>
      <p:sp>
        <p:nvSpPr>
          <p:cNvPr id="23" name="Freeform 36">
            <a:extLst>
              <a:ext uri="{FF2B5EF4-FFF2-40B4-BE49-F238E27FC236}">
                <a16:creationId xmlns:a16="http://schemas.microsoft.com/office/drawing/2014/main" xmlns="" id="{C24BEC42-AFF3-40D1-93A2-A27A42E1E2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xmlns="" id="{608F427C-1EC9-4280-9367-F2B3AA063E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F98810A7-E114-447A-A7D6-69B27CFB56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FDDE8978-141E-40E6-BB0A-0FFB3B3519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160566" y="216377"/>
            <a:ext cx="4992823" cy="664044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2339910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AFA467-C89C-4C32-821E-6A9848315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054" y="1315359"/>
            <a:ext cx="10224232" cy="60977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400" b="1" u="sng" dirty="0">
                <a:solidFill>
                  <a:schemeClr val="bg1"/>
                </a:solidFill>
                <a:latin typeface="Arial Black"/>
              </a:rPr>
              <a:t>4.Concepts of Acids and Bases:-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CECD5C-24F8-4E1A-86E4-44B5A9548CF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sz="2700" b="1" dirty="0">
                <a:solidFill>
                  <a:schemeClr val="bg1"/>
                </a:solidFill>
                <a:latin typeface="Comic Sans MS"/>
              </a:rPr>
              <a:t>Arrhenius Concept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sz="2700" b="1" dirty="0">
                <a:solidFill>
                  <a:schemeClr val="bg1"/>
                </a:solidFill>
                <a:latin typeface="Comic Sans MS"/>
              </a:rPr>
              <a:t>of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sz="2700" b="1" dirty="0">
                <a:solidFill>
                  <a:schemeClr val="bg1"/>
                </a:solidFill>
                <a:latin typeface="Comic Sans MS"/>
              </a:rPr>
              <a:t>Acids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2700" b="1" dirty="0">
                <a:solidFill>
                  <a:schemeClr val="bg1"/>
                </a:solidFill>
                <a:latin typeface="Comic Sans MS"/>
              </a:rPr>
              <a:t>and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2700" b="1" dirty="0">
                <a:solidFill>
                  <a:schemeClr val="bg1"/>
                </a:solidFill>
                <a:latin typeface="Comic Sans MS"/>
              </a:rPr>
              <a:t>Bases.</a:t>
            </a:r>
          </a:p>
          <a:p>
            <a:pPr algn="just"/>
            <a:r>
              <a:rPr lang="en-US" sz="2700" b="1" dirty="0">
                <a:solidFill>
                  <a:schemeClr val="bg1"/>
                </a:solidFill>
                <a:latin typeface="Comic Sans MS"/>
              </a:rPr>
              <a:t>Bronsted-Lowry Concept.</a:t>
            </a:r>
          </a:p>
          <a:p>
            <a:pPr algn="just"/>
            <a:r>
              <a:rPr lang="en-US" sz="2700" b="1" dirty="0">
                <a:solidFill>
                  <a:schemeClr val="bg1"/>
                </a:solidFill>
                <a:latin typeface="Comic Sans MS"/>
              </a:rPr>
              <a:t>Lewis Concept of Acids and Bases.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02A9737-29B3-4D5C-92A3-8A7E6C904F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40493" y="2343639"/>
            <a:ext cx="3763738" cy="40996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400" b="1" u="sng" dirty="0">
                <a:solidFill>
                  <a:schemeClr val="bg1"/>
                </a:solidFill>
                <a:latin typeface="Arial Black"/>
              </a:rPr>
              <a:t>5.pH Scale:-</a:t>
            </a:r>
          </a:p>
          <a:p>
            <a:r>
              <a:rPr lang="en-US" sz="2700" b="1" dirty="0">
                <a:solidFill>
                  <a:schemeClr val="bg1"/>
                </a:solidFill>
                <a:latin typeface="Comic Sans MS"/>
              </a:rPr>
              <a:t>Definition.</a:t>
            </a:r>
          </a:p>
          <a:p>
            <a:r>
              <a:rPr lang="en-US" sz="2700" b="1" dirty="0">
                <a:solidFill>
                  <a:schemeClr val="bg1"/>
                </a:solidFill>
                <a:latin typeface="Comic Sans MS"/>
              </a:rPr>
              <a:t>pH</a:t>
            </a:r>
          </a:p>
          <a:p>
            <a:r>
              <a:rPr lang="en-US" sz="2700" b="1" dirty="0">
                <a:solidFill>
                  <a:schemeClr val="bg1"/>
                </a:solidFill>
                <a:latin typeface="Comic Sans MS"/>
              </a:rPr>
              <a:t>POH</a:t>
            </a:r>
          </a:p>
          <a:p>
            <a:r>
              <a:rPr lang="en-US" sz="2700" b="1" dirty="0">
                <a:solidFill>
                  <a:schemeClr val="bg1"/>
                </a:solidFill>
                <a:latin typeface="Comic Sans MS"/>
              </a:rPr>
              <a:t>Uses of pH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xmlns="" id="{682649C6-41A0-4F53-A261-82F6F2E7E750}"/>
              </a:ext>
            </a:extLst>
          </p:cNvPr>
          <p:cNvSpPr/>
          <p:nvPr/>
        </p:nvSpPr>
        <p:spPr>
          <a:xfrm rot="10800000">
            <a:off x="-14562" y="-6112"/>
            <a:ext cx="10394826" cy="119332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69450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0C99B8-D481-41B2-A8CE-9829161FF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922" y="122039"/>
            <a:ext cx="9404723" cy="1400530"/>
          </a:xfrm>
        </p:spPr>
        <p:txBody>
          <a:bodyPr/>
          <a:lstStyle/>
          <a:p>
            <a:r>
              <a:rPr lang="en-US" b="1" u="sng">
                <a:solidFill>
                  <a:schemeClr val="bg1"/>
                </a:solidFill>
              </a:rPr>
              <a:t>1.</a:t>
            </a:r>
            <a:r>
              <a:rPr lang="en-US" b="1" u="sng">
                <a:solidFill>
                  <a:schemeClr val="bg1"/>
                </a:solidFill>
                <a:latin typeface="Comic Sans MS"/>
              </a:rPr>
              <a:t>HISTORY;-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B86EB3-DB21-4E47-90DA-AFAC2A40C58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highlight>
                <a:srgbClr val="000000"/>
              </a:highlight>
            </a:endParaRPr>
          </a:p>
          <a:p>
            <a:pPr marL="0" indent="0">
              <a:buNone/>
            </a:pPr>
            <a:endParaRPr lang="en-US">
              <a:highlight>
                <a:srgbClr val="000000"/>
              </a:highligh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AD7BA2C-C4F3-45B8-A8FB-F3CDC712EC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6116" y="1164696"/>
            <a:ext cx="10779887" cy="57817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u="sng" dirty="0">
                <a:solidFill>
                  <a:schemeClr val="bg1"/>
                </a:solidFill>
                <a:latin typeface="Arial"/>
                <a:cs typeface="Arial"/>
              </a:rPr>
              <a:t>JABIR BIN HAYYAN: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     Jabir Bin Hayan who was the first Muslim chemist and he discovered Nitric acid (HNO</a:t>
            </a:r>
            <a:r>
              <a:rPr lang="en-US" sz="2800" baseline="-25000" dirty="0">
                <a:solidFill>
                  <a:schemeClr val="bg1"/>
                </a:solidFill>
                <a:latin typeface="Arial"/>
                <a:cs typeface="Arial"/>
              </a:rPr>
              <a:t>3</a:t>
            </a: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),Hydrochloric acid(HCL), </a:t>
            </a:r>
            <a:r>
              <a:rPr lang="en-US" sz="2800" dirty="0" err="1">
                <a:solidFill>
                  <a:schemeClr val="bg1"/>
                </a:solidFill>
                <a:latin typeface="Arial"/>
                <a:cs typeface="Arial"/>
              </a:rPr>
              <a:t>Sulphuric</a:t>
            </a: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 acid(H</a:t>
            </a:r>
            <a:r>
              <a:rPr lang="en-US" sz="2800" baseline="-25000" dirty="0">
                <a:solidFill>
                  <a:schemeClr val="bg1"/>
                </a:solidFill>
                <a:latin typeface="Arial"/>
                <a:cs typeface="Arial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SO</a:t>
            </a:r>
            <a:r>
              <a:rPr lang="en-US" sz="2800" baseline="-25000" dirty="0">
                <a:solidFill>
                  <a:schemeClr val="bg1"/>
                </a:solidFill>
                <a:latin typeface="Arial"/>
                <a:cs typeface="Arial"/>
              </a:rPr>
              <a:t>4</a:t>
            </a: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).</a:t>
            </a:r>
            <a:endParaRPr lang="en-US" sz="2800" baseline="-250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457200" indent="-457200"/>
            <a:r>
              <a:rPr lang="en-US" sz="2800" b="1" u="sng" dirty="0">
                <a:solidFill>
                  <a:schemeClr val="bg1"/>
                </a:solidFill>
                <a:latin typeface="Arial"/>
                <a:cs typeface="Arial"/>
              </a:rPr>
              <a:t>LEVOISIER: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      </a:t>
            </a: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In 1787,He named the binary compounds of oxygen as acids. Such as;CO</a:t>
            </a:r>
            <a:r>
              <a:rPr lang="en-US" sz="2800" baseline="-25000" dirty="0">
                <a:solidFill>
                  <a:schemeClr val="bg1"/>
                </a:solidFill>
                <a:latin typeface="Arial"/>
                <a:cs typeface="Arial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,SO</a:t>
            </a:r>
            <a:r>
              <a:rPr lang="en-US" sz="2800" baseline="-25000" dirty="0">
                <a:solidFill>
                  <a:schemeClr val="bg1"/>
                </a:solidFill>
                <a:latin typeface="Arial"/>
                <a:cs typeface="Arial"/>
              </a:rPr>
              <a:t>2</a:t>
            </a:r>
          </a:p>
          <a:p>
            <a:pPr marL="457200" indent="-457200"/>
            <a:r>
              <a:rPr lang="en-US" sz="2800" b="1" u="sng" dirty="0">
                <a:solidFill>
                  <a:schemeClr val="bg1"/>
                </a:solidFill>
                <a:latin typeface="Arial"/>
                <a:cs typeface="Arial"/>
              </a:rPr>
              <a:t>SIR HUMPHREY DAVY: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     He discovered acids without oxygen such as hydrochloric acid(HCL). He called acids have the main component is hydrogen. </a:t>
            </a:r>
          </a:p>
        </p:txBody>
      </p:sp>
    </p:spTree>
    <p:extLst>
      <p:ext uri="{BB962C8B-B14F-4D97-AF65-F5344CB8AC3E}">
        <p14:creationId xmlns:p14="http://schemas.microsoft.com/office/powerpoint/2010/main" xmlns="" val="280254169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625BF7-161B-4BAB-AE96-311387EFE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2073" y="165171"/>
            <a:ext cx="5393441" cy="825436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latin typeface="Comic Sans MS"/>
              </a:rPr>
              <a:t>     </a:t>
            </a:r>
            <a:r>
              <a:rPr lang="en-US" b="1" u="sng">
                <a:solidFill>
                  <a:schemeClr val="bg1"/>
                </a:solidFill>
                <a:latin typeface="Comic Sans MS"/>
              </a:rPr>
              <a:t>2.ACIDS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0D74E7-D15E-469A-90F5-F173C32A58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275" y="1269821"/>
            <a:ext cx="11743168" cy="559036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457200" indent="-457200">
              <a:buFont typeface="Wingdings" charset="2"/>
              <a:buChar char="q"/>
            </a:pPr>
            <a:r>
              <a:rPr lang="en-US" sz="2800" b="1" u="sng" dirty="0">
                <a:solidFill>
                  <a:schemeClr val="bg1"/>
                </a:solidFill>
                <a:latin typeface="Arial"/>
                <a:cs typeface="Arial"/>
              </a:rPr>
              <a:t>WHAT ARE ACIDS: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       </a:t>
            </a: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According to Arrhenius concept acid is specie which gives hydrogen ions in aqueous solution.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       According to Bronsted Lowry concept acid is a molecule or ion which gives proton to Other Specie.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      According to Lewis concept acid is a molecule or ion which accept the Pair of electrons. </a:t>
            </a:r>
          </a:p>
          <a:p>
            <a:pPr marL="457200" indent="-457200">
              <a:buFont typeface="Wingdings" charset="2"/>
              <a:buChar char="q"/>
            </a:pPr>
            <a:r>
              <a:rPr lang="en-US" sz="2800" b="1" u="sng" dirty="0">
                <a:solidFill>
                  <a:schemeClr val="bg1"/>
                </a:solidFill>
                <a:latin typeface="Arial"/>
                <a:cs typeface="Arial"/>
              </a:rPr>
              <a:t>PHYSICAL PROPERTIES: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   Acid tastes sour for example citrus fruit or lemon juice taste.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  Convert blue litmus into red.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  Corrosive in concentrated condition.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  Electric current can be passed from their aqueous solution. 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xmlns="" id="{E6DECB4D-C337-45E3-A7C9-47E685802751}"/>
              </a:ext>
            </a:extLst>
          </p:cNvPr>
          <p:cNvSpPr/>
          <p:nvPr/>
        </p:nvSpPr>
        <p:spPr>
          <a:xfrm>
            <a:off x="117894" y="4725838"/>
            <a:ext cx="244415" cy="301925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xmlns="" id="{209E7470-DB13-4739-B8DD-EBEC11830BED}"/>
              </a:ext>
            </a:extLst>
          </p:cNvPr>
          <p:cNvSpPr/>
          <p:nvPr/>
        </p:nvSpPr>
        <p:spPr>
          <a:xfrm>
            <a:off x="117894" y="5128403"/>
            <a:ext cx="244415" cy="301925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xmlns="" id="{34F628DF-DEC1-4E6C-AD6A-3182FC925E05}"/>
              </a:ext>
            </a:extLst>
          </p:cNvPr>
          <p:cNvSpPr/>
          <p:nvPr/>
        </p:nvSpPr>
        <p:spPr>
          <a:xfrm>
            <a:off x="117893" y="5617233"/>
            <a:ext cx="244415" cy="301925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xmlns="" id="{BE4E6C26-04EB-4D13-904C-BEBB8A632464}"/>
              </a:ext>
            </a:extLst>
          </p:cNvPr>
          <p:cNvSpPr/>
          <p:nvPr/>
        </p:nvSpPr>
        <p:spPr>
          <a:xfrm>
            <a:off x="117894" y="6177950"/>
            <a:ext cx="244415" cy="301925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185518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0B9F80-51D1-4CA4-B455-1B29F93A1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790" y="93284"/>
            <a:ext cx="9404723" cy="1256757"/>
          </a:xfrm>
        </p:spPr>
        <p:txBody>
          <a:bodyPr/>
          <a:lstStyle/>
          <a:p>
            <a:pPr marL="514350" indent="-514350">
              <a:buFont typeface="Wingdings"/>
              <a:buChar char="q"/>
            </a:pPr>
            <a:r>
              <a:rPr lang="en-US" sz="4400" b="1" u="sng">
                <a:solidFill>
                  <a:schemeClr val="bg1"/>
                </a:solidFill>
                <a:latin typeface="Arial"/>
                <a:cs typeface="Arial"/>
              </a:rPr>
              <a:t>CHEMICAL PROPERTIES:</a:t>
            </a:r>
            <a:br>
              <a:rPr lang="en-US" sz="4400" b="1" u="sng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4000" u="sng">
                <a:solidFill>
                  <a:schemeClr val="bg1"/>
                </a:solidFill>
                <a:latin typeface="Comic Sans MS"/>
                <a:cs typeface="Arial"/>
              </a:rPr>
              <a:t>a)Reaction with Metals:-</a:t>
            </a:r>
            <a:endParaRPr lang="en-US" sz="3600">
              <a:solidFill>
                <a:schemeClr val="bg1"/>
              </a:solidFill>
              <a:latin typeface="Comic Sans M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AA234E-1ACC-427D-8866-B26CAF9C9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915" y="1578465"/>
            <a:ext cx="11793258" cy="513000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Acids reacts with metals according to their reactivity demand and form H</a:t>
            </a:r>
            <a:r>
              <a:rPr lang="en-US" sz="2800" baseline="-25000" dirty="0">
                <a:solidFill>
                  <a:schemeClr val="bg1"/>
                </a:solidFill>
                <a:latin typeface="Arial"/>
                <a:cs typeface="Arial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 gas and respective salt.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Zn+H</a:t>
            </a:r>
            <a:r>
              <a:rPr lang="en-US" sz="2800" baseline="-25000" dirty="0">
                <a:solidFill>
                  <a:schemeClr val="bg1"/>
                </a:solidFill>
                <a:latin typeface="Arial"/>
                <a:cs typeface="Arial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SO</a:t>
            </a:r>
            <a:r>
              <a:rPr lang="en-US" sz="2800" baseline="-25000" dirty="0">
                <a:solidFill>
                  <a:schemeClr val="bg1"/>
                </a:solidFill>
                <a:latin typeface="Arial"/>
                <a:cs typeface="Arial"/>
              </a:rPr>
              <a:t>4 </a:t>
            </a: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           ZnSO</a:t>
            </a:r>
            <a:r>
              <a:rPr lang="en-US" sz="2800" baseline="-25000" dirty="0">
                <a:solidFill>
                  <a:schemeClr val="bg1"/>
                </a:solidFill>
                <a:latin typeface="Arial"/>
                <a:cs typeface="Arial"/>
              </a:rPr>
              <a:t>4</a:t>
            </a: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+H</a:t>
            </a:r>
            <a:r>
              <a:rPr lang="en-US" sz="2800" baseline="-25000" dirty="0">
                <a:solidFill>
                  <a:schemeClr val="bg1"/>
                </a:solidFill>
                <a:latin typeface="Arial"/>
                <a:cs typeface="Arial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                                                                                       </a:t>
            </a:r>
            <a:r>
              <a:rPr lang="en-US" sz="4000" u="sng" dirty="0">
                <a:solidFill>
                  <a:schemeClr val="bg1"/>
                </a:solidFill>
                <a:latin typeface="Comic Sans MS"/>
                <a:cs typeface="Arial"/>
              </a:rPr>
              <a:t>b)</a:t>
            </a: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en-US" sz="4000" u="sng" dirty="0">
                <a:solidFill>
                  <a:schemeClr val="bg1"/>
                </a:solidFill>
                <a:latin typeface="Comic Sans MS"/>
                <a:cs typeface="Arial"/>
              </a:rPr>
              <a:t>Reaction with Carbonates and Bicarbonates;-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They react with carbonates and bicarbonates to form CO</a:t>
            </a:r>
            <a:r>
              <a:rPr lang="en-US" sz="2800" baseline="-25000" dirty="0">
                <a:solidFill>
                  <a:schemeClr val="bg1"/>
                </a:solidFill>
                <a:latin typeface="Arial"/>
                <a:cs typeface="Arial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 gas and respective salt.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CACO</a:t>
            </a:r>
            <a:r>
              <a:rPr lang="en-US" sz="2800" baseline="-25000" dirty="0">
                <a:solidFill>
                  <a:schemeClr val="bg1"/>
                </a:solidFill>
                <a:latin typeface="Arial"/>
                <a:cs typeface="Arial"/>
              </a:rPr>
              <a:t>3</a:t>
            </a: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+2HCl               CACl</a:t>
            </a:r>
            <a:r>
              <a:rPr lang="en-US" sz="2800" baseline="-25000" dirty="0">
                <a:solidFill>
                  <a:schemeClr val="bg1"/>
                </a:solidFill>
                <a:latin typeface="Arial"/>
                <a:cs typeface="Arial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+CO</a:t>
            </a:r>
            <a:r>
              <a:rPr lang="en-US" sz="2800" baseline="-25000" dirty="0">
                <a:solidFill>
                  <a:schemeClr val="bg1"/>
                </a:solidFill>
                <a:latin typeface="Arial"/>
                <a:cs typeface="Arial"/>
              </a:rPr>
              <a:t>2  </a:t>
            </a: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+H</a:t>
            </a:r>
            <a:r>
              <a:rPr lang="en-US" sz="2800" baseline="-25000" dirty="0">
                <a:solidFill>
                  <a:schemeClr val="bg1"/>
                </a:solidFill>
                <a:latin typeface="Arial"/>
                <a:cs typeface="Arial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  <a:latin typeface="Comic Sans MS"/>
                <a:cs typeface="Arial"/>
              </a:rPr>
              <a:t>    c</a:t>
            </a:r>
            <a:r>
              <a:rPr lang="en-US" sz="4000" u="sng" dirty="0">
                <a:solidFill>
                  <a:schemeClr val="bg1"/>
                </a:solidFill>
                <a:latin typeface="Comic Sans MS"/>
                <a:cs typeface="Arial"/>
              </a:rPr>
              <a:t>)Reaction with Bases:-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Acids reacts with bases to form H</a:t>
            </a:r>
            <a:r>
              <a:rPr lang="en-US" sz="2800" baseline="-25000" dirty="0">
                <a:solidFill>
                  <a:schemeClr val="bg1"/>
                </a:solidFill>
                <a:latin typeface="Arial"/>
                <a:cs typeface="Arial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O and Salt. This reaction is called as neutralization reaction. 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NaOH+ HCl                NaCl+H</a:t>
            </a:r>
            <a:r>
              <a:rPr lang="en-US" sz="2800" baseline="-25000" dirty="0">
                <a:solidFill>
                  <a:schemeClr val="bg1"/>
                </a:solidFill>
                <a:latin typeface="Arial"/>
                <a:cs typeface="Arial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97979318-1F72-4306-A9BA-ECC63967C153}"/>
              </a:ext>
            </a:extLst>
          </p:cNvPr>
          <p:cNvCxnSpPr/>
          <p:nvPr/>
        </p:nvCxnSpPr>
        <p:spPr>
          <a:xfrm flipV="1">
            <a:off x="4554696" y="2492897"/>
            <a:ext cx="23003" cy="264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432CBDAA-3B8B-4707-BAE0-C98C382A06AD}"/>
              </a:ext>
            </a:extLst>
          </p:cNvPr>
          <p:cNvCxnSpPr>
            <a:cxnSpLocks/>
          </p:cNvCxnSpPr>
          <p:nvPr/>
        </p:nvCxnSpPr>
        <p:spPr>
          <a:xfrm>
            <a:off x="2475779" y="4452667"/>
            <a:ext cx="971909" cy="86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B38E7B57-7468-4925-B3BC-0AB987586FBA}"/>
              </a:ext>
            </a:extLst>
          </p:cNvPr>
          <p:cNvCxnSpPr>
            <a:cxnSpLocks/>
          </p:cNvCxnSpPr>
          <p:nvPr/>
        </p:nvCxnSpPr>
        <p:spPr>
          <a:xfrm flipH="1" flipV="1">
            <a:off x="5430924" y="4003194"/>
            <a:ext cx="5751" cy="2932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429CD682-39E2-4918-B2DB-E6DCCBA7D3D2}"/>
              </a:ext>
            </a:extLst>
          </p:cNvPr>
          <p:cNvCxnSpPr>
            <a:cxnSpLocks/>
          </p:cNvCxnSpPr>
          <p:nvPr/>
        </p:nvCxnSpPr>
        <p:spPr>
          <a:xfrm>
            <a:off x="2346382" y="6350478"/>
            <a:ext cx="957532" cy="86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859D5824-D562-4AE7-AC8E-F9FD2B64E0E1}"/>
              </a:ext>
            </a:extLst>
          </p:cNvPr>
          <p:cNvCxnSpPr>
            <a:cxnSpLocks/>
          </p:cNvCxnSpPr>
          <p:nvPr/>
        </p:nvCxnSpPr>
        <p:spPr>
          <a:xfrm>
            <a:off x="1871928" y="2612365"/>
            <a:ext cx="842514" cy="230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3004940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E4FD13-1D9D-4E6B-AEE1-8F5DADE5F24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82563"/>
            <a:ext cx="11341100" cy="1389062"/>
          </a:xfrm>
        </p:spPr>
        <p:txBody>
          <a:bodyPr/>
          <a:lstStyle/>
          <a:p>
            <a:r>
              <a:rPr lang="en-US" sz="3700" u="sng" dirty="0">
                <a:solidFill>
                  <a:schemeClr val="bg1"/>
                </a:solidFill>
                <a:latin typeface="Comic Sans MS"/>
                <a:cs typeface="Arial"/>
              </a:rPr>
              <a:t>d)Reaction with </a:t>
            </a:r>
            <a:r>
              <a:rPr lang="en-US" sz="3700" u="sng" dirty="0" err="1">
                <a:solidFill>
                  <a:schemeClr val="bg1"/>
                </a:solidFill>
                <a:latin typeface="Comic Sans MS"/>
                <a:cs typeface="Arial"/>
              </a:rPr>
              <a:t>Sulphites</a:t>
            </a:r>
            <a:r>
              <a:rPr lang="en-US" sz="3700" u="sng" dirty="0">
                <a:solidFill>
                  <a:schemeClr val="bg1"/>
                </a:solidFill>
                <a:latin typeface="Comic Sans MS"/>
                <a:cs typeface="Arial"/>
              </a:rPr>
              <a:t> and </a:t>
            </a:r>
            <a:r>
              <a:rPr lang="en-US" sz="3700" u="sng" dirty="0" err="1">
                <a:solidFill>
                  <a:schemeClr val="bg1"/>
                </a:solidFill>
                <a:latin typeface="Comic Sans MS"/>
                <a:cs typeface="Arial"/>
              </a:rPr>
              <a:t>Bisulphites</a:t>
            </a:r>
            <a:r>
              <a:rPr lang="en-US" sz="3700" u="sng" dirty="0">
                <a:solidFill>
                  <a:schemeClr val="bg1"/>
                </a:solidFill>
                <a:latin typeface="Comic Sans MS"/>
                <a:cs typeface="Arial"/>
              </a:rPr>
              <a:t>:-</a:t>
            </a:r>
            <a:r>
              <a:rPr lang="en-US" sz="3700" u="sng" dirty="0">
                <a:latin typeface="Comic Sans MS"/>
                <a:cs typeface="Arial"/>
              </a:rPr>
              <a:t/>
            </a:r>
            <a:br>
              <a:rPr lang="en-US" sz="3700" u="sng" dirty="0">
                <a:latin typeface="Comic Sans MS"/>
                <a:cs typeface="Arial"/>
              </a:rPr>
            </a:br>
            <a:r>
              <a:rPr lang="en-US" sz="2600" dirty="0">
                <a:solidFill>
                  <a:schemeClr val="bg1"/>
                </a:solidFill>
                <a:latin typeface="Arial"/>
                <a:cs typeface="Arial"/>
              </a:rPr>
              <a:t>Acids reacts with </a:t>
            </a:r>
            <a:r>
              <a:rPr lang="en-US" sz="2600" dirty="0" err="1">
                <a:solidFill>
                  <a:schemeClr val="bg1"/>
                </a:solidFill>
                <a:latin typeface="Arial"/>
                <a:cs typeface="Arial"/>
              </a:rPr>
              <a:t>Sulphites</a:t>
            </a:r>
            <a:r>
              <a:rPr lang="en-US" sz="2600" dirty="0">
                <a:solidFill>
                  <a:schemeClr val="bg1"/>
                </a:solidFill>
                <a:latin typeface="Arial"/>
                <a:cs typeface="Arial"/>
              </a:rPr>
              <a:t> and </a:t>
            </a:r>
            <a:r>
              <a:rPr lang="en-US" sz="2600" dirty="0" err="1">
                <a:solidFill>
                  <a:schemeClr val="bg1"/>
                </a:solidFill>
                <a:latin typeface="Arial"/>
                <a:cs typeface="Arial"/>
              </a:rPr>
              <a:t>Bisulphites</a:t>
            </a:r>
            <a:r>
              <a:rPr lang="en-US" sz="2600" dirty="0">
                <a:solidFill>
                  <a:schemeClr val="bg1"/>
                </a:solidFill>
                <a:latin typeface="Arial"/>
                <a:cs typeface="Arial"/>
              </a:rPr>
              <a:t> to form salt and SO</a:t>
            </a:r>
            <a:r>
              <a:rPr lang="en-US" sz="2600" baseline="-25000" dirty="0">
                <a:solidFill>
                  <a:schemeClr val="bg1"/>
                </a:solidFill>
                <a:latin typeface="Arial"/>
                <a:cs typeface="Arial"/>
              </a:rPr>
              <a:t>2</a:t>
            </a:r>
            <a:r>
              <a:rPr lang="en-US" sz="2600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r>
              <a:rPr lang="en-US" sz="2600" dirty="0">
                <a:latin typeface="Arial"/>
                <a:cs typeface="Arial"/>
              </a:rPr>
              <a:t/>
            </a:r>
            <a:br>
              <a:rPr lang="en-US" sz="2600" dirty="0">
                <a:latin typeface="Arial"/>
                <a:cs typeface="Arial"/>
              </a:rPr>
            </a:br>
            <a:r>
              <a:rPr lang="en-US" sz="2600" dirty="0">
                <a:solidFill>
                  <a:schemeClr val="bg1"/>
                </a:solidFill>
                <a:latin typeface="Arial"/>
                <a:cs typeface="Arial"/>
              </a:rPr>
              <a:t>CaSO</a:t>
            </a:r>
            <a:r>
              <a:rPr lang="en-US" sz="2600" baseline="-25000" dirty="0">
                <a:solidFill>
                  <a:schemeClr val="bg1"/>
                </a:solidFill>
                <a:latin typeface="Arial"/>
                <a:cs typeface="Arial"/>
              </a:rPr>
              <a:t>3</a:t>
            </a:r>
            <a:r>
              <a:rPr lang="en-US" sz="2600" dirty="0">
                <a:solidFill>
                  <a:schemeClr val="bg1"/>
                </a:solidFill>
                <a:latin typeface="Arial"/>
                <a:cs typeface="Arial"/>
              </a:rPr>
              <a:t>+2HCl                CaCl</a:t>
            </a:r>
            <a:r>
              <a:rPr lang="en-US" sz="2600" baseline="-25000" dirty="0">
                <a:solidFill>
                  <a:schemeClr val="bg1"/>
                </a:solidFill>
                <a:latin typeface="Arial"/>
                <a:cs typeface="Arial"/>
              </a:rPr>
              <a:t>2</a:t>
            </a:r>
            <a:r>
              <a:rPr lang="en-US" sz="2600" dirty="0">
                <a:solidFill>
                  <a:schemeClr val="bg1"/>
                </a:solidFill>
                <a:latin typeface="Arial"/>
                <a:cs typeface="Arial"/>
              </a:rPr>
              <a:t>+SO</a:t>
            </a:r>
            <a:r>
              <a:rPr lang="en-US" sz="2600" baseline="-25000" dirty="0">
                <a:solidFill>
                  <a:schemeClr val="bg1"/>
                </a:solidFill>
                <a:latin typeface="Arial"/>
                <a:cs typeface="Arial"/>
              </a:rPr>
              <a:t>2  </a:t>
            </a:r>
            <a:r>
              <a:rPr lang="en-US" sz="2600" dirty="0">
                <a:solidFill>
                  <a:schemeClr val="bg1"/>
                </a:solidFill>
                <a:latin typeface="Arial"/>
                <a:cs typeface="Arial"/>
              </a:rPr>
              <a:t>+H</a:t>
            </a:r>
            <a:r>
              <a:rPr lang="en-US" sz="2600" baseline="-25000" dirty="0">
                <a:solidFill>
                  <a:schemeClr val="bg1"/>
                </a:solidFill>
                <a:latin typeface="Arial"/>
                <a:cs typeface="Arial"/>
              </a:rPr>
              <a:t>2</a:t>
            </a:r>
            <a:r>
              <a:rPr lang="en-US" sz="2600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lang="en-US" sz="2600" dirty="0">
                <a:latin typeface="Arial"/>
                <a:cs typeface="Arial"/>
              </a:rPr>
              <a:t/>
            </a:r>
            <a:br>
              <a:rPr lang="en-US" sz="2600" dirty="0">
                <a:latin typeface="Arial"/>
                <a:cs typeface="Arial"/>
              </a:rPr>
            </a:br>
            <a:r>
              <a:rPr lang="en-US" sz="2600" dirty="0">
                <a:solidFill>
                  <a:schemeClr val="bg1"/>
                </a:solidFill>
                <a:latin typeface="Arial"/>
                <a:cs typeface="Arial"/>
              </a:rPr>
              <a:t>  </a:t>
            </a:r>
            <a:r>
              <a:rPr lang="en-US" sz="2600" dirty="0">
                <a:latin typeface="Arial"/>
                <a:cs typeface="Arial"/>
              </a:rPr>
              <a:t/>
            </a:r>
            <a:br>
              <a:rPr lang="en-US" sz="2600" dirty="0">
                <a:latin typeface="Arial"/>
                <a:cs typeface="Arial"/>
              </a:rPr>
            </a:br>
            <a:r>
              <a:rPr lang="en-US" sz="2600" dirty="0">
                <a:latin typeface="Arial"/>
                <a:cs typeface="Arial"/>
              </a:rPr>
              <a:t/>
            </a:r>
            <a:br>
              <a:rPr lang="en-US" sz="2600" dirty="0">
                <a:latin typeface="Arial"/>
                <a:cs typeface="Arial"/>
              </a:rPr>
            </a:br>
            <a:r>
              <a:rPr lang="en-US" sz="4400" b="1" dirty="0">
                <a:solidFill>
                  <a:schemeClr val="bg1"/>
                </a:solidFill>
                <a:latin typeface="Arial"/>
                <a:cs typeface="Arial"/>
              </a:rPr>
              <a:t>      USES:-</a:t>
            </a:r>
            <a:r>
              <a:rPr lang="en-US" sz="4400" b="1" dirty="0">
                <a:latin typeface="Arial"/>
                <a:cs typeface="Arial"/>
              </a:rPr>
              <a:t/>
            </a:r>
            <a:br>
              <a:rPr lang="en-US" sz="4400" b="1" dirty="0">
                <a:latin typeface="Arial"/>
                <a:cs typeface="Arial"/>
              </a:rPr>
            </a:br>
            <a:r>
              <a:rPr lang="en-US" sz="3700" u="sng" dirty="0">
                <a:solidFill>
                  <a:schemeClr val="bg1"/>
                </a:solidFill>
                <a:latin typeface="Comic Sans MS"/>
                <a:cs typeface="Arial"/>
              </a:rPr>
              <a:t>a)H</a:t>
            </a:r>
            <a:r>
              <a:rPr lang="en-US" sz="3700" u="sng" baseline="-25000" dirty="0">
                <a:solidFill>
                  <a:schemeClr val="bg1"/>
                </a:solidFill>
                <a:latin typeface="Comic Sans MS"/>
                <a:cs typeface="Arial"/>
              </a:rPr>
              <a:t>2</a:t>
            </a:r>
            <a:r>
              <a:rPr lang="en-US" sz="3700" u="sng" dirty="0">
                <a:solidFill>
                  <a:schemeClr val="bg1"/>
                </a:solidFill>
                <a:latin typeface="Comic Sans MS"/>
                <a:cs typeface="Arial"/>
              </a:rPr>
              <a:t>SO</a:t>
            </a:r>
            <a:r>
              <a:rPr lang="en-US" sz="3700" u="sng" baseline="-25000" dirty="0">
                <a:solidFill>
                  <a:schemeClr val="bg1"/>
                </a:solidFill>
                <a:latin typeface="Comic Sans MS"/>
                <a:cs typeface="Arial"/>
              </a:rPr>
              <a:t>4</a:t>
            </a:r>
            <a:r>
              <a:rPr lang="en-US" sz="3700" u="sng" dirty="0">
                <a:solidFill>
                  <a:schemeClr val="bg1"/>
                </a:solidFill>
                <a:latin typeface="Comic Sans MS"/>
                <a:cs typeface="Arial"/>
              </a:rPr>
              <a:t>:</a:t>
            </a:r>
            <a:r>
              <a:rPr lang="en-US" sz="2600" dirty="0">
                <a:solidFill>
                  <a:schemeClr val="bg1"/>
                </a:solidFill>
                <a:latin typeface="Arial"/>
                <a:cs typeface="Arial"/>
              </a:rPr>
              <a:t>It is used in Fertilizers, Chemicals, Explosives, Paints, Medicines and as a electrolyte in lead storage batteries.</a:t>
            </a:r>
            <a:r>
              <a:rPr lang="en-US" sz="2600" dirty="0">
                <a:latin typeface="Arial"/>
                <a:cs typeface="Arial"/>
              </a:rPr>
              <a:t/>
            </a:r>
            <a:br>
              <a:rPr lang="en-US" sz="2600" dirty="0">
                <a:latin typeface="Arial"/>
                <a:cs typeface="Arial"/>
              </a:rPr>
            </a:br>
            <a:r>
              <a:rPr lang="en-US" sz="3700" u="sng" dirty="0">
                <a:solidFill>
                  <a:schemeClr val="bg1"/>
                </a:solidFill>
                <a:latin typeface="Comic Sans MS"/>
                <a:cs typeface="Arial"/>
              </a:rPr>
              <a:t>b)HNO</a:t>
            </a:r>
            <a:r>
              <a:rPr lang="en-US" sz="3700" u="sng" baseline="-25000" dirty="0">
                <a:solidFill>
                  <a:schemeClr val="bg1"/>
                </a:solidFill>
                <a:latin typeface="Comic Sans MS"/>
                <a:cs typeface="Arial"/>
              </a:rPr>
              <a:t>3</a:t>
            </a:r>
            <a:r>
              <a:rPr lang="en-US" sz="3700" u="sng" dirty="0">
                <a:solidFill>
                  <a:schemeClr val="bg1"/>
                </a:solidFill>
                <a:latin typeface="Comic Sans MS"/>
                <a:cs typeface="Arial"/>
              </a:rPr>
              <a:t>;</a:t>
            </a:r>
            <a:r>
              <a:rPr lang="en-US" sz="2600" dirty="0">
                <a:solidFill>
                  <a:schemeClr val="bg1"/>
                </a:solidFill>
                <a:latin typeface="Arial"/>
                <a:cs typeface="Arial"/>
              </a:rPr>
              <a:t>It is used in fertilizers, paints, medicines and for painting on copper plates.</a:t>
            </a:r>
            <a:r>
              <a:rPr lang="en-US" sz="2600" dirty="0">
                <a:latin typeface="Arial"/>
                <a:cs typeface="Arial"/>
              </a:rPr>
              <a:t/>
            </a:r>
            <a:br>
              <a:rPr lang="en-US" sz="2600" dirty="0">
                <a:latin typeface="Arial"/>
                <a:cs typeface="Arial"/>
              </a:rPr>
            </a:br>
            <a:r>
              <a:rPr lang="en-US" sz="3700" u="sng" dirty="0">
                <a:solidFill>
                  <a:schemeClr val="bg1"/>
                </a:solidFill>
                <a:latin typeface="Comic Sans MS"/>
                <a:cs typeface="Arial"/>
              </a:rPr>
              <a:t>c)HCL: </a:t>
            </a:r>
            <a:r>
              <a:rPr lang="en-US" sz="2600" dirty="0">
                <a:solidFill>
                  <a:schemeClr val="bg1"/>
                </a:solidFill>
                <a:latin typeface="Arial"/>
                <a:cs typeface="Arial"/>
              </a:rPr>
              <a:t>It is used in cleansing process of metals and also in printing industries.</a:t>
            </a:r>
            <a:r>
              <a:rPr lang="en-US" sz="2600" dirty="0">
                <a:latin typeface="Arial"/>
                <a:cs typeface="Arial"/>
              </a:rPr>
              <a:t/>
            </a:r>
            <a:br>
              <a:rPr lang="en-US" sz="2600" dirty="0">
                <a:latin typeface="Arial"/>
                <a:cs typeface="Arial"/>
              </a:rPr>
            </a:br>
            <a:r>
              <a:rPr lang="en-US" sz="3700" u="sng" dirty="0">
                <a:latin typeface="Comic Sans MS"/>
                <a:cs typeface="Arial"/>
              </a:rPr>
              <a:t/>
            </a:r>
            <a:br>
              <a:rPr lang="en-US" sz="3700" u="sng" dirty="0">
                <a:latin typeface="Comic Sans MS"/>
                <a:cs typeface="Arial"/>
              </a:rPr>
            </a:br>
            <a:r>
              <a:rPr lang="en-US" sz="2600" dirty="0">
                <a:solidFill>
                  <a:schemeClr val="bg1"/>
                </a:solidFill>
                <a:latin typeface="Arial"/>
                <a:cs typeface="Arial"/>
              </a:rPr>
              <a:t>                                                                      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8894A9DE-B864-4AAA-9462-62363834FFDB}"/>
              </a:ext>
            </a:extLst>
          </p:cNvPr>
          <p:cNvCxnSpPr>
            <a:cxnSpLocks/>
          </p:cNvCxnSpPr>
          <p:nvPr/>
        </p:nvCxnSpPr>
        <p:spPr>
          <a:xfrm>
            <a:off x="2317628" y="1490931"/>
            <a:ext cx="1259456" cy="86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EADAF158-B2EF-4DFF-9539-8C36CC1CD374}"/>
              </a:ext>
            </a:extLst>
          </p:cNvPr>
          <p:cNvCxnSpPr>
            <a:cxnSpLocks/>
          </p:cNvCxnSpPr>
          <p:nvPr/>
        </p:nvCxnSpPr>
        <p:spPr>
          <a:xfrm flipH="1" flipV="1">
            <a:off x="5416546" y="1185231"/>
            <a:ext cx="5751" cy="2932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1D59EAE2-29C3-4A3B-91B0-9231A8DD0429}"/>
              </a:ext>
            </a:extLst>
          </p:cNvPr>
          <p:cNvCxnSpPr/>
          <p:nvPr/>
        </p:nvCxnSpPr>
        <p:spPr>
          <a:xfrm>
            <a:off x="3222677" y="2091915"/>
            <a:ext cx="3364301" cy="14378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Arrow: Right 16">
            <a:extLst>
              <a:ext uri="{FF2B5EF4-FFF2-40B4-BE49-F238E27FC236}">
                <a16:creationId xmlns:a16="http://schemas.microsoft.com/office/drawing/2014/main" xmlns="" id="{9F65DD02-C160-4CF8-B775-872D7E013EDF}"/>
              </a:ext>
            </a:extLst>
          </p:cNvPr>
          <p:cNvSpPr/>
          <p:nvPr/>
        </p:nvSpPr>
        <p:spPr>
          <a:xfrm>
            <a:off x="129022" y="2482193"/>
            <a:ext cx="977660" cy="48883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187897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463AC6-F751-4867-80C4-F3C918EAA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102" y="2088206"/>
            <a:ext cx="5453285" cy="383121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3700" u="sng" dirty="0">
                <a:latin typeface="Comic Sans MS"/>
                <a:cs typeface="Arial"/>
              </a:rPr>
              <a:t>D)C7H6O2:-</a:t>
            </a:r>
          </a:p>
          <a:p>
            <a:pPr marL="0" indent="0">
              <a:buNone/>
            </a:pPr>
            <a:r>
              <a:rPr lang="en-US" sz="2600" dirty="0">
                <a:latin typeface="Arial"/>
                <a:cs typeface="Arial"/>
              </a:rPr>
              <a:t>Benzoic acid is used in preserving process of food.</a:t>
            </a:r>
          </a:p>
          <a:p>
            <a:pPr marL="0" indent="0">
              <a:buNone/>
            </a:pPr>
            <a:r>
              <a:rPr lang="en-US" sz="3700" u="sng" dirty="0">
                <a:latin typeface="Comic Sans MS"/>
                <a:cs typeface="Arial"/>
              </a:rPr>
              <a:t>E)CH3COOH:-</a:t>
            </a:r>
          </a:p>
          <a:p>
            <a:pPr marL="0" indent="0">
              <a:buNone/>
            </a:pPr>
            <a:r>
              <a:rPr lang="en-US" sz="2600" dirty="0">
                <a:latin typeface="Arial"/>
                <a:cs typeface="Arial"/>
              </a:rPr>
              <a:t>Acetic acid is used in the preserving process of food  and making food tasteful. It is also used in treatment of wasp biting.</a:t>
            </a:r>
          </a:p>
        </p:txBody>
      </p:sp>
      <p:pic>
        <p:nvPicPr>
          <p:cNvPr id="4" name="Picture 4" descr="A picture containing many, different, refrigerator&#10;&#10;Description generated with very high confidence">
            <a:extLst>
              <a:ext uri="{FF2B5EF4-FFF2-40B4-BE49-F238E27FC236}">
                <a16:creationId xmlns:a16="http://schemas.microsoft.com/office/drawing/2014/main" xmlns="" id="{BC44BD4C-3A02-4D31-A3B8-F8D294E19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238" y="2548281"/>
            <a:ext cx="4888982" cy="366201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3861721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02E701-C342-46C6-829E-0AE50ECD9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marL="571500" indent="-571500" algn="ctr">
              <a:buFont typeface="Wingdings"/>
              <a:buChar char="q"/>
            </a:pPr>
            <a:r>
              <a:rPr lang="en-US" sz="3900" dirty="0">
                <a:solidFill>
                  <a:schemeClr val="bg1"/>
                </a:solidFill>
              </a:rPr>
              <a:t>EXAMPLES:-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35D943-D460-437C-B6E9-28B0784A2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1092218"/>
            <a:ext cx="6399930" cy="5248657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sz="2600" dirty="0">
                <a:solidFill>
                  <a:schemeClr val="bg1"/>
                </a:solidFill>
                <a:latin typeface="Arial"/>
                <a:cs typeface="Arial"/>
              </a:rPr>
              <a:t>Nitric acid</a:t>
            </a:r>
          </a:p>
          <a:p>
            <a:r>
              <a:rPr lang="en-US" sz="2600" dirty="0">
                <a:solidFill>
                  <a:schemeClr val="bg1"/>
                </a:solidFill>
                <a:latin typeface="Arial"/>
                <a:cs typeface="Arial"/>
              </a:rPr>
              <a:t>Hydrochloric acid</a:t>
            </a:r>
          </a:p>
          <a:p>
            <a:r>
              <a:rPr lang="en-US" sz="2600" dirty="0">
                <a:solidFill>
                  <a:schemeClr val="bg1"/>
                </a:solidFill>
                <a:latin typeface="Arial"/>
                <a:cs typeface="Arial"/>
              </a:rPr>
              <a:t>Benzoic acid</a:t>
            </a:r>
          </a:p>
          <a:p>
            <a:r>
              <a:rPr lang="en-US" sz="2600" dirty="0">
                <a:solidFill>
                  <a:schemeClr val="bg1"/>
                </a:solidFill>
                <a:latin typeface="Arial"/>
                <a:cs typeface="Arial"/>
              </a:rPr>
              <a:t>Acetic acid </a:t>
            </a:r>
          </a:p>
          <a:p>
            <a:r>
              <a:rPr lang="en-US" sz="2600" dirty="0">
                <a:solidFill>
                  <a:schemeClr val="bg1"/>
                </a:solidFill>
                <a:latin typeface="Arial"/>
                <a:cs typeface="Arial"/>
              </a:rPr>
              <a:t>Phosphoric acid</a:t>
            </a:r>
          </a:p>
          <a:p>
            <a:r>
              <a:rPr lang="en-US" sz="2600" dirty="0">
                <a:solidFill>
                  <a:schemeClr val="bg1"/>
                </a:solidFill>
                <a:latin typeface="Arial"/>
                <a:cs typeface="Arial"/>
              </a:rPr>
              <a:t>Citric acid</a:t>
            </a:r>
          </a:p>
          <a:p>
            <a:r>
              <a:rPr lang="en-US" sz="2600" dirty="0">
                <a:solidFill>
                  <a:schemeClr val="bg1"/>
                </a:solidFill>
                <a:latin typeface="Arial"/>
                <a:cs typeface="Arial"/>
              </a:rPr>
              <a:t>Lactic acid</a:t>
            </a:r>
          </a:p>
          <a:p>
            <a:r>
              <a:rPr lang="en-US" sz="2600" dirty="0">
                <a:solidFill>
                  <a:schemeClr val="bg1"/>
                </a:solidFill>
                <a:latin typeface="Arial"/>
                <a:cs typeface="Arial"/>
              </a:rPr>
              <a:t>Formic acid </a:t>
            </a:r>
          </a:p>
          <a:p>
            <a:r>
              <a:rPr lang="en-US" sz="2600" dirty="0">
                <a:solidFill>
                  <a:schemeClr val="bg1"/>
                </a:solidFill>
                <a:latin typeface="Arial"/>
                <a:cs typeface="Arial"/>
              </a:rPr>
              <a:t>Malic acid </a:t>
            </a:r>
          </a:p>
          <a:p>
            <a:r>
              <a:rPr lang="en-US" sz="2600" dirty="0">
                <a:solidFill>
                  <a:schemeClr val="bg1"/>
                </a:solidFill>
                <a:latin typeface="Arial"/>
                <a:cs typeface="Arial"/>
              </a:rPr>
              <a:t>Uric acid </a:t>
            </a:r>
          </a:p>
          <a:p>
            <a:r>
              <a:rPr lang="en-US" sz="2600" dirty="0">
                <a:solidFill>
                  <a:schemeClr val="bg1"/>
                </a:solidFill>
                <a:latin typeface="Arial"/>
                <a:cs typeface="Arial"/>
              </a:rPr>
              <a:t>Tartaric acid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502266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D41D09-F358-4844-9BD4-D2811BBD1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337" y="7020"/>
            <a:ext cx="9404723" cy="1400530"/>
          </a:xfrm>
        </p:spPr>
        <p:txBody>
          <a:bodyPr/>
          <a:lstStyle/>
          <a:p>
            <a:r>
              <a:rPr lang="en-US"/>
              <a:t>                       </a:t>
            </a:r>
            <a:r>
              <a:rPr lang="en-US" b="1" u="sng">
                <a:solidFill>
                  <a:schemeClr val="bg1"/>
                </a:solidFill>
                <a:latin typeface="Comic Sans MS"/>
              </a:rPr>
              <a:t>3.BASES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EB9BC8-5ED0-49A2-8E56-0BBC49624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66" y="917107"/>
            <a:ext cx="12066426" cy="57769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Wingdings,Sans-Serif" charset="2"/>
              <a:buChar char="q"/>
            </a:pPr>
            <a:r>
              <a:rPr lang="en-US" sz="2600" b="1" u="sng" dirty="0">
                <a:solidFill>
                  <a:schemeClr val="bg1"/>
                </a:solidFill>
                <a:latin typeface="Arial"/>
                <a:cs typeface="Arial"/>
              </a:rPr>
              <a:t>WHAT ARE BASES: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bg1"/>
                </a:solidFill>
                <a:latin typeface="Arial"/>
                <a:cs typeface="Arial"/>
              </a:rPr>
              <a:t> According to Arrhenius concept base is specie which gives hydroxyl ions in aqueous solution.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bg1"/>
                </a:solidFill>
                <a:latin typeface="Arial"/>
                <a:cs typeface="Arial"/>
              </a:rPr>
              <a:t>According to Bronsted Lowry concept base is a molecule or ion which accepts proton to Other Specie.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bg1"/>
                </a:solidFill>
                <a:latin typeface="Arial"/>
                <a:cs typeface="Arial"/>
              </a:rPr>
              <a:t>According to Lewis concept base is a molecule or ion which gives the Pair of electrons. </a:t>
            </a:r>
          </a:p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C3F6FEF-0B97-4E0B-AA8E-0347984BC909}"/>
              </a:ext>
            </a:extLst>
          </p:cNvPr>
          <p:cNvSpPr txBox="1"/>
          <p:nvPr/>
        </p:nvSpPr>
        <p:spPr>
          <a:xfrm>
            <a:off x="51759" y="4235570"/>
            <a:ext cx="11872821" cy="24929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Wingdings"/>
              <a:buChar char="q"/>
            </a:pPr>
            <a:r>
              <a:rPr lang="en-US" sz="2600" b="1" u="sng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PHYSICAL  PROPERTIES:-</a:t>
            </a:r>
          </a:p>
          <a:p>
            <a:r>
              <a:rPr lang="en-US" sz="2600" b="1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      </a:t>
            </a:r>
            <a:r>
              <a:rPr lang="en-US" sz="2600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Bitter in taste.</a:t>
            </a:r>
          </a:p>
          <a:p>
            <a:r>
              <a:rPr lang="en-US" sz="2600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      Slippery when touches as soap.</a:t>
            </a:r>
          </a:p>
          <a:p>
            <a:r>
              <a:rPr lang="en-US" sz="2600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      Converts red litmus into blue.</a:t>
            </a:r>
          </a:p>
          <a:p>
            <a:r>
              <a:rPr lang="en-US" sz="2600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      Non Corrosive except concentrated solution of NaOH, KOH.</a:t>
            </a:r>
          </a:p>
          <a:p>
            <a:r>
              <a:rPr lang="en-US" sz="2600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      Electric current can easily pass through their aqueous solution.</a:t>
            </a: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xmlns="" id="{526769C7-CF15-41A4-A19A-49F6B3C08CCA}"/>
              </a:ext>
            </a:extLst>
          </p:cNvPr>
          <p:cNvSpPr/>
          <p:nvPr/>
        </p:nvSpPr>
        <p:spPr>
          <a:xfrm>
            <a:off x="261668" y="4711461"/>
            <a:ext cx="244415" cy="301925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xmlns="" id="{C929852C-2CF6-46F6-9FC6-8652799B3473}"/>
              </a:ext>
            </a:extLst>
          </p:cNvPr>
          <p:cNvSpPr/>
          <p:nvPr/>
        </p:nvSpPr>
        <p:spPr>
          <a:xfrm rot="1020000">
            <a:off x="304800" y="5099649"/>
            <a:ext cx="244415" cy="301925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xmlns="" id="{6898F915-FB87-4A06-882B-9CDF8D3A17D7}"/>
              </a:ext>
            </a:extLst>
          </p:cNvPr>
          <p:cNvSpPr/>
          <p:nvPr/>
        </p:nvSpPr>
        <p:spPr>
          <a:xfrm>
            <a:off x="299049" y="5525219"/>
            <a:ext cx="244415" cy="301925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xmlns="" id="{F45EE6EB-8296-421E-880A-10F53C5A95D7}"/>
              </a:ext>
            </a:extLst>
          </p:cNvPr>
          <p:cNvSpPr/>
          <p:nvPr/>
        </p:nvSpPr>
        <p:spPr>
          <a:xfrm>
            <a:off x="264543" y="5922034"/>
            <a:ext cx="244415" cy="301925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xmlns="" id="{FD6543E5-8800-427F-B294-6ADCE6D347F6}"/>
              </a:ext>
            </a:extLst>
          </p:cNvPr>
          <p:cNvSpPr/>
          <p:nvPr/>
        </p:nvSpPr>
        <p:spPr>
          <a:xfrm>
            <a:off x="301924" y="6275717"/>
            <a:ext cx="244415" cy="301925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5033630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292</Words>
  <Application>Microsoft Office PowerPoint</Application>
  <PresentationFormat>Custom</PresentationFormat>
  <Paragraphs>189</Paragraphs>
  <Slides>19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Ion</vt:lpstr>
      <vt:lpstr>Slide 1</vt:lpstr>
      <vt:lpstr>4.Concepts of Acids and Bases:-</vt:lpstr>
      <vt:lpstr>1.HISTORY;-</vt:lpstr>
      <vt:lpstr>     2.ACIDS</vt:lpstr>
      <vt:lpstr>CHEMICAL PROPERTIES: a)Reaction with Metals:-</vt:lpstr>
      <vt:lpstr>d)Reaction with Sulphites and Bisulphites:- Acids reacts with Sulphites and Bisulphites to form salt and SO2. CaSO3+2HCl                CaCl2+SO2  +H2O           USES:- a)H2SO4:It is used in Fertilizers, Chemicals, Explosives, Paints, Medicines and as a electrolyte in lead storage batteries. b)HNO3;It is used in fertilizers, paints, medicines and for painting on copper plates. c)HCL: It is used in cleansing process of metals and also in printing industries.                                                                        </vt:lpstr>
      <vt:lpstr>Slide 7</vt:lpstr>
      <vt:lpstr>EXAMPLES:-</vt:lpstr>
      <vt:lpstr>                       3.BASES</vt:lpstr>
      <vt:lpstr>CHEMICAL PROPERTIES:</vt:lpstr>
      <vt:lpstr>Slide 11</vt:lpstr>
      <vt:lpstr>USES:</vt:lpstr>
      <vt:lpstr>EXAMPLES:-</vt:lpstr>
      <vt:lpstr>4.Concepts of Acids and Bases:-</vt:lpstr>
      <vt:lpstr>Bronsted Lowry Concept:- </vt:lpstr>
      <vt:lpstr>Conjugate Acid:-</vt:lpstr>
      <vt:lpstr>Lewis Concept of Acid &amp; Base:</vt:lpstr>
      <vt:lpstr>pH Scale:</vt:lpstr>
      <vt:lpstr>.pH Scale: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ziakhan301658@gmail.com</dc:creator>
  <cp:lastModifiedBy>User</cp:lastModifiedBy>
  <cp:revision>1439</cp:revision>
  <dcterms:created xsi:type="dcterms:W3CDTF">2020-03-28T08:41:08Z</dcterms:created>
  <dcterms:modified xsi:type="dcterms:W3CDTF">2020-05-14T04:58:06Z</dcterms:modified>
</cp:coreProperties>
</file>