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954E98-40F4-4891-B7BC-A8B03AD45DE9}" type="datetimeFigureOut">
              <a:rPr lang="en-US" smtClean="0"/>
              <a:t>9/7/2012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AC079C-77DC-4A6A-8895-7302BF942B1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i="1" dirty="0" smtClean="0"/>
              <a:t>A Tale of Two Cities</a:t>
            </a:r>
            <a:endParaRPr lang="en-US" sz="3600" b="1" i="1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idx="1"/>
          </p:nvPr>
        </p:nvSpPr>
        <p:spPr>
          <a:xfrm>
            <a:off x="3124200" y="612775"/>
            <a:ext cx="3048000" cy="3787775"/>
          </a:xfrm>
        </p:spPr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792288" y="4648200"/>
            <a:ext cx="5486400" cy="719138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Charles Dickens</a:t>
            </a:r>
            <a:endParaRPr lang="en-US" sz="4800" dirty="0"/>
          </a:p>
        </p:txBody>
      </p:sp>
      <p:sp>
        <p:nvSpPr>
          <p:cNvPr id="10" name="AutoShape 8" descr="data:image/jpg;base64,/9j/4AAQSkZJRgABAQAAAQABAAD/2wCEAAkGBhQSERQUExIVFRQUFxcYGRcYFxcXGBwVHBYWGBgXGhcaHCYgHBslGRcWHy8gIycqLCwsFx4xNTAqNSYrLCkBCQoKBQUFDQUFDSkYEhgpKSkpKSkpKSkpKSkpKSkpKSkpKSkpKSkpKSkpKSkpKSkpKSkpKSkpKSkpKSkpKSkpKf/AABEIAMwAoQMBIgACEQEDEQH/xAAcAAAABwEBAAAAAAAAAAAAAAAAAQMEBQYHAgj/xABAEAABAgQEAwUGAwYGAgMAAAABAhEAAxIhBAUxQQZRYRMicYGRMkKhscHwI1LRBxRigtLhFXKSorLiFrMzU/H/xAAUAQEAAAAAAAAAAAAAAAAAAAAA/8QAFBEBAAAAAAAAAAAAAAAAAAAAAP/aAAwDAQACEQMRAD8A2CDgCDgBHLQcCADQcFAgBBQHiscVcSqlLRJklJmLep/cTTU55WD84Cx1hyHFtbi3jy84TRjUHSYh/wDMIx7ESJxWpYxF6lFbGkM71TFFzsQAHLjaOV4mclSEpVLQoAh1lwEk6h/eNy7E7QGzCcGPeHrATNB0IPmIxQT5qFGvESSkkhlKXU7Hui1z128ohzMnELWpcwoB9mS5JvrU+nr4QHoYwaTGGZFxeZKmX+8SwR75LdGB29YvOVcZLSpImqC0rDpUA1uVtfEeggL1BREYTimRMJAWx5FvRufjElKnBQqBcGAWMCCrgzAc+cdNAgQAaBAvygQBpjqCgQBmCgng3gBHLx00VfjzitOBw5IUBNXZAZzqxU3T5tAO894vkYUEKNS/yJZ/MnSMqzPidU+ZNX7JW5LbUE0pSd7BIPhD/hTg6fjVJnzyUSzcDVaualeN7mLzgeBZEuZWUhTWAKQ1wQbfzGApGWcPqxEpAk1BAWg1ENUkMS78yKi8Sk39naySTSpZdiQ9KdABzUzXjQZUhKQyQAOQjtSYDC85ybEYOYAkHvFqlISuxvT3gWsNBeGpm1TTV2V2qBRMSB1Kiod7yjep+GStqkgto4dohsdwnJWVEIQCoFzS99iT9IDP8L2HZpQtMoufcmKJ12lqL+jw2zXNZcsBBSkJYtTYA6BQ0ZQ3ZjCnFHC6sKm4SQr2FIBQmpvZUm4uNDzEROBwaVpKVkrTMCmqsy0h6Sdj8rHR4CUyPPJiE0LM5BLElIdK295kgEg8ovWScThQCVrBJNmBSq1zVLOloxZObLlLEurupLBB1YEg2OhcG20WvCZpKmhKTUFp9kzagfJaS6ehLwGxYPMETQShTgbw6C4yv/HzLXLWialS3YIcOXt+IS366Ro6JgUytHGnXl5QD4LjuEJSn1hZoAoEcUfxQcAoBBwUAwAIjkwDEBxXxZLwMlS1l1e6ka3Fn6BneAHFPGcrBIFZqmqeiW7E9Sdk9Yo+T4Y5liP3nGXSglMqWmySxv8Aygv5xnub54cXNVOWSWLAq1YDloPDrF34Qx34MsNdI3+/vzgNWw5SAEpDACw+EOSIhMFiisaenlEtIVAKBMdKEHVBwCZTHNMKHpAIgK9xpgO0wkxgCUspj0O0Y/nyTLQtneyh1UySD4lB+JjfFodwbg2bXWME40WJc+m7BVB3sLpU21iQx6wFWzvHJnTBMDgqAq5VDf0hPB4whSSVEEGzuRfS3Iw+xGRdoSqUoEEaP77mw8RpCuHyRCkoN0lQsA7lYN2fd/d6WgJ1GIQaVFkTE+0monva1JtoRcsTpFo4d4lSiy5jF2KgABze3dbx9YomIySYkFV1pU62UwUUp9sNvSX0u0S+Dy9CpaCkkJupwXZk95Cknk4I8YDcsKsKSFAgghwRcEcwfWHO0VPgnENKRKKgogEgp0pN0kctWi1pgOaIEKVQIAVQSltAMV7jKcRKoBIcO451JSkK6d5+tLQDfiHj2VIIRLT20w8rIT1UvT0jLOIs2Vi8QozlakUy5Qc2DEs7DxJPhEfnk9c8CcCoISsIQk6cnPNRN/QR2jDoEkhLBSwXbcBxc8+6o/bQFezrDgKJQimULAB2HQqPtK5mL/wgXJvuGez2ew+EUPO0KKigOES1ANydIv4axe+D8SJJmTVMUy2Dak2DkjkB1gNGyaSXYvrd/LS5ifSsJUz3itYbi6QGexsSCDoXu56/OOcXxPImVFEz8RDEB7kDW3r6QFq7UOR9tHYXyiq57ngH7vNQoETFUlvykXN+QeOcx44l4VZEzn8GBCvAiAtogiYr2W8dYSeLTgk2sS28TMrMJatFjp1HOA6XNG9vvWMG4px4nT58whI76knX2klRDep/1CNwzOSSkkagGPPfEMwNMO5XqLHvCoqI8Q0A1yacTWCzbjSznSJDM5ktUoLruVVJI3sKn5KLF+oB5xGYJLrBQBLSLKJNqGN7/bmFlYlBSslDoToNAFaBTbO7+BgJNOcKmS5RCgFynmUq9+1Kg/O++sMsZmgStAlk+6kgaKpDP17pKX/hhjl2MEuhK2IJqe5IcKAdtbF25w/wOLH72ewlBQAKAtfuggh2Ba7n1gNQ/ZZPmKQax3ShCkne439NI0JKrRSP2ZqeStwQpNKL2FIH9T+EXYaQHdoKOfWBAKExCcU5V2slTNUzMSwKXuH2O4OlomYRxYdBcE2cNq4uG6wGL5jkxMoIllIqLqlhJpC2BJTydnYte73itYid2LhRTdy2qSfJiIvme4OqfVMpqUBUFBSUgFiLJ1ADNzeM84gAXOISk0pLAGxUByA08IBnmmZVqFISAspqSzsuw8n6czErjMZ2QPhcF9ehitoUntU0i1QsddecW3OcA1KjZKiCq1iG0tvaAY4VeHp/HmEPc3UfRI2FoaZlLQlT4dU2xBNQIv030b1iZy3h0LCkzJMxgXSpBS7XYsrUNt0iSzfhaRLw34YXWT3aiAanIJIAZrba2gLdwHRi8AlKkE9mWUo2Dg1MB00iC/aMhCKFMXSkIUikECxpuSdR8Iuf7OsF2eXS0hndRJZnJOsK57w52khculytQL7ghiL9DAYEmYAQpRmUO34ZFiLs5G0XbIs9oQOznqWQxEqcQDcA9yYmx1uCzbxIr4ZC5awqTWntj7K1JUlfMEg2O4PrE3lHBCFS0o/diiW5JExZKiTYqcMAWDW2gJbI+Ke0SErdyoi4IIOrXG2jPs8ZnxjktOKmBqglylixsoK0NiGJ9I0mdwoqUoGXMUqWlqUrUVUto3preI3irh4zUiYgjtU6EuA/lfn4wGLTJ1JYNdyX3++kc4jMHFBYJB9lNkvz6nqYl05HXOWmaeyKXKlGwa7M/WJaRw7L7MKl/iGbMQgE8qgSr0q8iICs4DFIQBUKt2La3FujRYeF8vm4ibLSiWpKEsVKAuXUT9G8oh8uwEsz1pUtKEVLZSnskKOw10jV/wBmOAS85aUlUoLaXOJV3mA7qU9NzuYC7ZPlqZMsJAubk7km94k0gwki8KiAUc9IKOaoEAcERHZgqYCCzrITMdcpSUzDrWmpCmAAJSGLgDWM84t/ZviloqQlM5ZU6gkgKYjUCyQBewjXSmEyIDyzmGRz5C/xZK5ahcBaSKmYln1jSchnS8RKTLXqCC+7t4xcP2lZR22DWpu9J/ESegsoeDF/KMpygmWQQSDVr8flAafluR0JvfkeQ5t9fGIXjRSJaEqUXOiUgMOcTmSYorQk1OWG9222ioceZqETu93glIAT/mIJPoDAabwzhezwskfwg+sOpGboJZTpPXSIPIuOMNNlpZbKFKaSwU7BmHWEpXH2CxClyUKqmB2SUsCQWNJgJTNMqINcoNd1AHUc23IgYXGEM21ik6v02uPkYdYCa8ph7SLfUHzDQjOUlZALOxf/ADfYgOsTjQdNN/GIPMpxUGT4/fk8LzpJ0c7Bx1cQc2UE3Z26+DfOArcjhOTPWTORUmYkoN9CzpWOSraxC5BgThkY0KIWnC9oEq50hwR1BYeUTiZs8TpgQh5bJISLLdtEl9PaiN41zBOFy9WHSgInYoklCWdMvVRIA6N5wGXZdhRMIC1Uue8rx1j0B+z3HyFYVMqS5Emx7pAcknXQ7xnPDvC9SUqmpJlkAsCmpSTsI0bIZkuSKJUlctBL273S7kmAtYF47BhrIxLljrr5eEOgqADQI6eCgOxAeATBGABMcKS8du8FANsTKCkqSdFApPgQx+cYpjOHpmEnrlzEsknuLsy0jccmjb1RR/2pADDypl3RNbyUkv8AECAreRZwZZvcMer+PSK/xavtqjcqLer89o4XmIAS7DbzZyHu39jHP78lVLEkGYkS0kOBYO+71KHkFQEZlmMUkjtHpGjWVbYK5Nr4RoWSycvmrlzezl9oltyH0Z9jdozrM8YgBICnIBdWtRJew0A1vzEO8jzeWlAlu3tAFuZcA8tx5wG4z8V3e0RqAxa4YdIbz8YlXfBGz6b2vyjPcFxcqSlFZLWHMMwJ39qxB6xLqzpKlEjuggFX5SCXQt/h4wF0CbeMM8bNZLDx+KYUweMSZftPSPs+EQ03MEqVSL1GkctT8G+UBReLeIsRh8esyJlNUuWdiNFNbzMRuAy1WJ/FnqWpUxVy7qV4dB0iwcRZUibjpiiwQEoTc+8lLMBzZtecOpEuXLACAyXfZyT1C/hASOX4GyUpA7oSkApOgb3n+cWHKMCEt3aVXqsAX8CYr2X5oJR1FJ37rg8w6j5iLNI4hlKSTUkKSNWD7chpAS8oUsR3uYAuHO38Lw9ViA2r+F3inYriR2UlSEn8zg25AU3HxhGZm4WQUkJL3AI9fZgLr+9I5j78oEVbtpn5x/rH9MCAtxnsWcGIifNJmKWUl7MHCQG3BJ18oiMZnQS7llGxBUSL6gFTeDxCYjOlBRCQ/wDMx9QTAXzBYp/dW/Ilw+urQ4GNADrNNnLmwHN9IzabnCkrYByLvbU8z2bw6wfEli1IGhQ1d31AcX8oC7ZviFISFpUyQWVZ2BsFN0Pzij8V8QdvhMRJVLrUg+2myahdKqS50B8btEpjOJz2Kkkkk7lGz7C/JrxmuaZ2tJVSRSod4pNiPaSVJINIYNzEBEz00pSQkLYXSXYLUGKi3JOkRWMCqwm4KmcA6q0dxC2IxZK6npNT2bXa4ubEQ5y7ALUoqHUk+OgBO46QDORh3JSZCVljqopYAXblp5xMZZKM6hKZSZaA93JJPJ/CF5MtIQpQS5YHvMTY03fnf0iXlZiEkkplooa6LK0ZwBtptZ4CEzXKlyQB2gmad0C4F2PLQN5QzkY1YpsrruSiqod06s23WJDiLPkzE0oJBSHLAp3cfzNbqwiHwaHpquaiN0lIvcfSAveS5mWoCrqBDh7gGw52DX/SJ3I8vWVNYKVoNSlO6j0cfKKbwzls2dPpANQdiPYpe5JHjz8I2LLcuTIRq6mdSmZ20tsBsIDN+JMMrDYhLEdnNqJv74PeLkF3cFuhaGipxIGvWwA/9cSHFeZDETipNJlSnSlzSCvQkD71iJ7M8tNWuPgIBwVFrFTdH+iBBS1qHvKD9VD5rhsE9C3+X9UmDDbejj9PpAPU4hY1Kvi3wP1h1Jxq65YZSqjdTmwAcO8zcxFkOHIOv37sOMPNJYBx9/5IC6/v/wDB/v8A+0CKz20z86vU/wBECAOahIdSQQX0dgC2hszuSbp2iMxcsEA9zz7MfMJMK45aklTsQGsLkEh20LGIyZjNxbmHL+hL/CAWkYY3sAAHe/zSoxwiYCdbgncK05OyhCC5t3Z33I/6j5wmlQfVhfkb+SoCWGPUpKkm4VZz2he9jr8jFfxuJl1EuAGpUjvFwD7T06Q9mL7IPUEkpLML77kMC2kM1rSq9JCS6U1J0JT3nYNrcwECuWoupnAuTYC43Omg0iw4PHBkpAJASSagwqt7PJtGPtOYb5TKpQawDTs/dDgl296wSG5kR3JnJKVuWWoJSpJApUQxYHYju6flgOcRmRTOSAadQSwBYaA7jbSHE2UkKBqJTTdgTdrDTSn5GK9OWtM1ViabAHYB+713iTRmVSEo/hLop5DUqP8AZnPOAQxstW4cEM/JSbsfJ+sOMlwpMxLqsbtvSWFn1tHC56VLKihaU0uQlRcrNgLlgQQWu+oify/MkrQKiBSCA7OFDu3Ch3dnvAabw2iWlLS0gaFuZ5nkRuIjuL+JDfDyi6le2pyAkbhwNTEBO44EuUqXKtNZKVEqSQCzFVQPePS0RWGm0oeqpatTZz51wC02aCmhLMnmr4ezDfETEoTUshgw1fU2s1oNKgfdV4Pb/nEZxNijSJQq2KrFhyFz1gJIo3b4f9frCalF9fv/AFQ34fqVLFirayBdOgLv84lbXDFx1NvIPANUKDWa/gPrCkpaX934fpBrf7JF/SAidsH12VAL9qjmj4QIFB5H1V+kCAb42YWSSXqDl/gwZvQPEfLlOdTvb+x/SJPH0uyTez+Vgm7HyvDHT2mHj9Q6flAIMzuGIHIfOkR1LKRTorzqHxKgPCCThApRZjrpoNb2T9YSlYc6OSXvY29SflAFmElzUGD7aC25D/fWI3GJSlKTLLsKg5IJX7wN79OcdZniSX1IUAHAYuCXc6a84ROIQpJlpRsGJudNXHg8AWHxJSQkAvUFO501IZrDQHkIcrxExSlh6kOab2Qo6kAW59bCGhFQUylOsMFX0vqdxt1aOZ84hHZvSUh1aUq2cPclQvaAaYoqYL9pJ97bqCDu9z4mHWECVIACqQzTLl3Ooe7DTTWGc6ahRUlAIRSCkEmy7A35s8KYJLFmclhSNbHkedvW0BPy8vD1qUae8FObBKtX31AUCP1ht+7rCwZQLqZYDAKe6SL66X5wripywwCFBBSzEix1fvbEE2/tDqdNSVJrSdmct3gxuzhzYu4f1gGwnKqWkoQF1DRNQJ/INWfcP4aQ6wygXNICqmY0WHO4+jwVFZdaQCVXBqCrlmSq7s4IJ6jlAwkxJX3u6sDv2KSTsdWfmCfnASE2amVLKlMToAKFOdtgYgm7VVKU95V1GlTgdC58NILM8WpagCGuyQoG/mTE3luXplICrVKNyG18aoBcSAilIDMLWc6c+zhbDzQtRBAt/DvzPceGkgOsqqT3X5f1COO3TU4pPkDf/XASQw9Dkh06aEBztsTCSGAFwTzLDntV5QJOJf8AK2/dHzK4ddmD7O/VOnJgqA58kf7f6oEFSrkfv+aBARfakk29Gb5t8IZYvN0yiQkla9gPZHOpvkIjsbm5IZHcBd2V3jyckxHvbnfU/r/eAezc1mqLggNyAe49YTn4+Y3/AMitb3IhmFf2jmdNs3PUfA25wCclZUoBwUJB7qjSG3b4nnDxK1D2SyiLty5ltjo0R8yURcabPr4w4l4ml2TyezhwdW5wBCY4uoJBY72s7huvzhTGYJS5aS7lIAbQhyohue4EKYPDlaklQKkk72s4Nj4gbRKtYygi9lKNTEqAJFjsL6bmAreXINSSDeoWOji4+sS2Elhc0LSSmoh1NYHmD1Z4JGCLqAskEEG5c20Hh0aF8wniWmgJKioB3dKRS5FwxB7xDeW0AniM3VMTddKHuLlhcve+/wA46lLUFFCVhlVXRqae8FPqWOxuHIhOSmUUEza6wkJTcABJdhoag9n1EK4WcgJKQbJVWak1FN2Kkq67pPOzwD9alkzKRUwHeSwqNLEs3l4iGWNxqilNSgXDs7sNhfeD/eCg1EVBIbcBWwfqzF+kNZmJKmSxuqrTS97Dm/wgHORyqlVqPQeH+qLFiswASwUQwDDrz9uG+VYUpD1MANnt8Yb4yaVKCe0Vq51/qgHkmvs1F3fxf/lDIpJVf0IUH+cPMZOCUAOS4++cRZVdinzbTzpgJOcsJA0SPD60Rzhs2QmznyMtvMKAMRSZtZbbRxT8u7CsxaUaP1cN+ogJT/Fkfk/9cCI3/EP4h/t/ogQEFikjb5n+qOEq7v6t/aCnEORVt984NaFJABSRvcN4QASLXFvE/wB4bk1K1sPX1aOpqw1+f3rHEgWt8v7wDhSevLwhNV+nQesAqA11+fw+sFKW5Zmf7ZoC25Blk3sSs1KlkPdL3DGlP8zeUOsXL7SdTQkFHeIAJUoFIarU2NrHUGL3keTmTg5SQHKaVG3vC5b1Z2ivcR5bIwktc2pZnzT+E5AKe85KbCwJLk66QFNzTE9nSHBUAAQzjRmKR7Kh9IipuLBJBAuNS9Wr32MOFTCdQN7sXud2McmQq3d/5D5wHMt1AkszBmDte/8A+w4TKrSaikXD/Bgq31gpeECQHAbqUxxPxqEAhPtHS9vgYAYufUaEkUpDONW/ttHeAlVLfV7Dw+MNRJIIRuW11aJbD4YvozdLfEwEwtFEsWIc9dNekMMNN76llhyv/wBhHWOvSAUkgWZtTbS8OMDw2sylTFLAG30GmvKAjsZia1k6t5j/AIn5w2CATcgc2I+hDQvMwoFgCW1tb1JgJwqgipQAJ9kXZt1lvswBGZqEu3mR8QYbrAG9/Aj40iO0zQNA55lNvrDjDSFLU9qdyGAfyTAJfvi/t/1gRL/4eP8A7B6/9YEBApwSrd0Ps/yuoQ/l5bPKChJUAsXSEqA2Nix+cWXN8IiRPUmWgAJIY3B0fYiJHh6Z2qlBSU6O4DE9DzEBmeMyaaj2kHVt/HlDISFpLhBs2wPPzaN1RkkldJXKSQsaUhhtZg+3OG2IwQkrKUqJSHACggsALAd2AxdcssXCkm7hreA3g8EkCai3vjpuI3P/AMQw2ISRMlAvdwySD0KWt0jJc+yaXh8QtMupk6Ob89oDW8wzESpXaTCyEpDh7qJBZAKhcklh5xlOaY+Zipqpi7bADQI2SBcabiJrivMlzVSZSiyESkEJDtUrVRc3MHk2Ry5gdbltrMfG0BUUIWFPRZNxUkW8zCk7MCR3lIa9kgC/UjWL8jhXDrmzApFk3Hpp4RIK4JwkuSFiSFKUPeux5iAx+bMrLIqU9qQ5v8YeYbIJ6TVR2YGpWz+nONfy3IpQAYN4BI+kPsXwnIIBZWp962nKAybB5IrxKtSdT5Racs4ZZIVMdzoAGPjo/K0XPLMhk2NCXfdKDz/hiXl5Ugl72D7fpAUZeSgm6drgn2v4XAdtzCecynCUVEtqEo0LaM/KLjjMuAQFBSg4Fu63xHWFcNw9LqIdTMCR3Q5bdgHgMwRl7CooUZabhLMpatrDRI8do5HDk/EElQIe9+6kA6AOY1qblMtCVFIZmblbQNo3SEf8LSpPeKjYbt02gM7wHByJf51q5JCaQX35xKyOH2ZISo+JNgTdgzReJWUSgAyPir9YdypQDsGeApX/AIcfyn4QcXphyg4D/9k="/>
          <p:cNvSpPr>
            <a:spLocks noChangeAspect="1" noChangeArrowheads="1"/>
          </p:cNvSpPr>
          <p:nvPr/>
        </p:nvSpPr>
        <p:spPr bwMode="auto">
          <a:xfrm>
            <a:off x="80963" y="-942975"/>
            <a:ext cx="153352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38487"/>
            <a:ext cx="3048000" cy="38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691794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92500" lnSpcReduction="10000"/>
          </a:bodyPr>
          <a:lstStyle/>
          <a:p>
            <a:r>
              <a:rPr lang="en-US" sz="2900" dirty="0" smtClean="0"/>
              <a:t>Dickens </a:t>
            </a:r>
            <a:r>
              <a:rPr lang="en-US" sz="2900" dirty="0"/>
              <a:t>in his lifetime saw Great Britain change from a </a:t>
            </a:r>
            <a:r>
              <a:rPr lang="en-US" sz="2900" dirty="0">
                <a:solidFill>
                  <a:srgbClr val="FF0000"/>
                </a:solidFill>
              </a:rPr>
              <a:t>rural, agricultural </a:t>
            </a:r>
            <a:r>
              <a:rPr lang="en-US" sz="2900" dirty="0"/>
              <a:t>"Merrie Old England" of inns, stagecoaches, and fox-hunting squires to an </a:t>
            </a:r>
            <a:r>
              <a:rPr lang="en-US" sz="2900" b="1" dirty="0">
                <a:solidFill>
                  <a:srgbClr val="FF0000"/>
                </a:solidFill>
              </a:rPr>
              <a:t>urbanized, commercial-industrial land </a:t>
            </a:r>
            <a:r>
              <a:rPr lang="en-US" sz="2900" dirty="0">
                <a:solidFill>
                  <a:srgbClr val="FF0000"/>
                </a:solidFill>
              </a:rPr>
              <a:t>of </a:t>
            </a:r>
            <a:r>
              <a:rPr lang="en-US" sz="2900" b="1" dirty="0">
                <a:solidFill>
                  <a:srgbClr val="FF0000"/>
                </a:solidFill>
              </a:rPr>
              <a:t>railroads, factories, slums</a:t>
            </a:r>
            <a:r>
              <a:rPr lang="en-US" sz="2900" dirty="0">
                <a:solidFill>
                  <a:srgbClr val="FF0000"/>
                </a:solidFill>
              </a:rPr>
              <a:t>, and a </a:t>
            </a:r>
            <a:r>
              <a:rPr lang="en-US" sz="2900" b="1" dirty="0">
                <a:solidFill>
                  <a:srgbClr val="FF0000"/>
                </a:solidFill>
              </a:rPr>
              <a:t>city </a:t>
            </a:r>
            <a:r>
              <a:rPr lang="en-US" sz="2900" b="1" dirty="0" smtClean="0">
                <a:solidFill>
                  <a:srgbClr val="FF0000"/>
                </a:solidFill>
              </a:rPr>
              <a:t>proletariat</a:t>
            </a:r>
          </a:p>
          <a:p>
            <a:r>
              <a:rPr lang="en-US" sz="2900" dirty="0" smtClean="0"/>
              <a:t>these </a:t>
            </a:r>
            <a:r>
              <a:rPr lang="en-US" sz="2900" dirty="0"/>
              <a:t>changes are chronicled in his novels, and it is possible to read them as a </a:t>
            </a:r>
            <a:r>
              <a:rPr lang="en-US" sz="2900" b="1" dirty="0">
                <a:solidFill>
                  <a:srgbClr val="FF0000"/>
                </a:solidFill>
              </a:rPr>
              <a:t>social history of </a:t>
            </a:r>
            <a:r>
              <a:rPr lang="en-US" sz="2900" b="1" dirty="0" smtClean="0">
                <a:solidFill>
                  <a:srgbClr val="FF0000"/>
                </a:solidFill>
              </a:rPr>
              <a:t>England</a:t>
            </a:r>
            <a:r>
              <a:rPr lang="en-US" sz="2900" dirty="0"/>
              <a:t> </a:t>
            </a:r>
          </a:p>
          <a:p>
            <a:r>
              <a:rPr lang="en-US" sz="2900" smtClean="0"/>
              <a:t>In </a:t>
            </a:r>
            <a:r>
              <a:rPr lang="en-US" sz="2900" b="1" i="1" dirty="0"/>
              <a:t>A Tale of Two Cities </a:t>
            </a:r>
            <a:r>
              <a:rPr lang="en-US" sz="2900" dirty="0"/>
              <a:t>(1859) he expressed his </a:t>
            </a:r>
            <a:r>
              <a:rPr lang="en-US" sz="2900" b="1" dirty="0">
                <a:solidFill>
                  <a:srgbClr val="FF0000"/>
                </a:solidFill>
              </a:rPr>
              <a:t>loathing for the decadent French aristocracy </a:t>
            </a:r>
            <a:r>
              <a:rPr lang="en-US" sz="2900" dirty="0"/>
              <a:t>of the ancient </a:t>
            </a:r>
            <a:r>
              <a:rPr lang="en-US" sz="2900" dirty="0" smtClean="0"/>
              <a:t>regime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Dickens the Reformer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583415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born </a:t>
            </a:r>
            <a:r>
              <a:rPr lang="en-US" dirty="0"/>
              <a:t>on February 7, </a:t>
            </a:r>
            <a:r>
              <a:rPr lang="en-US" dirty="0" smtClean="0"/>
              <a:t>1812</a:t>
            </a:r>
          </a:p>
          <a:p>
            <a:r>
              <a:rPr lang="en-US" dirty="0"/>
              <a:t>h</a:t>
            </a:r>
            <a:r>
              <a:rPr lang="en-US" dirty="0" smtClean="0"/>
              <a:t>is </a:t>
            </a:r>
            <a:r>
              <a:rPr lang="en-US" dirty="0"/>
              <a:t>father, John Dickens, was a </a:t>
            </a:r>
            <a:r>
              <a:rPr lang="en-US" dirty="0" smtClean="0"/>
              <a:t>was </a:t>
            </a:r>
            <a:r>
              <a:rPr lang="en-US" dirty="0"/>
              <a:t>a happy-go-lucky, </a:t>
            </a:r>
            <a:r>
              <a:rPr lang="en-US" b="1" u="sng" dirty="0">
                <a:solidFill>
                  <a:srgbClr val="FF0000"/>
                </a:solidFill>
              </a:rPr>
              <a:t>improvident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man whose family often knew want as the debts piled </a:t>
            </a:r>
            <a:r>
              <a:rPr lang="en-US" dirty="0" smtClean="0"/>
              <a:t>up</a:t>
            </a:r>
          </a:p>
          <a:p>
            <a:r>
              <a:rPr lang="en-US" dirty="0"/>
              <a:t>a</a:t>
            </a:r>
            <a:r>
              <a:rPr lang="en-US" dirty="0" smtClean="0"/>
              <a:t>t </a:t>
            </a:r>
            <a:r>
              <a:rPr lang="en-US" dirty="0"/>
              <a:t>the age of </a:t>
            </a:r>
            <a:r>
              <a:rPr lang="en-US" b="1" u="sng" dirty="0">
                <a:solidFill>
                  <a:srgbClr val="FF0000"/>
                </a:solidFill>
              </a:rPr>
              <a:t>twelve</a:t>
            </a:r>
            <a:r>
              <a:rPr lang="en-US" dirty="0"/>
              <a:t>, Charles Dickens experienced what was to become the key event of his </a:t>
            </a:r>
            <a:r>
              <a:rPr lang="en-US" dirty="0" smtClean="0"/>
              <a:t>life</a:t>
            </a:r>
          </a:p>
          <a:p>
            <a:r>
              <a:rPr lang="en-US" dirty="0"/>
              <a:t>h</a:t>
            </a:r>
            <a:r>
              <a:rPr lang="en-US" dirty="0" smtClean="0"/>
              <a:t>is </a:t>
            </a:r>
            <a:r>
              <a:rPr lang="en-US" dirty="0"/>
              <a:t>father was imprisoned for debt in the Marshalsea </a:t>
            </a:r>
            <a:r>
              <a:rPr lang="en-US" dirty="0" smtClean="0"/>
              <a:t>Prison</a:t>
            </a:r>
          </a:p>
          <a:p>
            <a:r>
              <a:rPr lang="en-US" dirty="0" smtClean="0"/>
              <a:t>young </a:t>
            </a:r>
            <a:r>
              <a:rPr lang="en-US" dirty="0"/>
              <a:t>Charles was taken out of school and put to work in a </a:t>
            </a:r>
            <a:r>
              <a:rPr lang="en-US" b="1" dirty="0">
                <a:solidFill>
                  <a:srgbClr val="FF0000"/>
                </a:solidFill>
              </a:rPr>
              <a:t>blacking warehouse </a:t>
            </a:r>
            <a:r>
              <a:rPr lang="en-US" dirty="0"/>
              <a:t>in London, pasting labels on bottles of shoe </a:t>
            </a:r>
            <a:r>
              <a:rPr lang="en-US" dirty="0" smtClean="0"/>
              <a:t>polish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Early Life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8599845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 smtClean="0"/>
              <a:t>at fifteen </a:t>
            </a:r>
            <a:r>
              <a:rPr lang="en-US" sz="2900" dirty="0"/>
              <a:t>Dickens began working as an office boy for a law </a:t>
            </a:r>
            <a:r>
              <a:rPr lang="en-US" sz="2900" dirty="0" smtClean="0"/>
              <a:t>firm</a:t>
            </a:r>
          </a:p>
          <a:p>
            <a:r>
              <a:rPr lang="en-US" sz="2900" dirty="0" smtClean="0"/>
              <a:t>by </a:t>
            </a:r>
            <a:r>
              <a:rPr lang="en-US" sz="2900" dirty="0"/>
              <a:t>the age of twenty, Dickens was one of the best Parliamentary reporters in all </a:t>
            </a:r>
            <a:r>
              <a:rPr lang="en-US" sz="2900" dirty="0" smtClean="0"/>
              <a:t>England</a:t>
            </a:r>
          </a:p>
          <a:p>
            <a:r>
              <a:rPr lang="en-US" sz="2900" dirty="0" smtClean="0"/>
              <a:t>Dickens</a:t>
            </a:r>
            <a:r>
              <a:rPr lang="en-US" sz="2900" dirty="0"/>
              <a:t>' interest began to </a:t>
            </a:r>
            <a:r>
              <a:rPr lang="en-US" sz="2900" b="1" dirty="0">
                <a:solidFill>
                  <a:srgbClr val="FF0000"/>
                </a:solidFill>
              </a:rPr>
              <a:t>switch from journalism to </a:t>
            </a:r>
            <a:r>
              <a:rPr lang="en-US" sz="2900" b="1" dirty="0" smtClean="0">
                <a:solidFill>
                  <a:srgbClr val="FF0000"/>
                </a:solidFill>
              </a:rPr>
              <a:t>literature</a:t>
            </a:r>
          </a:p>
          <a:p>
            <a:r>
              <a:rPr lang="en-US" sz="2900" dirty="0" smtClean="0"/>
              <a:t>his </a:t>
            </a:r>
            <a:r>
              <a:rPr lang="en-US" sz="2900" dirty="0"/>
              <a:t>first work of </a:t>
            </a:r>
            <a:r>
              <a:rPr lang="en-US" sz="2900" dirty="0" smtClean="0"/>
              <a:t>fiction appeared </a:t>
            </a:r>
            <a:r>
              <a:rPr lang="en-US" sz="2900" dirty="0"/>
              <a:t>in the Monthly Magazine when he was </a:t>
            </a:r>
            <a:r>
              <a:rPr lang="en-US" sz="2900" dirty="0" smtClean="0"/>
              <a:t>twenty-one</a:t>
            </a:r>
          </a:p>
          <a:p>
            <a:r>
              <a:rPr lang="en-US" sz="2900" dirty="0"/>
              <a:t>h</a:t>
            </a:r>
            <a:r>
              <a:rPr lang="en-US" sz="2900" dirty="0" smtClean="0"/>
              <a:t>is </a:t>
            </a:r>
            <a:r>
              <a:rPr lang="en-US" sz="2900" dirty="0"/>
              <a:t>newspaper work had given him an intimate knowledge of the streets </a:t>
            </a:r>
            <a:r>
              <a:rPr lang="en-US" sz="2900" dirty="0" smtClean="0"/>
              <a:t>of London</a:t>
            </a:r>
          </a:p>
          <a:p>
            <a:r>
              <a:rPr lang="en-US" sz="2900" dirty="0" smtClean="0"/>
              <a:t>they </a:t>
            </a:r>
            <a:r>
              <a:rPr lang="en-US" sz="2900" dirty="0"/>
              <a:t>began to appear in periodicals and newspapers in 1833, and in 1836 were gathered together as </a:t>
            </a:r>
            <a:r>
              <a:rPr lang="en-US" sz="2900" b="1" dirty="0">
                <a:solidFill>
                  <a:srgbClr val="FF0000"/>
                </a:solidFill>
              </a:rPr>
              <a:t>Sketches by Boz</a:t>
            </a:r>
            <a:r>
              <a:rPr lang="en-US" sz="2900" b="1" dirty="0"/>
              <a:t>, Illustrations of Every-day Life, and Every-day </a:t>
            </a:r>
            <a:r>
              <a:rPr lang="en-US" sz="2900" b="1" dirty="0" smtClean="0"/>
              <a:t>People</a:t>
            </a:r>
          </a:p>
          <a:p>
            <a:r>
              <a:rPr lang="en-US" sz="2900" dirty="0"/>
              <a:t>t</a:t>
            </a:r>
            <a:r>
              <a:rPr lang="en-US" sz="2900" dirty="0" smtClean="0"/>
              <a:t>his </a:t>
            </a:r>
            <a:r>
              <a:rPr lang="en-US" sz="2900" dirty="0"/>
              <a:t>pseudonym, </a:t>
            </a:r>
            <a:r>
              <a:rPr lang="en-US" sz="2900" b="1" dirty="0">
                <a:solidFill>
                  <a:srgbClr val="FF0000"/>
                </a:solidFill>
              </a:rPr>
              <a:t>Boz</a:t>
            </a:r>
            <a:r>
              <a:rPr lang="en-US" sz="2900" dirty="0"/>
              <a:t>, was suggested by his brother's pronunciation of "Moses" when he had a </a:t>
            </a:r>
            <a:r>
              <a:rPr lang="en-US" sz="2900" dirty="0" smtClean="0"/>
              <a:t>cold</a:t>
            </a:r>
            <a:endParaRPr lang="en-US" sz="29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dirty="0" smtClean="0"/>
              <a:t>Early Professional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4520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dirty="0" smtClean="0"/>
              <a:t>he received an invitation </a:t>
            </a:r>
            <a:r>
              <a:rPr lang="en-US" sz="2900" dirty="0"/>
              <a:t>from </a:t>
            </a:r>
            <a:r>
              <a:rPr lang="en-US" sz="2900" dirty="0" smtClean="0"/>
              <a:t>publishers to </a:t>
            </a:r>
            <a:r>
              <a:rPr lang="en-US" sz="2900" dirty="0"/>
              <a:t>furnish the "letter-press" for a </a:t>
            </a:r>
            <a:r>
              <a:rPr lang="en-US" sz="2900" b="1" dirty="0">
                <a:solidFill>
                  <a:srgbClr val="FF0000"/>
                </a:solidFill>
              </a:rPr>
              <a:t>series of cartoon sketches </a:t>
            </a:r>
            <a:r>
              <a:rPr lang="en-US" sz="2900" dirty="0"/>
              <a:t>about a humorous cockney sporting </a:t>
            </a:r>
            <a:r>
              <a:rPr lang="en-US" sz="2900" dirty="0" smtClean="0"/>
              <a:t>club</a:t>
            </a:r>
          </a:p>
          <a:p>
            <a:r>
              <a:rPr lang="en-US" sz="2900" dirty="0" smtClean="0"/>
              <a:t>when </a:t>
            </a:r>
            <a:r>
              <a:rPr lang="en-US" sz="2900" dirty="0"/>
              <a:t>the Posthumous Papers of the Pickwick Club finally came out, the story predominated over the </a:t>
            </a:r>
            <a:r>
              <a:rPr lang="en-US" sz="2900" dirty="0" smtClean="0"/>
              <a:t>illustrations</a:t>
            </a:r>
          </a:p>
          <a:p>
            <a:r>
              <a:rPr lang="en-US" sz="2900" b="1" i="1" dirty="0" smtClean="0">
                <a:solidFill>
                  <a:srgbClr val="FF0000"/>
                </a:solidFill>
              </a:rPr>
              <a:t>Pickwick </a:t>
            </a:r>
            <a:r>
              <a:rPr lang="en-US" sz="2900" b="1" i="1" dirty="0">
                <a:solidFill>
                  <a:srgbClr val="FF0000"/>
                </a:solidFill>
              </a:rPr>
              <a:t>Papers </a:t>
            </a:r>
            <a:r>
              <a:rPr lang="en-US" sz="2900" dirty="0"/>
              <a:t>appeared in April, 1836, as a </a:t>
            </a:r>
            <a:r>
              <a:rPr lang="en-US" sz="2900" b="1" dirty="0">
                <a:solidFill>
                  <a:srgbClr val="FF0000"/>
                </a:solidFill>
              </a:rPr>
              <a:t>monthly </a:t>
            </a:r>
            <a:r>
              <a:rPr lang="en-US" sz="2900" b="1" dirty="0" smtClean="0">
                <a:solidFill>
                  <a:srgbClr val="FF0000"/>
                </a:solidFill>
              </a:rPr>
              <a:t>serial</a:t>
            </a:r>
          </a:p>
          <a:p>
            <a:r>
              <a:rPr lang="en-US" sz="2900" dirty="0" smtClean="0"/>
              <a:t>After </a:t>
            </a:r>
            <a:r>
              <a:rPr lang="en-US" sz="2900" dirty="0"/>
              <a:t>the last installment appeared in November, 1837, the novel was published in book </a:t>
            </a:r>
            <a:r>
              <a:rPr lang="en-US" sz="2900" dirty="0" smtClean="0"/>
              <a:t>form</a:t>
            </a:r>
          </a:p>
          <a:p>
            <a:r>
              <a:rPr lang="en-US" sz="2900" dirty="0" smtClean="0"/>
              <a:t>This </a:t>
            </a:r>
            <a:r>
              <a:rPr lang="en-US" sz="2900" b="1" dirty="0">
                <a:solidFill>
                  <a:srgbClr val="FF0000"/>
                </a:solidFill>
              </a:rPr>
              <a:t>set the pattern for all of Dickens' subsequent </a:t>
            </a:r>
            <a:r>
              <a:rPr lang="en-US" sz="2900" b="1" dirty="0" smtClean="0">
                <a:solidFill>
                  <a:srgbClr val="FF0000"/>
                </a:solidFill>
              </a:rPr>
              <a:t>novels.</a:t>
            </a:r>
          </a:p>
          <a:p>
            <a:r>
              <a:rPr lang="en-US" sz="2900" dirty="0" smtClean="0"/>
              <a:t>by </a:t>
            </a:r>
            <a:r>
              <a:rPr lang="en-US" sz="2900" dirty="0"/>
              <a:t>the 1840s Dickens had become the </a:t>
            </a:r>
            <a:r>
              <a:rPr lang="en-US" sz="2900" b="1" dirty="0">
                <a:solidFill>
                  <a:srgbClr val="FF0000"/>
                </a:solidFill>
              </a:rPr>
              <a:t>most popular novelist in </a:t>
            </a:r>
            <a:r>
              <a:rPr lang="en-US" sz="2900" b="1" dirty="0" smtClean="0">
                <a:solidFill>
                  <a:srgbClr val="FF0000"/>
                </a:solidFill>
              </a:rPr>
              <a:t>Britain</a:t>
            </a:r>
            <a:endParaRPr lang="en-US" sz="29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/>
              <a:t>Pickwick Papers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7136201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1840 - </a:t>
            </a:r>
            <a:r>
              <a:rPr lang="en-US" sz="2400" dirty="0"/>
              <a:t>1855 were most fruitful </a:t>
            </a:r>
            <a:r>
              <a:rPr lang="en-US" sz="2400" dirty="0" smtClean="0"/>
              <a:t>years: 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The </a:t>
            </a:r>
            <a:r>
              <a:rPr lang="en-US" sz="2400" b="1" i="1" dirty="0">
                <a:solidFill>
                  <a:srgbClr val="FF0000"/>
                </a:solidFill>
              </a:rPr>
              <a:t>Old Curiosity Shop, Barnaby Rudge, A Christmas Carol, Martin Chuzzlewit, Dombey and Son, David Copperfield, Bleak House, Little Dorritt, </a:t>
            </a:r>
            <a:r>
              <a:rPr lang="en-US" sz="2400" dirty="0"/>
              <a:t>and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Hard </a:t>
            </a:r>
            <a:r>
              <a:rPr lang="en-US" sz="2400" b="1" i="1" dirty="0" smtClean="0">
                <a:solidFill>
                  <a:srgbClr val="FF0000"/>
                </a:solidFill>
              </a:rPr>
              <a:t>Times </a:t>
            </a:r>
            <a:r>
              <a:rPr lang="en-US" sz="2400" dirty="0" smtClean="0"/>
              <a:t>all appeared</a:t>
            </a:r>
          </a:p>
          <a:p>
            <a:r>
              <a:rPr lang="en-US" sz="2400" b="1" i="1" dirty="0" smtClean="0">
                <a:solidFill>
                  <a:srgbClr val="FF0000"/>
                </a:solidFill>
              </a:rPr>
              <a:t>Hard </a:t>
            </a:r>
            <a:r>
              <a:rPr lang="en-US" sz="2400" b="1" i="1" dirty="0">
                <a:solidFill>
                  <a:srgbClr val="FF0000"/>
                </a:solidFill>
              </a:rPr>
              <a:t>Times, A Tale of Two Cities, </a:t>
            </a:r>
            <a:r>
              <a:rPr lang="en-US" sz="2400" dirty="0"/>
              <a:t>and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rgbClr val="FF0000"/>
                </a:solidFill>
              </a:rPr>
              <a:t>Great Expectations </a:t>
            </a:r>
            <a:r>
              <a:rPr lang="en-US" sz="2400" dirty="0"/>
              <a:t>appeared in serial form </a:t>
            </a:r>
            <a:endParaRPr lang="en-US" sz="2400" dirty="0" smtClean="0"/>
          </a:p>
          <a:p>
            <a:r>
              <a:rPr lang="en-US" sz="2400" dirty="0" smtClean="0"/>
              <a:t>Dickens </a:t>
            </a:r>
            <a:r>
              <a:rPr lang="en-US" sz="2400" dirty="0"/>
              <a:t>gave </a:t>
            </a:r>
            <a:r>
              <a:rPr lang="en-US" sz="2400" b="1" dirty="0">
                <a:solidFill>
                  <a:srgbClr val="FF0000"/>
                </a:solidFill>
              </a:rPr>
              <a:t>public readings </a:t>
            </a:r>
            <a:r>
              <a:rPr lang="en-US" sz="2400" dirty="0" smtClean="0"/>
              <a:t>from his                   novels from </a:t>
            </a:r>
            <a:r>
              <a:rPr lang="en-US" sz="2400" dirty="0"/>
              <a:t>1859 to 1868 </a:t>
            </a:r>
            <a:r>
              <a:rPr lang="en-US" sz="2400" dirty="0" smtClean="0"/>
              <a:t>in </a:t>
            </a:r>
          </a:p>
          <a:p>
            <a:pPr marL="109728" indent="0">
              <a:buNone/>
            </a:pPr>
            <a:r>
              <a:rPr lang="en-US" sz="2400" dirty="0" smtClean="0"/>
              <a:t>  England</a:t>
            </a:r>
            <a:r>
              <a:rPr lang="en-US" sz="2400" dirty="0"/>
              <a:t>, Scotland, and </a:t>
            </a:r>
            <a:r>
              <a:rPr lang="en-US" sz="2400" dirty="0" smtClean="0"/>
              <a:t>America</a:t>
            </a:r>
          </a:p>
          <a:p>
            <a:r>
              <a:rPr lang="en-US" sz="2400" dirty="0" smtClean="0"/>
              <a:t>he </a:t>
            </a:r>
            <a:r>
              <a:rPr lang="en-US" sz="2400" dirty="0"/>
              <a:t>died suddenly in 1870 from a </a:t>
            </a:r>
            <a:r>
              <a:rPr lang="en-US" sz="2400" dirty="0" smtClean="0"/>
              <a:t>                               stroke </a:t>
            </a:r>
            <a:r>
              <a:rPr lang="en-US" sz="2400" dirty="0"/>
              <a:t>at the age of </a:t>
            </a:r>
            <a:r>
              <a:rPr lang="en-US" sz="2400" dirty="0" smtClean="0"/>
              <a:t>58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Middle Years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886200"/>
            <a:ext cx="1778190" cy="249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649788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Dickens wrote with an eye on the tastes of a wide </a:t>
            </a:r>
            <a:r>
              <a:rPr lang="en-US" dirty="0" smtClean="0"/>
              <a:t>readership</a:t>
            </a:r>
          </a:p>
          <a:p>
            <a:r>
              <a:rPr lang="en-US" dirty="0" smtClean="0"/>
              <a:t>when </a:t>
            </a:r>
            <a:r>
              <a:rPr lang="en-US" dirty="0"/>
              <a:t>the sales of serial installments of </a:t>
            </a:r>
            <a:r>
              <a:rPr lang="en-US" b="1" i="1" dirty="0">
                <a:solidFill>
                  <a:srgbClr val="FF0000"/>
                </a:solidFill>
              </a:rPr>
              <a:t>Martin Chuzzlewit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fell from 60,000 to 20,000, Dickens sent his hero off to America in order to stimulate renewed </a:t>
            </a:r>
            <a:r>
              <a:rPr lang="en-US" dirty="0" smtClean="0"/>
              <a:t>interest</a:t>
            </a:r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novelist ever had so close a relationship with his public, a public ranging from barely literate factory girls to wealthy dowagers, but </a:t>
            </a:r>
            <a:r>
              <a:rPr lang="en-US" b="1" dirty="0">
                <a:solidFill>
                  <a:srgbClr val="FF0000"/>
                </a:solidFill>
              </a:rPr>
              <a:t>consisting mostly of the newly formed middle </a:t>
            </a:r>
            <a:r>
              <a:rPr lang="en-US" b="1" dirty="0" smtClean="0">
                <a:solidFill>
                  <a:srgbClr val="FF0000"/>
                </a:solidFill>
              </a:rPr>
              <a:t>classes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Dickens &amp; His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838640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Serialization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left its mark on his fiction and often accounts for the </a:t>
            </a:r>
            <a:r>
              <a:rPr lang="en-US" b="1" dirty="0">
                <a:solidFill>
                  <a:srgbClr val="FF0000"/>
                </a:solidFill>
              </a:rPr>
              <a:t>flaws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which many critics have found in his </a:t>
            </a:r>
            <a:r>
              <a:rPr lang="en-US" dirty="0" smtClean="0"/>
              <a:t>work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each chapter </a:t>
            </a:r>
            <a:r>
              <a:rPr lang="en-US" dirty="0" smtClean="0"/>
              <a:t>must </a:t>
            </a:r>
            <a:r>
              <a:rPr lang="en-US" dirty="0"/>
              <a:t>lead, if not to a climax, at least to </a:t>
            </a:r>
            <a:r>
              <a:rPr lang="en-US" b="1" dirty="0">
                <a:solidFill>
                  <a:srgbClr val="FF0000"/>
                </a:solidFill>
              </a:rPr>
              <a:t>a point of </a:t>
            </a:r>
            <a:r>
              <a:rPr lang="en-US" b="1" dirty="0" smtClean="0">
                <a:solidFill>
                  <a:srgbClr val="FF0000"/>
                </a:solidFill>
              </a:rPr>
              <a:t>rest</a:t>
            </a:r>
          </a:p>
          <a:p>
            <a:r>
              <a:rPr lang="en-US" dirty="0" smtClean="0"/>
              <a:t>the </a:t>
            </a:r>
            <a:r>
              <a:rPr lang="en-US" dirty="0"/>
              <a:t>writer had also to bear in mind that his readers were </a:t>
            </a:r>
            <a:r>
              <a:rPr lang="en-US" b="1" dirty="0">
                <a:solidFill>
                  <a:srgbClr val="FF0000"/>
                </a:solidFill>
              </a:rPr>
              <a:t>constantly interrupted for prolonged </a:t>
            </a:r>
            <a:r>
              <a:rPr lang="en-US" b="1" dirty="0" smtClean="0">
                <a:solidFill>
                  <a:srgbClr val="FF0000"/>
                </a:solidFill>
              </a:rPr>
              <a:t>periods</a:t>
            </a:r>
          </a:p>
          <a:p>
            <a:r>
              <a:rPr lang="en-US" dirty="0" smtClean="0"/>
              <a:t>this </a:t>
            </a:r>
            <a:r>
              <a:rPr lang="en-US" dirty="0"/>
              <a:t>technique brought on a </a:t>
            </a:r>
            <a:r>
              <a:rPr lang="en-US" b="1" dirty="0">
                <a:solidFill>
                  <a:srgbClr val="FF0000"/>
                </a:solidFill>
              </a:rPr>
              <a:t>loose, episodic treatment </a:t>
            </a:r>
            <a:r>
              <a:rPr lang="en-US" dirty="0"/>
              <a:t>with a vast, intricate plot, numerous characters and much </a:t>
            </a:r>
            <a:r>
              <a:rPr lang="en-US" b="1" dirty="0">
                <a:solidFill>
                  <a:srgbClr val="FF0000"/>
                </a:solidFill>
              </a:rPr>
              <a:t>repetition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to jog the reader's </a:t>
            </a:r>
            <a:r>
              <a:rPr lang="en-US" dirty="0" smtClean="0"/>
              <a:t>memory</a:t>
            </a:r>
          </a:p>
          <a:p>
            <a:r>
              <a:rPr lang="en-US" dirty="0"/>
              <a:t>i</a:t>
            </a:r>
            <a:r>
              <a:rPr lang="en-US" dirty="0" smtClean="0"/>
              <a:t>nstead </a:t>
            </a:r>
            <a:r>
              <a:rPr lang="en-US" dirty="0"/>
              <a:t>of the whole novel slowly building to a real climax, </a:t>
            </a:r>
            <a:r>
              <a:rPr lang="en-US" b="1" dirty="0">
                <a:solidFill>
                  <a:srgbClr val="FF0000"/>
                </a:solidFill>
              </a:rPr>
              <a:t>each part had to have a little climax of its </a:t>
            </a:r>
            <a:r>
              <a:rPr lang="en-US" b="1" dirty="0" smtClean="0">
                <a:solidFill>
                  <a:srgbClr val="FF0000"/>
                </a:solidFill>
              </a:rPr>
              <a:t>own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Novel Technique - Serialization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4274726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0000"/>
                </a:solidFill>
              </a:rPr>
              <a:t>fantasy,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fairy-tale, </a:t>
            </a:r>
            <a:r>
              <a:rPr lang="en-US" smtClean="0"/>
              <a:t>&amp; </a:t>
            </a:r>
            <a:r>
              <a:rPr lang="en-US" smtClean="0"/>
              <a:t>even a </a:t>
            </a:r>
            <a:r>
              <a:rPr lang="en-US" b="1" smtClean="0">
                <a:solidFill>
                  <a:srgbClr val="FF0000"/>
                </a:solidFill>
              </a:rPr>
              <a:t>nightmare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world</a:t>
            </a:r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is a world seen </a:t>
            </a:r>
            <a:r>
              <a:rPr lang="en-US" b="1" dirty="0">
                <a:solidFill>
                  <a:srgbClr val="FF0000"/>
                </a:solidFill>
              </a:rPr>
              <a:t>as through the eyes of a child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shadows are </a:t>
            </a:r>
            <a:r>
              <a:rPr lang="en-US" dirty="0" smtClean="0"/>
              <a:t>blacker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fog </a:t>
            </a:r>
            <a:r>
              <a:rPr lang="en-US" dirty="0" smtClean="0"/>
              <a:t>denser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houses </a:t>
            </a:r>
            <a:r>
              <a:rPr lang="en-US" dirty="0" smtClean="0"/>
              <a:t>higher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midnight streets emptier and more </a:t>
            </a:r>
            <a:r>
              <a:rPr lang="en-US" dirty="0" smtClean="0"/>
              <a:t>terrifying</a:t>
            </a:r>
          </a:p>
          <a:p>
            <a:r>
              <a:rPr lang="en-US" dirty="0" smtClean="0"/>
              <a:t>most </a:t>
            </a:r>
            <a:r>
              <a:rPr lang="en-US" dirty="0"/>
              <a:t>of the people in his novels are </a:t>
            </a:r>
            <a:r>
              <a:rPr lang="en-US" b="1" dirty="0">
                <a:solidFill>
                  <a:srgbClr val="FF0000"/>
                </a:solidFill>
              </a:rPr>
              <a:t>caricatures</a:t>
            </a:r>
            <a:r>
              <a:rPr lang="en-US" dirty="0"/>
              <a:t>, characterized by their </a:t>
            </a:r>
            <a:r>
              <a:rPr lang="en-US" b="1" dirty="0">
                <a:solidFill>
                  <a:srgbClr val="FF0000"/>
                </a:solidFill>
              </a:rPr>
              <a:t>externals</a:t>
            </a:r>
            <a:r>
              <a:rPr lang="en-US" dirty="0"/>
              <a:t>, almost totally </a:t>
            </a:r>
            <a:r>
              <a:rPr lang="en-US" b="1" dirty="0">
                <a:solidFill>
                  <a:srgbClr val="FF0000"/>
                </a:solidFill>
              </a:rPr>
              <a:t>predictable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</a:t>
            </a:r>
            <a:r>
              <a:rPr lang="en-US" dirty="0" smtClean="0"/>
              <a:t>behavior</a:t>
            </a:r>
          </a:p>
          <a:p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Dickens </a:t>
            </a:r>
            <a:r>
              <a:rPr lang="en-US" dirty="0"/>
              <a:t>was able to create </a:t>
            </a:r>
            <a:r>
              <a:rPr lang="en-US" b="1" dirty="0">
                <a:solidFill>
                  <a:srgbClr val="FF0000"/>
                </a:solidFill>
              </a:rPr>
              <a:t>intensely individual </a:t>
            </a:r>
            <a:r>
              <a:rPr lang="en-US" b="1" dirty="0" smtClean="0">
                <a:solidFill>
                  <a:srgbClr val="FF0000"/>
                </a:solidFill>
              </a:rPr>
              <a:t>&amp; memorable portraits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The World of His Novels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4452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Walter Allen in </a:t>
            </a:r>
            <a:r>
              <a:rPr lang="en-US" i="1" dirty="0"/>
              <a:t>The English Novel </a:t>
            </a:r>
            <a:r>
              <a:rPr lang="en-US" dirty="0"/>
              <a:t>points out that Dickens became the </a:t>
            </a:r>
            <a:r>
              <a:rPr lang="en-US" b="1" dirty="0">
                <a:solidFill>
                  <a:srgbClr val="FF0000"/>
                </a:solidFill>
              </a:rPr>
              <a:t>spokesman for this rising middle class,</a:t>
            </a:r>
            <a:r>
              <a:rPr lang="en-US" dirty="0"/>
              <a:t> and also its </a:t>
            </a:r>
            <a:r>
              <a:rPr lang="en-US" dirty="0" smtClean="0"/>
              <a:t>teacher</a:t>
            </a:r>
          </a:p>
          <a:p>
            <a:r>
              <a:rPr lang="en-US" dirty="0" smtClean="0"/>
              <a:t>Dickens </a:t>
            </a:r>
            <a:r>
              <a:rPr lang="en-US" b="1" dirty="0">
                <a:solidFill>
                  <a:srgbClr val="FF0000"/>
                </a:solidFill>
              </a:rPr>
              <a:t>lashed out at </a:t>
            </a:r>
            <a:r>
              <a:rPr lang="en-US" dirty="0"/>
              <a:t>what he considered the worst </a:t>
            </a:r>
            <a:r>
              <a:rPr lang="en-US" b="1" dirty="0">
                <a:solidFill>
                  <a:srgbClr val="FF0000"/>
                </a:solidFill>
              </a:rPr>
              <a:t>social abuses </a:t>
            </a:r>
            <a:r>
              <a:rPr lang="en-US" dirty="0"/>
              <a:t>of his time: </a:t>
            </a:r>
            <a:endParaRPr lang="en-US" dirty="0" smtClean="0"/>
          </a:p>
          <a:p>
            <a:pPr lvl="1"/>
            <a:r>
              <a:rPr lang="en-US" dirty="0" smtClean="0"/>
              <a:t>imprisonment </a:t>
            </a:r>
            <a:r>
              <a:rPr lang="en-US" dirty="0"/>
              <a:t>for </a:t>
            </a:r>
            <a:r>
              <a:rPr lang="en-US" dirty="0" smtClean="0"/>
              <a:t>debt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ferocious penal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unsanitary slums which bred </a:t>
            </a:r>
            <a:r>
              <a:rPr lang="en-US" dirty="0" smtClean="0"/>
              <a:t>criminals</a:t>
            </a:r>
          </a:p>
          <a:p>
            <a:pPr lvl="1"/>
            <a:r>
              <a:rPr lang="en-US" dirty="0" smtClean="0"/>
              <a:t>child labor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widespread mistreatment of </a:t>
            </a:r>
            <a:r>
              <a:rPr lang="en-US" dirty="0" smtClean="0"/>
              <a:t>children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unsafe machinery in </a:t>
            </a:r>
            <a:r>
              <a:rPr lang="en-US" dirty="0" smtClean="0"/>
              <a:t>factories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hideous </a:t>
            </a:r>
            <a:r>
              <a:rPr lang="en-US" dirty="0" smtClean="0"/>
              <a:t>schools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en-US" dirty="0" smtClean="0"/>
              <a:t>Dickens as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801763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843</TotalTime>
  <Words>801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Charles Dickens</vt:lpstr>
      <vt:lpstr>Early Life</vt:lpstr>
      <vt:lpstr>Early Professional Life</vt:lpstr>
      <vt:lpstr>Pickwick Papers</vt:lpstr>
      <vt:lpstr>Middle Years</vt:lpstr>
      <vt:lpstr>Dickens &amp; His Audience</vt:lpstr>
      <vt:lpstr>Novel Technique - Serialization</vt:lpstr>
      <vt:lpstr>The World of His Novels</vt:lpstr>
      <vt:lpstr>Dickens as Teacher</vt:lpstr>
      <vt:lpstr>Dickens the Reformer</vt:lpstr>
    </vt:vector>
  </TitlesOfParts>
  <Company>CRSD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Saki</dc:creator>
  <cp:lastModifiedBy>Wysocki, Paul</cp:lastModifiedBy>
  <cp:revision>32</cp:revision>
  <dcterms:created xsi:type="dcterms:W3CDTF">2011-07-14T10:47:56Z</dcterms:created>
  <dcterms:modified xsi:type="dcterms:W3CDTF">2012-09-07T12:24:55Z</dcterms:modified>
</cp:coreProperties>
</file>