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A5BD1-A472-40AD-BC59-3C70EA80887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CFD17-206A-43E0-A2D1-ED61B472E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4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Mangifera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 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</a:t>
            </a:r>
            <a:r>
              <a:rPr lang="en-GB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largest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fruit crop of Pakistan / 1.7 million ton annual production/ 170 thousands hectares area under cultivation)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Pakistan is sixth largest producer in the world behind India, China, Mexico, Indonesia and Thailand (FAO STAT).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mango growing districts in the Punjab province are Multan, Bahawalpur,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Muzzaffargarh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Rahim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Khan. In the province of Sindh it is mainly grown in Mir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Hyderabad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Thatta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province of NWFP it is grown in D.I Khan, Peshawar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Mardan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Avoid dense planting, maintain clean orchards, prune overlapping branches and infested shoots.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Do regular pruning of the trees.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Manage adequate drainage system in the orchard.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Instead of flood irrigation, follow drip system to reduce the population.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Neem based sprays can be utilized at initial stage of hopper population (</a:t>
            </a:r>
            <a:r>
              <a:rPr lang="en-US" dirty="0" err="1" smtClean="0"/>
              <a:t>Azadirachtin</a:t>
            </a:r>
            <a:r>
              <a:rPr lang="en-US" dirty="0" smtClean="0"/>
              <a:t> 3000 ppm@2ml/l).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Application of bio-agents, Metarhizium anisopliae @ 1x 108 cfu/ml or Beauveria bassiana @ 108 cfu /ml on tree trunk once during off season and twice at 7 days interval during flowering season.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Three to five sprays depending on pest intensity, first spray before flowering with 0.007 % cypermethrin, second at panicle </a:t>
            </a:r>
            <a:r>
              <a:rPr lang="en-GB" dirty="0" err="1" smtClean="0"/>
              <a:t>intition</a:t>
            </a:r>
            <a:r>
              <a:rPr lang="en-GB" dirty="0" smtClean="0"/>
              <a:t> </a:t>
            </a:r>
            <a:r>
              <a:rPr lang="en-GB" dirty="0" err="1" smtClean="0"/>
              <a:t>satge</a:t>
            </a:r>
            <a:r>
              <a:rPr lang="en-GB" dirty="0" smtClean="0"/>
              <a:t> with 0.07 % quinalphos or 0.1 % </a:t>
            </a:r>
            <a:r>
              <a:rPr lang="en-GB" dirty="0" err="1" smtClean="0"/>
              <a:t>carbaryl</a:t>
            </a:r>
            <a:r>
              <a:rPr lang="en-GB" dirty="0" smtClean="0"/>
              <a:t>, subsequent sprays with imidacloprid (0.0053%), </a:t>
            </a:r>
            <a:r>
              <a:rPr lang="en-GB" dirty="0" err="1" smtClean="0"/>
              <a:t>thiomithaxam</a:t>
            </a:r>
            <a:r>
              <a:rPr lang="en-GB" dirty="0" smtClean="0"/>
              <a:t> (0.005%) or dimethoate (0.03%).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malformation and mango blight (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Erwinia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sp. Of bacteria) major diseases.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6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Mango Fruit fly</a:t>
            </a:r>
            <a:r>
              <a:rPr lang="en-US" dirty="0"/>
              <a:t> (</a:t>
            </a:r>
            <a:r>
              <a:rPr lang="en-US" i="1" dirty="0" err="1"/>
              <a:t>Ceratitis</a:t>
            </a:r>
            <a:r>
              <a:rPr lang="en-US" i="1" dirty="0"/>
              <a:t> </a:t>
            </a:r>
            <a:r>
              <a:rPr lang="en-US" i="1" dirty="0" err="1"/>
              <a:t>cosyra</a:t>
            </a:r>
            <a:r>
              <a:rPr lang="en-US" dirty="0"/>
              <a:t>). The body and wing </a:t>
            </a:r>
            <a:r>
              <a:rPr lang="en-US" dirty="0" err="1"/>
              <a:t>colour</a:t>
            </a:r>
            <a:r>
              <a:rPr lang="en-US" dirty="0"/>
              <a:t> is yellowish, with black spots. Adult </a:t>
            </a:r>
            <a:r>
              <a:rPr lang="en-US" dirty="0" err="1"/>
              <a:t>mediterrenean</a:t>
            </a:r>
            <a:r>
              <a:rPr lang="en-US" dirty="0"/>
              <a:t> fruit flies are 4-6 mm </a:t>
            </a:r>
            <a:r>
              <a:rPr lang="en-US" dirty="0" err="1"/>
              <a:t>long,The</a:t>
            </a:r>
            <a:r>
              <a:rPr lang="en-US" dirty="0"/>
              <a:t> wings are </a:t>
            </a:r>
            <a:r>
              <a:rPr lang="en-US" dirty="0" smtClean="0"/>
              <a:t>spotted </a:t>
            </a:r>
            <a:r>
              <a:rPr lang="en-US" dirty="0"/>
              <a:t>or banded with yellow and brown margins. </a:t>
            </a:r>
          </a:p>
          <a:p>
            <a:r>
              <a:rPr lang="en-US" dirty="0"/>
              <a:t>Fruit flies lay eggs under the skin </a:t>
            </a:r>
            <a:r>
              <a:rPr lang="en-US" dirty="0" smtClean="0"/>
              <a:t>(</a:t>
            </a:r>
            <a:r>
              <a:rPr lang="en-US" baseline="0" dirty="0" smtClean="0"/>
              <a:t> 2-4 mm) </a:t>
            </a:r>
            <a:r>
              <a:rPr lang="en-US" dirty="0" smtClean="0"/>
              <a:t>of </a:t>
            </a:r>
            <a:r>
              <a:rPr lang="en-US" dirty="0"/>
              <a:t>mature green and ripening fruit. Some fruit flies such as </a:t>
            </a:r>
            <a:r>
              <a:rPr lang="en-US" i="1" dirty="0" err="1"/>
              <a:t>Bactrocera</a:t>
            </a:r>
            <a:r>
              <a:rPr lang="en-US" i="1" dirty="0"/>
              <a:t> </a:t>
            </a:r>
            <a:r>
              <a:rPr lang="en-US" i="1" dirty="0" err="1"/>
              <a:t>invadens</a:t>
            </a:r>
            <a:r>
              <a:rPr lang="en-US" dirty="0"/>
              <a:t>, a new species recently introduced into East Africa, also lay eggs on small fruit. The eggs hatch into whitish maggots within 1 to 2 days. The maggots feed on the fruit flesh and the fruit starts to rot. After 4 to 17 days, the maggots leave the fruit, making holes in the skin.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Adult fruit flies are about 4-7 mm long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Control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McPhail traps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traps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baited with a lure and toxicant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(1% detergent as killing agent or any insecticide)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also used to monitor the presence and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flies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melon fruit fly can successfully be managed over a local area by bagging fruits, field sanitation, protein baits, cue-lure traps, growing fruit fly-resistant genotypes, augmentation of biocontrol agents, and soft insecticides. 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Regular collection and destruction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infested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fallen</a:t>
            </a:r>
            <a:r>
              <a:rPr lang="fr-FR" baseline="0" dirty="0" smtClean="0"/>
              <a:t> fruits (</a:t>
            </a:r>
            <a:r>
              <a:rPr lang="fr-FR" baseline="0" dirty="0" err="1" smtClean="0"/>
              <a:t>either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burial</a:t>
            </a:r>
            <a:r>
              <a:rPr lang="fr-FR" baseline="0" dirty="0" smtClean="0"/>
              <a:t> 1-2 </a:t>
            </a:r>
            <a:r>
              <a:rPr lang="fr-FR" baseline="0" dirty="0" err="1" smtClean="0"/>
              <a:t>feet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or by </a:t>
            </a:r>
            <a:r>
              <a:rPr lang="fr-FR" baseline="0" dirty="0" err="1" smtClean="0"/>
              <a:t>burning</a:t>
            </a:r>
            <a:r>
              <a:rPr lang="fr-FR" baseline="0" dirty="0" smtClean="0"/>
              <a:t>)</a:t>
            </a:r>
          </a:p>
          <a:p>
            <a:r>
              <a:rPr lang="fr-FR" baseline="0" dirty="0" err="1" smtClean="0"/>
              <a:t>Pheromone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Methyl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eugenol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trap</a:t>
            </a:r>
            <a:r>
              <a:rPr lang="fr-FR" baseline="0" dirty="0" smtClean="0"/>
              <a:t> application in the </a:t>
            </a:r>
            <a:r>
              <a:rPr lang="fr-FR" baseline="0" dirty="0" err="1" smtClean="0"/>
              <a:t>orchards</a:t>
            </a:r>
            <a:endParaRPr lang="fr-FR" baseline="0" dirty="0" smtClean="0"/>
          </a:p>
          <a:p>
            <a:r>
              <a:rPr lang="fr-FR" baseline="0" dirty="0" err="1" smtClean="0"/>
              <a:t>Deep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soil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ploughing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harvesting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exposing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pupae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predators</a:t>
            </a:r>
            <a:r>
              <a:rPr lang="fr-FR" baseline="0" dirty="0" smtClean="0"/>
              <a:t>, sunlight etc.</a:t>
            </a:r>
          </a:p>
          <a:p>
            <a:r>
              <a:rPr lang="fr-FR" baseline="0" dirty="0" err="1" smtClean="0"/>
              <a:t>Heavy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irrgation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orchard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effective for fruit </a:t>
            </a:r>
            <a:r>
              <a:rPr lang="fr-FR" baseline="0" dirty="0" err="1" smtClean="0"/>
              <a:t>fly</a:t>
            </a:r>
            <a:r>
              <a:rPr lang="fr-FR" baseline="0" dirty="0" smtClean="0"/>
              <a:t> control.</a:t>
            </a:r>
          </a:p>
          <a:p>
            <a:endParaRPr lang="ur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 types of traps being used all over the world for monitoring and controlling tephritids using methyl eugenol as lure: a, McPhail trap; b, IIHR trap; c, Low-cost IIHR trap; d, Steiner trap; e, Delta trap; f, Live fruit-fly catch trap. 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8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9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1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6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4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FBB5-87B0-436A-B8E9-7AB48880DA8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CBB8-D167-4926-A19F-7CEF432C9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9" y="2950368"/>
            <a:ext cx="1998685" cy="160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3994149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9" y="83343"/>
            <a:ext cx="47625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" b="12775"/>
          <a:stretch/>
        </p:blipFill>
        <p:spPr bwMode="auto">
          <a:xfrm>
            <a:off x="0" y="3065070"/>
            <a:ext cx="3994149" cy="259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9" y="4487671"/>
            <a:ext cx="3321051" cy="214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75" y="2950368"/>
            <a:ext cx="1925315" cy="344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17" y="36786"/>
            <a:ext cx="854109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310" y="5842337"/>
            <a:ext cx="8541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Different types of traps being used all over the world for monitoring and controlling tephritids using methyl eugenol as lure: a, McPhail trap; b, IIHR trap; c, Low-cost IIHR trap; d, Steiner trap; e, Delta trap; f, Live fruit-fly catch trap.  </a:t>
            </a:r>
          </a:p>
        </p:txBody>
      </p:sp>
    </p:spTree>
    <p:extLst>
      <p:ext uri="{BB962C8B-B14F-4D97-AF65-F5344CB8AC3E}">
        <p14:creationId xmlns:p14="http://schemas.microsoft.com/office/powerpoint/2010/main" val="27700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2668"/>
            <a:ext cx="8763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Mango/ Fig Stem Borer (</a:t>
            </a:r>
            <a:r>
              <a:rPr lang="en-US" i="1" dirty="0" err="1" smtClean="0"/>
              <a:t>Batocera</a:t>
            </a:r>
            <a:r>
              <a:rPr lang="en-US" i="1" dirty="0" smtClean="0"/>
              <a:t> </a:t>
            </a:r>
            <a:r>
              <a:rPr lang="en-US" i="1" dirty="0" err="1" smtClean="0"/>
              <a:t>rufomaculata</a:t>
            </a:r>
            <a:r>
              <a:rPr lang="en-US" dirty="0" smtClean="0"/>
              <a:t>; </a:t>
            </a:r>
            <a:r>
              <a:rPr lang="en-US" dirty="0" err="1" smtClean="0"/>
              <a:t>Cerambycidae</a:t>
            </a:r>
            <a:r>
              <a:rPr lang="en-US" dirty="0" smtClean="0"/>
              <a:t>: Coleoptera)</a:t>
            </a:r>
            <a:endParaRPr lang="en-US" dirty="0"/>
          </a:p>
        </p:txBody>
      </p:sp>
      <p:pic>
        <p:nvPicPr>
          <p:cNvPr id="1026" name="Picture 2" descr="http://upload.wikimedia.org/wikipedia/commons/thumb/4/44/Batocera_rufomaculata_(DeGeer,_1775)_(3833120393).jpg/800px-Batocera_rufomaculata_(DeGeer,_1775)_(383312039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206151" y="1952384"/>
            <a:ext cx="5105400" cy="2693099"/>
          </a:xfrm>
          <a:prstGeom prst="rect">
            <a:avLst/>
          </a:prstGeom>
          <a:noFill/>
        </p:spPr>
      </p:pic>
      <p:pic>
        <p:nvPicPr>
          <p:cNvPr id="1029" name="Picture 5" descr="C:\Users\luqman\Downloads\batocera_rufomaculata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38200"/>
            <a:ext cx="3048000" cy="4066309"/>
          </a:xfrm>
          <a:prstGeom prst="rect">
            <a:avLst/>
          </a:prstGeom>
          <a:noFill/>
        </p:spPr>
      </p:pic>
      <p:pic>
        <p:nvPicPr>
          <p:cNvPr id="1030" name="Picture 6" descr="C:\Users\luqman\Downloads\Batocera rufomaculata  - Damage Syptoms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3642" y="1324630"/>
            <a:ext cx="2943225" cy="19716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65" y="3753626"/>
            <a:ext cx="3930869" cy="294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387" y="2743200"/>
            <a:ext cx="659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Insect Pests </a:t>
            </a:r>
            <a:r>
              <a:rPr lang="en-US" sz="3200" dirty="0" smtClean="0"/>
              <a:t>of </a:t>
            </a:r>
            <a:r>
              <a:rPr lang="en-US" sz="3200" dirty="0" smtClean="0"/>
              <a:t>Mango Crop in </a:t>
            </a:r>
            <a:r>
              <a:rPr lang="en-US" sz="3200" dirty="0" smtClean="0"/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4217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438" name="Picture 6" descr="http://www.uimaker.com/uploads/allimg/111215/1_111215144204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3200400" cy="2133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69886" y="3200400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Mangifera indica </a:t>
            </a:r>
            <a:r>
              <a:rPr lang="en-GB" dirty="0"/>
              <a:t> (2</a:t>
            </a:r>
            <a:r>
              <a:rPr lang="en-GB" baseline="30000" dirty="0"/>
              <a:t>nd</a:t>
            </a:r>
            <a:r>
              <a:rPr lang="en-GB" dirty="0"/>
              <a:t> largest fruit crop of Pakistan / 1.7 million ton annual production/ 170 thousands hectares area under cultivation)</a:t>
            </a:r>
          </a:p>
          <a:p>
            <a:r>
              <a:rPr lang="en-US" dirty="0"/>
              <a:t>Pakistan is </a:t>
            </a: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largest </a:t>
            </a:r>
            <a:r>
              <a:rPr lang="en-US" dirty="0"/>
              <a:t>producer in the world behind India, China, Mexico, Indonesia and Thailand (FAO STAT).</a:t>
            </a:r>
            <a:endParaRPr lang="en-GB" dirty="0"/>
          </a:p>
          <a:p>
            <a:r>
              <a:rPr lang="en-US" dirty="0"/>
              <a:t>The main mango growing districts in the Punjab province are Multan, Bahawalpur, </a:t>
            </a:r>
            <a:r>
              <a:rPr lang="en-US" dirty="0" err="1"/>
              <a:t>Muzzaffargarh</a:t>
            </a:r>
            <a:r>
              <a:rPr lang="en-US" dirty="0"/>
              <a:t> and Rahim </a:t>
            </a:r>
            <a:r>
              <a:rPr lang="en-US" dirty="0" err="1"/>
              <a:t>yar</a:t>
            </a:r>
            <a:r>
              <a:rPr lang="en-US" dirty="0"/>
              <a:t> Khan. In the province of Sindh it is mainly grown in Mir </a:t>
            </a:r>
            <a:r>
              <a:rPr lang="en-US" dirty="0" err="1"/>
              <a:t>pur</a:t>
            </a:r>
            <a:r>
              <a:rPr lang="en-US" dirty="0"/>
              <a:t> </a:t>
            </a:r>
            <a:r>
              <a:rPr lang="en-US" dirty="0" err="1"/>
              <a:t>Khas</a:t>
            </a:r>
            <a:r>
              <a:rPr lang="en-US" dirty="0"/>
              <a:t>, Hyderabad and </a:t>
            </a:r>
            <a:r>
              <a:rPr lang="en-US" dirty="0" err="1"/>
              <a:t>Thatta</a:t>
            </a:r>
            <a:r>
              <a:rPr lang="en-US" dirty="0"/>
              <a:t> in the province of NWFP it is grown in D.I Khan, Peshawar and </a:t>
            </a:r>
            <a:r>
              <a:rPr lang="en-US" dirty="0" err="1"/>
              <a:t>Mardan</a:t>
            </a:r>
            <a:r>
              <a:rPr lang="en-US" dirty="0"/>
              <a:t>. </a:t>
            </a:r>
          </a:p>
          <a:p>
            <a:endParaRPr lang="en-US" dirty="0"/>
          </a:p>
          <a:p>
            <a:r>
              <a:rPr lang="en-US" dirty="0" smtClean="0"/>
              <a:t>Mango </a:t>
            </a:r>
            <a:r>
              <a:rPr lang="en-US" dirty="0"/>
              <a:t>malformation and mango blight (</a:t>
            </a:r>
            <a:r>
              <a:rPr lang="en-US" i="1" dirty="0" err="1"/>
              <a:t>Erwinia</a:t>
            </a:r>
            <a:r>
              <a:rPr lang="en-US" i="1" dirty="0"/>
              <a:t> </a:t>
            </a:r>
            <a:r>
              <a:rPr lang="en-US" dirty="0"/>
              <a:t>sp. </a:t>
            </a:r>
            <a:r>
              <a:rPr lang="en-US" dirty="0" smtClean="0"/>
              <a:t>of </a:t>
            </a:r>
            <a:r>
              <a:rPr lang="en-US" dirty="0"/>
              <a:t>bacteria) major diseases.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images-0.redbubble.net/img/art/size:ularge/view:main/3287713-2-brown-leaf-h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3114675" cy="2491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170" name="Picture 2" descr="http://www.pestnet.org/portals/32/Images/Import/INSECTS/4419-Mango%20leafhopper/DSCN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9600"/>
            <a:ext cx="3429000" cy="239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1.bp.blogspot.com/-tpYfnxoKL88/UBPVkwGgvkI/AAAAAAAAPpc/pOs3ln8h_vE/s400/Mango+Hopper+Development+St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90800"/>
            <a:ext cx="3505200" cy="19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3.bp.blogspot.com/-ADrsQSNBTqk/UBPVfxY-B2I/AAAAAAAAPpM/G1jdqVyFiyA/s1600/Damage+Done+by+Mango+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305257"/>
            <a:ext cx="3352801" cy="2552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2819162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One month</a:t>
            </a:r>
          </a:p>
          <a:p>
            <a:r>
              <a:rPr lang="en-US" sz="1400" dirty="0" smtClean="0"/>
              <a:t>Eggs: about 200 eggs per female (hatching in </a:t>
            </a:r>
            <a:r>
              <a:rPr lang="en-US" sz="1400" dirty="0" smtClean="0">
                <a:solidFill>
                  <a:schemeClr val="bg1"/>
                </a:solidFill>
              </a:rPr>
              <a:t>one week)</a:t>
            </a:r>
          </a:p>
          <a:p>
            <a:r>
              <a:rPr lang="en-US" sz="1400" dirty="0" smtClean="0"/>
              <a:t>Nymph: 2-3 weeks (5 nymphal instars)</a:t>
            </a:r>
          </a:p>
          <a:p>
            <a:r>
              <a:rPr lang="en-US" sz="1400" dirty="0" smtClean="0"/>
              <a:t>No. of generations: 2-3  (February to June)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-1" y="1600200"/>
            <a:ext cx="47577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Identification</a:t>
            </a:r>
            <a:endParaRPr lang="en-US" sz="1400" dirty="0" smtClean="0"/>
          </a:p>
          <a:p>
            <a:pPr algn="just"/>
            <a:r>
              <a:rPr lang="en-US" sz="1400" dirty="0" smtClean="0"/>
              <a:t>Adult: Light brown with 2 spots on scutellum (4-5 mm length)</a:t>
            </a:r>
          </a:p>
          <a:p>
            <a:pPr algn="just"/>
            <a:r>
              <a:rPr lang="en-US" sz="1400" dirty="0" smtClean="0"/>
              <a:t>Eggs: ~200 cigar shaped (0.5 mm) laid singly in panicle tissues, unopened flowers and your foliage.</a:t>
            </a:r>
          </a:p>
          <a:p>
            <a:pPr algn="just"/>
            <a:r>
              <a:rPr lang="en-US" sz="1400" dirty="0" smtClean="0"/>
              <a:t>Nymph: Pale yellowish in color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966936"/>
            <a:ext cx="594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Chemical control (Acetamiprid, Imidacloprid, Bifenthrin, </a:t>
            </a:r>
            <a:r>
              <a:rPr lang="en-US" sz="1400" dirty="0" err="1" smtClean="0"/>
              <a:t>Lamda</a:t>
            </a:r>
            <a:r>
              <a:rPr lang="en-US" sz="1400" dirty="0" smtClean="0"/>
              <a:t>-cyhalothrin)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Biological control by releasing lacewings, coccinellid beetles etc.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038600"/>
            <a:ext cx="5715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Throughout the year</a:t>
            </a:r>
          </a:p>
          <a:p>
            <a:pPr marL="342900" indent="-342900" algn="just"/>
            <a:r>
              <a:rPr lang="en-US" sz="1400" dirty="0" smtClean="0"/>
              <a:t>	(Maxi. population in March-April)</a:t>
            </a:r>
          </a:p>
          <a:p>
            <a:pPr marL="342900" indent="-342900" algn="just"/>
            <a:r>
              <a:rPr lang="en-US" sz="1400" dirty="0" smtClean="0"/>
              <a:t>	Maximum damage caused in February-March (to inflorescence and young sprouts).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De-sapping of young foliage and sprouts, and tender leaves and twigs.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Withering , deformation and yellowing  of plant leaves and twigs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Plant become de-</a:t>
            </a:r>
            <a:r>
              <a:rPr lang="en-US" sz="1400" dirty="0" err="1" smtClean="0"/>
              <a:t>vigoured</a:t>
            </a:r>
            <a:endParaRPr lang="en-US" sz="1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Flowers, buds and pre-mature fruit dropping  and poor-quality fruits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6200" y="533400"/>
            <a:ext cx="925452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Mango leafhopper (</a:t>
            </a:r>
            <a:r>
              <a:rPr lang="en-US" i="1" dirty="0" err="1" smtClean="0"/>
              <a:t>Amritodus</a:t>
            </a:r>
            <a:r>
              <a:rPr lang="en-US" i="1" dirty="0" smtClean="0"/>
              <a:t> </a:t>
            </a:r>
            <a:r>
              <a:rPr lang="en-US" i="1" dirty="0" err="1" smtClean="0"/>
              <a:t>atkinsoni</a:t>
            </a:r>
            <a:r>
              <a:rPr lang="en-US" dirty="0" smtClean="0"/>
              <a:t>; </a:t>
            </a:r>
            <a:r>
              <a:rPr lang="en-US" dirty="0" err="1" smtClean="0"/>
              <a:t>Cicadellidae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0" y="10668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plants: </a:t>
            </a:r>
            <a:r>
              <a:rPr lang="en-US" sz="1400" dirty="0" smtClean="0"/>
              <a:t>Mango</a:t>
            </a:r>
          </a:p>
          <a:p>
            <a:r>
              <a:rPr lang="en-US" sz="1400" dirty="0" smtClean="0"/>
              <a:t>A destructive pest of Mango plant, widely distributed in mango orchards</a:t>
            </a:r>
          </a:p>
        </p:txBody>
      </p:sp>
    </p:spTree>
    <p:extLst>
      <p:ext uri="{BB962C8B-B14F-4D97-AF65-F5344CB8AC3E}">
        <p14:creationId xmlns:p14="http://schemas.microsoft.com/office/powerpoint/2010/main" val="2908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363724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876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helittlegreenapple.com/images/mealyb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3124200"/>
            <a:ext cx="2857500" cy="1781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34941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Mango mealybug (</a:t>
            </a:r>
            <a:r>
              <a:rPr lang="en-US" i="1" dirty="0" smtClean="0"/>
              <a:t>Drosicha </a:t>
            </a:r>
            <a:r>
              <a:rPr lang="en-US" i="1" dirty="0" err="1" smtClean="0"/>
              <a:t>stebbingi</a:t>
            </a:r>
            <a:r>
              <a:rPr lang="en-US" i="1" dirty="0" smtClean="0"/>
              <a:t> </a:t>
            </a:r>
            <a:r>
              <a:rPr lang="en-US" dirty="0" smtClean="0"/>
              <a:t>; Pseudococcidae,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6146" name="Picture 2" descr="http://www.thesundayleader.lk/wp-content/uploads/2009/11/B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990601"/>
            <a:ext cx="2971800" cy="245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http://www.tribuneindia.com/2004/20040107/c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3594" y="4648200"/>
            <a:ext cx="1630405" cy="211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2.bp.blogspot.com/-Cg_PKWIB3qA/T6i3Pb_Fp9I/AAAAAAAAADY/8CqszDA9q8w/s1600/SolenopsisMealybug:Cotton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7244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2743200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One </a:t>
            </a:r>
            <a:r>
              <a:rPr lang="fr-FR" sz="1400" dirty="0" err="1" smtClean="0"/>
              <a:t>year</a:t>
            </a:r>
            <a:endParaRPr lang="fr-FR" sz="1400" dirty="0" smtClean="0"/>
          </a:p>
          <a:p>
            <a:r>
              <a:rPr lang="fr-FR" sz="1400" dirty="0" err="1" smtClean="0"/>
              <a:t>Eggs</a:t>
            </a:r>
            <a:r>
              <a:rPr lang="fr-FR" sz="1400" dirty="0" smtClean="0"/>
              <a:t>: about 200 </a:t>
            </a:r>
            <a:r>
              <a:rPr lang="fr-FR" sz="1400" dirty="0" err="1" smtClean="0"/>
              <a:t>eggs</a:t>
            </a:r>
            <a:r>
              <a:rPr lang="fr-FR" sz="1400" dirty="0" smtClean="0"/>
              <a:t>/ </a:t>
            </a:r>
            <a:r>
              <a:rPr lang="fr-FR" sz="1400" dirty="0" err="1" smtClean="0"/>
              <a:t>female</a:t>
            </a:r>
            <a:r>
              <a:rPr lang="fr-FR" sz="1400" dirty="0" smtClean="0"/>
              <a:t> laid </a:t>
            </a:r>
            <a:r>
              <a:rPr lang="fr-FR" sz="1400" dirty="0" err="1" smtClean="0"/>
              <a:t>singly</a:t>
            </a:r>
            <a:r>
              <a:rPr lang="fr-FR" sz="1400" dirty="0" smtClean="0"/>
              <a:t>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hatch</a:t>
            </a:r>
            <a:r>
              <a:rPr lang="fr-FR" sz="1400" dirty="0" smtClean="0"/>
              <a:t> in1-2 </a:t>
            </a:r>
            <a:r>
              <a:rPr lang="fr-FR" sz="1400" dirty="0" err="1" smtClean="0"/>
              <a:t>weeks</a:t>
            </a:r>
            <a:r>
              <a:rPr lang="fr-FR" sz="1400" dirty="0" smtClean="0"/>
              <a:t>. </a:t>
            </a:r>
          </a:p>
          <a:p>
            <a:r>
              <a:rPr lang="fr-FR" sz="1400" dirty="0" err="1" smtClean="0"/>
              <a:t>Nymph</a:t>
            </a:r>
            <a:r>
              <a:rPr lang="fr-FR" sz="1400" dirty="0" smtClean="0"/>
              <a:t>: 3 – 6 </a:t>
            </a:r>
            <a:r>
              <a:rPr lang="fr-FR" sz="1400" dirty="0" err="1" smtClean="0"/>
              <a:t>months</a:t>
            </a:r>
            <a:endParaRPr lang="fr-FR" sz="1400" dirty="0" smtClean="0"/>
          </a:p>
          <a:p>
            <a:r>
              <a:rPr lang="fr-FR" sz="1400" dirty="0" err="1" smtClean="0"/>
              <a:t>Overwinters</a:t>
            </a:r>
            <a:r>
              <a:rPr lang="fr-FR" sz="1400" dirty="0" smtClean="0"/>
              <a:t> as </a:t>
            </a:r>
            <a:r>
              <a:rPr lang="fr-FR" sz="1400" dirty="0" err="1" smtClean="0"/>
              <a:t>eggs</a:t>
            </a:r>
            <a:r>
              <a:rPr lang="fr-FR" sz="1400" dirty="0" smtClean="0"/>
              <a:t> in </a:t>
            </a:r>
            <a:r>
              <a:rPr lang="fr-FR" sz="1400" dirty="0" err="1" smtClean="0"/>
              <a:t>upper</a:t>
            </a:r>
            <a:r>
              <a:rPr lang="fr-FR" sz="1400" dirty="0" smtClean="0"/>
              <a:t> </a:t>
            </a:r>
            <a:r>
              <a:rPr lang="fr-FR" sz="1400" dirty="0" err="1" smtClean="0"/>
              <a:t>soil</a:t>
            </a:r>
            <a:r>
              <a:rPr lang="fr-FR" sz="1400" dirty="0" smtClean="0"/>
              <a:t> profile </a:t>
            </a:r>
            <a:r>
              <a:rPr lang="fr-FR" sz="1400" dirty="0" err="1" smtClean="0"/>
              <a:t>near</a:t>
            </a:r>
            <a:r>
              <a:rPr lang="fr-FR" sz="1400" dirty="0" smtClean="0"/>
              <a:t> </a:t>
            </a:r>
            <a:r>
              <a:rPr lang="fr-FR" sz="1400" dirty="0" err="1" smtClean="0"/>
              <a:t>tree</a:t>
            </a:r>
            <a:r>
              <a:rPr lang="fr-FR" sz="1400" dirty="0" smtClean="0"/>
              <a:t> </a:t>
            </a:r>
            <a:r>
              <a:rPr lang="fr-FR" sz="1400" dirty="0" err="1" smtClean="0"/>
              <a:t>trunk</a:t>
            </a:r>
            <a:r>
              <a:rPr lang="fr-FR" sz="1400" dirty="0"/>
              <a:t> </a:t>
            </a:r>
            <a:r>
              <a:rPr lang="fr-FR" sz="1400" dirty="0" smtClean="0"/>
              <a:t>for 5-6 </a:t>
            </a:r>
            <a:r>
              <a:rPr lang="fr-FR" sz="1400" dirty="0" err="1" smtClean="0"/>
              <a:t>months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 per </a:t>
            </a:r>
            <a:r>
              <a:rPr lang="fr-FR" sz="1400" dirty="0" err="1" smtClean="0"/>
              <a:t>annum</a:t>
            </a:r>
            <a:r>
              <a:rPr lang="fr-FR" sz="1400" dirty="0" smtClean="0"/>
              <a:t>: One</a:t>
            </a:r>
          </a:p>
          <a:p>
            <a:endParaRPr lang="fr-FR" sz="1400" dirty="0" smtClean="0"/>
          </a:p>
          <a:p>
            <a:endParaRPr lang="fr-FR" sz="1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0" y="137160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Females</a:t>
            </a:r>
            <a:r>
              <a:rPr lang="fr-FR" sz="1400" dirty="0" smtClean="0"/>
              <a:t> are </a:t>
            </a:r>
            <a:r>
              <a:rPr lang="fr-FR" sz="1400" dirty="0" err="1" smtClean="0"/>
              <a:t>wingless</a:t>
            </a:r>
            <a:r>
              <a:rPr lang="fr-FR" sz="1400" dirty="0" smtClean="0"/>
              <a:t>, </a:t>
            </a:r>
            <a:r>
              <a:rPr lang="fr-FR" sz="1400" dirty="0" err="1" smtClean="0"/>
              <a:t>oval</a:t>
            </a:r>
            <a:r>
              <a:rPr lang="fr-FR" sz="1400" dirty="0" smtClean="0"/>
              <a:t>, </a:t>
            </a:r>
            <a:r>
              <a:rPr lang="fr-FR" sz="1400" dirty="0" err="1" smtClean="0"/>
              <a:t>flattend</a:t>
            </a:r>
            <a:r>
              <a:rPr lang="fr-FR" sz="1400" dirty="0" smtClean="0"/>
              <a:t> body </a:t>
            </a:r>
            <a:r>
              <a:rPr lang="fr-FR" sz="1400" dirty="0" err="1" smtClean="0"/>
              <a:t>covered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a white </a:t>
            </a:r>
            <a:r>
              <a:rPr lang="fr-FR" sz="1400" dirty="0" err="1" smtClean="0"/>
              <a:t>mealy</a:t>
            </a:r>
            <a:r>
              <a:rPr lang="fr-FR" sz="1400" dirty="0" smtClean="0"/>
              <a:t> </a:t>
            </a:r>
            <a:r>
              <a:rPr lang="fr-FR" sz="1400" dirty="0" err="1" smtClean="0"/>
              <a:t>powder</a:t>
            </a:r>
            <a:endParaRPr lang="fr-FR" sz="1400" dirty="0" smtClean="0"/>
          </a:p>
          <a:p>
            <a:pPr algn="just"/>
            <a:r>
              <a:rPr lang="fr-FR" sz="1400" dirty="0" smtClean="0"/>
              <a:t>Males are </a:t>
            </a:r>
            <a:r>
              <a:rPr lang="fr-FR" sz="1400" dirty="0" err="1" smtClean="0"/>
              <a:t>dipterous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black </a:t>
            </a:r>
            <a:r>
              <a:rPr lang="fr-FR" sz="1400" dirty="0" err="1" smtClean="0"/>
              <a:t>forewings</a:t>
            </a:r>
            <a:r>
              <a:rPr lang="fr-FR" sz="1400" dirty="0" smtClean="0"/>
              <a:t> and </a:t>
            </a:r>
            <a:r>
              <a:rPr lang="fr-FR" sz="1400" dirty="0" err="1" smtClean="0"/>
              <a:t>hindwings</a:t>
            </a:r>
            <a:r>
              <a:rPr lang="fr-FR" sz="1400" dirty="0" smtClean="0"/>
              <a:t> </a:t>
            </a:r>
            <a:r>
              <a:rPr lang="fr-FR" sz="1400" dirty="0" err="1" smtClean="0"/>
              <a:t>modified</a:t>
            </a:r>
            <a:r>
              <a:rPr lang="fr-FR" sz="1400" dirty="0" smtClean="0"/>
              <a:t> as </a:t>
            </a:r>
            <a:r>
              <a:rPr lang="fr-FR" sz="1400" dirty="0" err="1" smtClean="0"/>
              <a:t>halteres</a:t>
            </a:r>
            <a:r>
              <a:rPr lang="fr-FR" sz="1400" dirty="0" smtClean="0"/>
              <a:t> and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crimson</a:t>
            </a:r>
            <a:r>
              <a:rPr lang="fr-FR" sz="1400" dirty="0" smtClean="0"/>
              <a:t> </a:t>
            </a:r>
            <a:r>
              <a:rPr lang="fr-FR" sz="1400" dirty="0" err="1" smtClean="0"/>
              <a:t>colored</a:t>
            </a:r>
            <a:r>
              <a:rPr lang="fr-FR" sz="1400" dirty="0" smtClean="0"/>
              <a:t> body.</a:t>
            </a:r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Pink</a:t>
            </a:r>
            <a:r>
              <a:rPr lang="fr-FR" sz="1400" dirty="0" smtClean="0"/>
              <a:t> </a:t>
            </a:r>
            <a:r>
              <a:rPr lang="fr-FR" sz="1400" dirty="0" err="1" smtClean="0"/>
              <a:t>clored</a:t>
            </a:r>
            <a:r>
              <a:rPr lang="fr-FR" sz="1400" dirty="0" smtClean="0"/>
              <a:t> minute </a:t>
            </a:r>
            <a:r>
              <a:rPr lang="fr-FR" sz="1400" dirty="0" err="1" smtClean="0"/>
              <a:t>egg</a:t>
            </a:r>
            <a:r>
              <a:rPr lang="fr-FR" sz="1400" dirty="0" smtClean="0"/>
              <a:t> (masses),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later</a:t>
            </a:r>
            <a:r>
              <a:rPr lang="fr-FR" sz="1400" dirty="0" smtClean="0"/>
              <a:t> on </a:t>
            </a:r>
            <a:r>
              <a:rPr lang="fr-FR" sz="1400" dirty="0" err="1" smtClean="0"/>
              <a:t>turns</a:t>
            </a:r>
            <a:r>
              <a:rPr lang="fr-FR" sz="1400" dirty="0" smtClean="0"/>
              <a:t> pale </a:t>
            </a:r>
            <a:r>
              <a:rPr lang="fr-FR" sz="1400" dirty="0" err="1" smtClean="0"/>
              <a:t>near</a:t>
            </a:r>
            <a:r>
              <a:rPr lang="fr-FR" sz="1400" dirty="0" smtClean="0"/>
              <a:t> </a:t>
            </a:r>
            <a:r>
              <a:rPr lang="fr-FR" sz="1400" dirty="0" err="1" smtClean="0"/>
              <a:t>maturity</a:t>
            </a:r>
            <a:r>
              <a:rPr lang="fr-FR" sz="1400" dirty="0" smtClean="0"/>
              <a:t>.</a:t>
            </a:r>
          </a:p>
          <a:p>
            <a:pPr algn="just"/>
            <a:r>
              <a:rPr lang="fr-FR" sz="1400" dirty="0" err="1" smtClean="0"/>
              <a:t>Pupa</a:t>
            </a:r>
            <a:r>
              <a:rPr lang="fr-FR" sz="1400" dirty="0" smtClean="0"/>
              <a:t>: </a:t>
            </a:r>
            <a:r>
              <a:rPr lang="fr-FR" sz="1400" dirty="0" err="1" smtClean="0"/>
              <a:t>Only</a:t>
            </a:r>
            <a:r>
              <a:rPr lang="fr-FR" sz="1400" dirty="0" smtClean="0"/>
              <a:t> </a:t>
            </a:r>
            <a:r>
              <a:rPr lang="fr-FR" sz="1400" dirty="0" err="1" smtClean="0"/>
              <a:t>occurs</a:t>
            </a:r>
            <a:r>
              <a:rPr lang="fr-FR" sz="1400" dirty="0" smtClean="0"/>
              <a:t> in Male </a:t>
            </a:r>
            <a:r>
              <a:rPr lang="fr-FR" sz="1400" dirty="0" err="1" smtClean="0"/>
              <a:t>lifespan</a:t>
            </a:r>
            <a:r>
              <a:rPr lang="fr-FR" sz="1400" dirty="0" smtClean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715000"/>
            <a:ext cx="6553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 Regular </a:t>
            </a:r>
            <a:r>
              <a:rPr lang="fr-FR" sz="1400" dirty="0" err="1" smtClean="0"/>
              <a:t>ploughing</a:t>
            </a:r>
            <a:r>
              <a:rPr lang="fr-FR" sz="1400" dirty="0" smtClean="0"/>
              <a:t> of </a:t>
            </a:r>
            <a:r>
              <a:rPr lang="fr-FR" sz="1400" dirty="0" err="1" smtClean="0"/>
              <a:t>soil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tree</a:t>
            </a:r>
            <a:r>
              <a:rPr lang="fr-FR" sz="1400" dirty="0" smtClean="0"/>
              <a:t> </a:t>
            </a:r>
            <a:r>
              <a:rPr lang="fr-FR" sz="1400" dirty="0" err="1" smtClean="0"/>
              <a:t>trunk</a:t>
            </a:r>
            <a:r>
              <a:rPr lang="fr-FR" sz="1400" dirty="0" smtClean="0"/>
              <a:t> </a:t>
            </a:r>
            <a:r>
              <a:rPr lang="fr-FR" sz="1400" dirty="0" err="1" smtClean="0"/>
              <a:t>from</a:t>
            </a:r>
            <a:r>
              <a:rPr lang="fr-FR" sz="1400" dirty="0" smtClean="0"/>
              <a:t> May to Nov.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 Collection and destruction of </a:t>
            </a:r>
            <a:r>
              <a:rPr lang="fr-FR" sz="1400" dirty="0" err="1" smtClean="0"/>
              <a:t>egg</a:t>
            </a:r>
            <a:r>
              <a:rPr lang="fr-FR" sz="1400" dirty="0" smtClean="0"/>
              <a:t> masses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Mealybug</a:t>
            </a:r>
            <a:r>
              <a:rPr lang="fr-FR" sz="1400" dirty="0" smtClean="0"/>
              <a:t> </a:t>
            </a:r>
            <a:r>
              <a:rPr lang="fr-FR" sz="1400" dirty="0" err="1" smtClean="0"/>
              <a:t>sticky</a:t>
            </a:r>
            <a:r>
              <a:rPr lang="fr-FR" sz="1400" dirty="0" smtClean="0"/>
              <a:t> </a:t>
            </a:r>
            <a:r>
              <a:rPr lang="fr-FR" sz="1400" dirty="0" err="1" smtClean="0"/>
              <a:t>traps</a:t>
            </a:r>
            <a:r>
              <a:rPr lang="fr-FR" sz="1400" dirty="0" smtClean="0"/>
              <a:t> on </a:t>
            </a:r>
            <a:r>
              <a:rPr lang="fr-FR" sz="1400" dirty="0" err="1" smtClean="0"/>
              <a:t>tree</a:t>
            </a:r>
            <a:r>
              <a:rPr lang="fr-FR" sz="1400" dirty="0" smtClean="0"/>
              <a:t> </a:t>
            </a:r>
            <a:r>
              <a:rPr lang="fr-FR" sz="1400" dirty="0" err="1" smtClean="0"/>
              <a:t>trunks</a:t>
            </a:r>
            <a:r>
              <a:rPr lang="fr-FR" sz="1400" dirty="0" smtClean="0"/>
              <a:t> in </a:t>
            </a:r>
            <a:r>
              <a:rPr lang="fr-FR" sz="1400" dirty="0" err="1" smtClean="0"/>
              <a:t>Dec</a:t>
            </a:r>
            <a:r>
              <a:rPr lang="fr-F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 </a:t>
            </a:r>
            <a:r>
              <a:rPr lang="fr-FR" sz="1400" dirty="0" err="1" smtClean="0"/>
              <a:t>Chemical</a:t>
            </a:r>
            <a:r>
              <a:rPr lang="fr-FR" sz="1400" dirty="0" smtClean="0"/>
              <a:t> control (</a:t>
            </a:r>
            <a:r>
              <a:rPr lang="fr-FR" sz="1400" dirty="0" err="1" smtClean="0"/>
              <a:t>Imidacloprid</a:t>
            </a:r>
            <a:r>
              <a:rPr lang="fr-FR" sz="1400" dirty="0" smtClean="0"/>
              <a:t>, </a:t>
            </a:r>
            <a:r>
              <a:rPr lang="fr-FR" sz="1400" dirty="0" err="1" smtClean="0"/>
              <a:t>Deltamethrin</a:t>
            </a:r>
            <a:r>
              <a:rPr lang="fr-FR" sz="1400" dirty="0" smtClean="0"/>
              <a:t>, </a:t>
            </a:r>
            <a:r>
              <a:rPr lang="fr-FR" sz="1400" dirty="0" err="1" smtClean="0"/>
              <a:t>Lamda</a:t>
            </a:r>
            <a:r>
              <a:rPr lang="fr-FR" sz="1400" dirty="0" smtClean="0"/>
              <a:t>-</a:t>
            </a:r>
            <a:r>
              <a:rPr lang="fr-FR" sz="1400" dirty="0" err="1" smtClean="0"/>
              <a:t>cyhalothrin</a:t>
            </a:r>
            <a:r>
              <a:rPr lang="fr-FR" sz="1400" dirty="0" smtClean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05151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Feb. to Jun. (Maxi. Population in Feb. to Apr.)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After egg-laying adults die in June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Egg hatching in 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fortnight of Dec. or early Jan. and nymphs</a:t>
            </a:r>
          </a:p>
          <a:p>
            <a:pPr marL="342900" indent="-342900" algn="just"/>
            <a:r>
              <a:rPr lang="en-US" sz="1400" dirty="0" smtClean="0"/>
              <a:t>         crawl up on the tree trunk in Jan.-Feb. and cluster around </a:t>
            </a:r>
          </a:p>
          <a:p>
            <a:pPr marL="342900" indent="-342900" algn="just"/>
            <a:r>
              <a:rPr lang="en-US" sz="1400" dirty="0" smtClean="0"/>
              <a:t>          twigs, shoots, leaves, inflorescence, young fruits etc.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De-</a:t>
            </a:r>
            <a:r>
              <a:rPr lang="en-US" sz="1400" dirty="0" err="1" smtClean="0"/>
              <a:t>saping</a:t>
            </a:r>
            <a:r>
              <a:rPr lang="en-US" sz="1400" dirty="0" smtClean="0"/>
              <a:t> of young foliage and sprouts, and tender leaves	and twigs.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Retarded plant growth and pre-mature fruit falling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91440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plants: </a:t>
            </a:r>
            <a:r>
              <a:rPr lang="en-US" sz="1400" dirty="0" smtClean="0"/>
              <a:t>Mango, Mulberry, Peaches, Guava, Fig, Rose etc.</a:t>
            </a:r>
            <a:endParaRPr lang="fr-FR" sz="1400" dirty="0"/>
          </a:p>
        </p:txBody>
      </p:sp>
      <p:sp>
        <p:nvSpPr>
          <p:cNvPr id="19" name="Rectangle 18"/>
          <p:cNvSpPr/>
          <p:nvPr/>
        </p:nvSpPr>
        <p:spPr>
          <a:xfrm>
            <a:off x="0" y="1143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 destructive pest of Mango plant/ widely distributed in mango orchards in Pakistan.</a:t>
            </a:r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29293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8" name="Picture 10" descr="Albury Wodonga Fight the Fruit Fly Asso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4151" y="2667000"/>
            <a:ext cx="1776049" cy="172303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8869"/>
            <a:ext cx="873521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Insect pests of Fruit Crops	Mango fruit fly (</a:t>
            </a:r>
            <a:r>
              <a:rPr lang="en-US" i="1" dirty="0" err="1" smtClean="0"/>
              <a:t>Ceratitis</a:t>
            </a:r>
            <a:r>
              <a:rPr lang="en-US" i="1" dirty="0" smtClean="0"/>
              <a:t> </a:t>
            </a:r>
            <a:r>
              <a:rPr lang="en-US" i="1" dirty="0" err="1" smtClean="0"/>
              <a:t>cosyra</a:t>
            </a:r>
            <a:r>
              <a:rPr lang="en-US" i="1" dirty="0" smtClean="0"/>
              <a:t> </a:t>
            </a:r>
            <a:r>
              <a:rPr lang="en-US" dirty="0" smtClean="0"/>
              <a:t>; </a:t>
            </a:r>
            <a:r>
              <a:rPr lang="en-US" dirty="0" err="1" smtClean="0"/>
              <a:t>Tephritidae</a:t>
            </a:r>
            <a:r>
              <a:rPr lang="en-US" dirty="0" smtClean="0"/>
              <a:t>, </a:t>
            </a:r>
            <a:r>
              <a:rPr lang="en-US" dirty="0" err="1" smtClean="0"/>
              <a:t>Diptera</a:t>
            </a:r>
            <a:r>
              <a:rPr lang="en-US" dirty="0" smtClean="0"/>
              <a:t>)</a:t>
            </a:r>
            <a:endParaRPr lang="en-US" i="1" dirty="0"/>
          </a:p>
        </p:txBody>
      </p:sp>
      <p:pic>
        <p:nvPicPr>
          <p:cNvPr id="135170" name="Picture 2" descr="http://www.infonet-biovision.org/res/res/files/1701.400x40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838201"/>
            <a:ext cx="2590800" cy="208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72" name="Picture 4" descr="http://www.cd3wd.com/cd3wd_40/Biovision/export/res/files/326.250x15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114800"/>
            <a:ext cx="1600200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80" name="Picture 12" descr="http://www.kalamunda.wa.gov.au/files/e0034a0c-f9cb-4ac6-965e-a16e00fe1206/MediterraneanFruitFly_Larva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057897" y="2485903"/>
            <a:ext cx="2260992" cy="2927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82" name="Picture 14" descr="http://www.infonet-biovision.org/res/res/files/1684.280x185.clip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4953000"/>
            <a:ext cx="2667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184" name="Picture 16" descr="http://r4dreview.org/wp-content/uploads/2009/10/11bactrocera-invadens-ovipositing-in-a-mango-fru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6207" y="4953001"/>
            <a:ext cx="253324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2514362"/>
            <a:ext cx="4648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Life </a:t>
            </a:r>
            <a:r>
              <a:rPr lang="fr-FR" sz="1400" b="1" dirty="0" err="1" smtClean="0"/>
              <a:t>history</a:t>
            </a:r>
            <a:r>
              <a:rPr lang="fr-FR" sz="1400" b="1" dirty="0" smtClean="0"/>
              <a:t>:</a:t>
            </a:r>
          </a:p>
          <a:p>
            <a:r>
              <a:rPr lang="fr-FR" sz="1400" dirty="0" smtClean="0"/>
              <a:t>Life cycle: 1 – 1.5 </a:t>
            </a:r>
            <a:r>
              <a:rPr lang="fr-FR" sz="1400" dirty="0" err="1" smtClean="0"/>
              <a:t>month</a:t>
            </a:r>
            <a:endParaRPr lang="fr-FR" sz="1400" dirty="0" smtClean="0"/>
          </a:p>
          <a:p>
            <a:r>
              <a:rPr lang="fr-FR" sz="1400" dirty="0" err="1" smtClean="0"/>
              <a:t>Adult</a:t>
            </a:r>
            <a:r>
              <a:rPr lang="fr-FR" sz="1400" dirty="0" smtClean="0"/>
              <a:t>:  4 – 5 </a:t>
            </a:r>
            <a:r>
              <a:rPr lang="fr-FR" sz="1400" dirty="0" err="1" smtClean="0"/>
              <a:t>days</a:t>
            </a:r>
            <a:endParaRPr lang="fr-FR" sz="1400" dirty="0" smtClean="0"/>
          </a:p>
          <a:p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Hatching</a:t>
            </a:r>
            <a:r>
              <a:rPr lang="fr-FR" sz="1400" dirty="0" smtClean="0"/>
              <a:t> </a:t>
            </a:r>
            <a:r>
              <a:rPr lang="fr-FR" sz="1400" dirty="0" err="1" smtClean="0"/>
              <a:t>takes</a:t>
            </a:r>
            <a:r>
              <a:rPr lang="fr-FR" sz="1400" dirty="0" smtClean="0"/>
              <a:t> place in 2 – 3 </a:t>
            </a:r>
            <a:r>
              <a:rPr lang="fr-FR" sz="1400" dirty="0" err="1" smtClean="0"/>
              <a:t>days</a:t>
            </a:r>
            <a:r>
              <a:rPr lang="fr-FR" sz="1400" dirty="0" smtClean="0"/>
              <a:t>. (</a:t>
            </a:r>
            <a:r>
              <a:rPr lang="fr-FR" sz="1400" dirty="0" err="1" smtClean="0"/>
              <a:t>fecundity</a:t>
            </a:r>
            <a:r>
              <a:rPr lang="fr-FR" sz="1400" dirty="0" smtClean="0"/>
              <a:t> 150-350)</a:t>
            </a:r>
          </a:p>
          <a:p>
            <a:r>
              <a:rPr lang="fr-FR" sz="1400" dirty="0" err="1" smtClean="0"/>
              <a:t>Larvae</a:t>
            </a:r>
            <a:r>
              <a:rPr lang="fr-FR" sz="1400" dirty="0" smtClean="0"/>
              <a:t>: One to </a:t>
            </a:r>
            <a:r>
              <a:rPr lang="fr-FR" sz="1400" dirty="0" err="1" smtClean="0"/>
              <a:t>two</a:t>
            </a:r>
            <a:r>
              <a:rPr lang="fr-FR" sz="1400" dirty="0" smtClean="0"/>
              <a:t>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err="1" smtClean="0"/>
              <a:t>Pupa</a:t>
            </a:r>
            <a:r>
              <a:rPr lang="fr-FR" sz="1400" dirty="0" smtClean="0"/>
              <a:t>: 2-3 </a:t>
            </a:r>
            <a:r>
              <a:rPr lang="fr-FR" sz="1400" dirty="0" err="1" smtClean="0"/>
              <a:t>weeks</a:t>
            </a:r>
            <a:endParaRPr lang="fr-FR" sz="1400" dirty="0" smtClean="0"/>
          </a:p>
          <a:p>
            <a:r>
              <a:rPr lang="fr-FR" sz="1400" dirty="0" smtClean="0"/>
              <a:t>No. of </a:t>
            </a:r>
            <a:r>
              <a:rPr lang="fr-FR" sz="1400" dirty="0" err="1" smtClean="0"/>
              <a:t>generations</a:t>
            </a:r>
            <a:r>
              <a:rPr lang="fr-FR" sz="1400" dirty="0" smtClean="0"/>
              <a:t>: 2 per </a:t>
            </a:r>
            <a:r>
              <a:rPr lang="fr-FR" sz="1400" dirty="0" err="1" smtClean="0"/>
              <a:t>year</a:t>
            </a:r>
            <a:r>
              <a:rPr lang="fr-FR" sz="1400" dirty="0" smtClean="0"/>
              <a:t> (bivoltine)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219200"/>
            <a:ext cx="586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b="1" dirty="0" smtClean="0"/>
              <a:t>Identification</a:t>
            </a:r>
            <a:endParaRPr lang="fr-FR" sz="1400" dirty="0" smtClean="0"/>
          </a:p>
          <a:p>
            <a:pPr algn="just"/>
            <a:r>
              <a:rPr lang="fr-FR" sz="1400" dirty="0" err="1" smtClean="0"/>
              <a:t>Adult</a:t>
            </a:r>
            <a:r>
              <a:rPr lang="fr-FR" sz="1400" dirty="0" smtClean="0"/>
              <a:t>: </a:t>
            </a:r>
            <a:r>
              <a:rPr lang="fr-FR" sz="1400" dirty="0" err="1" smtClean="0"/>
              <a:t>Brownish</a:t>
            </a:r>
            <a:r>
              <a:rPr lang="fr-FR" sz="1400" dirty="0" smtClean="0"/>
              <a:t> </a:t>
            </a:r>
            <a:r>
              <a:rPr lang="fr-FR" sz="1400" dirty="0" err="1" smtClean="0"/>
              <a:t>yellow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shinny</a:t>
            </a:r>
            <a:r>
              <a:rPr lang="fr-FR" sz="1400" dirty="0" smtClean="0"/>
              <a:t> black spots on </a:t>
            </a:r>
            <a:r>
              <a:rPr lang="fr-FR" sz="1400" dirty="0" err="1" smtClean="0"/>
              <a:t>thracic</a:t>
            </a:r>
            <a:r>
              <a:rPr lang="fr-FR" sz="1400" dirty="0" smtClean="0"/>
              <a:t> </a:t>
            </a:r>
            <a:r>
              <a:rPr lang="fr-FR" sz="1400" dirty="0" err="1" smtClean="0"/>
              <a:t>notum</a:t>
            </a:r>
            <a:r>
              <a:rPr lang="fr-FR" sz="1400" dirty="0" smtClean="0"/>
              <a:t>. 5-8mm long </a:t>
            </a:r>
          </a:p>
          <a:p>
            <a:pPr algn="just"/>
            <a:r>
              <a:rPr lang="fr-FR" sz="1400" dirty="0" err="1" smtClean="0"/>
              <a:t>yellow</a:t>
            </a:r>
            <a:r>
              <a:rPr lang="fr-FR" sz="1400" dirty="0" smtClean="0"/>
              <a:t> or </a:t>
            </a:r>
            <a:r>
              <a:rPr lang="fr-FR" sz="1400" dirty="0" err="1" smtClean="0"/>
              <a:t>brown</a:t>
            </a:r>
            <a:r>
              <a:rPr lang="fr-FR" sz="1400" dirty="0" smtClean="0"/>
              <a:t> </a:t>
            </a:r>
            <a:r>
              <a:rPr lang="fr-FR" sz="1400" dirty="0" err="1" smtClean="0"/>
              <a:t>milky</a:t>
            </a:r>
            <a:r>
              <a:rPr lang="fr-FR" sz="1400" dirty="0" smtClean="0"/>
              <a:t> spots/bands on </a:t>
            </a:r>
            <a:r>
              <a:rPr lang="fr-FR" sz="1400" dirty="0" err="1" smtClean="0"/>
              <a:t>wings</a:t>
            </a:r>
            <a:r>
              <a:rPr lang="fr-FR" sz="1400" dirty="0" smtClean="0"/>
              <a:t> </a:t>
            </a:r>
          </a:p>
          <a:p>
            <a:pPr algn="just"/>
            <a:r>
              <a:rPr lang="fr-FR" sz="1400" dirty="0" err="1" smtClean="0"/>
              <a:t>Eggs</a:t>
            </a:r>
            <a:r>
              <a:rPr lang="fr-FR" sz="1400" dirty="0" smtClean="0"/>
              <a:t>: </a:t>
            </a:r>
            <a:r>
              <a:rPr lang="fr-FR" sz="1400" dirty="0" err="1" smtClean="0"/>
              <a:t>Whitish</a:t>
            </a:r>
            <a:r>
              <a:rPr lang="fr-FR" sz="1400" dirty="0" smtClean="0"/>
              <a:t> </a:t>
            </a:r>
            <a:r>
              <a:rPr lang="fr-FR" sz="1400" dirty="0" err="1" smtClean="0"/>
              <a:t>yellow</a:t>
            </a:r>
            <a:r>
              <a:rPr lang="fr-FR" sz="1400" dirty="0" smtClean="0"/>
              <a:t> </a:t>
            </a:r>
            <a:r>
              <a:rPr lang="fr-FR" sz="1400" dirty="0" err="1" smtClean="0"/>
              <a:t>elongated</a:t>
            </a:r>
            <a:r>
              <a:rPr lang="fr-FR" sz="1400" dirty="0" smtClean="0"/>
              <a:t> </a:t>
            </a:r>
            <a:r>
              <a:rPr lang="fr-FR" sz="1400" dirty="0" err="1" smtClean="0"/>
              <a:t>eggs</a:t>
            </a:r>
            <a:r>
              <a:rPr lang="fr-FR" sz="1400" dirty="0" smtClean="0"/>
              <a:t> laid </a:t>
            </a:r>
            <a:r>
              <a:rPr lang="fr-FR" sz="1400" dirty="0" err="1" smtClean="0"/>
              <a:t>inside</a:t>
            </a:r>
            <a:r>
              <a:rPr lang="fr-FR" sz="1400" dirty="0" smtClean="0"/>
              <a:t> the mature green fruits.</a:t>
            </a:r>
          </a:p>
          <a:p>
            <a:pPr algn="just"/>
            <a:r>
              <a:rPr lang="fr-FR" sz="1400" dirty="0" err="1" smtClean="0"/>
              <a:t>Larvae</a:t>
            </a:r>
            <a:r>
              <a:rPr lang="fr-FR" sz="1400" dirty="0" smtClean="0"/>
              <a:t>: </a:t>
            </a:r>
            <a:r>
              <a:rPr lang="fr-FR" sz="1400" dirty="0" err="1" smtClean="0"/>
              <a:t>Apodous</a:t>
            </a:r>
            <a:r>
              <a:rPr lang="fr-FR" sz="1400" dirty="0" smtClean="0"/>
              <a:t>, ,</a:t>
            </a:r>
            <a:r>
              <a:rPr lang="fr-FR" sz="1400" dirty="0" err="1" smtClean="0"/>
              <a:t>peg-shaped</a:t>
            </a:r>
            <a:r>
              <a:rPr lang="fr-FR" sz="1400" dirty="0" smtClean="0"/>
              <a:t>, </a:t>
            </a:r>
            <a:r>
              <a:rPr lang="fr-FR" sz="1400" dirty="0" err="1" smtClean="0"/>
              <a:t>creamy</a:t>
            </a:r>
            <a:r>
              <a:rPr lang="fr-FR" sz="1400" dirty="0" smtClean="0"/>
              <a:t> white </a:t>
            </a:r>
            <a:r>
              <a:rPr lang="fr-FR" sz="1400" dirty="0" err="1" smtClean="0"/>
              <a:t>maggots</a:t>
            </a:r>
            <a:r>
              <a:rPr lang="fr-FR" sz="1400" dirty="0" smtClean="0"/>
              <a:t> (in fruit </a:t>
            </a:r>
            <a:r>
              <a:rPr lang="fr-FR" sz="1400" dirty="0" err="1" smtClean="0"/>
              <a:t>pulp</a:t>
            </a:r>
            <a:r>
              <a:rPr lang="fr-FR" sz="1400" dirty="0" smtClean="0"/>
              <a:t>)</a:t>
            </a:r>
          </a:p>
          <a:p>
            <a:pPr algn="just"/>
            <a:r>
              <a:rPr lang="fr-FR" sz="1400" dirty="0" err="1" smtClean="0"/>
              <a:t>Pupa</a:t>
            </a:r>
            <a:r>
              <a:rPr lang="fr-FR" sz="1400" dirty="0" smtClean="0"/>
              <a:t>: </a:t>
            </a:r>
            <a:r>
              <a:rPr lang="fr-FR" sz="1400" dirty="0" err="1" smtClean="0"/>
              <a:t>Yellowish</a:t>
            </a:r>
            <a:r>
              <a:rPr lang="fr-FR" sz="1400" dirty="0" smtClean="0"/>
              <a:t> </a:t>
            </a:r>
            <a:r>
              <a:rPr lang="fr-FR" sz="1400" dirty="0" err="1" smtClean="0"/>
              <a:t>brown</a:t>
            </a:r>
            <a:r>
              <a:rPr lang="fr-FR" sz="1400" dirty="0" smtClean="0"/>
              <a:t> in </a:t>
            </a:r>
            <a:r>
              <a:rPr lang="fr-FR" sz="1400" dirty="0" err="1" smtClean="0"/>
              <a:t>colour</a:t>
            </a:r>
            <a:r>
              <a:rPr lang="fr-FR" sz="1400" dirty="0" smtClean="0"/>
              <a:t> (in 5-10 cm </a:t>
            </a:r>
            <a:r>
              <a:rPr lang="fr-FR" sz="1400" dirty="0" err="1" smtClean="0"/>
              <a:t>upper</a:t>
            </a:r>
            <a:r>
              <a:rPr lang="fr-FR" sz="1400" dirty="0" smtClean="0"/>
              <a:t> </a:t>
            </a:r>
            <a:r>
              <a:rPr lang="fr-FR" sz="1400" dirty="0" err="1" smtClean="0"/>
              <a:t>soil</a:t>
            </a:r>
            <a:r>
              <a:rPr lang="fr-FR" sz="1400" dirty="0" smtClean="0"/>
              <a:t> layer)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5651718"/>
            <a:ext cx="6096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Plouging</a:t>
            </a:r>
            <a:r>
              <a:rPr lang="fr-FR" sz="1400" dirty="0" smtClean="0"/>
              <a:t> of </a:t>
            </a:r>
            <a:r>
              <a:rPr lang="fr-FR" sz="1400" dirty="0" err="1" smtClean="0"/>
              <a:t>soil</a:t>
            </a:r>
            <a:r>
              <a:rPr lang="fr-FR" sz="1400" dirty="0" smtClean="0"/>
              <a:t> </a:t>
            </a:r>
            <a:r>
              <a:rPr lang="fr-FR" sz="1400" dirty="0" err="1" smtClean="0"/>
              <a:t>under</a:t>
            </a:r>
            <a:r>
              <a:rPr lang="fr-FR" sz="1400" dirty="0" smtClean="0"/>
              <a:t> </a:t>
            </a:r>
            <a:r>
              <a:rPr lang="fr-FR" sz="1400" dirty="0" err="1" smtClean="0"/>
              <a:t>tree</a:t>
            </a:r>
            <a:r>
              <a:rPr lang="fr-FR" sz="1400" dirty="0" smtClean="0"/>
              <a:t> </a:t>
            </a:r>
            <a:r>
              <a:rPr lang="fr-FR" sz="1400" dirty="0" err="1" smtClean="0"/>
              <a:t>trunk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Regular</a:t>
            </a:r>
            <a:r>
              <a:rPr lang="fr-FR" sz="1400" dirty="0" smtClean="0"/>
              <a:t> </a:t>
            </a:r>
            <a:r>
              <a:rPr lang="fr-FR" sz="1400" dirty="0" err="1" smtClean="0"/>
              <a:t>removal</a:t>
            </a:r>
            <a:r>
              <a:rPr lang="fr-FR" sz="1400" dirty="0" smtClean="0"/>
              <a:t>  and destruction of </a:t>
            </a:r>
            <a:r>
              <a:rPr lang="fr-FR" sz="1400" dirty="0" err="1" smtClean="0"/>
              <a:t>rottened</a:t>
            </a:r>
            <a:r>
              <a:rPr lang="fr-FR" sz="1400" dirty="0" smtClean="0"/>
              <a:t> and </a:t>
            </a:r>
            <a:r>
              <a:rPr lang="fr-FR" sz="1400" dirty="0" err="1" smtClean="0"/>
              <a:t>fallen</a:t>
            </a:r>
            <a:r>
              <a:rPr lang="fr-FR" sz="1400" dirty="0" smtClean="0"/>
              <a:t> fruits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Pheromone</a:t>
            </a:r>
            <a:r>
              <a:rPr lang="fr-FR" sz="1400" dirty="0" smtClean="0"/>
              <a:t> </a:t>
            </a:r>
            <a:r>
              <a:rPr lang="fr-FR" sz="1400" dirty="0" err="1" smtClean="0"/>
              <a:t>traps</a:t>
            </a:r>
            <a:r>
              <a:rPr lang="fr-FR" sz="1400" dirty="0" smtClean="0"/>
              <a:t> (</a:t>
            </a:r>
            <a:r>
              <a:rPr lang="fr-FR" sz="1400" dirty="0" err="1" smtClean="0"/>
              <a:t>methyl</a:t>
            </a:r>
            <a:r>
              <a:rPr lang="fr-FR" sz="1400" dirty="0" smtClean="0"/>
              <a:t> </a:t>
            </a:r>
            <a:r>
              <a:rPr lang="fr-FR" sz="1400" dirty="0" err="1" smtClean="0"/>
              <a:t>eugenol</a:t>
            </a:r>
            <a:r>
              <a:rPr lang="fr-FR" sz="1400" dirty="0" smtClean="0"/>
              <a:t> </a:t>
            </a:r>
            <a:r>
              <a:rPr lang="fr-FR" sz="1400" dirty="0" err="1" smtClean="0"/>
              <a:t>oil</a:t>
            </a:r>
            <a:r>
              <a:rPr lang="fr-FR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dirty="0" err="1" smtClean="0"/>
              <a:t>Chemical</a:t>
            </a:r>
            <a:r>
              <a:rPr lang="fr-FR" sz="1400" dirty="0" smtClean="0"/>
              <a:t> control (</a:t>
            </a:r>
            <a:r>
              <a:rPr lang="fr-FR" sz="1400" dirty="0" err="1" smtClean="0"/>
              <a:t>Acetamiprid</a:t>
            </a:r>
            <a:r>
              <a:rPr lang="fr-FR" sz="1400" dirty="0" smtClean="0"/>
              <a:t>, </a:t>
            </a:r>
            <a:r>
              <a:rPr lang="fr-FR" sz="1400" dirty="0" err="1" smtClean="0"/>
              <a:t>Imidacloprid</a:t>
            </a:r>
            <a:r>
              <a:rPr lang="fr-FR" sz="1400" dirty="0" smtClean="0"/>
              <a:t>, </a:t>
            </a:r>
            <a:r>
              <a:rPr lang="fr-FR" sz="1400" dirty="0" err="1" smtClean="0"/>
              <a:t>Bifenthrin</a:t>
            </a:r>
            <a:r>
              <a:rPr lang="fr-FR" sz="1400" dirty="0" smtClean="0"/>
              <a:t>, </a:t>
            </a:r>
            <a:r>
              <a:rPr lang="fr-FR" sz="1400" dirty="0" err="1" smtClean="0"/>
              <a:t>Lamd</a:t>
            </a:r>
            <a:r>
              <a:rPr lang="fr-FR" sz="1400" dirty="0" err="1" smtClean="0">
                <a:solidFill>
                  <a:schemeClr val="bg1"/>
                </a:solidFill>
              </a:rPr>
              <a:t>a</a:t>
            </a:r>
            <a:r>
              <a:rPr lang="fr-FR" sz="1400" dirty="0" smtClean="0">
                <a:solidFill>
                  <a:schemeClr val="bg1"/>
                </a:solidFill>
              </a:rPr>
              <a:t>-</a:t>
            </a:r>
            <a:r>
              <a:rPr lang="fr-FR" sz="1400" dirty="0" err="1" smtClean="0">
                <a:solidFill>
                  <a:schemeClr val="bg1"/>
                </a:solidFill>
              </a:rPr>
              <a:t>cyhalothrin</a:t>
            </a:r>
            <a:r>
              <a:rPr lang="fr-FR" sz="1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3975318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November</a:t>
            </a:r>
          </a:p>
          <a:p>
            <a:pPr marL="342900" indent="-342900" algn="just"/>
            <a:r>
              <a:rPr lang="en-US" sz="1400" dirty="0" smtClean="0"/>
              <a:t>	(</a:t>
            </a:r>
            <a:r>
              <a:rPr lang="en-US" sz="1400" dirty="0" err="1" smtClean="0"/>
              <a:t>Pupal</a:t>
            </a:r>
            <a:r>
              <a:rPr lang="en-US" sz="1400" dirty="0" smtClean="0"/>
              <a:t> hibernation: November to February)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Maximum damage caused in August to November</a:t>
            </a:r>
            <a:endParaRPr lang="en-US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Egg-laying in fruits by puncturing with ovipositors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fr-FR" sz="1400" dirty="0" err="1" smtClean="0"/>
              <a:t>Attacked</a:t>
            </a:r>
            <a:r>
              <a:rPr lang="fr-FR" sz="1400" dirty="0" smtClean="0"/>
              <a:t> fruit skin/</a:t>
            </a:r>
            <a:r>
              <a:rPr lang="fr-FR" sz="1400" dirty="0" err="1" smtClean="0"/>
              <a:t>peel</a:t>
            </a:r>
            <a:r>
              <a:rPr lang="fr-FR" sz="1400" dirty="0" smtClean="0"/>
              <a:t> </a:t>
            </a:r>
            <a:r>
              <a:rPr lang="fr-FR" sz="1400" dirty="0" err="1" smtClean="0"/>
              <a:t>gets</a:t>
            </a:r>
            <a:r>
              <a:rPr lang="fr-FR" sz="1400" dirty="0" smtClean="0"/>
              <a:t> </a:t>
            </a:r>
            <a:r>
              <a:rPr lang="fr-FR" sz="1400" dirty="0" err="1" smtClean="0"/>
              <a:t>rottend</a:t>
            </a:r>
            <a:r>
              <a:rPr lang="fr-FR" sz="1400" dirty="0" smtClean="0"/>
              <a:t>, </a:t>
            </a:r>
            <a:r>
              <a:rPr lang="fr-FR" sz="1400" dirty="0" err="1" smtClean="0"/>
              <a:t>giving</a:t>
            </a:r>
            <a:r>
              <a:rPr lang="fr-FR" sz="1400" dirty="0" smtClean="0"/>
              <a:t> </a:t>
            </a:r>
            <a:r>
              <a:rPr lang="fr-FR" sz="1400" dirty="0" err="1" smtClean="0"/>
              <a:t>strong</a:t>
            </a:r>
            <a:r>
              <a:rPr lang="fr-FR" sz="1400" dirty="0" smtClean="0"/>
              <a:t> </a:t>
            </a:r>
            <a:r>
              <a:rPr lang="fr-FR" sz="1400" dirty="0" err="1" smtClean="0"/>
              <a:t>smell</a:t>
            </a:r>
            <a:endParaRPr lang="fr-FR" sz="1400" dirty="0" smtClean="0"/>
          </a:p>
          <a:p>
            <a:pPr marL="342900" indent="-342900" algn="just"/>
            <a:r>
              <a:rPr lang="fr-FR" sz="1400" dirty="0" smtClean="0"/>
              <a:t>         and </a:t>
            </a:r>
            <a:r>
              <a:rPr lang="fr-FR" sz="1400" dirty="0" err="1" smtClean="0"/>
              <a:t>contains</a:t>
            </a:r>
            <a:r>
              <a:rPr lang="fr-FR" sz="1400" dirty="0" smtClean="0"/>
              <a:t> </a:t>
            </a:r>
            <a:r>
              <a:rPr lang="fr-FR" sz="1400" dirty="0" err="1" smtClean="0"/>
              <a:t>several</a:t>
            </a:r>
            <a:r>
              <a:rPr lang="fr-FR" sz="1400" dirty="0" smtClean="0"/>
              <a:t> </a:t>
            </a:r>
            <a:r>
              <a:rPr lang="fr-FR" sz="1400" dirty="0" err="1" smtClean="0"/>
              <a:t>maggots</a:t>
            </a:r>
            <a:r>
              <a:rPr lang="fr-FR" sz="1400" dirty="0" smtClean="0"/>
              <a:t> </a:t>
            </a:r>
            <a:r>
              <a:rPr lang="fr-FR" sz="1400" dirty="0" err="1" smtClean="0"/>
              <a:t>later</a:t>
            </a:r>
            <a:r>
              <a:rPr lang="fr-FR" sz="1400" dirty="0" smtClean="0"/>
              <a:t> on.</a:t>
            </a:r>
            <a:endParaRPr lang="en-US" sz="1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Fruit quality deterioration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911423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plants: </a:t>
            </a:r>
            <a:r>
              <a:rPr lang="en-US" sz="1400" dirty="0" smtClean="0"/>
              <a:t>Mango, guava, </a:t>
            </a:r>
            <a:r>
              <a:rPr lang="en-US" sz="1400" dirty="0" err="1" smtClean="0"/>
              <a:t>ber</a:t>
            </a:r>
            <a:r>
              <a:rPr lang="en-US" sz="1400" dirty="0" smtClean="0"/>
              <a:t>, peach</a:t>
            </a:r>
            <a:endParaRPr lang="fr-FR" sz="1400" dirty="0"/>
          </a:p>
        </p:txBody>
      </p:sp>
      <p:sp>
        <p:nvSpPr>
          <p:cNvPr id="24" name="Rectangle 23"/>
          <p:cNvSpPr/>
          <p:nvPr/>
        </p:nvSpPr>
        <p:spPr>
          <a:xfrm>
            <a:off x="0" y="10668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1400" dirty="0" smtClean="0"/>
              <a:t>A destructive pest of Mango plant/ fairly distributed in mango orchards</a:t>
            </a:r>
            <a:endParaRPr lang="fr-FR" sz="1400" dirty="0" smtClean="0"/>
          </a:p>
        </p:txBody>
      </p:sp>
      <p:pic>
        <p:nvPicPr>
          <p:cNvPr id="20484" name="Picture 4" descr="http://media.cmgdigital.com/shared/img/photos/2012/03/31/19/bc/fruit_fly_trap_481640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7616" y="3395245"/>
            <a:ext cx="1718733" cy="116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514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23539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4871233"/>
            <a:ext cx="133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Ovipositor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53896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fruit fly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21660" y="5377199"/>
            <a:ext cx="2255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 fruit fly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6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92668"/>
            <a:ext cx="87630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Different other fruit fly insect pests  (</a:t>
            </a:r>
            <a:r>
              <a:rPr lang="en-US" dirty="0" err="1" smtClean="0"/>
              <a:t>Tephritidae</a:t>
            </a:r>
            <a:r>
              <a:rPr lang="en-US" dirty="0" smtClean="0"/>
              <a:t>: </a:t>
            </a:r>
            <a:r>
              <a:rPr lang="en-US" dirty="0" err="1" smtClean="0"/>
              <a:t>Diptera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073289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Peach fruit fly (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Bactocera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zonata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Citrus fruit fly (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Bactocera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minax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Guava fruit fly (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Bactocera dorsalis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fruit fly (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Carpomya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vesuviana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lnSpc>
                <a:spcPct val="200000"/>
              </a:lnSpc>
            </a:pPr>
            <a:endParaRPr lang="en-US" sz="20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Melon fruit fly (</a:t>
            </a:r>
            <a:r>
              <a:rPr lang="en-US" sz="20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Bactocera</a:t>
            </a:r>
            <a:r>
              <a:rPr lang="en-US" sz="20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cucurbitae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6390" name="AutoShape 6" descr="https://encrypted-tbn0.gstatic.com/images?q=tbn:ANd9GcTEQqiTphyWioYhTK939HBqRon80Okah4YVjxUlkaMb-sVOLMq8e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https://encrypted-tbn0.gstatic.com/images?q=tbn:ANd9GcTEQqiTphyWioYhTK939HBqRon80Okah4YVjxUlkaMb-sVOLMq8e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https://encrypted-tbn0.gstatic.com/images?q=tbn:ANd9GcTEQqiTphyWioYhTK939HBqRon80Okah4YVjxUlkaMb-sVOLMq8e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2" descr="https://encrypted-tbn0.gstatic.com/images?q=tbn:ANd9GcTEQqiTphyWioYhTK939HBqRon80Okah4YVjxUlkaMb-sVOLMq8ew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724399" y="762000"/>
            <a:ext cx="2971800" cy="1176528"/>
            <a:chOff x="3886200" y="838200"/>
            <a:chExt cx="2965622" cy="1219200"/>
          </a:xfrm>
        </p:grpSpPr>
        <p:pic>
          <p:nvPicPr>
            <p:cNvPr id="16388" name="Picture 4" descr="http://farm8.staticflickr.com/7036/6922931495_879d449526_z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838200"/>
              <a:ext cx="1823102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397" name="Picture 13" descr="C:\Users\Dr.Zeeshan\Downloads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1" y="838200"/>
              <a:ext cx="1289221" cy="1216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146" name="AutoShape 2" descr="data:image/jpeg;base64,/9j/4AAQSkZJRgABAQAAAQABAAD/2wCEAAkGBhQSERUTExQUFRUUFhUVFxQUFBQVFhUUFRQVFBQUFRQXHCYeFxkjGRQUHy8gJCcpLC0sFR4xNTAqNSYrLCkBCQoKDgwOGg8PGiwkHBwpLCksKSopKSkpLCksKSksLCwpKSkpLCkpKSksLCkpKSkpLCkpKSkpKSksKSksLiopKf/AABEIALcBEwMBIgACEQEDEQH/xAAbAAABBQEBAAAAAAAAAAAAAAADAAECBAUGB//EADwQAAEDAgQDBgMHAwMFAQAAAAEAAhEDIQQSMUEFUWEGEyJxgZEyobEUQlJywdHwI2LxFYLhB0OSotIz/8QAGQEAAwEBAQAAAAAAAAAAAAAAAAECAwQF/8QAJhEAAgICAwACAgIDAQAAAAAAAAECERIhAzFBE1FhcSIyFGKBBP/aAAwDAQACEQMRAD8A9No0LImRFFNMykAZlZ0YUVqzHbBUatJw1C13VVFzwdRKTSYUZzaUbKbcXT0zsB5Zmz7Si4pwLSBuCPcLGfgqDm3Y0eQgpUkFG7ToFyX2Alcy3CuZejUfT6C7fVhsVdo9o6rB/VaCB/3KUn/yZqPT2RUR0bf+niLlAPDmTdBpY4VBma4OB3BlSLipc0ukKi27D0iAICTmsAgAKnKYvUvkGWQxpTnKNFVDilKPkAsOIhDztCEZUHAqXNgWXVGnYJOykaKqAkJS+RgWAWgWQw1qHBUJKXyMCycsKu+kE0lNJlHyMAgphBfhAjZVByr5ZIVgHYCUF3DFbDipiqrX/qkvRmRX4cW3VSrh3EW0XRmtNilTDQifO+TTYmcl3JTQumq4Np2VevwYESFzYX0Z4mC0JqjoV2pgCFUrUjyTTaECLk+UKDmJNVLkEQNFJElOqyQUd8a5O6i6qVVaSdFIJZM2sNmKc1eag1yRcCn/ANHaE6tZZ1bENJuFpAiFQxWEGo3TQEaZadCpspA7x/Oazn4WP+E9HEOboZVNDofGcHc13eUX92/c/cf+dv6o+A40ZyVh3bxF/uHqDt626qVPFB2tvp7J8Xgg8X9CNv28tEr+x0ab2lDdhzEysHCcRqYd+R12n4Q74SP7HbeS6KjjGvFrEatNnD05dRZS4g4gc6E3FA6K66iCqXDsNDnyLSoxYkHBTFGOGk2KHUolqGmhESlnhLLKiVAEu8Ug9DlJrrppgTJUcylEqBCGgJQovYna5SIT7AEKKYUyjObaQoMqFTVPYAnWThE111Ue6CTQECU3eJ30imDbJW0BFwlQ+ztOynCSFJiKVfhg2VJ3CytoBNmTtCxMB2AdySW+WhJFonEs0tFIFQbqpAKyiYamLElMFWAxTObKKxkqRpb7J4jM6rQI6hU+56Lc7vkq9WgeUdf0VKwMt9A7IP25zCtSo7KCSsLiONc61NhHmqpsas1zTZiaRBBAm7om6zq2EdQAJcXtbo6Yez8rvvD+0381lMwOKaSWOLQ4Q4ZtRyi6njMRVDmGq1j8swDI15gDL8k8VRpFvo28H2sZEOufxNET5jY/Jb3BoczNGplcRVp95/UyimANaYnT8Q3C2eAdp2UppVnNZGhMx5Ty/wAIj2DR1rqYOyE7C+qr1eNMaJzNjnNj5WusPG/9QKLQQ2Q78Th4fkSruIsG/DV4nXp0W5nuyiYE6k7ADcrn6XEm1MRlJLSBZrgWl3kDqsXtLj2/0HmqauaXa5mtdaIH1WHVeTAc67SXi5zMJ0APKwMWWMkjeHApI9RAQMPiA5xA0Fs3M7wuX4Nx+viGGmWw4TJ0JaNSTtrqr+F4jUbA7lxYLAtId/yVlVGEuNx7OiFtEzn9FXw9fMAYIB5iD7K1TQmQCyqYRXkJnM5J4gRD4QpurAZe6arSjyQ06EDaQk4SosCMKXJKrGABTupTopZUgFNAViyNUzgrR6qFSgQpw+gK0pnORalFDc1QwFmSUYSUjL0XTgJVsM5onqmEhdO12QShO3yUhCcti9/JaWBOk+bKZpeiEyEenE3PkrTsZNtE6qL6J29kdtS8FTde+60pDMnEtaB4mzHSVTdXb92m2OgAWy3EseCJEixE7qo99FrTdoIvqNuilr8gcfi+JV3VnUMPZ7W53m3hFoa2fvGVCpj6lZrXOaC6n8RAiW8yOafg2OGH72o8S+q+SQJgDRpI81ew/FqLnuez73xN0IJubHYpSi9JdGseuik1udpDTYgmNrDdctXY+m5hktmS1xkzrcSOUe66ji4OGa51NzYfYH8IdaR7rb47wUYvChrfjaM1N3IjbyOixzfG6a0zWLvZ51iGuJzPe4nmSST6qoag0Dc3UrYY7PSyuHjp2v53k9FnZHOcGMHQAan911uonWv5IqYppAIMDeOXorGHrF9MthpcYb8PiI0F/MJP4dNVtIkAycziZgNkn6FVcQ8NeSyY2I9/qJWcmmZZqDOm4QahxFLL4ftFMiLx4bE36sn1XRU8BUaBkfLt2xoua7B1S7FMc8l2VpDZ2B1j+br0fHB7Wk0sjXEi7wfULOcFI5eSak7A4ei/uwXa7p6dS0i6NgeIZ2nOMr2/E3WeoO4KxuIUG0pqUXFoJ8VM3aSdSB90pPj9RlWzQoY0OeWgGwBM9Z/ZWw2/Rc/wbibXvfzMGCbxGkecreputIUpjkqZNruaK9k6IRfIT0nq0yQWQgqbWo9UCEFzN1LjQEToVGbI1GEnsRWgA7p6j1LKJT5ASpoAWSRZVarCDcK/lylScQRdDhkBl5UlbOGCSx+Jga78O3nPzQXYS3MJPqTcH9EMVv4F3yoATsPGiTHRqijF3v7opeCNiPmoxXgAQ0FFps5oZpCPCfRNe0oToCw0R5ckzidQbFRBTOfCsChW7PUHEkgzck5o6yvKu1vaBoqGlQJ7sE+IG7j/APMr0nthii3CVMpguAbbWHWK8lp8LzWIPPyVRirs0jHIJwXipBFMk5HHQzYnQ+62OJ4PIzOJ6xoQg/6eGMGQRIBnc8vRadDGNq08kDOxoadLgWmOaucG9o2hUdHNtqyCCYkAeKdJvHVbnZjtjXo1G0S01WHQNBLwPLdc5jMI41MomSbeqv4CpVptovAjLVeA4iDlgC5Goku/8VjJ5wxaCX8XpheO48ur1Hta5geSS0gtIjUkeaLwzj120qVMU81n1nEF8feymIaFLieM78gvbpq/nrIvusWvW2bYuDRYztcSk6cakPPWjVx+OpPr+FoDRDGxewtJO881p43g7QxmU53P2EQPRV+zvZTvG5nmF2XDuzjKZB1IvJOiyteHO+STMXgvZvEUTnptaDyIsuowrar5FcAcoVv7YdAhPdJ1TySIszqlZtCpmk5QDc8t5XJ8U7SVcTUcKFMhlgSRJd+gnYarqe1Yb9lqE6xAHU2C87ZxZvcCjU7yWuMZcuUNi8gkZj6hNI6uBRu2RdUeHkGGtv8Am03jfotLAVH0WGvRquOSC9hDst4ABOhnRYdTjAZlyBge1wcH3c8nbS0/sN1OniqlUwXPGdxc77odJmTzE8yqxUUdHJKNOz2DheMFWmyoLB7QY5SNFYqODTdYXZTEFzDT2phoaYiRHJXeJS4tp7k38gs07POap0abIOhTsbCg1gAEbIrfqrEDqmNEQGR1UXthJp5IAG8XUnCEiOSJMiCpoAPec0zk72JZQlv0BAhMpJk7Am6Cdo/kJi7pryQ5AFvYpy46m0q7JIn19VHMeak4dbIb2jUTyWbGF+0jdFFc+Y+azwxSBKlTaGaAeCeV97JnkndVRiZsRKK2prf3VqSYHNdua+Wm1s65pHS11x9ABrTn8P8AboTynkm7SvqHFPcX5oNpsI/CBtH6Km+oHA3156zyWsJI6INJdj4zipLbaaEchqY6LNwvFw2s1wJ1g9WmxQMQx82Fr7hQw3DgCDdxF4GkcpXTmkiZOzqMMG/aQXfC35zoAtjG4LvaUhwawEuyiwGs313PuuSFdxG9t9APVbHD8BUrhrC5wpTciQCZ56ei5pWt+FSakhvipET4QIaI15uJPkB7oXZjhralYSLXMeVvqVpdr8P3ERDQ5sNaHA5QLREyNtU3ZMsZ43uDQ2G39/dYSbDuOjuaFENEAKUnqEHAcRp1ZyumFeeBElZ0c5Xa5TbdM4qDil0BidrXHu2iCfF+llxXCeBmvVeHWytLydgBzXdcdqAAZhLd1y/EaD3NIw7nFpBNSLeARIceWp9E05Xo348Xr05nDgkmPCb6ADyurmExBpupvbB2IdcHmCEu7yVQ0gzbW0giR8iE7qXxN65guxbR2OCVHf8AZbiNN7nZWlkxIJm++Xotk1A6ta+UfVcL2PxTBnc74miSeQ0Dh0BsRyIK2MTUqU6vesMB0TBJaVySko68RyckKlv060EkJ6LyCqPCuNtqeEw1/LY+S0TTnoVotq0YNUEe+Uzjuh06cFFhaXYDDopBVcSDIIVh2yAQ5HNNUp+ym1SbbyTqwYHuU6s90EkYAZoeETKDdV2gpxpdYqX2IIW2URbeeiTXnoVEu90WBEn57pwI1UnNKg90C49EnoAbgP4UF2sp6jZ2iOScFZvYGNjOAUnvLni7reqyMX2EJJ7t4jk7911z29E7aaE2gPOa/ZCsw3YT1FwmwXA3d4WR4ok9OUr0p1R0QFkjBChmfml7iZPMK1NMpaOcHDRSnvG5uX4R6futfBcZLmeLRohrQIEnkNAnqNNUwREop4Zkjk2/mm5tj/Zgdp/gaT8WYe3L5qtwSjTy5nszPOgk/SVb7UOJDG83x8r/AFW72e4YwNzAXSvVFNtKkPg+Fva0VB4XfhAtHJauCx/eDKbOFiCrTf4FUxHDJqB4MRr1U0kQXslkJ1ObIjRsEQMsiiSliMIHiCLLmeL4huDZUYJ/rNc0RyI8X86ldXjcQ2lTL3aD3J2A6ry3juLq4nxvsMxLW82zEt3I1GZUuNSdM241vI0OP0wcW5wuCKbx+VzGkEKGJLQZi/yXOO4g90feyNydQ0EwDPmtbC8GxtYSyg+BF3jID18V10QfxxpnbKadA6GL7mrm+64Oa4f2vaQf3V3gvH6zaJY1oqNBiCJIm8aydTYKxi+wVenTNWs+nIHwNc4n3IglNhOGUqdPvIcQ1xp5wRLX5ZJI/wB3yKi4zWjHkkm9lvB8Ypus8Fu4IN2nof3Xa9nuLiqwh9y22b8Q2JjQrge4DmhuT+o3So0A5hMeIbq5wjiLqDsjnZOWceB/SQPAf5dYRbgZSUWqj2ektUXOusjA8ZDzlPhMTlJvHNpFnDy+S1qTgV0QkpdGDTQxZdSITgbpnqmhEKZIKODCrkQrIuAlEBjVSS+zpKwM2i/0RHM5obWx5JBx3XKnoB3Mvaym2lHUqFFlzdGqMKpL0Cv3gk/RM66cUolRJCjfoDilzKg2+0Ij63RRyJgO0BJzAQmDOSdxj/KYAg2FT4gyQJWg7rCpcSHh9lnQFRtYAaAyPZCqGYAMjcHoolnyVWvWyiY1S2ijI4rVL67ZHwNc71cYC6TBl7aANMeK1iVhYF2cucb53QPytsuwwlFsAAwY0S9HZSp4yvuxsjqj/bakXHsFcptG9jPulUMJO0KzGw/GKrCbZ2jUaOC18DxOnVaXNPw/EDYtjWQqOOwB+Nlni/muY47xBjj4WuZWjK7Jq8mzaZAsZ1KqMmilUtBu0fHe9qZL5JG4ENOp/M75BRwtHvslodVq5KY+6KdMXAGwBi+8Kt/prMLRL6hDsQ+wm7WE2sBqR9VYwVNxrhzRIZTLCZAF2ZHOYdrEGea6eOKTts0cklSMR3Ec1XwMHeUnlwdbKQNM4P8ANFvYH/qoGy2s0tcBq3xAx81S413TKGVlLLsTu93nveTfmuMfh3OjS2bTWDqDHTZJw457ZccmdbxXtcce8MYHZAeYaXH/AI5LW4dwJlNlqhex7fGywIdBLTE7Fef4TDkQQXAg7CLrq+CdoKZy064LZt3oPoMw09UscFUBSg3tmpUweQNqMJmnJhpE3EEdfI2PTVa3DOKUMbSLXtAIHiH6tOsLE7Q4NtEB1OrJMBo3J5CFWwPCCzEwD8TZ6GRce8qVdbRm0vGbWL7KOY0Gk8uAvlcSC06yxw0Ks8M7SvpEMxAJBsHgX/3AfF5i/RTw3GH0jkqAxs5X6uDZVEti+xgtKEvUTlembWHxQeAWwWkSCDIPkjvoxcey4ylg6uHOegcv46DyTTJ3h1yw8jcLouF9pGVvAZp1BrTfr5tOj29Qt1vTJcfoPWcQiUq43Rq5BERJ5rOquDd1nJuGyS8cUOaSyDj2pLH/ACALZTtN0B1WTy2RA+CrvYBmiLhRL77eafP4T5oYKpsCL3IXzRHa9E1goYEI6JSp5ZuodwgBu9OiFHzRn0juhPdA3UsBAIGMJLDGytiAJQa9K36JAZuLo5WMzHxvGeOTPuz1OqxOLVJApt+J1h+60sVbM4zYa9Bss7A4XMTWfqZDQdhzVtrsrRbwWHDS1oHwiF0tNttli8Lp+KfqtofyFkhCqXEIxacvP6oYsk7EBgJcYABJPIBUvyBQ41xduHpGobk+Frdy46DyXKcP4a4tdiKpIcZc2eZ1dHM7cgrTKv23Ed461NtmN6cz/c75BGxlTvKgYPhbadiUnH6L6VHMtaamLa10kNGe+9vot92Oh2Rn+4/X0Wdiy2niXu2awfv+iDwZrqgHN5LnHk2ZARJuqLTSB8WFTEVsjbMpiPNx+I/NW8FwltMiT/Bqub4xxGpSrvZmcIcY2kEyDZNQ4pJHinzJXocfCmrsuPK1pHRYulTYNRe5PRY9Xi9JojJm6yAEPF4rUTEXB6brArSXydJ15zoQrfHHtilOR3WF4ea3d1pFhlYwGYvcla9LDPbUZOrT8jqrvYnh7PszHAXjfmSSVp4qgcwdyXFNmNljHUmvZDgsHxUT4SY5clZxtCs/4andt/tAcfc6eiyMTw6u0T35d5gH5Ik7EbVHi2ex8LtndP1Cr42g1xh0SLiDAnmx4ux38Kw6jawaD4akahhyvHodUTCcRabPcbatPhcPRQ7QbNih2ufTPdVbjRtYiD0FQC0/3C3NdFR4aXQ6oRBg2M2PVcbi+Jsc3IWtI2P83VLC8eqUIpFxNBxhvOmSbN/Ifkm3Ht7EdzVpUQSJ06pLlziklz/P/qKjqnCPVE2EboAdN53U+/vK2QB6TxcboZq38lBtynNS6rwAhcotGpnRQBUWvlIAzX2Sa9Qa/ZP5oQDloPNO4hR70KBcDuqAeo4WgKDrhQcL6phUnWyjsDPrO2VLF1AICtYlpaSQJB3QMLQ7x07BJqwNHhlDwyStDKNvmhsZAsnyIxoCTVzXaHGms7uKegPjPMi+XyGp9lodoeKd3Tyt/wD0fZvTm49AFh4PDllPNN3XuLnpM76+qdUUg73ilShupsOcbu9VHh4LepKHRouqvzOsB/IWxhaQFgEqA5rtVRijVdMEho8gTH0XR8E4JlosLRfKNeUKnxrh7XRTIkuMxyC6bAVcrWtOgACaqWpAeWdsMI/PBbJaTbeDuD0XNBvSDGpHL6L2jtV2cbiGZqZh40Xl/FOGvb4arS0i0gWPquvjnh/GXQ09mFipOWSTY/5V3BYEPY03DRsNSfJVmYIudln2+Z8123Z3g4GUltgBDevMqeXmUeuypS0bvZrEOoAMqWa67TsLfCuir4sAWuqtPhb6oAdDQDvsrYqYelma4gkb6yuVQk9vS/JDZkPxVQiBYc+i08B2czNLnVIAE3EtJ8wYWLj+PgnKAA39PJZmLxpZoXgkf7SD81rGcP3Qv2bHGnNpgZDTMzDmOBMg3tq3yK5HiDc5lx8Wztx6oVWq5zpFugVzCtkeIT5rCc23ZaKOEruBLahbGzjYH8x0Hmtqhw1r9b6GJOm1kJ/DA4W3QsPha2Hu0E09x+HqCdPLRCplqKZ0Iw45JkPD8aaWgupuneHMj0kyknh+SsDbFS36Ju92VUVhI3TmrYmyDmLYqQVMVp1EKg11tz5ogqaHkqQFoPSe/LfZVu/9U5dITaAsd8j5pCyxMJmY6LIUqdMZovIAsoF4jRV+9HNArV4Nk26EXZBTOMdZVI1JuEYVeqaSAsOFo2UGNaNLJsyHnhOgLoqwq9XFNYC5xsASfIIJddUeI4PvG5ZIBIJA3AvCGBlYd7sRUNRw+LQfhpjRvQk3KNxHER4Rdx5bI1fFNosytET6knmTuq/DcMXHO5JvwbZqcOwRLRsFpHLSYXE6CZVcYgaTZA4jTFVmUkgdFWgRLg9MuJrO1fpOw2WuXgLHo1sjQOQ1SrY4CDqSdFCaBs2KNaZao8RFIgNqNDptESsw4pzpjwNGvMqtiuOU6YIHicNDy81qnS2IFh+wrO87yQ1tyBb2WqcdRogAQCOX6rl8Z2nqO+9HksmpjnOMiSeawlzxX9EOjouIcdc4mHEBZNbiMm0kqi2k52q0MPRjZYNSl/Zl4lOq15N1t8Pxre4dRrNLwL0y2MzXcpP3eiduGzDRSpUgNkRbi9E9FfC4dtvA7rL26+yljcp+FkHnmlaAw42ICzMVRc10HVW0+xphsBULXZXtI+fzC6/CVaYpkNIdmBGQiQbfLzXEV8Yyl4XO8cAwDOokXCzf9cxGYOZEAwNnX89lpG14Wkdk/su+TlqZGzIaIIE7CbpLApdocZA+D/1SVWirl9mvVq7j/Ci+tbzSSWJzkqdf6IlOrrySSVRAiXEaJMxhTpJttATL5lZuKac0p0kci1Y49k8PiTEFI4pJJYqTBiGKRKWJSSVxbEHbitVLv0klvkwIuxOihVxQAJSSRdbAzqOHznO+/IK0/E5RACSSmTpASa8HVCxOODOqSSzfVgV21n1IvAKeviWUdSXO+iSS1SqGXoGZxHtC59hZY4xZcYCdJYJ5u5FpFmlhJu4yr1NjWjRJJXVFIsgyLBFpYclJJNK+y6NLBjZFrUdwkkmkjGRVxFUhqrsdmDmaB8AxqfVJJZSdPQ0RwnZllOSDPmAT7oOI4pRB7vMc35THumSW8VfY1scYA7JJJJYoLP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22869" y="1981200"/>
            <a:ext cx="2973329" cy="1066800"/>
            <a:chOff x="3674076" y="1828800"/>
            <a:chExt cx="3060158" cy="1230708"/>
          </a:xfrm>
        </p:grpSpPr>
        <p:pic>
          <p:nvPicPr>
            <p:cNvPr id="6148" name="Picture 4" descr="http://www.bugsforbugs.com.au/images/large/FruitFlyOnCitrusLeaf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4076" y="1828800"/>
              <a:ext cx="1847908" cy="1230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50" name="Picture 6" descr="http://www.pir.sa.gov.au/__data/assets/image/0010/80398/FS2106fruitfl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86400" y="1828800"/>
              <a:ext cx="1247834" cy="121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4724397" y="3124201"/>
            <a:ext cx="2971801" cy="1143000"/>
            <a:chOff x="4114800" y="3048000"/>
            <a:chExt cx="3429003" cy="1451430"/>
          </a:xfrm>
        </p:grpSpPr>
        <p:pic>
          <p:nvPicPr>
            <p:cNvPr id="6152" name="Picture 8" descr="http://www.acgov.org/cda/awm/agprograms/images/orfflarg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14800" y="3048000"/>
              <a:ext cx="1905000" cy="1428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54" name="Picture 10" descr="http://4.bp.blogspot.com/-P4E_H4XZQmo/TbzpHBbTm6I/AAAAAAAAAVA/ure_pXf26Ps/s1600/bc52008f38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67403" y="3048001"/>
              <a:ext cx="1676400" cy="1451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4773507" y="5638800"/>
            <a:ext cx="2922693" cy="1142999"/>
            <a:chOff x="4191001" y="5633846"/>
            <a:chExt cx="3344561" cy="1224154"/>
          </a:xfrm>
        </p:grpSpPr>
        <p:pic>
          <p:nvPicPr>
            <p:cNvPr id="6156" name="Picture 12" descr="http://www.nbaii.res.in/Pestsofcrops/images/Bactrocera-cucurbitae4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91001" y="5633846"/>
              <a:ext cx="1600200" cy="12241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58" name="Picture 14" descr="https://encrypted-tbn2.gstatic.com/images?q=tbn:ANd9GcRayIV3QRG_Gh5nDkNf-c4u5gLyJ3Xy6lAe0xdXaM-4JgTrOUSW3A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06762" y="5678714"/>
              <a:ext cx="1828800" cy="1179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4724400" y="4343400"/>
            <a:ext cx="2971799" cy="1219200"/>
            <a:chOff x="4038601" y="4572000"/>
            <a:chExt cx="3168903" cy="1219200"/>
          </a:xfrm>
        </p:grpSpPr>
        <p:pic>
          <p:nvPicPr>
            <p:cNvPr id="6160" name="Picture 16" descr="http://delta-intkey.com/ffa/images/cavesuv3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38601" y="4575048"/>
              <a:ext cx="2049216" cy="1216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162" name="Picture 18" descr="http://toptropicals.com/pics/garden/04/4000/3933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5999" y="4572000"/>
              <a:ext cx="1111505" cy="1219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4795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On-screen Show (4:3)</PresentationFormat>
  <Paragraphs>151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Abdul Ghafoor</dc:creator>
  <cp:lastModifiedBy>Hafiz Abdul Ghafoor</cp:lastModifiedBy>
  <cp:revision>1</cp:revision>
  <dcterms:created xsi:type="dcterms:W3CDTF">2020-05-02T07:28:05Z</dcterms:created>
  <dcterms:modified xsi:type="dcterms:W3CDTF">2020-05-02T07:28:46Z</dcterms:modified>
</cp:coreProperties>
</file>