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4"/>
  </p:notesMasterIdLst>
  <p:sldIdLst>
    <p:sldId id="278" r:id="rId2"/>
    <p:sldId id="276" r:id="rId3"/>
    <p:sldId id="277" r:id="rId4"/>
    <p:sldId id="279" r:id="rId5"/>
    <p:sldId id="280" r:id="rId6"/>
    <p:sldId id="281" r:id="rId7"/>
    <p:sldId id="282" r:id="rId8"/>
    <p:sldId id="284" r:id="rId9"/>
    <p:sldId id="285" r:id="rId10"/>
    <p:sldId id="283"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6" r:id="rId30"/>
    <p:sldId id="304" r:id="rId31"/>
    <p:sldId id="305" r:id="rId32"/>
    <p:sldId id="307" r:id="rId33"/>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66"/>
    <a:srgbClr val="167200"/>
    <a:srgbClr val="FF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75" autoAdjust="0"/>
  </p:normalViewPr>
  <p:slideViewPr>
    <p:cSldViewPr>
      <p:cViewPr varScale="1">
        <p:scale>
          <a:sx n="64" d="100"/>
          <a:sy n="64" d="100"/>
        </p:scale>
        <p:origin x="1464" y="48"/>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E43A71-018D-4D4D-A54C-B8108878202B}"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zh-CN" altLang="en-US"/>
        </a:p>
      </dgm:t>
    </dgm:pt>
    <dgm:pt modelId="{BD16D948-EA56-48B2-9AB0-D552E454ED2F}">
      <dgm:prSet/>
      <dgm:spPr>
        <a:xfrm>
          <a:off x="363660" y="1446"/>
          <a:ext cx="1692262" cy="1015357"/>
        </a:xfrm>
        <a:solidFill>
          <a:srgbClr val="DD8047">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D8047">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 Introduction to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Quality</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1E0DBAFB-B645-42D9-A543-AB56216902C7}" type="parTrans" cxnId="{FCAE045F-4774-40F3-A66B-A153048AD2D7}">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C3E55A46-F8AF-443E-AFEF-BBA7FA2EAFEB}" type="sibTrans" cxnId="{FCAE045F-4774-40F3-A66B-A153048AD2D7}">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9014F143-4FC6-4B7F-851C-A10F2591AFAD}">
      <dgm:prSet/>
      <dgm:spPr>
        <a:xfrm>
          <a:off x="2225148" y="1446"/>
          <a:ext cx="1692262" cy="1015357"/>
        </a:xfrm>
        <a:solidFill>
          <a:srgbClr val="A5AB81">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A5AB81">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2.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Ethical &amp; Legal compliance</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A77DFEA3-3324-4C31-87F9-9A1A5BD2D56E}" type="parTrans" cxnId="{4AEC8ECB-72A8-44EA-88CB-B9BB5E38F67C}">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58A9317C-7C67-4F0B-BE38-1494C93E2A2A}" type="sibTrans" cxnId="{4AEC8ECB-72A8-44EA-88CB-B9BB5E38F67C}">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DFFAFEA0-9825-4992-94E2-FF64F54A5ED9}">
      <dgm:prSet/>
      <dgm:spPr>
        <a:xfrm>
          <a:off x="4086637" y="1446"/>
          <a:ext cx="1692262" cy="1015357"/>
        </a:xfrm>
        <a:solidFill>
          <a:srgbClr val="D8B25C">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8B25C">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3.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Standards and Models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FDD21213-F1CD-4C21-92CA-F041FDB91D30}" type="parTrans" cxnId="{DF3975B2-B4C4-4B80-880A-B54CDE76F72D}">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7DD2858E-F5C2-4F58-AF14-E439DCCC8F98}" type="sibTrans" cxnId="{DF3975B2-B4C4-4B80-880A-B54CDE76F72D}">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ECBFA541-94EA-4329-BE79-D0A86D0AE20F}">
      <dgm:prSet/>
      <dgm:spPr>
        <a:xfrm>
          <a:off x="5948125" y="1446"/>
          <a:ext cx="1692262" cy="1015357"/>
        </a:xfrm>
        <a:solidFill>
          <a:srgbClr val="7BA79D">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7BA79D">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4.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Leadership Skills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57D720EC-36FF-4B5F-A568-66580F147774}" type="parTrans" cxnId="{9789589E-7DDA-4A13-B57E-8112AAECF27B}">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244E8210-FC7B-4CD2-AFD1-6E1E2985EA21}" type="sibTrans" cxnId="{9789589E-7DDA-4A13-B57E-8112AAECF27B}">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79587317-5A6C-4C2F-B4EE-40179A6758B3}">
      <dgm:prSet/>
      <dgm:spPr>
        <a:xfrm>
          <a:off x="363660" y="1186029"/>
          <a:ext cx="1692262" cy="1015357"/>
        </a:xfrm>
        <a:solidFill>
          <a:srgbClr val="968C8C">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968C8C">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5.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Team Skills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C64946F3-3324-4E08-81FE-D72537A9A3EE}" type="parTrans" cxnId="{030AFEE5-C17E-4B9E-A065-044583501E4E}">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7E3B77D0-801B-49A9-A6CA-B7E29C7BBEC7}" type="sibTrans" cxnId="{030AFEE5-C17E-4B9E-A065-044583501E4E}">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B33E8B64-696F-405D-A3EB-04973A322D35}">
      <dgm:prSet/>
      <dgm:spPr>
        <a:xfrm>
          <a:off x="2225148" y="1186029"/>
          <a:ext cx="1692262" cy="1015357"/>
        </a:xfrm>
        <a:solidFill>
          <a:srgbClr val="DD8047">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D8047">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6.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Quality Management System</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A12E8B7D-DECC-41CC-B459-E09D081BD3AC}" type="parTrans" cxnId="{B90F58C4-5676-41A3-9B19-E8D97ACD39C1}">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2FA2EF99-910C-4E9E-B36D-24D8B3C10D7B}" type="sibTrans" cxnId="{B90F58C4-5676-41A3-9B19-E8D97ACD39C1}">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5F2E0A70-4FDC-4602-9CBB-2AC910D23C5D}">
      <dgm:prSet/>
      <dgm:spPr>
        <a:xfrm>
          <a:off x="4086637" y="1186029"/>
          <a:ext cx="1692262" cy="1015357"/>
        </a:xfrm>
        <a:solidFill>
          <a:srgbClr val="A5AB81">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A5AB81">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7.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Methodologies for Quality Management</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1C03C596-D222-49F6-ADC4-5D23C063EA3C}" type="parTrans" cxnId="{656A3349-C663-47BE-85F6-D516A1316B1D}">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003BA1F6-ECBC-4740-9A76-EC7BE23086AE}" type="sibTrans" cxnId="{656A3349-C663-47BE-85F6-D516A1316B1D}">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095AE8C2-EB2A-4BAB-9558-C3DDDF7A5CD6}">
      <dgm:prSet/>
      <dgm:spPr>
        <a:xfrm>
          <a:off x="5948125" y="1186029"/>
          <a:ext cx="1692262" cy="1015357"/>
        </a:xfrm>
        <a:solidFill>
          <a:srgbClr val="D8B25C">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8B25C">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8.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Audits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5BFF9305-BA87-4FA7-87AF-0D1A86835D66}" type="parTrans" cxnId="{45696828-786A-46D4-957C-F8E29BE727B3}">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EBBEEBF1-2C3D-4E05-9279-39522439C8F2}" type="sibTrans" cxnId="{45696828-786A-46D4-957C-F8E29BE727B3}">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15EF9381-102D-4C81-9AB6-584A070BFEA3}">
      <dgm:prSet/>
      <dgm:spPr>
        <a:xfrm>
          <a:off x="363660" y="2370613"/>
          <a:ext cx="1692262" cy="1015357"/>
        </a:xfrm>
        <a:solidFill>
          <a:srgbClr val="7BA79D">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7BA79D">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9.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Project Tracking &amp; Control</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C9D92240-06C8-4B88-9509-797280D05656}" type="parTrans" cxnId="{2AD1D843-6ABE-42CD-A3F1-15E5A8CB0880}">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AABAFAB4-EDBE-48CF-9787-FDA3780C9C35}" type="sibTrans" cxnId="{2AD1D843-6ABE-42CD-A3F1-15E5A8CB0880}">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E6671756-9321-4CC8-9637-942CA95C40EF}">
      <dgm:prSet/>
      <dgm:spPr>
        <a:xfrm>
          <a:off x="4086637" y="2370613"/>
          <a:ext cx="1692262" cy="1015357"/>
        </a:xfrm>
        <a:solidFill>
          <a:srgbClr val="DD8047">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D8047">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11.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Testing Planning and Design</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E4992724-3689-4758-8D44-D045621DFC0C}" type="parTrans" cxnId="{CB2186B7-687B-4273-A034-BC9439588571}">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22DCA089-DFE8-4776-A3D5-1A4BD9245C25}" type="sibTrans" cxnId="{CB2186B7-687B-4273-A034-BC9439588571}">
      <dgm:prSet/>
      <dgm:spPr/>
      <dgm:t>
        <a:bodyPr/>
        <a:lstStyle/>
        <a:p>
          <a:endParaRPr lang="zh-CN" altLang="en-US" b="0" cap="none" spc="0">
            <a:ln w="0"/>
            <a:solidFill>
              <a:schemeClr val="tx1"/>
            </a:solidFill>
            <a:effectLst>
              <a:outerShdw blurRad="38100" dist="19050" dir="2700000" algn="tl" rotWithShape="0">
                <a:schemeClr val="dk1">
                  <a:alpha val="40000"/>
                </a:schemeClr>
              </a:outerShdw>
            </a:effectLst>
          </a:endParaRPr>
        </a:p>
      </dgm:t>
    </dgm:pt>
    <dgm:pt modelId="{978E235E-7380-4685-BE31-0AE6FA852174}">
      <dgm:prSet/>
      <dgm:spPr>
        <a:xfrm>
          <a:off x="2225148" y="2370613"/>
          <a:ext cx="1692262" cy="1015357"/>
        </a:xfrm>
        <a:solidFill>
          <a:srgbClr val="968C8C">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968C8C">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10.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Software Verification &amp; Validation</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D189AF96-F691-48CE-8BBC-96CF2A5528FC}" type="parTrans" cxnId="{5B92B53B-C51B-4C3C-95B8-4AFFFC267186}">
      <dgm:prSet/>
      <dgm:spPr/>
      <dgm:t>
        <a:bodyPr/>
        <a:lstStyle/>
        <a:p>
          <a:endParaRPr lang="en-US"/>
        </a:p>
      </dgm:t>
    </dgm:pt>
    <dgm:pt modelId="{CEBF327D-51FC-4516-91D1-AC3E98BE02E4}" type="sibTrans" cxnId="{5B92B53B-C51B-4C3C-95B8-4AFFFC267186}">
      <dgm:prSet/>
      <dgm:spPr/>
      <dgm:t>
        <a:bodyPr/>
        <a:lstStyle/>
        <a:p>
          <a:endParaRPr lang="en-US"/>
        </a:p>
      </dgm:t>
    </dgm:pt>
    <dgm:pt modelId="{50320763-462D-4E56-81E3-1860BC02EBAC}">
      <dgm:prSet/>
      <dgm:spPr>
        <a:xfrm>
          <a:off x="5948125" y="2370613"/>
          <a:ext cx="1692262" cy="1015357"/>
        </a:xfrm>
        <a:solidFill>
          <a:srgbClr val="A5AB81">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A5AB81">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12.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Reviews and Inspections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5AE0F9B1-98B6-49BB-B0D7-819D5820C05F}" type="parTrans" cxnId="{724B7C1A-995F-4D1B-B5D5-5AD8909F793E}">
      <dgm:prSet/>
      <dgm:spPr/>
      <dgm:t>
        <a:bodyPr/>
        <a:lstStyle/>
        <a:p>
          <a:endParaRPr lang="en-US"/>
        </a:p>
      </dgm:t>
    </dgm:pt>
    <dgm:pt modelId="{ABFA24E0-E324-41E1-B213-A798138DE3DA}" type="sibTrans" cxnId="{724B7C1A-995F-4D1B-B5D5-5AD8909F793E}">
      <dgm:prSet/>
      <dgm:spPr/>
      <dgm:t>
        <a:bodyPr/>
        <a:lstStyle/>
        <a:p>
          <a:endParaRPr lang="en-US"/>
        </a:p>
      </dgm:t>
    </dgm:pt>
    <dgm:pt modelId="{F7213BE9-24D8-48DE-9C34-E492CD3004E0}">
      <dgm:prSet/>
      <dgm:spPr>
        <a:xfrm>
          <a:off x="2225148" y="3555196"/>
          <a:ext cx="1692262" cy="1015357"/>
        </a:xfrm>
        <a:solidFill>
          <a:srgbClr val="D8B25C">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8B25C">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13.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Test Execution Documentation</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D438CE5E-9BC3-4EF4-AD74-3CAC905969A3}" type="parTrans" cxnId="{6CFFEF5C-CCB9-4D13-81CE-5FA3A5FD868C}">
      <dgm:prSet/>
      <dgm:spPr/>
      <dgm:t>
        <a:bodyPr/>
        <a:lstStyle/>
        <a:p>
          <a:endParaRPr lang="en-US"/>
        </a:p>
      </dgm:t>
    </dgm:pt>
    <dgm:pt modelId="{EFACE63D-4BE4-4068-8971-04B984BA49B2}" type="sibTrans" cxnId="{6CFFEF5C-CCB9-4D13-81CE-5FA3A5FD868C}">
      <dgm:prSet/>
      <dgm:spPr/>
      <dgm:t>
        <a:bodyPr/>
        <a:lstStyle/>
        <a:p>
          <a:endParaRPr lang="en-US"/>
        </a:p>
      </dgm:t>
    </dgm:pt>
    <dgm:pt modelId="{3C97BC38-32B1-49FC-A21A-309599970D74}">
      <dgm:prSet/>
      <dgm:spPr>
        <a:xfrm>
          <a:off x="4086637" y="3555196"/>
          <a:ext cx="1692262" cy="1015357"/>
        </a:xfrm>
        <a:solidFill>
          <a:srgbClr val="7BA79D">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7BA79D">
              <a:hueOff val="0"/>
              <a:satOff val="0"/>
              <a:lumOff val="0"/>
              <a:alphaOff val="0"/>
            </a:srgbClr>
          </a:contourClr>
        </a:sp3d>
      </dgm:spPr>
      <dgm:t>
        <a:bodyPr/>
        <a:lstStyle/>
        <a:p>
          <a:pPr rtl="0">
            <a:buNone/>
          </a:pPr>
          <a:r>
            <a:rPr 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14. </a:t>
          </a:r>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Customer Deliverables</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5C7D40DA-DE5E-4DE4-9EF3-D7DDB8E63FC7}" type="parTrans" cxnId="{21B2520B-4B7C-4402-9F32-80846FFA52D1}">
      <dgm:prSet/>
      <dgm:spPr/>
      <dgm:t>
        <a:bodyPr/>
        <a:lstStyle/>
        <a:p>
          <a:endParaRPr lang="en-US"/>
        </a:p>
      </dgm:t>
    </dgm:pt>
    <dgm:pt modelId="{EC4D4B23-E108-4CA3-AAF0-15401C211E60}" type="sibTrans" cxnId="{21B2520B-4B7C-4402-9F32-80846FFA52D1}">
      <dgm:prSet/>
      <dgm:spPr/>
      <dgm:t>
        <a:bodyPr/>
        <a:lstStyle/>
        <a:p>
          <a:endParaRPr lang="en-US"/>
        </a:p>
      </dgm:t>
    </dgm:pt>
    <dgm:pt modelId="{CDDD09B9-00B3-41FE-BFAA-3349B64A52F5}">
      <dgm:prSet/>
      <dgm:spPr>
        <a:xfrm>
          <a:off x="4086637" y="2370613"/>
          <a:ext cx="1692262" cy="1015357"/>
        </a:xfrm>
        <a:solidFill>
          <a:srgbClr val="DD8047">
            <a:hueOff val="0"/>
            <a:satOff val="0"/>
            <a:lumOff val="0"/>
            <a:alphaOff val="0"/>
          </a:srgb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rgbClr val="DD8047">
              <a:hueOff val="0"/>
              <a:satOff val="0"/>
              <a:lumOff val="0"/>
              <a:alphaOff val="0"/>
            </a:srgbClr>
          </a:contourClr>
        </a:sp3d>
      </dgm:spPr>
      <dgm:t>
        <a:bodyPr/>
        <a:lstStyle/>
        <a:p>
          <a:pPr rtl="0"/>
          <a:r>
            <a:rPr lang="en-US" b="0" cap="none" spc="0" dirty="0" smtClean="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rPr>
            <a:t>15. Configuration Management</a:t>
          </a:r>
          <a:endParaRPr lang="zh-CN" altLang="en-US" b="0" cap="none" spc="0" dirty="0">
            <a:ln w="0"/>
            <a:solidFill>
              <a:sysClr val="windowText" lastClr="000000"/>
            </a:solidFill>
            <a:effectLst>
              <a:outerShdw blurRad="38100" dist="19050" dir="2700000" algn="tl" rotWithShape="0">
                <a:sysClr val="windowText" lastClr="000000">
                  <a:alpha val="40000"/>
                </a:sysClr>
              </a:outerShdw>
            </a:effectLst>
            <a:latin typeface="Georgia"/>
            <a:ea typeface="+mn-ea"/>
            <a:cs typeface="+mn-cs"/>
          </a:endParaRPr>
        </a:p>
      </dgm:t>
    </dgm:pt>
    <dgm:pt modelId="{495ABD5F-5974-47E6-A897-D17FED24BDCA}" type="parTrans" cxnId="{DF570BDD-8E5E-4934-93DA-E3611161B1EA}">
      <dgm:prSet/>
      <dgm:spPr/>
      <dgm:t>
        <a:bodyPr/>
        <a:lstStyle/>
        <a:p>
          <a:endParaRPr lang="en-US"/>
        </a:p>
      </dgm:t>
    </dgm:pt>
    <dgm:pt modelId="{8D3C9F6F-EBD1-4782-AE52-553019CCCE99}" type="sibTrans" cxnId="{DF570BDD-8E5E-4934-93DA-E3611161B1EA}">
      <dgm:prSet/>
      <dgm:spPr/>
      <dgm:t>
        <a:bodyPr/>
        <a:lstStyle/>
        <a:p>
          <a:endParaRPr lang="en-US"/>
        </a:p>
      </dgm:t>
    </dgm:pt>
    <dgm:pt modelId="{96208E42-6790-4DDF-82AD-0BC0D22AC4EE}" type="pres">
      <dgm:prSet presAssocID="{2EE43A71-018D-4D4D-A54C-B8108878202B}" presName="diagram" presStyleCnt="0">
        <dgm:presLayoutVars>
          <dgm:dir/>
          <dgm:resizeHandles val="exact"/>
        </dgm:presLayoutVars>
      </dgm:prSet>
      <dgm:spPr/>
      <dgm:t>
        <a:bodyPr/>
        <a:lstStyle/>
        <a:p>
          <a:endParaRPr lang="en-US"/>
        </a:p>
      </dgm:t>
    </dgm:pt>
    <dgm:pt modelId="{89055374-A0E4-43BD-84FB-BB2039D1086F}" type="pres">
      <dgm:prSet presAssocID="{BD16D948-EA56-48B2-9AB0-D552E454ED2F}" presName="node" presStyleLbl="node1" presStyleIdx="0" presStyleCnt="15">
        <dgm:presLayoutVars>
          <dgm:bulletEnabled val="1"/>
        </dgm:presLayoutVars>
      </dgm:prSet>
      <dgm:spPr>
        <a:prstGeom prst="rect">
          <a:avLst/>
        </a:prstGeom>
      </dgm:spPr>
      <dgm:t>
        <a:bodyPr/>
        <a:lstStyle/>
        <a:p>
          <a:endParaRPr lang="en-US"/>
        </a:p>
      </dgm:t>
    </dgm:pt>
    <dgm:pt modelId="{21FB6F71-36A0-41DD-BD08-7DD2EFE2C506}" type="pres">
      <dgm:prSet presAssocID="{C3E55A46-F8AF-443E-AFEF-BBA7FA2EAFEB}" presName="sibTrans" presStyleCnt="0"/>
      <dgm:spPr/>
    </dgm:pt>
    <dgm:pt modelId="{E2DD5703-6C44-40B7-8987-08A5DBC4E127}" type="pres">
      <dgm:prSet presAssocID="{9014F143-4FC6-4B7F-851C-A10F2591AFAD}" presName="node" presStyleLbl="node1" presStyleIdx="1" presStyleCnt="15">
        <dgm:presLayoutVars>
          <dgm:bulletEnabled val="1"/>
        </dgm:presLayoutVars>
      </dgm:prSet>
      <dgm:spPr>
        <a:prstGeom prst="rect">
          <a:avLst/>
        </a:prstGeom>
      </dgm:spPr>
      <dgm:t>
        <a:bodyPr/>
        <a:lstStyle/>
        <a:p>
          <a:endParaRPr lang="en-US"/>
        </a:p>
      </dgm:t>
    </dgm:pt>
    <dgm:pt modelId="{BC64ACF3-FC66-40BB-B56C-99355A347F72}" type="pres">
      <dgm:prSet presAssocID="{58A9317C-7C67-4F0B-BE38-1494C93E2A2A}" presName="sibTrans" presStyleCnt="0"/>
      <dgm:spPr/>
    </dgm:pt>
    <dgm:pt modelId="{B48E09A9-3016-4756-B0AB-463DE00FFB3A}" type="pres">
      <dgm:prSet presAssocID="{DFFAFEA0-9825-4992-94E2-FF64F54A5ED9}" presName="node" presStyleLbl="node1" presStyleIdx="2" presStyleCnt="15">
        <dgm:presLayoutVars>
          <dgm:bulletEnabled val="1"/>
        </dgm:presLayoutVars>
      </dgm:prSet>
      <dgm:spPr>
        <a:prstGeom prst="rect">
          <a:avLst/>
        </a:prstGeom>
      </dgm:spPr>
      <dgm:t>
        <a:bodyPr/>
        <a:lstStyle/>
        <a:p>
          <a:endParaRPr lang="en-US"/>
        </a:p>
      </dgm:t>
    </dgm:pt>
    <dgm:pt modelId="{3C763298-921B-425D-9CAF-4DB7823DBD92}" type="pres">
      <dgm:prSet presAssocID="{7DD2858E-F5C2-4F58-AF14-E439DCCC8F98}" presName="sibTrans" presStyleCnt="0"/>
      <dgm:spPr/>
    </dgm:pt>
    <dgm:pt modelId="{C3E02038-55C7-4358-8BCC-3E9296189750}" type="pres">
      <dgm:prSet presAssocID="{ECBFA541-94EA-4329-BE79-D0A86D0AE20F}" presName="node" presStyleLbl="node1" presStyleIdx="3" presStyleCnt="15">
        <dgm:presLayoutVars>
          <dgm:bulletEnabled val="1"/>
        </dgm:presLayoutVars>
      </dgm:prSet>
      <dgm:spPr>
        <a:prstGeom prst="rect">
          <a:avLst/>
        </a:prstGeom>
      </dgm:spPr>
      <dgm:t>
        <a:bodyPr/>
        <a:lstStyle/>
        <a:p>
          <a:endParaRPr lang="en-US"/>
        </a:p>
      </dgm:t>
    </dgm:pt>
    <dgm:pt modelId="{C963654B-2E1E-45E4-AACA-4382FE952D60}" type="pres">
      <dgm:prSet presAssocID="{244E8210-FC7B-4CD2-AFD1-6E1E2985EA21}" presName="sibTrans" presStyleCnt="0"/>
      <dgm:spPr/>
    </dgm:pt>
    <dgm:pt modelId="{4D92466C-069F-4AB0-BE55-7AFCD052D925}" type="pres">
      <dgm:prSet presAssocID="{79587317-5A6C-4C2F-B4EE-40179A6758B3}" presName="node" presStyleLbl="node1" presStyleIdx="4" presStyleCnt="15">
        <dgm:presLayoutVars>
          <dgm:bulletEnabled val="1"/>
        </dgm:presLayoutVars>
      </dgm:prSet>
      <dgm:spPr>
        <a:prstGeom prst="rect">
          <a:avLst/>
        </a:prstGeom>
      </dgm:spPr>
      <dgm:t>
        <a:bodyPr/>
        <a:lstStyle/>
        <a:p>
          <a:endParaRPr lang="en-US"/>
        </a:p>
      </dgm:t>
    </dgm:pt>
    <dgm:pt modelId="{2C3FBA4E-5519-4EC4-9BBA-F0B92A02C547}" type="pres">
      <dgm:prSet presAssocID="{7E3B77D0-801B-49A9-A6CA-B7E29C7BBEC7}" presName="sibTrans" presStyleCnt="0"/>
      <dgm:spPr/>
    </dgm:pt>
    <dgm:pt modelId="{EE097D91-663B-4C37-9704-B49504E92040}" type="pres">
      <dgm:prSet presAssocID="{B33E8B64-696F-405D-A3EB-04973A322D35}" presName="node" presStyleLbl="node1" presStyleIdx="5" presStyleCnt="15">
        <dgm:presLayoutVars>
          <dgm:bulletEnabled val="1"/>
        </dgm:presLayoutVars>
      </dgm:prSet>
      <dgm:spPr>
        <a:prstGeom prst="rect">
          <a:avLst/>
        </a:prstGeom>
      </dgm:spPr>
      <dgm:t>
        <a:bodyPr/>
        <a:lstStyle/>
        <a:p>
          <a:endParaRPr lang="en-US"/>
        </a:p>
      </dgm:t>
    </dgm:pt>
    <dgm:pt modelId="{6F29E812-6E26-484F-88B8-48BD5B50B356}" type="pres">
      <dgm:prSet presAssocID="{2FA2EF99-910C-4E9E-B36D-24D8B3C10D7B}" presName="sibTrans" presStyleCnt="0"/>
      <dgm:spPr/>
    </dgm:pt>
    <dgm:pt modelId="{C9C67977-F64B-4C62-AB4E-52C88E36D407}" type="pres">
      <dgm:prSet presAssocID="{5F2E0A70-4FDC-4602-9CBB-2AC910D23C5D}" presName="node" presStyleLbl="node1" presStyleIdx="6" presStyleCnt="15">
        <dgm:presLayoutVars>
          <dgm:bulletEnabled val="1"/>
        </dgm:presLayoutVars>
      </dgm:prSet>
      <dgm:spPr>
        <a:prstGeom prst="rect">
          <a:avLst/>
        </a:prstGeom>
      </dgm:spPr>
      <dgm:t>
        <a:bodyPr/>
        <a:lstStyle/>
        <a:p>
          <a:endParaRPr lang="en-US"/>
        </a:p>
      </dgm:t>
    </dgm:pt>
    <dgm:pt modelId="{9E9CCCEE-FB93-463B-8FDB-B4AE431D3C54}" type="pres">
      <dgm:prSet presAssocID="{003BA1F6-ECBC-4740-9A76-EC7BE23086AE}" presName="sibTrans" presStyleCnt="0"/>
      <dgm:spPr/>
    </dgm:pt>
    <dgm:pt modelId="{0CA3060F-E399-4909-80A9-83B01BCFFD49}" type="pres">
      <dgm:prSet presAssocID="{095AE8C2-EB2A-4BAB-9558-C3DDDF7A5CD6}" presName="node" presStyleLbl="node1" presStyleIdx="7" presStyleCnt="15">
        <dgm:presLayoutVars>
          <dgm:bulletEnabled val="1"/>
        </dgm:presLayoutVars>
      </dgm:prSet>
      <dgm:spPr>
        <a:prstGeom prst="rect">
          <a:avLst/>
        </a:prstGeom>
      </dgm:spPr>
      <dgm:t>
        <a:bodyPr/>
        <a:lstStyle/>
        <a:p>
          <a:endParaRPr lang="en-US"/>
        </a:p>
      </dgm:t>
    </dgm:pt>
    <dgm:pt modelId="{E4C72DED-9AA9-47F6-B6CE-14D4C2000704}" type="pres">
      <dgm:prSet presAssocID="{EBBEEBF1-2C3D-4E05-9279-39522439C8F2}" presName="sibTrans" presStyleCnt="0"/>
      <dgm:spPr/>
    </dgm:pt>
    <dgm:pt modelId="{ABFE9D2D-402A-4738-B06E-BEA1769061D8}" type="pres">
      <dgm:prSet presAssocID="{15EF9381-102D-4C81-9AB6-584A070BFEA3}" presName="node" presStyleLbl="node1" presStyleIdx="8" presStyleCnt="15">
        <dgm:presLayoutVars>
          <dgm:bulletEnabled val="1"/>
        </dgm:presLayoutVars>
      </dgm:prSet>
      <dgm:spPr>
        <a:prstGeom prst="rect">
          <a:avLst/>
        </a:prstGeom>
      </dgm:spPr>
      <dgm:t>
        <a:bodyPr/>
        <a:lstStyle/>
        <a:p>
          <a:endParaRPr lang="en-US"/>
        </a:p>
      </dgm:t>
    </dgm:pt>
    <dgm:pt modelId="{CD7C7D11-EAF7-46B6-87C7-9E06EBAA9775}" type="pres">
      <dgm:prSet presAssocID="{AABAFAB4-EDBE-48CF-9787-FDA3780C9C35}" presName="sibTrans" presStyleCnt="0"/>
      <dgm:spPr/>
    </dgm:pt>
    <dgm:pt modelId="{EF0300A8-F443-4F5F-A867-5623AF306433}" type="pres">
      <dgm:prSet presAssocID="{978E235E-7380-4685-BE31-0AE6FA852174}" presName="node" presStyleLbl="node1" presStyleIdx="9" presStyleCnt="15">
        <dgm:presLayoutVars>
          <dgm:bulletEnabled val="1"/>
        </dgm:presLayoutVars>
      </dgm:prSet>
      <dgm:spPr>
        <a:prstGeom prst="rect">
          <a:avLst/>
        </a:prstGeom>
      </dgm:spPr>
      <dgm:t>
        <a:bodyPr/>
        <a:lstStyle/>
        <a:p>
          <a:endParaRPr lang="en-US"/>
        </a:p>
      </dgm:t>
    </dgm:pt>
    <dgm:pt modelId="{00F1460C-8A22-4F5C-9F15-744CC59A8B54}" type="pres">
      <dgm:prSet presAssocID="{CEBF327D-51FC-4516-91D1-AC3E98BE02E4}" presName="sibTrans" presStyleCnt="0"/>
      <dgm:spPr/>
    </dgm:pt>
    <dgm:pt modelId="{E2ADF87D-DF8C-4BAE-9B46-7DB3F45F4826}" type="pres">
      <dgm:prSet presAssocID="{E6671756-9321-4CC8-9637-942CA95C40EF}" presName="node" presStyleLbl="node1" presStyleIdx="10" presStyleCnt="15">
        <dgm:presLayoutVars>
          <dgm:bulletEnabled val="1"/>
        </dgm:presLayoutVars>
      </dgm:prSet>
      <dgm:spPr>
        <a:prstGeom prst="rect">
          <a:avLst/>
        </a:prstGeom>
      </dgm:spPr>
      <dgm:t>
        <a:bodyPr/>
        <a:lstStyle/>
        <a:p>
          <a:endParaRPr lang="en-US"/>
        </a:p>
      </dgm:t>
    </dgm:pt>
    <dgm:pt modelId="{9128BB23-8236-4819-9C1C-BFF1E0E60575}" type="pres">
      <dgm:prSet presAssocID="{22DCA089-DFE8-4776-A3D5-1A4BD9245C25}" presName="sibTrans" presStyleCnt="0"/>
      <dgm:spPr/>
    </dgm:pt>
    <dgm:pt modelId="{70EEBB97-3266-415C-AE59-3E1C5F742A9E}" type="pres">
      <dgm:prSet presAssocID="{CDDD09B9-00B3-41FE-BFAA-3349B64A52F5}" presName="node" presStyleLbl="node1" presStyleIdx="11" presStyleCnt="15" custLinFactY="16809" custLinFactNeighborX="-14807" custLinFactNeighborY="100000">
        <dgm:presLayoutVars>
          <dgm:bulletEnabled val="1"/>
        </dgm:presLayoutVars>
      </dgm:prSet>
      <dgm:spPr>
        <a:prstGeom prst="rect">
          <a:avLst/>
        </a:prstGeom>
      </dgm:spPr>
      <dgm:t>
        <a:bodyPr/>
        <a:lstStyle/>
        <a:p>
          <a:endParaRPr lang="en-US"/>
        </a:p>
      </dgm:t>
    </dgm:pt>
    <dgm:pt modelId="{AFCA4127-B1E7-4190-AABF-54F36F340E7C}" type="pres">
      <dgm:prSet presAssocID="{8D3C9F6F-EBD1-4782-AE52-553019CCCE99}" presName="sibTrans" presStyleCnt="0"/>
      <dgm:spPr/>
    </dgm:pt>
    <dgm:pt modelId="{5C4EA3BC-FA8A-4C17-AE13-FC961099FF22}" type="pres">
      <dgm:prSet presAssocID="{50320763-462D-4E56-81E3-1860BC02EBAC}" presName="node" presStyleLbl="node1" presStyleIdx="12" presStyleCnt="15" custLinFactX="100000" custLinFactY="-17495" custLinFactNeighborX="174639" custLinFactNeighborY="-100000">
        <dgm:presLayoutVars>
          <dgm:bulletEnabled val="1"/>
        </dgm:presLayoutVars>
      </dgm:prSet>
      <dgm:spPr>
        <a:prstGeom prst="rect">
          <a:avLst/>
        </a:prstGeom>
      </dgm:spPr>
      <dgm:t>
        <a:bodyPr/>
        <a:lstStyle/>
        <a:p>
          <a:endParaRPr lang="en-US"/>
        </a:p>
      </dgm:t>
    </dgm:pt>
    <dgm:pt modelId="{8608FB7E-AD1E-4B45-AA68-BB17735087D6}" type="pres">
      <dgm:prSet presAssocID="{ABFA24E0-E324-41E1-B213-A798138DE3DA}" presName="sibTrans" presStyleCnt="0"/>
      <dgm:spPr/>
    </dgm:pt>
    <dgm:pt modelId="{3FA5E894-7E70-48A7-9CD9-D300DC16C1E9}" type="pres">
      <dgm:prSet presAssocID="{F7213BE9-24D8-48DE-9C34-E492CD3004E0}" presName="node" presStyleLbl="node1" presStyleIdx="13" presStyleCnt="15" custLinFactNeighborX="-92024">
        <dgm:presLayoutVars>
          <dgm:bulletEnabled val="1"/>
        </dgm:presLayoutVars>
      </dgm:prSet>
      <dgm:spPr>
        <a:prstGeom prst="rect">
          <a:avLst/>
        </a:prstGeom>
      </dgm:spPr>
      <dgm:t>
        <a:bodyPr/>
        <a:lstStyle/>
        <a:p>
          <a:endParaRPr lang="en-US"/>
        </a:p>
      </dgm:t>
    </dgm:pt>
    <dgm:pt modelId="{8E726F37-1BD6-4B35-A577-A3A4AC34A013}" type="pres">
      <dgm:prSet presAssocID="{EFACE63D-4BE4-4068-8971-04B984BA49B2}" presName="sibTrans" presStyleCnt="0"/>
      <dgm:spPr/>
    </dgm:pt>
    <dgm:pt modelId="{CFC98FE2-2687-4563-BD48-984FCA442ECD}" type="pres">
      <dgm:prSet presAssocID="{3C97BC38-32B1-49FC-A21A-309599970D74}" presName="node" presStyleLbl="node1" presStyleIdx="14" presStyleCnt="15" custLinFactNeighborX="-80447">
        <dgm:presLayoutVars>
          <dgm:bulletEnabled val="1"/>
        </dgm:presLayoutVars>
      </dgm:prSet>
      <dgm:spPr>
        <a:prstGeom prst="rect">
          <a:avLst/>
        </a:prstGeom>
      </dgm:spPr>
      <dgm:t>
        <a:bodyPr/>
        <a:lstStyle/>
        <a:p>
          <a:endParaRPr lang="en-US"/>
        </a:p>
      </dgm:t>
    </dgm:pt>
  </dgm:ptLst>
  <dgm:cxnLst>
    <dgm:cxn modelId="{6CFFEF5C-CCB9-4D13-81CE-5FA3A5FD868C}" srcId="{2EE43A71-018D-4D4D-A54C-B8108878202B}" destId="{F7213BE9-24D8-48DE-9C34-E492CD3004E0}" srcOrd="13" destOrd="0" parTransId="{D438CE5E-9BC3-4EF4-AD74-3CAC905969A3}" sibTransId="{EFACE63D-4BE4-4068-8971-04B984BA49B2}"/>
    <dgm:cxn modelId="{62885843-6621-49D5-ACCD-4D5B7EB5D746}" type="presOf" srcId="{5F2E0A70-4FDC-4602-9CBB-2AC910D23C5D}" destId="{C9C67977-F64B-4C62-AB4E-52C88E36D407}" srcOrd="0" destOrd="0" presId="urn:microsoft.com/office/officeart/2005/8/layout/default"/>
    <dgm:cxn modelId="{31639883-321E-40B5-8D49-26D3443FA689}" type="presOf" srcId="{2EE43A71-018D-4D4D-A54C-B8108878202B}" destId="{96208E42-6790-4DDF-82AD-0BC0D22AC4EE}" srcOrd="0" destOrd="0" presId="urn:microsoft.com/office/officeart/2005/8/layout/default"/>
    <dgm:cxn modelId="{015DB19D-9E7B-4D3C-B929-A1A505E9148C}" type="presOf" srcId="{ECBFA541-94EA-4329-BE79-D0A86D0AE20F}" destId="{C3E02038-55C7-4358-8BCC-3E9296189750}" srcOrd="0" destOrd="0" presId="urn:microsoft.com/office/officeart/2005/8/layout/default"/>
    <dgm:cxn modelId="{216613F1-A025-4459-8351-92D261A0AEA7}" type="presOf" srcId="{F7213BE9-24D8-48DE-9C34-E492CD3004E0}" destId="{3FA5E894-7E70-48A7-9CD9-D300DC16C1E9}" srcOrd="0" destOrd="0" presId="urn:microsoft.com/office/officeart/2005/8/layout/default"/>
    <dgm:cxn modelId="{84EC7E92-020F-45E7-A246-D5DB3B7AEC2B}" type="presOf" srcId="{DFFAFEA0-9825-4992-94E2-FF64F54A5ED9}" destId="{B48E09A9-3016-4756-B0AB-463DE00FFB3A}" srcOrd="0" destOrd="0" presId="urn:microsoft.com/office/officeart/2005/8/layout/default"/>
    <dgm:cxn modelId="{53D3AEDE-6EA0-4B95-B212-7AF11911AC5F}" type="presOf" srcId="{3C97BC38-32B1-49FC-A21A-309599970D74}" destId="{CFC98FE2-2687-4563-BD48-984FCA442ECD}" srcOrd="0" destOrd="0" presId="urn:microsoft.com/office/officeart/2005/8/layout/default"/>
    <dgm:cxn modelId="{4AEC8ECB-72A8-44EA-88CB-B9BB5E38F67C}" srcId="{2EE43A71-018D-4D4D-A54C-B8108878202B}" destId="{9014F143-4FC6-4B7F-851C-A10F2591AFAD}" srcOrd="1" destOrd="0" parTransId="{A77DFEA3-3324-4C31-87F9-9A1A5BD2D56E}" sibTransId="{58A9317C-7C67-4F0B-BE38-1494C93E2A2A}"/>
    <dgm:cxn modelId="{21B2520B-4B7C-4402-9F32-80846FFA52D1}" srcId="{2EE43A71-018D-4D4D-A54C-B8108878202B}" destId="{3C97BC38-32B1-49FC-A21A-309599970D74}" srcOrd="14" destOrd="0" parTransId="{5C7D40DA-DE5E-4DE4-9EF3-D7DDB8E63FC7}" sibTransId="{EC4D4B23-E108-4CA3-AAF0-15401C211E60}"/>
    <dgm:cxn modelId="{45696828-786A-46D4-957C-F8E29BE727B3}" srcId="{2EE43A71-018D-4D4D-A54C-B8108878202B}" destId="{095AE8C2-EB2A-4BAB-9558-C3DDDF7A5CD6}" srcOrd="7" destOrd="0" parTransId="{5BFF9305-BA87-4FA7-87AF-0D1A86835D66}" sibTransId="{EBBEEBF1-2C3D-4E05-9279-39522439C8F2}"/>
    <dgm:cxn modelId="{2F24BC71-CF44-4017-B196-808FD1CC05A2}" type="presOf" srcId="{BD16D948-EA56-48B2-9AB0-D552E454ED2F}" destId="{89055374-A0E4-43BD-84FB-BB2039D1086F}" srcOrd="0" destOrd="0" presId="urn:microsoft.com/office/officeart/2005/8/layout/default"/>
    <dgm:cxn modelId="{437052E8-1F0D-4FC7-9B60-498D16855426}" type="presOf" srcId="{9014F143-4FC6-4B7F-851C-A10F2591AFAD}" destId="{E2DD5703-6C44-40B7-8987-08A5DBC4E127}" srcOrd="0" destOrd="0" presId="urn:microsoft.com/office/officeart/2005/8/layout/default"/>
    <dgm:cxn modelId="{DF6FA0BF-A3D6-42DF-A6C8-B392B7B80FDD}" type="presOf" srcId="{50320763-462D-4E56-81E3-1860BC02EBAC}" destId="{5C4EA3BC-FA8A-4C17-AE13-FC961099FF22}" srcOrd="0" destOrd="0" presId="urn:microsoft.com/office/officeart/2005/8/layout/default"/>
    <dgm:cxn modelId="{DF570BDD-8E5E-4934-93DA-E3611161B1EA}" srcId="{2EE43A71-018D-4D4D-A54C-B8108878202B}" destId="{CDDD09B9-00B3-41FE-BFAA-3349B64A52F5}" srcOrd="11" destOrd="0" parTransId="{495ABD5F-5974-47E6-A897-D17FED24BDCA}" sibTransId="{8D3C9F6F-EBD1-4782-AE52-553019CCCE99}"/>
    <dgm:cxn modelId="{9789589E-7DDA-4A13-B57E-8112AAECF27B}" srcId="{2EE43A71-018D-4D4D-A54C-B8108878202B}" destId="{ECBFA541-94EA-4329-BE79-D0A86D0AE20F}" srcOrd="3" destOrd="0" parTransId="{57D720EC-36FF-4B5F-A568-66580F147774}" sibTransId="{244E8210-FC7B-4CD2-AFD1-6E1E2985EA21}"/>
    <dgm:cxn modelId="{724B7C1A-995F-4D1B-B5D5-5AD8909F793E}" srcId="{2EE43A71-018D-4D4D-A54C-B8108878202B}" destId="{50320763-462D-4E56-81E3-1860BC02EBAC}" srcOrd="12" destOrd="0" parTransId="{5AE0F9B1-98B6-49BB-B0D7-819D5820C05F}" sibTransId="{ABFA24E0-E324-41E1-B213-A798138DE3DA}"/>
    <dgm:cxn modelId="{B90F58C4-5676-41A3-9B19-E8D97ACD39C1}" srcId="{2EE43A71-018D-4D4D-A54C-B8108878202B}" destId="{B33E8B64-696F-405D-A3EB-04973A322D35}" srcOrd="5" destOrd="0" parTransId="{A12E8B7D-DECC-41CC-B459-E09D081BD3AC}" sibTransId="{2FA2EF99-910C-4E9E-B36D-24D8B3C10D7B}"/>
    <dgm:cxn modelId="{1036E41C-E815-498C-B603-0166890EFC35}" type="presOf" srcId="{B33E8B64-696F-405D-A3EB-04973A322D35}" destId="{EE097D91-663B-4C37-9704-B49504E92040}" srcOrd="0" destOrd="0" presId="urn:microsoft.com/office/officeart/2005/8/layout/default"/>
    <dgm:cxn modelId="{29BDEE0F-B53D-40FA-BBB7-3EDFEBC9FFE8}" type="presOf" srcId="{CDDD09B9-00B3-41FE-BFAA-3349B64A52F5}" destId="{70EEBB97-3266-415C-AE59-3E1C5F742A9E}" srcOrd="0" destOrd="0" presId="urn:microsoft.com/office/officeart/2005/8/layout/default"/>
    <dgm:cxn modelId="{2190060F-9005-41BD-986F-377F902B1394}" type="presOf" srcId="{15EF9381-102D-4C81-9AB6-584A070BFEA3}" destId="{ABFE9D2D-402A-4738-B06E-BEA1769061D8}" srcOrd="0" destOrd="0" presId="urn:microsoft.com/office/officeart/2005/8/layout/default"/>
    <dgm:cxn modelId="{2AD1D843-6ABE-42CD-A3F1-15E5A8CB0880}" srcId="{2EE43A71-018D-4D4D-A54C-B8108878202B}" destId="{15EF9381-102D-4C81-9AB6-584A070BFEA3}" srcOrd="8" destOrd="0" parTransId="{C9D92240-06C8-4B88-9509-797280D05656}" sibTransId="{AABAFAB4-EDBE-48CF-9787-FDA3780C9C35}"/>
    <dgm:cxn modelId="{36C2DF26-F16B-4A8B-9ED7-8F2A894F3814}" type="presOf" srcId="{095AE8C2-EB2A-4BAB-9558-C3DDDF7A5CD6}" destId="{0CA3060F-E399-4909-80A9-83B01BCFFD49}" srcOrd="0" destOrd="0" presId="urn:microsoft.com/office/officeart/2005/8/layout/default"/>
    <dgm:cxn modelId="{656A3349-C663-47BE-85F6-D516A1316B1D}" srcId="{2EE43A71-018D-4D4D-A54C-B8108878202B}" destId="{5F2E0A70-4FDC-4602-9CBB-2AC910D23C5D}" srcOrd="6" destOrd="0" parTransId="{1C03C596-D222-49F6-ADC4-5D23C063EA3C}" sibTransId="{003BA1F6-ECBC-4740-9A76-EC7BE23086AE}"/>
    <dgm:cxn modelId="{99AB8EC1-0E2C-467C-8D90-83108E483341}" type="presOf" srcId="{E6671756-9321-4CC8-9637-942CA95C40EF}" destId="{E2ADF87D-DF8C-4BAE-9B46-7DB3F45F4826}" srcOrd="0" destOrd="0" presId="urn:microsoft.com/office/officeart/2005/8/layout/default"/>
    <dgm:cxn modelId="{030AFEE5-C17E-4B9E-A065-044583501E4E}" srcId="{2EE43A71-018D-4D4D-A54C-B8108878202B}" destId="{79587317-5A6C-4C2F-B4EE-40179A6758B3}" srcOrd="4" destOrd="0" parTransId="{C64946F3-3324-4E08-81FE-D72537A9A3EE}" sibTransId="{7E3B77D0-801B-49A9-A6CA-B7E29C7BBEC7}"/>
    <dgm:cxn modelId="{DF3975B2-B4C4-4B80-880A-B54CDE76F72D}" srcId="{2EE43A71-018D-4D4D-A54C-B8108878202B}" destId="{DFFAFEA0-9825-4992-94E2-FF64F54A5ED9}" srcOrd="2" destOrd="0" parTransId="{FDD21213-F1CD-4C21-92CA-F041FDB91D30}" sibTransId="{7DD2858E-F5C2-4F58-AF14-E439DCCC8F98}"/>
    <dgm:cxn modelId="{DB20EB1A-E523-4325-B152-41553367935B}" type="presOf" srcId="{978E235E-7380-4685-BE31-0AE6FA852174}" destId="{EF0300A8-F443-4F5F-A867-5623AF306433}" srcOrd="0" destOrd="0" presId="urn:microsoft.com/office/officeart/2005/8/layout/default"/>
    <dgm:cxn modelId="{CB2186B7-687B-4273-A034-BC9439588571}" srcId="{2EE43A71-018D-4D4D-A54C-B8108878202B}" destId="{E6671756-9321-4CC8-9637-942CA95C40EF}" srcOrd="10" destOrd="0" parTransId="{E4992724-3689-4758-8D44-D045621DFC0C}" sibTransId="{22DCA089-DFE8-4776-A3D5-1A4BD9245C25}"/>
    <dgm:cxn modelId="{1708298E-1045-4505-A32E-E959F9488DBF}" type="presOf" srcId="{79587317-5A6C-4C2F-B4EE-40179A6758B3}" destId="{4D92466C-069F-4AB0-BE55-7AFCD052D925}" srcOrd="0" destOrd="0" presId="urn:microsoft.com/office/officeart/2005/8/layout/default"/>
    <dgm:cxn modelId="{5B92B53B-C51B-4C3C-95B8-4AFFFC267186}" srcId="{2EE43A71-018D-4D4D-A54C-B8108878202B}" destId="{978E235E-7380-4685-BE31-0AE6FA852174}" srcOrd="9" destOrd="0" parTransId="{D189AF96-F691-48CE-8BBC-96CF2A5528FC}" sibTransId="{CEBF327D-51FC-4516-91D1-AC3E98BE02E4}"/>
    <dgm:cxn modelId="{FCAE045F-4774-40F3-A66B-A153048AD2D7}" srcId="{2EE43A71-018D-4D4D-A54C-B8108878202B}" destId="{BD16D948-EA56-48B2-9AB0-D552E454ED2F}" srcOrd="0" destOrd="0" parTransId="{1E0DBAFB-B645-42D9-A543-AB56216902C7}" sibTransId="{C3E55A46-F8AF-443E-AFEF-BBA7FA2EAFEB}"/>
    <dgm:cxn modelId="{BA8D6B01-D72A-458B-B1EA-738BC3FAFC6C}" type="presParOf" srcId="{96208E42-6790-4DDF-82AD-0BC0D22AC4EE}" destId="{89055374-A0E4-43BD-84FB-BB2039D1086F}" srcOrd="0" destOrd="0" presId="urn:microsoft.com/office/officeart/2005/8/layout/default"/>
    <dgm:cxn modelId="{A985E648-DA44-43A1-9C3F-96630D97C79F}" type="presParOf" srcId="{96208E42-6790-4DDF-82AD-0BC0D22AC4EE}" destId="{21FB6F71-36A0-41DD-BD08-7DD2EFE2C506}" srcOrd="1" destOrd="0" presId="urn:microsoft.com/office/officeart/2005/8/layout/default"/>
    <dgm:cxn modelId="{953B4826-44AA-4AAE-97A0-49D7817C20A7}" type="presParOf" srcId="{96208E42-6790-4DDF-82AD-0BC0D22AC4EE}" destId="{E2DD5703-6C44-40B7-8987-08A5DBC4E127}" srcOrd="2" destOrd="0" presId="urn:microsoft.com/office/officeart/2005/8/layout/default"/>
    <dgm:cxn modelId="{C24AB5BB-72A0-4F17-A382-2E50EBC3958A}" type="presParOf" srcId="{96208E42-6790-4DDF-82AD-0BC0D22AC4EE}" destId="{BC64ACF3-FC66-40BB-B56C-99355A347F72}" srcOrd="3" destOrd="0" presId="urn:microsoft.com/office/officeart/2005/8/layout/default"/>
    <dgm:cxn modelId="{9B4C66F1-853F-40EC-B018-158B24C3E975}" type="presParOf" srcId="{96208E42-6790-4DDF-82AD-0BC0D22AC4EE}" destId="{B48E09A9-3016-4756-B0AB-463DE00FFB3A}" srcOrd="4" destOrd="0" presId="urn:microsoft.com/office/officeart/2005/8/layout/default"/>
    <dgm:cxn modelId="{8B51ED80-D65F-4211-B790-426B3BB20303}" type="presParOf" srcId="{96208E42-6790-4DDF-82AD-0BC0D22AC4EE}" destId="{3C763298-921B-425D-9CAF-4DB7823DBD92}" srcOrd="5" destOrd="0" presId="urn:microsoft.com/office/officeart/2005/8/layout/default"/>
    <dgm:cxn modelId="{90BDD9F7-7507-40BA-AD0B-8A4AB45D683D}" type="presParOf" srcId="{96208E42-6790-4DDF-82AD-0BC0D22AC4EE}" destId="{C3E02038-55C7-4358-8BCC-3E9296189750}" srcOrd="6" destOrd="0" presId="urn:microsoft.com/office/officeart/2005/8/layout/default"/>
    <dgm:cxn modelId="{DCCFA06C-8C43-4EF8-B58D-353F6875E108}" type="presParOf" srcId="{96208E42-6790-4DDF-82AD-0BC0D22AC4EE}" destId="{C963654B-2E1E-45E4-AACA-4382FE952D60}" srcOrd="7" destOrd="0" presId="urn:microsoft.com/office/officeart/2005/8/layout/default"/>
    <dgm:cxn modelId="{DBECC6EA-FB77-46B0-8798-B6C84B980995}" type="presParOf" srcId="{96208E42-6790-4DDF-82AD-0BC0D22AC4EE}" destId="{4D92466C-069F-4AB0-BE55-7AFCD052D925}" srcOrd="8" destOrd="0" presId="urn:microsoft.com/office/officeart/2005/8/layout/default"/>
    <dgm:cxn modelId="{1FF8B0AF-9D10-4090-BF18-8CFB666289F6}" type="presParOf" srcId="{96208E42-6790-4DDF-82AD-0BC0D22AC4EE}" destId="{2C3FBA4E-5519-4EC4-9BBA-F0B92A02C547}" srcOrd="9" destOrd="0" presId="urn:microsoft.com/office/officeart/2005/8/layout/default"/>
    <dgm:cxn modelId="{D239070E-4885-451B-8E74-F0360F5819BE}" type="presParOf" srcId="{96208E42-6790-4DDF-82AD-0BC0D22AC4EE}" destId="{EE097D91-663B-4C37-9704-B49504E92040}" srcOrd="10" destOrd="0" presId="urn:microsoft.com/office/officeart/2005/8/layout/default"/>
    <dgm:cxn modelId="{9F8732B0-AC8E-4EB3-B812-63BC72D08776}" type="presParOf" srcId="{96208E42-6790-4DDF-82AD-0BC0D22AC4EE}" destId="{6F29E812-6E26-484F-88B8-48BD5B50B356}" srcOrd="11" destOrd="0" presId="urn:microsoft.com/office/officeart/2005/8/layout/default"/>
    <dgm:cxn modelId="{FB1B875A-C01F-4D13-9630-EAC352187D73}" type="presParOf" srcId="{96208E42-6790-4DDF-82AD-0BC0D22AC4EE}" destId="{C9C67977-F64B-4C62-AB4E-52C88E36D407}" srcOrd="12" destOrd="0" presId="urn:microsoft.com/office/officeart/2005/8/layout/default"/>
    <dgm:cxn modelId="{A4E12639-B3A4-44EC-84E8-5DBF007F8C7A}" type="presParOf" srcId="{96208E42-6790-4DDF-82AD-0BC0D22AC4EE}" destId="{9E9CCCEE-FB93-463B-8FDB-B4AE431D3C54}" srcOrd="13" destOrd="0" presId="urn:microsoft.com/office/officeart/2005/8/layout/default"/>
    <dgm:cxn modelId="{3D22686D-ADC4-489E-ABD3-0485884F0DE8}" type="presParOf" srcId="{96208E42-6790-4DDF-82AD-0BC0D22AC4EE}" destId="{0CA3060F-E399-4909-80A9-83B01BCFFD49}" srcOrd="14" destOrd="0" presId="urn:microsoft.com/office/officeart/2005/8/layout/default"/>
    <dgm:cxn modelId="{1F4A2BEF-B5BE-4F20-8244-682EEC6D734A}" type="presParOf" srcId="{96208E42-6790-4DDF-82AD-0BC0D22AC4EE}" destId="{E4C72DED-9AA9-47F6-B6CE-14D4C2000704}" srcOrd="15" destOrd="0" presId="urn:microsoft.com/office/officeart/2005/8/layout/default"/>
    <dgm:cxn modelId="{A787F043-0959-4F3F-88A7-ACEEDC811851}" type="presParOf" srcId="{96208E42-6790-4DDF-82AD-0BC0D22AC4EE}" destId="{ABFE9D2D-402A-4738-B06E-BEA1769061D8}" srcOrd="16" destOrd="0" presId="urn:microsoft.com/office/officeart/2005/8/layout/default"/>
    <dgm:cxn modelId="{E10021F0-2D7E-4FE0-A424-790100B1DFFE}" type="presParOf" srcId="{96208E42-6790-4DDF-82AD-0BC0D22AC4EE}" destId="{CD7C7D11-EAF7-46B6-87C7-9E06EBAA9775}" srcOrd="17" destOrd="0" presId="urn:microsoft.com/office/officeart/2005/8/layout/default"/>
    <dgm:cxn modelId="{07059EDE-6275-459D-BEC1-9A8192F78908}" type="presParOf" srcId="{96208E42-6790-4DDF-82AD-0BC0D22AC4EE}" destId="{EF0300A8-F443-4F5F-A867-5623AF306433}" srcOrd="18" destOrd="0" presId="urn:microsoft.com/office/officeart/2005/8/layout/default"/>
    <dgm:cxn modelId="{FE6AD957-F8D8-4215-8DC1-A3D3F1E1A7D9}" type="presParOf" srcId="{96208E42-6790-4DDF-82AD-0BC0D22AC4EE}" destId="{00F1460C-8A22-4F5C-9F15-744CC59A8B54}" srcOrd="19" destOrd="0" presId="urn:microsoft.com/office/officeart/2005/8/layout/default"/>
    <dgm:cxn modelId="{529F5780-94AC-452D-BB24-1A710303644C}" type="presParOf" srcId="{96208E42-6790-4DDF-82AD-0BC0D22AC4EE}" destId="{E2ADF87D-DF8C-4BAE-9B46-7DB3F45F4826}" srcOrd="20" destOrd="0" presId="urn:microsoft.com/office/officeart/2005/8/layout/default"/>
    <dgm:cxn modelId="{77718F60-5F60-4679-A660-43666114377B}" type="presParOf" srcId="{96208E42-6790-4DDF-82AD-0BC0D22AC4EE}" destId="{9128BB23-8236-4819-9C1C-BFF1E0E60575}" srcOrd="21" destOrd="0" presId="urn:microsoft.com/office/officeart/2005/8/layout/default"/>
    <dgm:cxn modelId="{9B518BBA-3FF4-4B6D-8D03-9611090C71AB}" type="presParOf" srcId="{96208E42-6790-4DDF-82AD-0BC0D22AC4EE}" destId="{70EEBB97-3266-415C-AE59-3E1C5F742A9E}" srcOrd="22" destOrd="0" presId="urn:microsoft.com/office/officeart/2005/8/layout/default"/>
    <dgm:cxn modelId="{B2343DD7-227C-40FA-9317-125A2E0CF393}" type="presParOf" srcId="{96208E42-6790-4DDF-82AD-0BC0D22AC4EE}" destId="{AFCA4127-B1E7-4190-AABF-54F36F340E7C}" srcOrd="23" destOrd="0" presId="urn:microsoft.com/office/officeart/2005/8/layout/default"/>
    <dgm:cxn modelId="{6C36793B-CED7-47B7-96D7-3B68F45AEA9F}" type="presParOf" srcId="{96208E42-6790-4DDF-82AD-0BC0D22AC4EE}" destId="{5C4EA3BC-FA8A-4C17-AE13-FC961099FF22}" srcOrd="24" destOrd="0" presId="urn:microsoft.com/office/officeart/2005/8/layout/default"/>
    <dgm:cxn modelId="{0A032276-68CE-4160-9D7F-A9B2518F792A}" type="presParOf" srcId="{96208E42-6790-4DDF-82AD-0BC0D22AC4EE}" destId="{8608FB7E-AD1E-4B45-AA68-BB17735087D6}" srcOrd="25" destOrd="0" presId="urn:microsoft.com/office/officeart/2005/8/layout/default"/>
    <dgm:cxn modelId="{2DE29D34-FDA8-4D08-A97D-9680DCFED751}" type="presParOf" srcId="{96208E42-6790-4DDF-82AD-0BC0D22AC4EE}" destId="{3FA5E894-7E70-48A7-9CD9-D300DC16C1E9}" srcOrd="26" destOrd="0" presId="urn:microsoft.com/office/officeart/2005/8/layout/default"/>
    <dgm:cxn modelId="{168B8196-ED5F-4604-8CDA-E14BB7E977DF}" type="presParOf" srcId="{96208E42-6790-4DDF-82AD-0BC0D22AC4EE}" destId="{8E726F37-1BD6-4B35-A577-A3A4AC34A013}" srcOrd="27" destOrd="0" presId="urn:microsoft.com/office/officeart/2005/8/layout/default"/>
    <dgm:cxn modelId="{557087F7-28A7-44BF-950B-4D366397E87A}" type="presParOf" srcId="{96208E42-6790-4DDF-82AD-0BC0D22AC4EE}" destId="{CFC98FE2-2687-4563-BD48-984FCA442ECD}" srcOrd="2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10/22/2020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b="1" u="sng" dirty="0" smtClean="0">
                <a:solidFill>
                  <a:srgbClr val="7030A0"/>
                </a:solidFill>
              </a:rPr>
              <a:t>Invisibility</a:t>
            </a:r>
            <a:r>
              <a:rPr lang="en-US" altLang="zh-CN" b="1" dirty="0" smtClean="0"/>
              <a:t>:</a:t>
            </a:r>
            <a:r>
              <a:rPr lang="en-US" altLang="zh-CN" dirty="0" smtClean="0"/>
              <a:t> With software, progress is not immediately visible</a:t>
            </a:r>
          </a:p>
          <a:p>
            <a:r>
              <a:rPr lang="en-US" altLang="zh-CN" b="1" u="sng" dirty="0" smtClean="0">
                <a:solidFill>
                  <a:srgbClr val="7030A0"/>
                </a:solidFill>
              </a:rPr>
              <a:t>Complexity</a:t>
            </a:r>
            <a:r>
              <a:rPr lang="en-US" altLang="zh-CN" b="1" dirty="0" smtClean="0"/>
              <a:t>:</a:t>
            </a:r>
            <a:r>
              <a:rPr lang="en-US" altLang="zh-CN" dirty="0" smtClean="0"/>
              <a:t> Per dollar, software products contain more complexity than other engineered artefacts</a:t>
            </a:r>
          </a:p>
          <a:p>
            <a:r>
              <a:rPr lang="en-US" altLang="zh-CN" b="1" u="sng" dirty="0" smtClean="0">
                <a:solidFill>
                  <a:srgbClr val="7030A0"/>
                </a:solidFill>
              </a:rPr>
              <a:t>Conformity</a:t>
            </a:r>
            <a:r>
              <a:rPr lang="en-US" altLang="zh-CN" b="1" dirty="0" smtClean="0"/>
              <a:t>: </a:t>
            </a:r>
            <a:r>
              <a:rPr lang="en-US" altLang="zh-CN" dirty="0" smtClean="0"/>
              <a:t>Software developers have to conform to the requirements of human clients</a:t>
            </a:r>
          </a:p>
          <a:p>
            <a:r>
              <a:rPr lang="en-US" altLang="zh-CN" b="1" u="sng" dirty="0" smtClean="0">
                <a:solidFill>
                  <a:srgbClr val="7030A0"/>
                </a:solidFill>
              </a:rPr>
              <a:t>Flexibility</a:t>
            </a:r>
            <a:r>
              <a:rPr lang="en-US" altLang="zh-CN" b="1" dirty="0" smtClean="0"/>
              <a:t>:</a:t>
            </a:r>
            <a:r>
              <a:rPr lang="en-US" altLang="zh-CN" dirty="0" smtClean="0"/>
              <a:t> Software systems are particularly subject to change </a:t>
            </a:r>
          </a:p>
          <a:p>
            <a:endParaRPr lang="en-US" dirty="0" smtClean="0"/>
          </a:p>
          <a:p>
            <a:r>
              <a:rPr lang="en-US" dirty="0" smtClean="0"/>
              <a:t>- With reference to</a:t>
            </a:r>
            <a:r>
              <a:rPr lang="en-US" baseline="0" dirty="0" smtClean="0"/>
              <a:t> Mongolian Hordes approach, </a:t>
            </a:r>
            <a:r>
              <a:rPr lang="en-US" b="1" dirty="0" smtClean="0"/>
              <a:t>Brooks says adding people to a late software project actually makes it later.</a:t>
            </a:r>
          </a:p>
          <a:p>
            <a:r>
              <a:rPr lang="en-US" b="1" dirty="0" smtClean="0"/>
              <a:t>-</a:t>
            </a:r>
            <a:r>
              <a:rPr lang="en-US" b="1" baseline="0" dirty="0" smtClean="0"/>
              <a:t> </a:t>
            </a:r>
            <a:r>
              <a:rPr lang="en-US" b="1" dirty="0" smtClean="0"/>
              <a:t>Software Crises: </a:t>
            </a:r>
            <a:r>
              <a:rPr lang="en-US" b="0" dirty="0" smtClean="0"/>
              <a:t>There were problems with budget and schedule overruns, as well as the quality and reliability of the delivered software.</a:t>
            </a:r>
            <a:endParaRPr lang="en-US" b="0"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2729692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0" i="0" kern="1200" dirty="0" smtClean="0">
                <a:solidFill>
                  <a:schemeClr val="tx1"/>
                </a:solidFill>
                <a:effectLst/>
                <a:latin typeface="+mn-lt"/>
                <a:ea typeface="+mn-ea"/>
                <a:cs typeface="+mn-cs"/>
              </a:rPr>
              <a:t>Measuring, comparing to competition, and identifying opportunities for improvements are the essence of benchmarking.</a:t>
            </a:r>
          </a:p>
          <a:p>
            <a:r>
              <a:rPr lang="en-US" sz="1600" b="1" i="0" kern="1200" dirty="0" smtClean="0">
                <a:solidFill>
                  <a:schemeClr val="tx1"/>
                </a:solidFill>
                <a:effectLst/>
                <a:latin typeface="+mn-lt"/>
                <a:ea typeface="+mn-ea"/>
                <a:cs typeface="+mn-cs"/>
              </a:rPr>
              <a:t>Benchmarking is practice</a:t>
            </a:r>
            <a:r>
              <a:rPr lang="en-US" sz="1600" b="1" i="0" kern="1200" baseline="0" dirty="0" smtClean="0">
                <a:solidFill>
                  <a:schemeClr val="tx1"/>
                </a:solidFill>
                <a:effectLst/>
                <a:latin typeface="+mn-lt"/>
                <a:ea typeface="+mn-ea"/>
                <a:cs typeface="+mn-cs"/>
              </a:rPr>
              <a:t> of being :</a:t>
            </a:r>
            <a:r>
              <a:rPr lang="en-US" sz="1600" b="1" i="0" kern="1200" dirty="0" smtClean="0">
                <a:solidFill>
                  <a:schemeClr val="tx1"/>
                </a:solidFill>
                <a:effectLst/>
                <a:latin typeface="+mn-lt"/>
                <a:ea typeface="+mn-ea"/>
                <a:cs typeface="+mn-cs"/>
              </a:rPr>
              <a:t>Humble enough to</a:t>
            </a:r>
            <a:r>
              <a:rPr lang="en-US" sz="1600" b="1" i="0" kern="1200" baseline="0" dirty="0" smtClean="0">
                <a:solidFill>
                  <a:schemeClr val="tx1"/>
                </a:solidFill>
                <a:effectLst/>
                <a:latin typeface="+mn-lt"/>
                <a:ea typeface="+mn-ea"/>
                <a:cs typeface="+mn-cs"/>
              </a:rPr>
              <a:t> understand that someone else is better at something. And being wise enough to learn how to match and even surpass that. </a:t>
            </a:r>
          </a:p>
          <a:p>
            <a:endParaRPr lang="en-US" sz="1600" b="1" i="0" kern="1200" baseline="0" dirty="0" smtClean="0">
              <a:solidFill>
                <a:schemeClr val="tx1"/>
              </a:solidFill>
              <a:effectLst/>
              <a:latin typeface="+mn-lt"/>
              <a:ea typeface="+mn-ea"/>
              <a:cs typeface="+mn-cs"/>
            </a:endParaRPr>
          </a:p>
          <a:p>
            <a:r>
              <a:rPr lang="en-US" sz="1600" b="1" i="0" kern="1200" baseline="0" dirty="0" smtClean="0">
                <a:solidFill>
                  <a:schemeClr val="tx1"/>
                </a:solidFill>
                <a:effectLst/>
                <a:latin typeface="+mn-lt"/>
                <a:ea typeface="+mn-ea"/>
                <a:cs typeface="+mn-cs"/>
              </a:rPr>
              <a:t>LOC = 5000</a:t>
            </a:r>
          </a:p>
          <a:p>
            <a:r>
              <a:rPr lang="en-US" sz="1600" b="1" i="0" kern="1200" baseline="0" dirty="0" smtClean="0">
                <a:solidFill>
                  <a:schemeClr val="tx1"/>
                </a:solidFill>
                <a:effectLst/>
                <a:latin typeface="+mn-lt"/>
                <a:ea typeface="+mn-ea"/>
                <a:cs typeface="+mn-cs"/>
              </a:rPr>
              <a:t>LOC/day = 500</a:t>
            </a:r>
          </a:p>
          <a:p>
            <a:r>
              <a:rPr lang="en-US" sz="1600" b="1" i="0" kern="1200" baseline="0" dirty="0" smtClean="0">
                <a:solidFill>
                  <a:schemeClr val="tx1"/>
                </a:solidFill>
                <a:effectLst/>
                <a:latin typeface="+mn-lt"/>
                <a:ea typeface="+mn-ea"/>
                <a:cs typeface="+mn-cs"/>
              </a:rPr>
              <a:t>Total time = 10</a:t>
            </a:r>
            <a:endParaRPr lang="en-US" b="1"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31</a:t>
            </a:fld>
            <a:endParaRPr lang="en-US"/>
          </a:p>
        </p:txBody>
      </p:sp>
    </p:spTree>
    <p:extLst>
      <p:ext uri="{BB962C8B-B14F-4D97-AF65-F5344CB8AC3E}">
        <p14:creationId xmlns:p14="http://schemas.microsoft.com/office/powerpoint/2010/main" val="6270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Standish group has conducted research (Fig. 1.1) on the extent of problems with IT projects since the mid-1990s. These studies were conducted in the USA, but there is no reason to believe that European or Asian companies perform any better. The results indicate serious problems with on-time delivery of projects and projects being cancelled prior to completion.2 However, the comparison between 1995 and 2009 suggests that there have been some improvements with a greater percentage of projects being delivered successfully and a reduction in the percentage of projects being cancelled.</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601140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eaLnBrk="1" hangingPunct="1">
              <a:lnSpc>
                <a:spcPct val="90000"/>
              </a:lnSpc>
              <a:buFont typeface="Wingdings" panose="05000000000000000000" pitchFamily="2" charset="2"/>
              <a:buNone/>
              <a:defRPr/>
            </a:pPr>
            <a:r>
              <a:rPr lang="en-US" sz="1600" dirty="0" smtClean="0">
                <a:latin typeface="Times New Roman" pitchFamily="18" charset="0"/>
              </a:rPr>
              <a:t> The </a:t>
            </a:r>
            <a:r>
              <a:rPr lang="en-US" sz="1600" u="sng" dirty="0" smtClean="0">
                <a:solidFill>
                  <a:schemeClr val="accent1">
                    <a:lumMod val="60000"/>
                    <a:lumOff val="40000"/>
                  </a:schemeClr>
                </a:solidFill>
                <a:latin typeface="Times New Roman" pitchFamily="18" charset="0"/>
              </a:rPr>
              <a:t>banker</a:t>
            </a:r>
            <a:r>
              <a:rPr lang="en-US" sz="1600" dirty="0" smtClean="0">
                <a:latin typeface="Times New Roman" pitchFamily="18" charset="0"/>
              </a:rPr>
              <a:t> will answer” service”</a:t>
            </a:r>
          </a:p>
          <a:p>
            <a:pPr algn="just" eaLnBrk="1" hangingPunct="1">
              <a:lnSpc>
                <a:spcPct val="90000"/>
              </a:lnSpc>
              <a:buFont typeface="Wingdings" panose="05000000000000000000" pitchFamily="2" charset="2"/>
              <a:buNone/>
              <a:defRPr/>
            </a:pPr>
            <a:r>
              <a:rPr lang="en-US" sz="1600" dirty="0" smtClean="0">
                <a:latin typeface="Times New Roman" pitchFamily="18" charset="0"/>
              </a:rPr>
              <a:t> The </a:t>
            </a:r>
            <a:r>
              <a:rPr lang="en-US" sz="1600" u="sng" dirty="0" smtClean="0">
                <a:solidFill>
                  <a:schemeClr val="accent1">
                    <a:lumMod val="60000"/>
                    <a:lumOff val="40000"/>
                  </a:schemeClr>
                </a:solidFill>
                <a:latin typeface="Times New Roman" pitchFamily="18" charset="0"/>
              </a:rPr>
              <a:t>healthcare</a:t>
            </a:r>
            <a:r>
              <a:rPr lang="en-US" sz="1600" dirty="0" smtClean="0">
                <a:latin typeface="Times New Roman" pitchFamily="18" charset="0"/>
              </a:rPr>
              <a:t> worker will answer “quality health care”</a:t>
            </a:r>
          </a:p>
          <a:p>
            <a:pPr algn="just" eaLnBrk="1" hangingPunct="1">
              <a:lnSpc>
                <a:spcPct val="90000"/>
              </a:lnSpc>
              <a:buFont typeface="Wingdings" panose="05000000000000000000" pitchFamily="2" charset="2"/>
              <a:buNone/>
              <a:defRPr/>
            </a:pPr>
            <a:r>
              <a:rPr lang="en-US" sz="1600" dirty="0" smtClean="0">
                <a:latin typeface="Times New Roman" pitchFamily="18" charset="0"/>
              </a:rPr>
              <a:t> The </a:t>
            </a:r>
            <a:r>
              <a:rPr lang="en-US" sz="1600" u="sng" dirty="0" smtClean="0">
                <a:solidFill>
                  <a:schemeClr val="accent1">
                    <a:lumMod val="60000"/>
                    <a:lumOff val="40000"/>
                  </a:schemeClr>
                </a:solidFill>
                <a:latin typeface="Times New Roman" pitchFamily="18" charset="0"/>
              </a:rPr>
              <a:t>hotel employee </a:t>
            </a:r>
            <a:r>
              <a:rPr lang="en-US" sz="1600" dirty="0" smtClean="0">
                <a:latin typeface="Times New Roman" pitchFamily="18" charset="0"/>
              </a:rPr>
              <a:t>will answer “customer satisfaction”</a:t>
            </a:r>
          </a:p>
          <a:p>
            <a:pPr algn="just" eaLnBrk="1" hangingPunct="1">
              <a:lnSpc>
                <a:spcPct val="90000"/>
              </a:lnSpc>
              <a:buFont typeface="Wingdings" panose="05000000000000000000" pitchFamily="2" charset="2"/>
              <a:buNone/>
              <a:defRPr/>
            </a:pPr>
            <a:r>
              <a:rPr lang="en-US" sz="1600" dirty="0" smtClean="0">
                <a:latin typeface="Times New Roman" pitchFamily="18" charset="0"/>
              </a:rPr>
              <a:t> The </a:t>
            </a:r>
            <a:r>
              <a:rPr lang="en-US" sz="1600" u="sng" dirty="0" smtClean="0">
                <a:solidFill>
                  <a:schemeClr val="accent1">
                    <a:lumMod val="60000"/>
                    <a:lumOff val="40000"/>
                  </a:schemeClr>
                </a:solidFill>
                <a:latin typeface="Times New Roman" pitchFamily="18" charset="0"/>
              </a:rPr>
              <a:t>manufacturer</a:t>
            </a:r>
            <a:r>
              <a:rPr lang="en-US" sz="1600" dirty="0" smtClean="0">
                <a:latin typeface="Times New Roman" pitchFamily="18" charset="0"/>
              </a:rPr>
              <a:t> will simply answer “quality product”</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7</a:t>
            </a:fld>
            <a:endParaRPr lang="en-US"/>
          </a:p>
        </p:txBody>
      </p:sp>
    </p:spTree>
    <p:extLst>
      <p:ext uri="{BB962C8B-B14F-4D97-AF65-F5344CB8AC3E}">
        <p14:creationId xmlns:p14="http://schemas.microsoft.com/office/powerpoint/2010/main" val="2963071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i="1" kern="1200" dirty="0" smtClean="0">
                <a:solidFill>
                  <a:schemeClr val="tx1"/>
                </a:solidFill>
                <a:effectLst/>
                <a:latin typeface="+mn-lt"/>
                <a:ea typeface="+mn-ea"/>
                <a:cs typeface="+mn-cs"/>
              </a:rPr>
              <a:t>https://asq.org/quality-resources/history-of-quality#guilds</a:t>
            </a:r>
            <a:endParaRPr lang="en-US" b="1" i="1"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1628140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14</a:t>
            </a:fld>
            <a:endParaRPr lang="en-US"/>
          </a:p>
        </p:txBody>
      </p:sp>
    </p:spTree>
    <p:extLst>
      <p:ext uri="{BB962C8B-B14F-4D97-AF65-F5344CB8AC3E}">
        <p14:creationId xmlns:p14="http://schemas.microsoft.com/office/powerpoint/2010/main" val="1939709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Product = Output</a:t>
            </a:r>
          </a:p>
          <a:p>
            <a:r>
              <a:rPr lang="en-US" dirty="0" smtClean="0"/>
              <a:t>All Inputs required -  Processes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18</a:t>
            </a:fld>
            <a:endParaRPr lang="en-US"/>
          </a:p>
        </p:txBody>
      </p:sp>
    </p:spTree>
    <p:extLst>
      <p:ext uri="{BB962C8B-B14F-4D97-AF65-F5344CB8AC3E}">
        <p14:creationId xmlns:p14="http://schemas.microsoft.com/office/powerpoint/2010/main" val="1709193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limits - Penalty</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20</a:t>
            </a:fld>
            <a:endParaRPr lang="en-US"/>
          </a:p>
        </p:txBody>
      </p:sp>
    </p:spTree>
    <p:extLst>
      <p:ext uri="{BB962C8B-B14F-4D97-AF65-F5344CB8AC3E}">
        <p14:creationId xmlns:p14="http://schemas.microsoft.com/office/powerpoint/2010/main" val="3322488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29</a:t>
            </a:fld>
            <a:endParaRPr lang="en-US"/>
          </a:p>
        </p:txBody>
      </p:sp>
    </p:spTree>
    <p:extLst>
      <p:ext uri="{BB962C8B-B14F-4D97-AF65-F5344CB8AC3E}">
        <p14:creationId xmlns:p14="http://schemas.microsoft.com/office/powerpoint/2010/main" val="1047793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dirty="0" smtClean="0"/>
              <a:t>The people</a:t>
            </a:r>
            <a:r>
              <a:rPr lang="en-US" baseline="0" dirty="0" smtClean="0"/>
              <a:t> who champion SPI comes form three groups: </a:t>
            </a:r>
            <a:r>
              <a:rPr lang="en-US" i="1" baseline="0" dirty="0" smtClean="0"/>
              <a:t>Technical Managers, Software engineers and individuals who have quality assurance responsibility</a:t>
            </a:r>
            <a:r>
              <a:rPr lang="en-US" baseline="0" dirty="0" smtClean="0"/>
              <a:t>.</a:t>
            </a:r>
          </a:p>
          <a:p>
            <a:pPr marL="342900" indent="-342900">
              <a:buFont typeface="+mj-lt"/>
              <a:buAutoNum type="arabicPeriod"/>
            </a:pPr>
            <a:r>
              <a:rPr lang="en-US" baseline="0" dirty="0" smtClean="0"/>
              <a:t>SPI Approach is iterative and continuous but it can be viewed in five quick look steps.</a:t>
            </a:r>
          </a:p>
          <a:p>
            <a:pPr marL="952393" lvl="1" indent="-342900">
              <a:buFont typeface="+mj-lt"/>
              <a:buAutoNum type="arabicPeriod"/>
            </a:pPr>
            <a:r>
              <a:rPr lang="en-US" dirty="0" smtClean="0"/>
              <a:t>Assessment of current software process.</a:t>
            </a:r>
          </a:p>
          <a:p>
            <a:pPr marL="952393" lvl="1" indent="-342900">
              <a:buFont typeface="+mj-lt"/>
              <a:buAutoNum type="arabicPeriod"/>
            </a:pPr>
            <a:r>
              <a:rPr lang="en-US" dirty="0" smtClean="0"/>
              <a:t>Education</a:t>
            </a:r>
            <a:r>
              <a:rPr lang="en-US" baseline="0" dirty="0" smtClean="0"/>
              <a:t> and training of practitioners and managers</a:t>
            </a:r>
          </a:p>
          <a:p>
            <a:pPr marL="952393" lvl="1" indent="-342900">
              <a:buFont typeface="+mj-lt"/>
              <a:buAutoNum type="arabicPeriod"/>
            </a:pPr>
            <a:r>
              <a:rPr lang="en-US" baseline="0" dirty="0" smtClean="0"/>
              <a:t>Selection and justification of process elements, software engineering methods and tools.</a:t>
            </a:r>
          </a:p>
          <a:p>
            <a:pPr marL="952393" lvl="1" indent="-342900">
              <a:buFont typeface="+mj-lt"/>
              <a:buAutoNum type="arabicPeriod"/>
            </a:pPr>
            <a:r>
              <a:rPr lang="en-US" baseline="0" dirty="0" smtClean="0"/>
              <a:t>Implementation of the SPI plan.</a:t>
            </a:r>
          </a:p>
          <a:p>
            <a:pPr marL="952393" lvl="1" indent="-342900">
              <a:buFont typeface="+mj-lt"/>
              <a:buAutoNum type="arabicPeriod"/>
            </a:pPr>
            <a:r>
              <a:rPr lang="en-US" baseline="0" dirty="0" smtClean="0"/>
              <a:t>Evaluation and tuning based on the results of the plan.</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30</a:t>
            </a:fld>
            <a:endParaRPr lang="en-US"/>
          </a:p>
        </p:txBody>
      </p:sp>
    </p:spTree>
    <p:extLst>
      <p:ext uri="{BB962C8B-B14F-4D97-AF65-F5344CB8AC3E}">
        <p14:creationId xmlns:p14="http://schemas.microsoft.com/office/powerpoint/2010/main" val="3012424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10/22/2020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23162" y="685800"/>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592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a:solidFill>
                  <a:schemeClr val="accent6"/>
                </a:solidFill>
                <a:latin typeface="Arial" panose="020B0604020202020204" pitchFamily="34" charset="0"/>
              </a:rPr>
              <a:t>An Introduction</a:t>
            </a:r>
            <a:endParaRPr lang="en-US" altLang="en-US" sz="3300" b="1">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1</a:t>
            </a: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Timeline – A brief History</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812" y="1066800"/>
            <a:ext cx="11963400" cy="1905266"/>
          </a:xfrm>
          <a:prstGeom prst="rect">
            <a:avLst/>
          </a:prstGeom>
        </p:spPr>
      </p:pic>
      <p:sp>
        <p:nvSpPr>
          <p:cNvPr id="4" name="TextBox 3"/>
          <p:cNvSpPr txBox="1"/>
          <p:nvPr/>
        </p:nvSpPr>
        <p:spPr>
          <a:xfrm>
            <a:off x="-1" y="3048000"/>
            <a:ext cx="12188825" cy="3785652"/>
          </a:xfrm>
          <a:prstGeom prst="rect">
            <a:avLst/>
          </a:prstGeom>
          <a:noFill/>
        </p:spPr>
        <p:txBody>
          <a:bodyPr wrap="square" rtlCol="0">
            <a:spAutoFit/>
          </a:bodyPr>
          <a:lstStyle/>
          <a:p>
            <a:pPr marL="171450" indent="-171450" algn="jus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The quality movement can trace its roots back to medieval Europe, where </a:t>
            </a:r>
            <a:r>
              <a:rPr lang="en-US" sz="1200" b="1" dirty="0">
                <a:latin typeface="Times New Roman" panose="02020603050405020304" pitchFamily="18" charset="0"/>
                <a:cs typeface="Times New Roman" panose="02020603050405020304" pitchFamily="18" charset="0"/>
              </a:rPr>
              <a:t>craftsmen</a:t>
            </a:r>
            <a:r>
              <a:rPr lang="en-US" sz="1200" dirty="0">
                <a:latin typeface="Times New Roman" panose="02020603050405020304" pitchFamily="18" charset="0"/>
                <a:cs typeface="Times New Roman" panose="02020603050405020304" pitchFamily="18" charset="0"/>
              </a:rPr>
              <a:t> began organizing into unions called guilds in the late 13th century. These guilds were responsible for developing strict rules for product and service quality. Inspection committees enforced the rules by marking flawless goods with a special mark or </a:t>
            </a:r>
            <a:r>
              <a:rPr lang="en-US" sz="1200" dirty="0" smtClean="0">
                <a:latin typeface="Times New Roman" panose="02020603050405020304" pitchFamily="18" charset="0"/>
                <a:cs typeface="Times New Roman" panose="02020603050405020304" pitchFamily="18" charset="0"/>
              </a:rPr>
              <a:t>symbol. </a:t>
            </a:r>
            <a:r>
              <a:rPr lang="en-US" sz="1200" dirty="0">
                <a:latin typeface="Times New Roman" panose="02020603050405020304" pitchFamily="18" charset="0"/>
                <a:cs typeface="Times New Roman" panose="02020603050405020304" pitchFamily="18" charset="0"/>
              </a:rPr>
              <a:t>This changed dramatically with the </a:t>
            </a:r>
            <a:r>
              <a:rPr lang="en-US" sz="1200" b="1" dirty="0">
                <a:latin typeface="Times New Roman" panose="02020603050405020304" pitchFamily="18" charset="0"/>
                <a:cs typeface="Times New Roman" panose="02020603050405020304" pitchFamily="18" charset="0"/>
              </a:rPr>
              <a:t>Industrial </a:t>
            </a:r>
            <a:r>
              <a:rPr lang="en-US" sz="1200" b="1" dirty="0" smtClean="0">
                <a:latin typeface="Times New Roman" panose="02020603050405020304" pitchFamily="18" charset="0"/>
                <a:cs typeface="Times New Roman" panose="02020603050405020304" pitchFamily="18" charset="0"/>
              </a:rPr>
              <a:t>Revolution </a:t>
            </a:r>
            <a:r>
              <a:rPr lang="en-US" sz="1200" dirty="0" smtClean="0">
                <a:latin typeface="Times New Roman" panose="02020603050405020304" pitchFamily="18" charset="0"/>
                <a:cs typeface="Times New Roman" panose="02020603050405020304" pitchFamily="18" charset="0"/>
              </a:rPr>
              <a:t>/ Factory system (started from Europe and adopted by US). </a:t>
            </a:r>
          </a:p>
          <a:p>
            <a:pPr marL="171450" indent="-171450" algn="just">
              <a:buFont typeface="Arial" panose="020B0604020202020204" pitchFamily="34" charset="0"/>
              <a:buChar char="•"/>
            </a:pPr>
            <a:r>
              <a:rPr lang="en-US" sz="1200" b="1" dirty="0" smtClean="0">
                <a:latin typeface="Times New Roman" panose="02020603050405020304" pitchFamily="18" charset="0"/>
                <a:cs typeface="Times New Roman" panose="02020603050405020304" pitchFamily="18" charset="0"/>
              </a:rPr>
              <a:t>The </a:t>
            </a:r>
            <a:r>
              <a:rPr lang="en-US" sz="1200" b="1" dirty="0">
                <a:latin typeface="Times New Roman" panose="02020603050405020304" pitchFamily="18" charset="0"/>
                <a:cs typeface="Times New Roman" panose="02020603050405020304" pitchFamily="18" charset="0"/>
              </a:rPr>
              <a:t>factory system</a:t>
            </a:r>
            <a:r>
              <a:rPr lang="en-US" sz="1200" dirty="0">
                <a:latin typeface="Times New Roman" panose="02020603050405020304" pitchFamily="18" charset="0"/>
                <a:cs typeface="Times New Roman" panose="02020603050405020304" pitchFamily="18" charset="0"/>
              </a:rPr>
              <a:t>, with its emphasis on product inspection, started in Great </a:t>
            </a:r>
            <a:r>
              <a:rPr lang="en-US" sz="1200" dirty="0" smtClean="0">
                <a:latin typeface="Times New Roman" panose="02020603050405020304" pitchFamily="18" charset="0"/>
                <a:cs typeface="Times New Roman" panose="02020603050405020304" pitchFamily="18" charset="0"/>
              </a:rPr>
              <a:t>Britain. With new factory systems craftsman became factory worker and forced shop owners to become production supervisors. Quality was ensured through skill of laborers supplemented by </a:t>
            </a:r>
            <a:r>
              <a:rPr lang="en-US" sz="1200" b="1" dirty="0" smtClean="0">
                <a:latin typeface="Times New Roman" panose="02020603050405020304" pitchFamily="18" charset="0"/>
                <a:cs typeface="Times New Roman" panose="02020603050405020304" pitchFamily="18" charset="0"/>
              </a:rPr>
              <a:t>audits / inspections</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Late in 19</a:t>
            </a:r>
            <a:r>
              <a:rPr lang="en-US" sz="1200" baseline="30000" dirty="0" smtClean="0">
                <a:latin typeface="Times New Roman" panose="02020603050405020304" pitchFamily="18" charset="0"/>
                <a:cs typeface="Times New Roman" panose="02020603050405020304" pitchFamily="18" charset="0"/>
              </a:rPr>
              <a:t>th</a:t>
            </a:r>
            <a:r>
              <a:rPr lang="en-US" sz="1200" dirty="0" smtClean="0">
                <a:latin typeface="Times New Roman" panose="02020603050405020304" pitchFamily="18" charset="0"/>
                <a:cs typeface="Times New Roman" panose="02020603050405020304" pitchFamily="18" charset="0"/>
              </a:rPr>
              <a:t> centaury US came with a new approach devised by Fredrick W. Taylor, </a:t>
            </a:r>
            <a:r>
              <a:rPr lang="en-US" sz="1200" dirty="0">
                <a:latin typeface="Times New Roman" panose="02020603050405020304" pitchFamily="18" charset="0"/>
                <a:cs typeface="Times New Roman" panose="02020603050405020304" pitchFamily="18" charset="0"/>
              </a:rPr>
              <a:t>whose goal was to increase productivity without increasing the number of skilled craftsmen. He achieved this by assigning factory planning to specialized engineers and by using craftsmen and supervisors as inspectors and managers who executed the engineers’ plans</a:t>
            </a:r>
            <a:r>
              <a:rPr lang="en-US" sz="1200" dirty="0" smtClean="0"/>
              <a:t>. </a:t>
            </a:r>
            <a:r>
              <a:rPr lang="en-US" sz="1200" dirty="0">
                <a:latin typeface="Times New Roman" panose="02020603050405020304" pitchFamily="18" charset="0"/>
                <a:cs typeface="Times New Roman" panose="02020603050405020304" pitchFamily="18" charset="0"/>
              </a:rPr>
              <a:t>Though goal of increased productivity was achieved but with increase in negative quality. To remedy the quality decline, factory managers created </a:t>
            </a:r>
            <a:r>
              <a:rPr lang="en-US" sz="1200" b="1" dirty="0">
                <a:latin typeface="Times New Roman" panose="02020603050405020304" pitchFamily="18" charset="0"/>
                <a:cs typeface="Times New Roman" panose="02020603050405020304" pitchFamily="18" charset="0"/>
              </a:rPr>
              <a:t>inspection departments </a:t>
            </a:r>
            <a:r>
              <a:rPr lang="en-US" sz="1200" dirty="0">
                <a:latin typeface="Times New Roman" panose="02020603050405020304" pitchFamily="18" charset="0"/>
                <a:cs typeface="Times New Roman" panose="02020603050405020304" pitchFamily="18" charset="0"/>
              </a:rPr>
              <a:t>to keep defective products from reaching customers.1900 Mass Inspections, 1930 Control </a:t>
            </a:r>
            <a:r>
              <a:rPr lang="en-US" sz="1200" dirty="0" smtClean="0">
                <a:latin typeface="Times New Roman" panose="02020603050405020304" pitchFamily="18" charset="0"/>
                <a:cs typeface="Times New Roman" panose="02020603050405020304" pitchFamily="18" charset="0"/>
              </a:rPr>
              <a:t>Charts.</a:t>
            </a:r>
          </a:p>
          <a:p>
            <a:pPr marL="171450" indent="-171450" algn="just">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With World War II, US moved from a civilian economy to military production. Quality became critical and an important safety issue. Inspecting each piece became too tedious, therefore armed forces began to use </a:t>
            </a:r>
            <a:r>
              <a:rPr lang="en-US" sz="1200" b="1" dirty="0" smtClean="0">
                <a:latin typeface="Times New Roman" panose="02020603050405020304" pitchFamily="18" charset="0"/>
                <a:cs typeface="Times New Roman" panose="02020603050405020304" pitchFamily="18" charset="0"/>
              </a:rPr>
              <a:t>Sampling inspection. Sampling tables </a:t>
            </a:r>
            <a:r>
              <a:rPr lang="en-US" sz="1200" dirty="0" smtClean="0">
                <a:latin typeface="Times New Roman" panose="02020603050405020304" pitchFamily="18" charset="0"/>
                <a:cs typeface="Times New Roman" panose="02020603050405020304" pitchFamily="18" charset="0"/>
              </a:rPr>
              <a:t>were published in military standards, and now suppliers clearly understood what they were supposed to deliver.</a:t>
            </a:r>
          </a:p>
          <a:p>
            <a:pPr marL="171450" indent="-171450" algn="just">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beginning of the 20th century marked the inclusion of </a:t>
            </a:r>
            <a:r>
              <a:rPr lang="en-US" sz="1200" b="1" dirty="0">
                <a:latin typeface="Times New Roman" panose="02020603050405020304" pitchFamily="18" charset="0"/>
                <a:cs typeface="Times New Roman" panose="02020603050405020304" pitchFamily="18" charset="0"/>
              </a:rPr>
              <a:t>"processes" in quality practices</a:t>
            </a:r>
            <a:r>
              <a:rPr lang="en-US" sz="1200" dirty="0">
                <a:latin typeface="Times New Roman" panose="02020603050405020304" pitchFamily="18" charset="0"/>
                <a:cs typeface="Times New Roman" panose="02020603050405020304" pitchFamily="18" charset="0"/>
              </a:rPr>
              <a:t>. A "process" is defined as a group of activities that takes an input, adds value to it, and provides an output. Walter </a:t>
            </a:r>
            <a:r>
              <a:rPr lang="en-US" sz="1200" dirty="0" err="1">
                <a:latin typeface="Times New Roman" panose="02020603050405020304" pitchFamily="18" charset="0"/>
                <a:cs typeface="Times New Roman" panose="02020603050405020304" pitchFamily="18" charset="0"/>
              </a:rPr>
              <a:t>Shewhart</a:t>
            </a:r>
            <a:r>
              <a:rPr lang="en-US" sz="1200" dirty="0">
                <a:latin typeface="Times New Roman" panose="02020603050405020304" pitchFamily="18" charset="0"/>
                <a:cs typeface="Times New Roman" panose="02020603050405020304" pitchFamily="18" charset="0"/>
              </a:rPr>
              <a:t> began to focus on controlling processes in the mid-1920s, making quality relevant not only for the finished product but for the processes that created it</a:t>
            </a:r>
            <a:r>
              <a:rPr lang="en-US" sz="1200" dirty="0" smtClean="0">
                <a:latin typeface="Times New Roman" panose="02020603050405020304" pitchFamily="18" charset="0"/>
                <a:cs typeface="Times New Roman" panose="02020603050405020304" pitchFamily="18" charset="0"/>
              </a:rPr>
              <a:t>. </a:t>
            </a:r>
            <a:r>
              <a:rPr lang="en-US" sz="1200" dirty="0" err="1" smtClean="0">
                <a:latin typeface="Times New Roman" panose="02020603050405020304" pitchFamily="18" charset="0"/>
                <a:cs typeface="Times New Roman" panose="02020603050405020304" pitchFamily="18" charset="0"/>
              </a:rPr>
              <a:t>Shewhart</a:t>
            </a:r>
            <a:r>
              <a:rPr lang="en-US" sz="1200" dirty="0" smtClean="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recognized that industrial processes yield data. </a:t>
            </a:r>
            <a:r>
              <a:rPr lang="en-US" sz="1200" dirty="0" err="1">
                <a:latin typeface="Times New Roman" panose="02020603050405020304" pitchFamily="18" charset="0"/>
                <a:cs typeface="Times New Roman" panose="02020603050405020304" pitchFamily="18" charset="0"/>
              </a:rPr>
              <a:t>Shewhart</a:t>
            </a:r>
            <a:r>
              <a:rPr lang="en-US" sz="1200" dirty="0">
                <a:latin typeface="Times New Roman" panose="02020603050405020304" pitchFamily="18" charset="0"/>
                <a:cs typeface="Times New Roman" panose="02020603050405020304" pitchFamily="18" charset="0"/>
              </a:rPr>
              <a:t> determined this data could be analyzed using </a:t>
            </a:r>
            <a:r>
              <a:rPr lang="en-US" sz="1200" b="1" dirty="0">
                <a:latin typeface="Times New Roman" panose="02020603050405020304" pitchFamily="18" charset="0"/>
                <a:cs typeface="Times New Roman" panose="02020603050405020304" pitchFamily="18" charset="0"/>
              </a:rPr>
              <a:t>statistical techniques </a:t>
            </a:r>
            <a:r>
              <a:rPr lang="en-US" sz="1200" dirty="0">
                <a:latin typeface="Times New Roman" panose="02020603050405020304" pitchFamily="18" charset="0"/>
                <a:cs typeface="Times New Roman" panose="02020603050405020304" pitchFamily="18" charset="0"/>
              </a:rPr>
              <a:t>to see whether a process is stable and in control, or if it is being affected by special causes that should be fixed. In doing so, </a:t>
            </a:r>
            <a:r>
              <a:rPr lang="en-US" sz="1200" dirty="0" err="1">
                <a:latin typeface="Times New Roman" panose="02020603050405020304" pitchFamily="18" charset="0"/>
                <a:cs typeface="Times New Roman" panose="02020603050405020304" pitchFamily="18" charset="0"/>
              </a:rPr>
              <a:t>Shewhart</a:t>
            </a:r>
            <a:r>
              <a:rPr lang="en-US" sz="1200" dirty="0">
                <a:latin typeface="Times New Roman" panose="02020603050405020304" pitchFamily="18" charset="0"/>
                <a:cs typeface="Times New Roman" panose="02020603050405020304" pitchFamily="18" charset="0"/>
              </a:rPr>
              <a:t> laid the foundation for </a:t>
            </a:r>
            <a:r>
              <a:rPr lang="en-US" sz="1200" b="1" dirty="0">
                <a:latin typeface="Times New Roman" panose="02020603050405020304" pitchFamily="18" charset="0"/>
                <a:cs typeface="Times New Roman" panose="02020603050405020304" pitchFamily="18" charset="0"/>
              </a:rPr>
              <a:t>control charts</a:t>
            </a:r>
            <a:r>
              <a:rPr lang="en-US" sz="1200" dirty="0">
                <a:latin typeface="Times New Roman" panose="02020603050405020304" pitchFamily="18" charset="0"/>
                <a:cs typeface="Times New Roman" panose="02020603050405020304" pitchFamily="18" charset="0"/>
              </a:rPr>
              <a:t>, a modern-day quality tool</a:t>
            </a:r>
            <a:r>
              <a:rPr lang="en-US" sz="1200" dirty="0" smtClean="0">
                <a:latin typeface="Times New Roman" panose="02020603050405020304" pitchFamily="18" charset="0"/>
                <a:cs typeface="Times New Roman" panose="02020603050405020304" pitchFamily="18" charset="0"/>
              </a:rPr>
              <a:t>.</a:t>
            </a:r>
          </a:p>
          <a:p>
            <a:pPr marL="171450" indent="-171450" algn="just">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The </a:t>
            </a:r>
            <a:r>
              <a:rPr lang="en-US" sz="1200" dirty="0" smtClean="0">
                <a:latin typeface="Times New Roman" panose="02020603050405020304" pitchFamily="18" charset="0"/>
                <a:cs typeface="Times New Roman" panose="02020603050405020304" pitchFamily="18" charset="0"/>
              </a:rPr>
              <a:t>birth </a:t>
            </a:r>
            <a:r>
              <a:rPr lang="en-US" sz="1200" dirty="0">
                <a:latin typeface="Times New Roman" panose="02020603050405020304" pitchFamily="18" charset="0"/>
                <a:cs typeface="Times New Roman" panose="02020603050405020304" pitchFamily="18" charset="0"/>
              </a:rPr>
              <a:t>of </a:t>
            </a:r>
            <a:r>
              <a:rPr lang="en-US" sz="1200" b="1" dirty="0">
                <a:latin typeface="Times New Roman" panose="02020603050405020304" pitchFamily="18" charset="0"/>
                <a:cs typeface="Times New Roman" panose="02020603050405020304" pitchFamily="18" charset="0"/>
              </a:rPr>
              <a:t>total </a:t>
            </a:r>
            <a:r>
              <a:rPr lang="en-US" sz="1200" b="1" dirty="0" smtClean="0">
                <a:latin typeface="Times New Roman" panose="02020603050405020304" pitchFamily="18" charset="0"/>
                <a:cs typeface="Times New Roman" panose="02020603050405020304" pitchFamily="18" charset="0"/>
              </a:rPr>
              <a:t>quality management </a:t>
            </a:r>
            <a:r>
              <a:rPr lang="en-US" sz="1200" dirty="0">
                <a:latin typeface="Times New Roman" panose="02020603050405020304" pitchFamily="18" charset="0"/>
                <a:cs typeface="Times New Roman" panose="02020603050405020304" pitchFamily="18" charset="0"/>
              </a:rPr>
              <a:t>in the United States was in direct response to a quality revolution in Japan following World War II, as major Japanese manufacturers converted from producing military goods for internal use to producing civilian goods for trade</a:t>
            </a:r>
            <a:r>
              <a:rPr lang="en-US" sz="1200" dirty="0" smtClean="0">
                <a:latin typeface="Times New Roman" panose="02020603050405020304" pitchFamily="18" charset="0"/>
                <a:cs typeface="Times New Roman" panose="02020603050405020304" pitchFamily="18" charset="0"/>
              </a:rPr>
              <a:t>. Japan’s </a:t>
            </a:r>
            <a:r>
              <a:rPr lang="en-US" sz="1200" dirty="0">
                <a:latin typeface="Times New Roman" panose="02020603050405020304" pitchFamily="18" charset="0"/>
                <a:cs typeface="Times New Roman" panose="02020603050405020304" pitchFamily="18" charset="0"/>
              </a:rPr>
              <a:t>strategies represented the new "total quality" approach. Rather than relying purely on product inspection, Japanese manufacturers focused on improving all organizational processes through the people who used them. As a result, Japan was able to produce higher-quality exports at lower prices, benefiting consumers throughout the world</a:t>
            </a:r>
            <a:r>
              <a:rPr lang="en-US" sz="1200" dirty="0" smtClean="0">
                <a:latin typeface="Times New Roman" panose="02020603050405020304" pitchFamily="18" charset="0"/>
                <a:cs typeface="Times New Roman" panose="02020603050405020304" pitchFamily="18" charset="0"/>
              </a:rPr>
              <a:t>. (Edwards </a:t>
            </a:r>
            <a:r>
              <a:rPr lang="en-US" sz="1200" dirty="0" err="1" smtClean="0">
                <a:latin typeface="Times New Roman" panose="02020603050405020304" pitchFamily="18" charset="0"/>
                <a:cs typeface="Times New Roman" panose="02020603050405020304" pitchFamily="18" charset="0"/>
              </a:rPr>
              <a:t>demming</a:t>
            </a:r>
            <a:r>
              <a:rPr lang="en-US" sz="1200" dirty="0" smtClean="0">
                <a:latin typeface="Times New Roman" panose="02020603050405020304" pitchFamily="18" charset="0"/>
                <a:cs typeface="Times New Roman" panose="02020603050405020304" pitchFamily="18" charset="0"/>
              </a:rPr>
              <a:t> and Joseph </a:t>
            </a:r>
            <a:r>
              <a:rPr lang="en-US" sz="1200" dirty="0" err="1" smtClean="0">
                <a:latin typeface="Times New Roman" panose="02020603050405020304" pitchFamily="18" charset="0"/>
                <a:cs typeface="Times New Roman" panose="02020603050405020304" pitchFamily="18" charset="0"/>
              </a:rPr>
              <a:t>Juran</a:t>
            </a:r>
            <a:r>
              <a:rPr lang="en-US" sz="1200" dirty="0" smtClean="0">
                <a:latin typeface="Times New Roman" panose="02020603050405020304" pitchFamily="18" charset="0"/>
                <a:cs typeface="Times New Roman" panose="02020603050405020304" pitchFamily="18" charset="0"/>
              </a:rPr>
              <a:t> did wonders in Japan Quality advancements)</a:t>
            </a:r>
            <a:endParaRPr lang="en-US" sz="1200" dirty="0">
              <a:latin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235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Quality</a:t>
            </a:r>
            <a:endParaRPr lang="en-US" dirty="0"/>
          </a:p>
        </p:txBody>
      </p:sp>
      <p:sp>
        <p:nvSpPr>
          <p:cNvPr id="3" name="Rectangle 3"/>
          <p:cNvSpPr txBox="1">
            <a:spLocks noChangeArrowheads="1"/>
          </p:cNvSpPr>
          <p:nvPr/>
        </p:nvSpPr>
        <p:spPr>
          <a:xfrm>
            <a:off x="1601788" y="1827213"/>
            <a:ext cx="7313612" cy="3430587"/>
          </a:xfrm>
          <a:prstGeom prst="rect">
            <a:avLst/>
          </a:prstGeom>
        </p:spPr>
        <p:style>
          <a:lnRef idx="1">
            <a:schemeClr val="accent4"/>
          </a:lnRef>
          <a:fillRef idx="3">
            <a:schemeClr val="accent4"/>
          </a:fillRef>
          <a:effectRef idx="2">
            <a:schemeClr val="accent4"/>
          </a:effectRef>
          <a:fontRef idx="minor">
            <a:schemeClr val="lt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buFontTx/>
              <a:buNone/>
            </a:pPr>
            <a:r>
              <a:rPr lang="en-US" sz="2000" b="1" dirty="0" smtClean="0"/>
              <a:t>1. Customer Focus</a:t>
            </a:r>
          </a:p>
          <a:p>
            <a:pPr>
              <a:buFontTx/>
              <a:buNone/>
            </a:pPr>
            <a:r>
              <a:rPr lang="en-US" sz="2000" b="1" dirty="0" smtClean="0"/>
              <a:t>2. Leadership</a:t>
            </a:r>
          </a:p>
          <a:p>
            <a:pPr>
              <a:buFontTx/>
              <a:buNone/>
            </a:pPr>
            <a:r>
              <a:rPr lang="en-US" sz="2000" b="1" dirty="0" smtClean="0"/>
              <a:t>3. Involvement of People</a:t>
            </a:r>
          </a:p>
          <a:p>
            <a:pPr>
              <a:buFontTx/>
              <a:buNone/>
            </a:pPr>
            <a:r>
              <a:rPr lang="en-US" sz="2000" b="1" dirty="0" smtClean="0"/>
              <a:t>4. Process Approach</a:t>
            </a:r>
          </a:p>
          <a:p>
            <a:pPr>
              <a:buFontTx/>
              <a:buNone/>
            </a:pPr>
            <a:r>
              <a:rPr lang="en-US" sz="2000" b="1" dirty="0" smtClean="0"/>
              <a:t>5. Systematic Approach to Management</a:t>
            </a:r>
          </a:p>
          <a:p>
            <a:pPr>
              <a:buFontTx/>
              <a:buNone/>
            </a:pPr>
            <a:r>
              <a:rPr lang="en-US" sz="2000" b="1" dirty="0" smtClean="0"/>
              <a:t>6. Continual Improvement</a:t>
            </a:r>
          </a:p>
          <a:p>
            <a:pPr>
              <a:buFontTx/>
              <a:buNone/>
            </a:pPr>
            <a:r>
              <a:rPr lang="en-US" sz="2000" b="1" dirty="0" smtClean="0"/>
              <a:t>7. Factual Approach to Decision-Making</a:t>
            </a:r>
          </a:p>
          <a:p>
            <a:pPr>
              <a:buFontTx/>
              <a:buNone/>
            </a:pPr>
            <a:r>
              <a:rPr lang="en-US" sz="2000" b="1" dirty="0" smtClean="0"/>
              <a:t>8. Mutually Beneficial Supplier Relationships*</a:t>
            </a:r>
          </a:p>
          <a:p>
            <a:pPr>
              <a:buFontTx/>
              <a:buNone/>
            </a:pPr>
            <a:endParaRPr lang="en-US" sz="2000" b="1" dirty="0" smtClean="0"/>
          </a:p>
          <a:p>
            <a:pPr>
              <a:buFontTx/>
              <a:buNone/>
            </a:pPr>
            <a:endParaRPr lang="en-US" sz="2000" b="1" dirty="0" smtClean="0"/>
          </a:p>
          <a:p>
            <a:pPr>
              <a:buFontTx/>
              <a:buNone/>
            </a:pPr>
            <a:r>
              <a:rPr lang="en-US" sz="2000" b="1" dirty="0" smtClean="0"/>
              <a:t>Let’s walk through them one by one...</a:t>
            </a:r>
          </a:p>
          <a:p>
            <a:pPr>
              <a:buFontTx/>
              <a:buNone/>
            </a:pPr>
            <a:endParaRPr lang="en-US" sz="2000" b="1" dirty="0"/>
          </a:p>
        </p:txBody>
      </p:sp>
      <p:graphicFrame>
        <p:nvGraphicFramePr>
          <p:cNvPr id="4" name="Object 4"/>
          <p:cNvGraphicFramePr>
            <a:graphicFrameLocks noChangeAspect="1"/>
          </p:cNvGraphicFramePr>
          <p:nvPr>
            <p:extLst>
              <p:ext uri="{D42A27DB-BD31-4B8C-83A1-F6EECF244321}">
                <p14:modId xmlns:p14="http://schemas.microsoft.com/office/powerpoint/2010/main" val="3581364509"/>
              </p:ext>
            </p:extLst>
          </p:nvPr>
        </p:nvGraphicFramePr>
        <p:xfrm>
          <a:off x="6875463" y="2362200"/>
          <a:ext cx="1963737" cy="2895600"/>
        </p:xfrm>
        <a:graphic>
          <a:graphicData uri="http://schemas.openxmlformats.org/presentationml/2006/ole">
            <mc:AlternateContent xmlns:mc="http://schemas.openxmlformats.org/markup-compatibility/2006">
              <mc:Choice xmlns:v="urn:schemas-microsoft-com:vml" Requires="v">
                <p:oleObj spid="_x0000_s1046" name="Clip" r:id="rId3" imgW="1550520" imgH="2287800" progId="MS_ClipArt_Gallery.5">
                  <p:embed/>
                </p:oleObj>
              </mc:Choice>
              <mc:Fallback>
                <p:oleObj name="Clip" r:id="rId3" imgW="1550520" imgH="2287800"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5463" y="2362200"/>
                        <a:ext cx="1963737"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9356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9"/>
            <a:ext cx="10969943" cy="944561"/>
          </a:xfrm>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1:  Customer Focus</a:t>
            </a:r>
            <a:br>
              <a:rPr lang="en-US" sz="2800" b="1" dirty="0">
                <a:latin typeface="Arial" panose="020B0604020202020204" pitchFamily="34" charset="0"/>
              </a:rPr>
            </a:br>
            <a:r>
              <a:rPr lang="en-US" sz="1800" b="1" i="1" dirty="0">
                <a:latin typeface="Arial" panose="020B0604020202020204" pitchFamily="34" charset="0"/>
              </a:rPr>
              <a:t>understand, strive to meet and exceed customer expectations.*</a:t>
            </a:r>
            <a:endParaRPr lang="en-US" sz="1800" dirty="0"/>
          </a:p>
        </p:txBody>
      </p:sp>
      <p:sp>
        <p:nvSpPr>
          <p:cNvPr id="3" name="Rectangle 3"/>
          <p:cNvSpPr txBox="1">
            <a:spLocks noChangeArrowheads="1"/>
          </p:cNvSpPr>
          <p:nvPr/>
        </p:nvSpPr>
        <p:spPr>
          <a:xfrm>
            <a:off x="597956" y="1676400"/>
            <a:ext cx="10981427" cy="4419600"/>
          </a:xfrm>
          <a:prstGeom prst="rect">
            <a:avLst/>
          </a:prstGeom>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Organizations depend on their customers and should</a:t>
            </a:r>
          </a:p>
          <a:p>
            <a:pPr lvl="1"/>
            <a:r>
              <a:rPr lang="en-US" sz="1800" b="1" dirty="0" smtClean="0"/>
              <a:t>understand needs, current &amp; future</a:t>
            </a:r>
          </a:p>
          <a:p>
            <a:pPr lvl="1"/>
            <a:r>
              <a:rPr lang="en-US" sz="1800" b="1" dirty="0" smtClean="0"/>
              <a:t>meet / exceed those needs</a:t>
            </a:r>
          </a:p>
          <a:p>
            <a:pPr lvl="1"/>
            <a:endParaRPr lang="en-US" sz="1800" b="1" dirty="0" smtClean="0"/>
          </a:p>
          <a:p>
            <a:r>
              <a:rPr lang="en-US" sz="1800" b="1" dirty="0" smtClean="0"/>
              <a:t>to achieve</a:t>
            </a:r>
          </a:p>
          <a:p>
            <a:pPr lvl="1"/>
            <a:r>
              <a:rPr lang="en-US" sz="1800" b="1" dirty="0" smtClean="0"/>
              <a:t>business performance &amp; effectiveness</a:t>
            </a:r>
          </a:p>
          <a:p>
            <a:pPr lvl="1"/>
            <a:r>
              <a:rPr lang="en-US" sz="1800" b="1" dirty="0" smtClean="0"/>
              <a:t>customer loyalty</a:t>
            </a:r>
          </a:p>
          <a:p>
            <a:pPr lvl="1"/>
            <a:endParaRPr lang="en-US" sz="1800" b="1" dirty="0" smtClean="0"/>
          </a:p>
          <a:p>
            <a:r>
              <a:rPr lang="en-US" sz="1800" b="1" dirty="0" smtClean="0"/>
              <a:t>through</a:t>
            </a:r>
          </a:p>
          <a:p>
            <a:pPr lvl="1"/>
            <a:r>
              <a:rPr lang="en-US" sz="1800" b="1" dirty="0" smtClean="0"/>
              <a:t>market / customer research</a:t>
            </a:r>
          </a:p>
          <a:p>
            <a:pPr lvl="1"/>
            <a:r>
              <a:rPr lang="en-US" sz="1800" b="1" dirty="0" smtClean="0"/>
              <a:t>alignment of objectives with needs</a:t>
            </a:r>
          </a:p>
          <a:p>
            <a:pPr lvl="1"/>
            <a:r>
              <a:rPr lang="en-US" sz="1800" b="1" dirty="0" smtClean="0"/>
              <a:t>measurement of customer satisfaction</a:t>
            </a:r>
          </a:p>
          <a:p>
            <a:pPr lvl="1"/>
            <a:r>
              <a:rPr lang="en-US" sz="1800" b="1" dirty="0" smtClean="0"/>
              <a:t>balance among needs / interests of all stakeholders</a:t>
            </a:r>
          </a:p>
          <a:p>
            <a:pPr lvl="1"/>
            <a:endParaRPr lang="en-US" sz="1800" b="1" dirty="0"/>
          </a:p>
        </p:txBody>
      </p:sp>
    </p:spTree>
    <p:extLst>
      <p:ext uri="{BB962C8B-B14F-4D97-AF65-F5344CB8AC3E}">
        <p14:creationId xmlns:p14="http://schemas.microsoft.com/office/powerpoint/2010/main" val="2251613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1676400" y="1492250"/>
            <a:ext cx="6629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dirty="0">
                <a:latin typeface="Arial" panose="020B0604020202020204" pitchFamily="34" charset="0"/>
              </a:rPr>
              <a:t>Quality is “perceived” according to Kano</a:t>
            </a:r>
          </a:p>
          <a:p>
            <a:r>
              <a:rPr lang="en-US" sz="2000" dirty="0">
                <a:latin typeface="Arial" panose="020B0604020202020204" pitchFamily="34" charset="0"/>
              </a:rPr>
              <a:t>	Think about what delights you as a customer</a:t>
            </a:r>
          </a:p>
        </p:txBody>
      </p:sp>
      <p:graphicFrame>
        <p:nvGraphicFramePr>
          <p:cNvPr id="4" name="Object 9"/>
          <p:cNvGraphicFramePr>
            <a:graphicFrameLocks noChangeAspect="1"/>
          </p:cNvGraphicFramePr>
          <p:nvPr/>
        </p:nvGraphicFramePr>
        <p:xfrm>
          <a:off x="2133600" y="2286000"/>
          <a:ext cx="4595813" cy="3733800"/>
        </p:xfrm>
        <a:graphic>
          <a:graphicData uri="http://schemas.openxmlformats.org/presentationml/2006/ole">
            <mc:AlternateContent xmlns:mc="http://schemas.openxmlformats.org/markup-compatibility/2006">
              <mc:Choice xmlns:v="urn:schemas-microsoft-com:vml" Requires="v">
                <p:oleObj spid="_x0000_s2070" name="Bitmap Image" r:id="rId3" imgW="8277407" imgH="6724746" progId="Paint.Picture">
                  <p:embed/>
                </p:oleObj>
              </mc:Choice>
              <mc:Fallback>
                <p:oleObj name="Bitmap Image" r:id="rId3" imgW="8277407" imgH="6724746"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286000"/>
                        <a:ext cx="4595813" cy="373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 Box 10"/>
          <p:cNvSpPr txBox="1">
            <a:spLocks noChangeArrowheads="1"/>
          </p:cNvSpPr>
          <p:nvPr/>
        </p:nvSpPr>
        <p:spPr bwMode="auto">
          <a:xfrm>
            <a:off x="1143000" y="6051550"/>
            <a:ext cx="766921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a:latin typeface="Arial" panose="020B0604020202020204" pitchFamily="34" charset="0"/>
              </a:rPr>
              <a:t>From: Ludwig-Becker, M., </a:t>
            </a:r>
            <a:r>
              <a:rPr lang="en-US" sz="1400" i="1">
                <a:latin typeface="Arial" panose="020B0604020202020204" pitchFamily="34" charset="0"/>
              </a:rPr>
              <a:t>Electronics Quality Management Handbook</a:t>
            </a:r>
            <a:r>
              <a:rPr lang="en-US" sz="1400">
                <a:latin typeface="Arial" panose="020B0604020202020204" pitchFamily="34" charset="0"/>
              </a:rPr>
              <a:t>, McGraw-Hill, 1997, p.67 from Juran and Gyrna, Quality Planning and Analysis, 3rd Ed. McGraw-Hill, 1993,p. 247, used with permission</a:t>
            </a:r>
          </a:p>
        </p:txBody>
      </p:sp>
      <p:sp>
        <p:nvSpPr>
          <p:cNvPr id="6" name="Title 1"/>
          <p:cNvSpPr txBox="1">
            <a:spLocks/>
          </p:cNvSpPr>
          <p:nvPr/>
        </p:nvSpPr>
        <p:spPr>
          <a:xfrm>
            <a:off x="609441" y="228600"/>
            <a:ext cx="10969943" cy="944561"/>
          </a:xfrm>
          <a:prstGeom prst="rect">
            <a:avLst/>
          </a:prstGeom>
        </p:spPr>
        <p:style>
          <a:lnRef idx="1">
            <a:schemeClr val="accent5"/>
          </a:lnRef>
          <a:fillRef idx="2">
            <a:schemeClr val="accent5"/>
          </a:fillRef>
          <a:effectRef idx="1">
            <a:schemeClr val="accent5"/>
          </a:effectRef>
          <a:fontRef idx="minor">
            <a:schemeClr val="dk1"/>
          </a:fontRef>
        </p:style>
        <p:txBody>
          <a:bodyPr vert="horz" lIns="121899" tIns="60949" rIns="121899" bIns="60949" rtlCol="0" anchor="ctr">
            <a:noAutofit/>
          </a:bodyPr>
          <a:lstStyle>
            <a:lvl1pPr algn="l" defTabSz="1218987" rtl="0" eaLnBrk="1" latinLnBrk="0" hangingPunct="1">
              <a:spcBef>
                <a:spcPct val="0"/>
              </a:spcBef>
              <a:buNone/>
              <a:defRPr sz="3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2800" b="1" dirty="0" smtClean="0">
                <a:latin typeface="Arial" panose="020B0604020202020204" pitchFamily="34" charset="0"/>
              </a:rPr>
              <a:t>Principle 1:  Customer Focus</a:t>
            </a:r>
            <a:br>
              <a:rPr lang="en-US" sz="2800" b="1" dirty="0" smtClean="0">
                <a:latin typeface="Arial" panose="020B0604020202020204" pitchFamily="34" charset="0"/>
              </a:rPr>
            </a:br>
            <a:r>
              <a:rPr lang="en-US" sz="1800" b="1" i="1" dirty="0" smtClean="0">
                <a:latin typeface="Arial" panose="020B0604020202020204" pitchFamily="34" charset="0"/>
              </a:rPr>
              <a:t>understand, strive to meet and exceed customer expectations.*</a:t>
            </a:r>
            <a:endParaRPr lang="en-US" sz="1800" dirty="0"/>
          </a:p>
        </p:txBody>
      </p:sp>
    </p:spTree>
    <p:extLst>
      <p:ext uri="{BB962C8B-B14F-4D97-AF65-F5344CB8AC3E}">
        <p14:creationId xmlns:p14="http://schemas.microsoft.com/office/powerpoint/2010/main" val="1690647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74639"/>
            <a:ext cx="10969943" cy="792161"/>
          </a:xfrm>
        </p:spPr>
        <p:style>
          <a:lnRef idx="1">
            <a:schemeClr val="accent5"/>
          </a:lnRef>
          <a:fillRef idx="2">
            <a:schemeClr val="accent5"/>
          </a:fillRef>
          <a:effectRef idx="1">
            <a:schemeClr val="accent5"/>
          </a:effectRef>
          <a:fontRef idx="minor">
            <a:schemeClr val="dk1"/>
          </a:fontRef>
        </p:style>
        <p:txBody>
          <a:bodyPr anchor="b"/>
          <a:lstStyle/>
          <a:p>
            <a:r>
              <a:rPr lang="en-US" sz="2800" b="1" dirty="0">
                <a:solidFill>
                  <a:schemeClr val="dk1"/>
                </a:solidFill>
                <a:latin typeface="Arial" panose="020B0604020202020204" pitchFamily="34" charset="0"/>
                <a:ea typeface="+mn-ea"/>
                <a:cs typeface="+mn-cs"/>
              </a:rPr>
              <a:t>Principle 2:</a:t>
            </a:r>
            <a:r>
              <a:rPr lang="en-US" sz="4800" b="1" dirty="0">
                <a:latin typeface="Arial" panose="020B0604020202020204" pitchFamily="34" charset="0"/>
              </a:rPr>
              <a:t>  </a:t>
            </a:r>
            <a:r>
              <a:rPr lang="en-US" sz="2800" b="1" dirty="0">
                <a:solidFill>
                  <a:schemeClr val="dk1"/>
                </a:solidFill>
                <a:latin typeface="Arial" panose="020B0604020202020204" pitchFamily="34" charset="0"/>
                <a:ea typeface="+mn-ea"/>
                <a:cs typeface="+mn-cs"/>
              </a:rPr>
              <a:t>Leadership</a:t>
            </a:r>
            <a:r>
              <a:rPr lang="en-US" sz="4800" b="1" dirty="0">
                <a:latin typeface="Arial" panose="020B0604020202020204" pitchFamily="34" charset="0"/>
              </a:rPr>
              <a:t/>
            </a:r>
            <a:br>
              <a:rPr lang="en-US" sz="4800" b="1" dirty="0">
                <a:latin typeface="Arial" panose="020B0604020202020204" pitchFamily="34" charset="0"/>
              </a:rPr>
            </a:br>
            <a:r>
              <a:rPr lang="en-US" sz="1800" b="1" i="1" dirty="0">
                <a:latin typeface="Arial" panose="020B0604020202020204" pitchFamily="34" charset="0"/>
              </a:rPr>
              <a:t>unity, purpose, and involvement*</a:t>
            </a:r>
            <a:endParaRPr lang="en-US" sz="1800" dirty="0"/>
          </a:p>
        </p:txBody>
      </p:sp>
      <p:sp>
        <p:nvSpPr>
          <p:cNvPr id="3" name="Rectangle 3"/>
          <p:cNvSpPr txBox="1">
            <a:spLocks noChangeArrowheads="1"/>
          </p:cNvSpPr>
          <p:nvPr/>
        </p:nvSpPr>
        <p:spPr>
          <a:xfrm>
            <a:off x="684211" y="1447800"/>
            <a:ext cx="10895173" cy="4800600"/>
          </a:xfrm>
          <a:prstGeom prst="rect">
            <a:avLst/>
          </a:prstGeom>
          <a:solidFill>
            <a:srgbClr val="FFCC99">
              <a:alpha val="72941"/>
            </a:srgbClr>
          </a:solidFill>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Leaders establish</a:t>
            </a:r>
          </a:p>
          <a:p>
            <a:pPr lvl="1"/>
            <a:r>
              <a:rPr lang="en-US" sz="1800" b="1" dirty="0" smtClean="0"/>
              <a:t>unity of purpose and direction</a:t>
            </a:r>
          </a:p>
          <a:p>
            <a:pPr lvl="1"/>
            <a:r>
              <a:rPr lang="en-US" sz="1800" b="1" dirty="0" smtClean="0"/>
              <a:t>environment where people are involved</a:t>
            </a:r>
          </a:p>
          <a:p>
            <a:pPr lvl="1"/>
            <a:endParaRPr lang="en-US" sz="1800" b="1" dirty="0" smtClean="0"/>
          </a:p>
          <a:p>
            <a:r>
              <a:rPr lang="en-US" sz="1800" b="1" dirty="0" smtClean="0"/>
              <a:t>to achieve</a:t>
            </a:r>
          </a:p>
          <a:p>
            <a:pPr lvl="1"/>
            <a:r>
              <a:rPr lang="en-US" sz="1800" b="1" dirty="0" smtClean="0"/>
              <a:t>communication, motivation, alignment</a:t>
            </a:r>
          </a:p>
          <a:p>
            <a:pPr lvl="1"/>
            <a:r>
              <a:rPr lang="en-US" sz="1800" b="1" dirty="0" smtClean="0"/>
              <a:t>organization’s objectives</a:t>
            </a:r>
          </a:p>
          <a:p>
            <a:pPr lvl="1"/>
            <a:endParaRPr lang="en-US" sz="1800" b="1" dirty="0" smtClean="0"/>
          </a:p>
          <a:p>
            <a:r>
              <a:rPr lang="en-US" sz="1800" b="1" dirty="0" smtClean="0"/>
              <a:t>through</a:t>
            </a:r>
          </a:p>
          <a:p>
            <a:pPr lvl="1"/>
            <a:r>
              <a:rPr lang="en-US" sz="1800" b="1" dirty="0" smtClean="0"/>
              <a:t>considering needs of all parties</a:t>
            </a:r>
          </a:p>
          <a:p>
            <a:pPr lvl="1"/>
            <a:r>
              <a:rPr lang="en-US" sz="1800" b="1" dirty="0" smtClean="0"/>
              <a:t>vision, values, goals, targets, </a:t>
            </a:r>
            <a:r>
              <a:rPr lang="en-US" sz="1800" b="1" dirty="0" err="1" smtClean="0"/>
              <a:t>etc</a:t>
            </a:r>
            <a:endParaRPr lang="en-US" sz="1800" b="1" dirty="0" smtClean="0"/>
          </a:p>
          <a:p>
            <a:pPr lvl="1"/>
            <a:r>
              <a:rPr lang="en-US" sz="1800" b="1" dirty="0" smtClean="0"/>
              <a:t>fairness, respect, ethics, trust (</a:t>
            </a:r>
            <a:r>
              <a:rPr lang="en-US" sz="1800" b="1" dirty="0" err="1" smtClean="0"/>
              <a:t>elim</a:t>
            </a:r>
            <a:r>
              <a:rPr lang="en-US" sz="1800" b="1" dirty="0" smtClean="0"/>
              <a:t>. fear)</a:t>
            </a:r>
          </a:p>
          <a:p>
            <a:pPr lvl="1"/>
            <a:r>
              <a:rPr lang="en-US" sz="1800" b="1" dirty="0" smtClean="0"/>
              <a:t>providing resources, removing road-blocks</a:t>
            </a:r>
          </a:p>
          <a:p>
            <a:pPr lvl="1"/>
            <a:r>
              <a:rPr lang="en-US" sz="1800" b="1" dirty="0" smtClean="0"/>
              <a:t>inspiring, encouraging, recognizing</a:t>
            </a:r>
          </a:p>
          <a:p>
            <a:pPr lvl="1"/>
            <a:endParaRPr lang="en-US" sz="1800" b="1" dirty="0"/>
          </a:p>
        </p:txBody>
      </p:sp>
      <p:graphicFrame>
        <p:nvGraphicFramePr>
          <p:cNvPr id="4" name="Object 6"/>
          <p:cNvGraphicFramePr>
            <a:graphicFrameLocks noChangeAspect="1"/>
          </p:cNvGraphicFramePr>
          <p:nvPr>
            <p:extLst>
              <p:ext uri="{D42A27DB-BD31-4B8C-83A1-F6EECF244321}">
                <p14:modId xmlns:p14="http://schemas.microsoft.com/office/powerpoint/2010/main" val="3577383206"/>
              </p:ext>
            </p:extLst>
          </p:nvPr>
        </p:nvGraphicFramePr>
        <p:xfrm>
          <a:off x="5867399" y="3582987"/>
          <a:ext cx="2287588" cy="952500"/>
        </p:xfrm>
        <a:graphic>
          <a:graphicData uri="http://schemas.openxmlformats.org/presentationml/2006/ole">
            <mc:AlternateContent xmlns:mc="http://schemas.openxmlformats.org/markup-compatibility/2006">
              <mc:Choice xmlns:v="urn:schemas-microsoft-com:vml" Requires="v">
                <p:oleObj spid="_x0000_s3096" name="Clip" r:id="rId4" imgW="2287080" imgH="953280" progId="MS_ClipArt_Gallery.5">
                  <p:embed/>
                </p:oleObj>
              </mc:Choice>
              <mc:Fallback>
                <p:oleObj name="Clip" r:id="rId4" imgW="2287080" imgH="953280" progId="MS_ClipArt_Gallery.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399" y="3582987"/>
                        <a:ext cx="2287588"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642418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2" y="152400"/>
            <a:ext cx="7472522" cy="711081"/>
          </a:xfrm>
        </p:spPr>
        <p:txBody>
          <a:bodyPr/>
          <a:lstStyle/>
          <a:p>
            <a:pPr algn="ctr"/>
            <a:r>
              <a:rPr lang="en-US" sz="2800" b="1" dirty="0" smtClean="0">
                <a:latin typeface="Arial" panose="020B0604020202020204" pitchFamily="34" charset="0"/>
                <a:cs typeface="Arial" panose="020B0604020202020204" pitchFamily="34" charset="0"/>
              </a:rPr>
              <a:t>Vision Led Value Driven Leadership</a:t>
            </a:r>
            <a:endParaRPr lang="en-US" sz="2800" b="1" dirty="0">
              <a:latin typeface="Arial" panose="020B0604020202020204" pitchFamily="34" charset="0"/>
              <a:cs typeface="Arial" panose="020B0604020202020204" pitchFamily="34" charset="0"/>
            </a:endParaRPr>
          </a:p>
        </p:txBody>
      </p:sp>
      <p:pic>
        <p:nvPicPr>
          <p:cNvPr id="3" name="Picture 3075" descr="Call2-2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838200"/>
            <a:ext cx="7243763" cy="5822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Object 8"/>
          <p:cNvGraphicFramePr>
            <a:graphicFrameLocks noChangeAspect="1"/>
          </p:cNvGraphicFramePr>
          <p:nvPr>
            <p:extLst>
              <p:ext uri="{D42A27DB-BD31-4B8C-83A1-F6EECF244321}">
                <p14:modId xmlns:p14="http://schemas.microsoft.com/office/powerpoint/2010/main" val="3459079397"/>
              </p:ext>
            </p:extLst>
          </p:nvPr>
        </p:nvGraphicFramePr>
        <p:xfrm>
          <a:off x="8102600" y="3014663"/>
          <a:ext cx="2030412" cy="1557337"/>
        </p:xfrm>
        <a:graphic>
          <a:graphicData uri="http://schemas.openxmlformats.org/presentationml/2006/ole">
            <mc:AlternateContent xmlns:mc="http://schemas.openxmlformats.org/markup-compatibility/2006">
              <mc:Choice xmlns:v="urn:schemas-microsoft-com:vml" Requires="v">
                <p:oleObj spid="_x0000_s4118" name="Clip" r:id="rId4" imgW="4519440" imgH="3466800" progId="MS_ClipArt_Gallery.5">
                  <p:embed/>
                </p:oleObj>
              </mc:Choice>
              <mc:Fallback>
                <p:oleObj name="Clip" r:id="rId4" imgW="4519440" imgH="3466800" progId="MS_ClipArt_Gallery.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2600" y="3014663"/>
                        <a:ext cx="2030412" cy="155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39454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3:  People Involvement</a:t>
            </a:r>
            <a:br>
              <a:rPr lang="en-US" sz="2800" b="1" dirty="0">
                <a:latin typeface="Arial" panose="020B0604020202020204" pitchFamily="34" charset="0"/>
              </a:rPr>
            </a:br>
            <a:r>
              <a:rPr lang="en-US" sz="1800" b="1" dirty="0">
                <a:latin typeface="Arial" panose="020B0604020202020204" pitchFamily="34" charset="0"/>
              </a:rPr>
              <a:t> People...are the essence of the organization...</a:t>
            </a:r>
          </a:p>
        </p:txBody>
      </p:sp>
      <p:sp>
        <p:nvSpPr>
          <p:cNvPr id="3" name="Rectangle 12"/>
          <p:cNvSpPr txBox="1">
            <a:spLocks noChangeArrowheads="1"/>
          </p:cNvSpPr>
          <p:nvPr/>
        </p:nvSpPr>
        <p:spPr>
          <a:xfrm>
            <a:off x="634572" y="1447800"/>
            <a:ext cx="10944812" cy="47244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People at all levels</a:t>
            </a:r>
          </a:p>
          <a:p>
            <a:pPr lvl="1"/>
            <a:r>
              <a:rPr lang="en-US" sz="1800" b="1" dirty="0" smtClean="0"/>
              <a:t>are the essence</a:t>
            </a:r>
          </a:p>
          <a:p>
            <a:pPr lvl="1"/>
            <a:r>
              <a:rPr lang="en-US" sz="1800" b="1" dirty="0" smtClean="0"/>
              <a:t>their full involvement</a:t>
            </a:r>
          </a:p>
          <a:p>
            <a:pPr lvl="1"/>
            <a:r>
              <a:rPr lang="en-US" sz="1800" b="1" dirty="0" smtClean="0"/>
              <a:t>organization’s benefit (&amp; those of it’s stakeholders)</a:t>
            </a:r>
          </a:p>
          <a:p>
            <a:pPr lvl="1"/>
            <a:endParaRPr lang="en-US" sz="1800" b="1" dirty="0" smtClean="0"/>
          </a:p>
          <a:p>
            <a:r>
              <a:rPr lang="en-US" sz="1800" b="1" dirty="0" smtClean="0"/>
              <a:t>to achieve</a:t>
            </a:r>
          </a:p>
          <a:p>
            <a:pPr lvl="1"/>
            <a:r>
              <a:rPr lang="en-US" sz="1800" b="1" dirty="0" smtClean="0"/>
              <a:t>motivation, innovation, creativity</a:t>
            </a:r>
          </a:p>
          <a:p>
            <a:pPr lvl="1"/>
            <a:r>
              <a:rPr lang="en-US" sz="1800" b="1" dirty="0" smtClean="0"/>
              <a:t>accountability, participation, contribution</a:t>
            </a:r>
          </a:p>
          <a:p>
            <a:pPr lvl="1"/>
            <a:endParaRPr lang="en-US" sz="1800" b="1" dirty="0" smtClean="0"/>
          </a:p>
          <a:p>
            <a:r>
              <a:rPr lang="en-US" sz="1800" b="1" dirty="0" smtClean="0"/>
              <a:t>through their understanding of</a:t>
            </a:r>
          </a:p>
          <a:p>
            <a:pPr lvl="1"/>
            <a:r>
              <a:rPr lang="en-US" sz="1800" b="1" dirty="0" smtClean="0"/>
              <a:t>their roles and goals</a:t>
            </a:r>
          </a:p>
          <a:p>
            <a:pPr lvl="1"/>
            <a:r>
              <a:rPr lang="en-US" sz="1800" b="1" dirty="0" smtClean="0"/>
              <a:t>importance of their contributions</a:t>
            </a:r>
          </a:p>
          <a:p>
            <a:pPr lvl="1"/>
            <a:r>
              <a:rPr lang="en-US" sz="1800" b="1" dirty="0" smtClean="0"/>
              <a:t>strengths, opportunities, knowledge, experience</a:t>
            </a:r>
          </a:p>
          <a:p>
            <a:pPr lvl="1"/>
            <a:r>
              <a:rPr lang="en-US" sz="1800" b="1" dirty="0" smtClean="0"/>
              <a:t>constraints, issues, problems (trust)</a:t>
            </a:r>
            <a:endParaRPr lang="en-US" sz="1800" b="1" dirty="0"/>
          </a:p>
        </p:txBody>
      </p:sp>
    </p:spTree>
    <p:extLst>
      <p:ext uri="{BB962C8B-B14F-4D97-AF65-F5344CB8AC3E}">
        <p14:creationId xmlns:p14="http://schemas.microsoft.com/office/powerpoint/2010/main" val="3513296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9441" y="1524000"/>
            <a:ext cx="10969943" cy="5334000"/>
          </a:xfrm>
          <a:prstGeom prst="rect">
            <a:avLst/>
          </a:prstGeom>
          <a:solidFill>
            <a:srgbClr val="FFCC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endParaRPr lang="en-US"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3:  People Involvement</a:t>
            </a:r>
            <a:br>
              <a:rPr lang="en-US" sz="2800" b="1" dirty="0">
                <a:latin typeface="Arial" panose="020B0604020202020204" pitchFamily="34" charset="0"/>
              </a:rPr>
            </a:br>
            <a:r>
              <a:rPr lang="en-US" sz="1800" b="1" dirty="0">
                <a:latin typeface="Arial" panose="020B0604020202020204" pitchFamily="34" charset="0"/>
              </a:rPr>
              <a:t> People...are the essence of the organization...</a:t>
            </a:r>
          </a:p>
        </p:txBody>
      </p:sp>
      <p:sp>
        <p:nvSpPr>
          <p:cNvPr id="4" name="Rectangle 3"/>
          <p:cNvSpPr txBox="1">
            <a:spLocks noChangeArrowheads="1"/>
          </p:cNvSpPr>
          <p:nvPr/>
        </p:nvSpPr>
        <p:spPr>
          <a:xfrm>
            <a:off x="1219200" y="1752600"/>
            <a:ext cx="2971800" cy="4495800"/>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buFontTx/>
              <a:buNone/>
            </a:pPr>
            <a:endParaRPr lang="en-US" sz="2000" dirty="0" smtClean="0"/>
          </a:p>
          <a:p>
            <a:r>
              <a:rPr lang="en-US" sz="2000" dirty="0" smtClean="0"/>
              <a:t>Three facets of empowerment (each depends on the others)</a:t>
            </a:r>
          </a:p>
          <a:p>
            <a:endParaRPr lang="en-US" sz="2000" dirty="0" smtClean="0"/>
          </a:p>
          <a:p>
            <a:pPr lvl="1">
              <a:spcBef>
                <a:spcPct val="0"/>
              </a:spcBef>
            </a:pPr>
            <a:r>
              <a:rPr lang="en-US" sz="1800" dirty="0" smtClean="0"/>
              <a:t>Knowledge of what to do, when to do it</a:t>
            </a:r>
          </a:p>
          <a:p>
            <a:pPr lvl="1">
              <a:spcBef>
                <a:spcPct val="0"/>
              </a:spcBef>
            </a:pPr>
            <a:endParaRPr lang="en-US" sz="1800" dirty="0" smtClean="0"/>
          </a:p>
          <a:p>
            <a:pPr lvl="1">
              <a:spcBef>
                <a:spcPct val="0"/>
              </a:spcBef>
            </a:pPr>
            <a:r>
              <a:rPr lang="en-US" sz="1800" dirty="0" smtClean="0"/>
              <a:t>Will to do what needs to be done</a:t>
            </a:r>
          </a:p>
          <a:p>
            <a:pPr lvl="1">
              <a:spcBef>
                <a:spcPct val="0"/>
              </a:spcBef>
            </a:pPr>
            <a:endParaRPr lang="en-US" sz="1800" dirty="0" smtClean="0"/>
          </a:p>
          <a:p>
            <a:pPr lvl="1">
              <a:spcBef>
                <a:spcPct val="0"/>
              </a:spcBef>
            </a:pPr>
            <a:r>
              <a:rPr lang="en-US" sz="1800" dirty="0" smtClean="0"/>
              <a:t> The wherewithal to do it</a:t>
            </a:r>
            <a:endParaRPr lang="en-US" sz="1800" dirty="0"/>
          </a:p>
        </p:txBody>
      </p:sp>
      <p:sp>
        <p:nvSpPr>
          <p:cNvPr id="5" name="Text Box 4"/>
          <p:cNvSpPr txBox="1">
            <a:spLocks noChangeArrowheads="1"/>
          </p:cNvSpPr>
          <p:nvPr/>
        </p:nvSpPr>
        <p:spPr bwMode="auto">
          <a:xfrm>
            <a:off x="4784725" y="5730875"/>
            <a:ext cx="42068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dirty="0">
                <a:latin typeface="Arial" panose="020B0604020202020204" pitchFamily="34" charset="0"/>
              </a:rPr>
              <a:t>*Guest Editorial, by John Troyer, </a:t>
            </a:r>
            <a:r>
              <a:rPr lang="en-US" sz="1400" i="1" dirty="0">
                <a:latin typeface="Arial" panose="020B0604020202020204" pitchFamily="34" charset="0"/>
              </a:rPr>
              <a:t>Quality Digest</a:t>
            </a:r>
            <a:r>
              <a:rPr lang="en-US" sz="1400" dirty="0">
                <a:latin typeface="Arial" panose="020B0604020202020204" pitchFamily="34" charset="0"/>
              </a:rPr>
              <a:t>, Oct. 1996, p. 64</a:t>
            </a:r>
          </a:p>
        </p:txBody>
      </p:sp>
      <p:pic>
        <p:nvPicPr>
          <p:cNvPr id="6" name="Picture 7" descr="FIG3-1a"/>
          <p:cNvPicPr>
            <a:picLocks noChangeAspect="1" noChangeArrowheads="1"/>
          </p:cNvPicPr>
          <p:nvPr/>
        </p:nvPicPr>
        <p:blipFill>
          <a:blip r:embed="rId2">
            <a:extLst>
              <a:ext uri="{28A0092B-C50C-407E-A947-70E740481C1C}">
                <a14:useLocalDpi xmlns:a14="http://schemas.microsoft.com/office/drawing/2010/main" val="0"/>
              </a:ext>
            </a:extLst>
          </a:blip>
          <a:srcRect b="30568"/>
          <a:stretch>
            <a:fillRect/>
          </a:stretch>
        </p:blipFill>
        <p:spPr bwMode="auto">
          <a:xfrm>
            <a:off x="4419600" y="1843088"/>
            <a:ext cx="4572000" cy="2881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10"/>
          <p:cNvSpPr txBox="1">
            <a:spLocks noChangeArrowheads="1"/>
          </p:cNvSpPr>
          <p:nvPr/>
        </p:nvSpPr>
        <p:spPr bwMode="auto">
          <a:xfrm>
            <a:off x="3657600" y="4724400"/>
            <a:ext cx="510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eaLnBrk="1" hangingPunct="1"/>
            <a:r>
              <a:rPr lang="en-US" sz="1600" dirty="0">
                <a:latin typeface="Arial" panose="020B0604020202020204" pitchFamily="34" charset="0"/>
              </a:rPr>
              <a:t>Figure 3.1a: </a:t>
            </a:r>
            <a:r>
              <a:rPr lang="en-US" sz="1600" b="1" dirty="0">
                <a:latin typeface="Arial" panose="020B0604020202020204" pitchFamily="34" charset="0"/>
              </a:rPr>
              <a:t>The Empowerment Cube</a:t>
            </a:r>
          </a:p>
        </p:txBody>
      </p:sp>
    </p:spTree>
    <p:extLst>
      <p:ext uri="{BB962C8B-B14F-4D97-AF65-F5344CB8AC3E}">
        <p14:creationId xmlns:p14="http://schemas.microsoft.com/office/powerpoint/2010/main" val="3552576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4: Process </a:t>
            </a:r>
            <a:r>
              <a:rPr lang="en-US" sz="2800" b="1" dirty="0" smtClean="0">
                <a:latin typeface="Arial" panose="020B0604020202020204" pitchFamily="34" charset="0"/>
              </a:rPr>
              <a:t>Approach...</a:t>
            </a:r>
            <a:br>
              <a:rPr lang="en-US" sz="2800" b="1" dirty="0" smtClean="0">
                <a:latin typeface="Arial" panose="020B0604020202020204" pitchFamily="34" charset="0"/>
              </a:rPr>
            </a:br>
            <a:r>
              <a:rPr lang="en-US" sz="1800" b="1" i="1" dirty="0" smtClean="0">
                <a:latin typeface="Arial" panose="020B0604020202020204" pitchFamily="34" charset="0"/>
              </a:rPr>
              <a:t>related </a:t>
            </a:r>
            <a:r>
              <a:rPr lang="en-US" sz="1800" b="1" i="1" dirty="0">
                <a:latin typeface="Arial" panose="020B0604020202020204" pitchFamily="34" charset="0"/>
              </a:rPr>
              <a:t>resources and activities are managed as a process.*</a:t>
            </a:r>
            <a:endParaRPr lang="en-US" sz="1800" dirty="0"/>
          </a:p>
        </p:txBody>
      </p:sp>
      <p:sp>
        <p:nvSpPr>
          <p:cNvPr id="3" name="Rectangle 7"/>
          <p:cNvSpPr txBox="1">
            <a:spLocks noChangeArrowheads="1"/>
          </p:cNvSpPr>
          <p:nvPr/>
        </p:nvSpPr>
        <p:spPr>
          <a:xfrm>
            <a:off x="609440" y="1371600"/>
            <a:ext cx="10969943" cy="4421187"/>
          </a:xfrm>
          <a:prstGeom prst="rect">
            <a:avLst/>
          </a:prstGeom>
          <a:ln>
            <a:no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A process approach</a:t>
            </a:r>
          </a:p>
          <a:p>
            <a:pPr lvl="1"/>
            <a:r>
              <a:rPr lang="en-US" sz="1600" b="1" dirty="0" smtClean="0"/>
              <a:t>achieves desired results more efficiently</a:t>
            </a:r>
          </a:p>
          <a:p>
            <a:pPr lvl="1"/>
            <a:r>
              <a:rPr lang="en-US" sz="1600" b="1" dirty="0" smtClean="0"/>
              <a:t>manages related resources, activities, etc. as a process</a:t>
            </a:r>
          </a:p>
          <a:p>
            <a:pPr lvl="1"/>
            <a:endParaRPr lang="en-US" sz="1600" b="1" dirty="0" smtClean="0"/>
          </a:p>
          <a:p>
            <a:r>
              <a:rPr lang="en-US" sz="1800" b="1" dirty="0" smtClean="0"/>
              <a:t>to achieve</a:t>
            </a:r>
          </a:p>
          <a:p>
            <a:pPr lvl="1"/>
            <a:r>
              <a:rPr lang="en-US" sz="1600" b="1" dirty="0" smtClean="0"/>
              <a:t>lower costs, reduce cycle times</a:t>
            </a:r>
          </a:p>
          <a:p>
            <a:pPr lvl="1"/>
            <a:r>
              <a:rPr lang="en-US" sz="1600" b="1" dirty="0" smtClean="0"/>
              <a:t>consistency, predictability... improvement</a:t>
            </a:r>
          </a:p>
          <a:p>
            <a:pPr lvl="1"/>
            <a:endParaRPr lang="en-US" sz="1600" b="1" dirty="0" smtClean="0"/>
          </a:p>
          <a:p>
            <a:r>
              <a:rPr lang="en-US" sz="1800" b="1" dirty="0" smtClean="0"/>
              <a:t>through</a:t>
            </a:r>
          </a:p>
          <a:p>
            <a:pPr lvl="1"/>
            <a:r>
              <a:rPr lang="en-US" sz="1600" b="1" dirty="0" smtClean="0"/>
              <a:t>defining result... process... inputs...</a:t>
            </a:r>
          </a:p>
          <a:p>
            <a:pPr lvl="1"/>
            <a:r>
              <a:rPr lang="en-US" sz="1600" b="1" dirty="0" smtClean="0"/>
              <a:t>responsibility, accountability, measurement / analysis</a:t>
            </a:r>
          </a:p>
          <a:p>
            <a:pPr lvl="1"/>
            <a:r>
              <a:rPr lang="en-US" sz="1600" b="1" dirty="0" smtClean="0"/>
              <a:t>identifying interfaces, interdependencies</a:t>
            </a:r>
          </a:p>
          <a:p>
            <a:pPr lvl="1"/>
            <a:r>
              <a:rPr lang="en-US" sz="1600" b="1" dirty="0" smtClean="0"/>
              <a:t>focus on critical factors, best opportunities, risks, </a:t>
            </a:r>
            <a:r>
              <a:rPr lang="en-US" sz="1600" b="1" dirty="0" err="1" smtClean="0"/>
              <a:t>etc</a:t>
            </a:r>
            <a:r>
              <a:rPr lang="en-US" sz="1600" b="1" dirty="0" smtClean="0"/>
              <a:t>/</a:t>
            </a:r>
            <a:endParaRPr lang="en-US" sz="1600" b="1" dirty="0"/>
          </a:p>
        </p:txBody>
      </p:sp>
    </p:spTree>
    <p:extLst>
      <p:ext uri="{BB962C8B-B14F-4D97-AF65-F5344CB8AC3E}">
        <p14:creationId xmlns:p14="http://schemas.microsoft.com/office/powerpoint/2010/main" val="313913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09441" y="1371600"/>
            <a:ext cx="10969943" cy="5105400"/>
          </a:xfrm>
          <a:prstGeom prst="rect">
            <a:avLst/>
          </a:prstGeom>
          <a:solidFill>
            <a:srgbClr val="FFCC99"/>
          </a:solidFill>
        </p:spPr>
        <p:txBody>
          <a:bodyPr wrap="square" rtlCol="0">
            <a:spAutoFit/>
          </a:bodyPr>
          <a:lstStyle/>
          <a:p>
            <a:endParaRPr lang="en-US"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4: Process </a:t>
            </a:r>
            <a:r>
              <a:rPr lang="en-US" sz="2800" b="1" dirty="0" smtClean="0">
                <a:latin typeface="Arial" panose="020B0604020202020204" pitchFamily="34" charset="0"/>
              </a:rPr>
              <a:t>Approach...</a:t>
            </a:r>
            <a:br>
              <a:rPr lang="en-US" sz="2800" b="1" dirty="0" smtClean="0">
                <a:latin typeface="Arial" panose="020B0604020202020204" pitchFamily="34" charset="0"/>
              </a:rPr>
            </a:br>
            <a:r>
              <a:rPr lang="en-US" sz="1800" b="1" i="1" dirty="0" smtClean="0">
                <a:latin typeface="Arial" panose="020B0604020202020204" pitchFamily="34" charset="0"/>
              </a:rPr>
              <a:t>related </a:t>
            </a:r>
            <a:r>
              <a:rPr lang="en-US" sz="1800" b="1" i="1" dirty="0">
                <a:latin typeface="Arial" panose="020B0604020202020204" pitchFamily="34" charset="0"/>
              </a:rPr>
              <a:t>resources and activities are managed as a process.*</a:t>
            </a:r>
            <a:endParaRPr lang="en-US" sz="1800" dirty="0"/>
          </a:p>
        </p:txBody>
      </p:sp>
      <p:sp>
        <p:nvSpPr>
          <p:cNvPr id="4" name="Rectangle 3"/>
          <p:cNvSpPr txBox="1">
            <a:spLocks noChangeArrowheads="1"/>
          </p:cNvSpPr>
          <p:nvPr/>
        </p:nvSpPr>
        <p:spPr>
          <a:xfrm>
            <a:off x="1524000" y="1676400"/>
            <a:ext cx="6781800" cy="1447800"/>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buFontTx/>
              <a:buNone/>
            </a:pPr>
            <a:r>
              <a:rPr lang="en-US" sz="1800" b="1" dirty="0" smtClean="0"/>
              <a:t>Everything done is involved in a process</a:t>
            </a:r>
          </a:p>
          <a:p>
            <a:pPr lvl="1"/>
            <a:r>
              <a:rPr lang="en-US" sz="1600" b="1" dirty="0" smtClean="0"/>
              <a:t>Suppliers... Inputs... Process... Outputs... Customers (SIPOC)</a:t>
            </a:r>
          </a:p>
          <a:p>
            <a:pPr lvl="1"/>
            <a:r>
              <a:rPr lang="en-US" sz="1600" b="1" dirty="0" smtClean="0"/>
              <a:t>Voice of the customer loops back to beginning (PDCA)</a:t>
            </a:r>
          </a:p>
          <a:p>
            <a:endParaRPr lang="en-US" b="1" dirty="0"/>
          </a:p>
        </p:txBody>
      </p:sp>
      <p:sp>
        <p:nvSpPr>
          <p:cNvPr id="5" name="Text Box 4"/>
          <p:cNvSpPr txBox="1">
            <a:spLocks noChangeArrowheads="1"/>
          </p:cNvSpPr>
          <p:nvPr/>
        </p:nvSpPr>
        <p:spPr bwMode="auto">
          <a:xfrm>
            <a:off x="1447800" y="6019800"/>
            <a:ext cx="403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a:latin typeface="Arial" panose="020B0604020202020204" pitchFamily="34" charset="0"/>
              </a:rPr>
              <a:t> Note: Figure 3.3 from ISO 9000-1: 1994, p. 4</a:t>
            </a:r>
          </a:p>
        </p:txBody>
      </p:sp>
      <p:pic>
        <p:nvPicPr>
          <p:cNvPr id="6" name="Picture 36" descr="fig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819400"/>
            <a:ext cx="4964113" cy="262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899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Course</a:t>
            </a:r>
            <a:endParaRPr lang="en-US" dirty="0"/>
          </a:p>
        </p:txBody>
      </p:sp>
      <p:sp>
        <p:nvSpPr>
          <p:cNvPr id="89" name="Rectangle 3"/>
          <p:cNvSpPr txBox="1">
            <a:spLocks noChangeArrowheads="1"/>
          </p:cNvSpPr>
          <p:nvPr/>
        </p:nvSpPr>
        <p:spPr>
          <a:xfrm>
            <a:off x="684213" y="1196975"/>
            <a:ext cx="7238999" cy="4679950"/>
          </a:xfrm>
          <a:prstGeom prst="rect">
            <a:avLst/>
          </a:prstGeom>
          <a:ln w="28575">
            <a:solidFill>
              <a:schemeClr val="tx1"/>
            </a:solidFill>
          </a:ln>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defRPr/>
            </a:pPr>
            <a:r>
              <a:rPr lang="en-US" altLang="zh-CN" sz="2400" b="1" dirty="0"/>
              <a:t>3 Credits</a:t>
            </a:r>
          </a:p>
          <a:p>
            <a:pPr>
              <a:defRPr/>
            </a:pPr>
            <a:r>
              <a:rPr lang="en-US" altLang="zh-CN" sz="2400" b="1" dirty="0"/>
              <a:t>Audience:</a:t>
            </a:r>
          </a:p>
          <a:p>
            <a:pPr lvl="1">
              <a:defRPr/>
            </a:pPr>
            <a:r>
              <a:rPr lang="en-US" altLang="zh-CN" sz="2000" dirty="0" smtClean="0"/>
              <a:t>Software Engineering </a:t>
            </a:r>
          </a:p>
          <a:p>
            <a:pPr lvl="1">
              <a:defRPr/>
            </a:pPr>
            <a:r>
              <a:rPr lang="en-US" altLang="zh-CN" sz="2000" dirty="0" smtClean="0"/>
              <a:t>Computer Science Technology </a:t>
            </a:r>
          </a:p>
          <a:p>
            <a:pPr lvl="1">
              <a:defRPr/>
            </a:pPr>
            <a:r>
              <a:rPr lang="en-US" altLang="zh-CN" sz="2000" dirty="0" smtClean="0"/>
              <a:t>Information Management </a:t>
            </a:r>
          </a:p>
          <a:p>
            <a:pPr>
              <a:defRPr/>
            </a:pPr>
            <a:r>
              <a:rPr lang="en-US" altLang="zh-CN" sz="2400" b="1" dirty="0"/>
              <a:t>Previous Courses:</a:t>
            </a:r>
          </a:p>
          <a:p>
            <a:pPr lvl="1">
              <a:defRPr/>
            </a:pPr>
            <a:r>
              <a:rPr lang="en-US" altLang="zh-CN" sz="2000" dirty="0" smtClean="0"/>
              <a:t>Software Engineering (CMP 3310)</a:t>
            </a:r>
          </a:p>
          <a:p>
            <a:pPr lvl="1">
              <a:defRPr/>
            </a:pPr>
            <a:r>
              <a:rPr lang="en-US" altLang="zh-CN" sz="2000" dirty="0" smtClean="0"/>
              <a:t>Principle of Management</a:t>
            </a:r>
          </a:p>
          <a:p>
            <a:pPr>
              <a:defRPr/>
            </a:pPr>
            <a:r>
              <a:rPr lang="en-US" altLang="zh-CN" sz="2400" b="1" dirty="0"/>
              <a:t>Text book</a:t>
            </a:r>
          </a:p>
          <a:p>
            <a:pPr lvl="1">
              <a:defRPr/>
            </a:pPr>
            <a:r>
              <a:rPr lang="en-US" altLang="zh-CN" sz="2000" dirty="0"/>
              <a:t>The  Certified  Software  Quality  Engineer  by  Linda  Westfall,  Quality  Press;  (September 28, 2009), ISBN-10: </a:t>
            </a:r>
            <a:r>
              <a:rPr lang="en-US" altLang="zh-CN" sz="2000" dirty="0" smtClean="0"/>
              <a:t>0873897307</a:t>
            </a:r>
          </a:p>
          <a:p>
            <a:pPr marL="609494" lvl="1" indent="0">
              <a:buNone/>
              <a:defRPr/>
            </a:pPr>
            <a:endParaRPr lang="en-US" altLang="zh-CN" sz="2000" dirty="0" smtClean="0"/>
          </a:p>
          <a:p>
            <a:pPr marL="0" indent="0">
              <a:lnSpc>
                <a:spcPct val="150000"/>
              </a:lnSpc>
              <a:buFontTx/>
              <a:buNone/>
              <a:defRPr/>
            </a:pPr>
            <a:endParaRPr lang="en-GB" altLang="en-US" sz="2600" dirty="0"/>
          </a:p>
        </p:txBody>
      </p:sp>
      <p:sp>
        <p:nvSpPr>
          <p:cNvPr id="90" name="Rectangle 3"/>
          <p:cNvSpPr txBox="1">
            <a:spLocks noChangeArrowheads="1"/>
          </p:cNvSpPr>
          <p:nvPr/>
        </p:nvSpPr>
        <p:spPr>
          <a:xfrm>
            <a:off x="8075612" y="1187450"/>
            <a:ext cx="3657600" cy="4679950"/>
          </a:xfrm>
          <a:prstGeom prst="rect">
            <a:avLst/>
          </a:prstGeom>
        </p:spPr>
        <p:style>
          <a:lnRef idx="2">
            <a:schemeClr val="accent6"/>
          </a:lnRef>
          <a:fillRef idx="1">
            <a:schemeClr val="lt1"/>
          </a:fillRef>
          <a:effectRef idx="0">
            <a:schemeClr val="accent6"/>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a:defRPr/>
            </a:pPr>
            <a:r>
              <a:rPr lang="en-US" altLang="zh-CN" sz="2400" b="1" dirty="0"/>
              <a:t>Course </a:t>
            </a:r>
            <a:r>
              <a:rPr lang="en-US" altLang="zh-CN" sz="2400" b="1" dirty="0" smtClean="0"/>
              <a:t>Code: </a:t>
            </a:r>
          </a:p>
          <a:p>
            <a:pPr marL="533307" lvl="1" indent="0">
              <a:buNone/>
              <a:defRPr/>
            </a:pPr>
            <a:r>
              <a:rPr lang="en-US" altLang="zh-CN" sz="2000" dirty="0"/>
              <a:t>SE-3341</a:t>
            </a:r>
          </a:p>
          <a:p>
            <a:pPr>
              <a:defRPr/>
            </a:pPr>
            <a:r>
              <a:rPr lang="en-US" altLang="zh-CN" sz="2400" b="1" dirty="0"/>
              <a:t>Course Structure</a:t>
            </a:r>
            <a:r>
              <a:rPr lang="en-US" altLang="zh-CN" sz="2400" b="1" dirty="0" smtClean="0"/>
              <a:t>:</a:t>
            </a:r>
          </a:p>
          <a:p>
            <a:pPr marL="533307" lvl="1" indent="0">
              <a:buNone/>
              <a:defRPr/>
            </a:pPr>
            <a:r>
              <a:rPr lang="en-US" altLang="en-US" sz="2000" dirty="0"/>
              <a:t>Lectures: 3/ Labs: </a:t>
            </a:r>
            <a:r>
              <a:rPr lang="en-US" altLang="en-US" sz="2000" dirty="0" smtClean="0"/>
              <a:t>0</a:t>
            </a:r>
            <a:endParaRPr lang="en-US" altLang="zh-CN" sz="2000" b="1" dirty="0"/>
          </a:p>
          <a:p>
            <a:pPr>
              <a:defRPr/>
            </a:pPr>
            <a:r>
              <a:rPr lang="en-US" altLang="en-US" sz="2400" b="1" dirty="0" smtClean="0"/>
              <a:t>Course Objectives</a:t>
            </a:r>
          </a:p>
          <a:p>
            <a:pPr marL="533307" lvl="1" indent="0" algn="just">
              <a:buNone/>
              <a:defRPr/>
            </a:pPr>
            <a:r>
              <a:rPr lang="en-US" altLang="en-US" sz="2000" dirty="0"/>
              <a:t>The  objective  of  this  course  is  to  make  students  have  ability  to  understand </a:t>
            </a:r>
            <a:r>
              <a:rPr lang="en-US" altLang="en-US" sz="2000" dirty="0" smtClean="0"/>
              <a:t>Software  </a:t>
            </a:r>
            <a:r>
              <a:rPr lang="en-US" altLang="en-US" sz="2000" dirty="0"/>
              <a:t>Quality Engineering concepts and practice.</a:t>
            </a:r>
            <a:endParaRPr lang="en-GB" altLang="en-US" sz="2000" dirty="0"/>
          </a:p>
        </p:txBody>
      </p:sp>
    </p:spTree>
    <p:extLst>
      <p:ext uri="{BB962C8B-B14F-4D97-AF65-F5344CB8AC3E}">
        <p14:creationId xmlns:p14="http://schemas.microsoft.com/office/powerpoint/2010/main" val="4276950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5: Systems </a:t>
            </a:r>
            <a:r>
              <a:rPr lang="en-US" sz="2800" b="1" dirty="0" smtClean="0">
                <a:latin typeface="Arial" panose="020B0604020202020204" pitchFamily="34" charset="0"/>
              </a:rPr>
              <a:t>Approach</a:t>
            </a:r>
            <a:r>
              <a:rPr lang="en-US" sz="2800" b="1" i="1" dirty="0" smtClean="0">
                <a:latin typeface="Arial" panose="020B0604020202020204" pitchFamily="34" charset="0"/>
              </a:rPr>
              <a:t>...</a:t>
            </a:r>
            <a:br>
              <a:rPr lang="en-US" sz="2800" b="1" i="1" dirty="0" smtClean="0">
                <a:latin typeface="Arial" panose="020B0604020202020204" pitchFamily="34" charset="0"/>
              </a:rPr>
            </a:br>
            <a:r>
              <a:rPr lang="en-US" sz="1800" b="1" i="1" dirty="0" smtClean="0">
                <a:latin typeface="Arial" panose="020B0604020202020204" pitchFamily="34" charset="0"/>
              </a:rPr>
              <a:t>managing </a:t>
            </a:r>
            <a:r>
              <a:rPr lang="en-US" sz="1800" b="1" i="1" dirty="0">
                <a:latin typeface="Arial" panose="020B0604020202020204" pitchFamily="34" charset="0"/>
              </a:rPr>
              <a:t>a system [for] effectiveness and efficiency*</a:t>
            </a:r>
            <a:endParaRPr lang="en-US" sz="1800" dirty="0"/>
          </a:p>
        </p:txBody>
      </p:sp>
      <p:sp>
        <p:nvSpPr>
          <p:cNvPr id="3" name="Rectangle 3"/>
          <p:cNvSpPr txBox="1">
            <a:spLocks noChangeArrowheads="1"/>
          </p:cNvSpPr>
          <p:nvPr/>
        </p:nvSpPr>
        <p:spPr>
          <a:xfrm>
            <a:off x="609440" y="1676400"/>
            <a:ext cx="10969943" cy="43434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Systems are</a:t>
            </a:r>
          </a:p>
          <a:p>
            <a:pPr lvl="1"/>
            <a:r>
              <a:rPr lang="en-US" sz="1600" b="1" dirty="0" smtClean="0"/>
              <a:t>collections of interrelated processes </a:t>
            </a:r>
          </a:p>
          <a:p>
            <a:pPr lvl="1"/>
            <a:r>
              <a:rPr lang="en-US" sz="1600" b="1" dirty="0" smtClean="0"/>
              <a:t>their interfaces, interdependences, etc.</a:t>
            </a:r>
          </a:p>
          <a:p>
            <a:pPr lvl="1"/>
            <a:r>
              <a:rPr lang="en-US" sz="1600" b="1" dirty="0" smtClean="0"/>
              <a:t>that are best managed as a whole (system)</a:t>
            </a:r>
          </a:p>
          <a:p>
            <a:pPr lvl="1"/>
            <a:endParaRPr lang="en-US" sz="1600" b="1" dirty="0" smtClean="0"/>
          </a:p>
          <a:p>
            <a:r>
              <a:rPr lang="en-US" sz="1800" b="1" dirty="0" smtClean="0"/>
              <a:t>to achieve</a:t>
            </a:r>
          </a:p>
          <a:p>
            <a:pPr lvl="1"/>
            <a:r>
              <a:rPr lang="en-US" sz="1600" b="1" dirty="0" smtClean="0"/>
              <a:t>efficiency, effectiveness, improvement</a:t>
            </a:r>
          </a:p>
          <a:p>
            <a:pPr lvl="1"/>
            <a:r>
              <a:rPr lang="en-US" sz="1600" b="1" dirty="0" smtClean="0"/>
              <a:t>confidence in capability</a:t>
            </a:r>
          </a:p>
          <a:p>
            <a:pPr lvl="1"/>
            <a:endParaRPr lang="en-US" sz="1600" b="1" dirty="0" smtClean="0"/>
          </a:p>
          <a:p>
            <a:r>
              <a:rPr lang="en-US" sz="1800" b="1" dirty="0" smtClean="0"/>
              <a:t>through</a:t>
            </a:r>
          </a:p>
          <a:p>
            <a:pPr lvl="1"/>
            <a:r>
              <a:rPr lang="en-US" sz="1600" b="1" dirty="0" smtClean="0"/>
              <a:t>thorough definition and understanding</a:t>
            </a:r>
          </a:p>
          <a:p>
            <a:pPr lvl="1"/>
            <a:r>
              <a:rPr lang="en-US" sz="1600" b="1" dirty="0" smtClean="0"/>
              <a:t>especially of the KEY processes</a:t>
            </a:r>
          </a:p>
          <a:p>
            <a:pPr lvl="1"/>
            <a:r>
              <a:rPr lang="en-US" sz="1600" b="1" dirty="0" smtClean="0"/>
              <a:t>measurement, evaluation</a:t>
            </a:r>
          </a:p>
          <a:p>
            <a:pPr lvl="1"/>
            <a:r>
              <a:rPr lang="en-US" sz="1600" b="1" dirty="0" smtClean="0"/>
              <a:t>responsibility accountability</a:t>
            </a:r>
            <a:endParaRPr lang="en-US" sz="1600" b="1" dirty="0"/>
          </a:p>
        </p:txBody>
      </p:sp>
    </p:spTree>
    <p:extLst>
      <p:ext uri="{BB962C8B-B14F-4D97-AF65-F5344CB8AC3E}">
        <p14:creationId xmlns:p14="http://schemas.microsoft.com/office/powerpoint/2010/main" val="554516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441" y="1371600"/>
            <a:ext cx="10969943" cy="5257800"/>
          </a:xfrm>
          <a:prstGeom prst="rect">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endParaRPr lang="en-US"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5: Systems </a:t>
            </a:r>
            <a:r>
              <a:rPr lang="en-US" sz="2800" b="1" dirty="0" smtClean="0">
                <a:latin typeface="Arial" panose="020B0604020202020204" pitchFamily="34" charset="0"/>
              </a:rPr>
              <a:t>Approach</a:t>
            </a:r>
            <a:r>
              <a:rPr lang="en-US" sz="2800" b="1" i="1" dirty="0" smtClean="0">
                <a:latin typeface="Arial" panose="020B0604020202020204" pitchFamily="34" charset="0"/>
              </a:rPr>
              <a:t>...</a:t>
            </a:r>
            <a:br>
              <a:rPr lang="en-US" sz="2800" b="1" i="1" dirty="0" smtClean="0">
                <a:latin typeface="Arial" panose="020B0604020202020204" pitchFamily="34" charset="0"/>
              </a:rPr>
            </a:br>
            <a:r>
              <a:rPr lang="en-US" sz="1800" b="1" i="1" dirty="0" smtClean="0">
                <a:latin typeface="Arial" panose="020B0604020202020204" pitchFamily="34" charset="0"/>
              </a:rPr>
              <a:t>managing </a:t>
            </a:r>
            <a:r>
              <a:rPr lang="en-US" sz="1800" b="1" i="1" dirty="0">
                <a:latin typeface="Arial" panose="020B0604020202020204" pitchFamily="34" charset="0"/>
              </a:rPr>
              <a:t>a system [for] effectiveness and efficiency*</a:t>
            </a:r>
            <a:endParaRPr lang="en-US" sz="1800" dirty="0"/>
          </a:p>
        </p:txBody>
      </p:sp>
      <p:pic>
        <p:nvPicPr>
          <p:cNvPr id="4" name="Picture 4" descr="fig5-2"/>
          <p:cNvPicPr>
            <a:picLocks noChangeAspect="1" noChangeArrowheads="1"/>
          </p:cNvPicPr>
          <p:nvPr/>
        </p:nvPicPr>
        <p:blipFill>
          <a:blip r:embed="rId2">
            <a:extLst>
              <a:ext uri="{28A0092B-C50C-407E-A947-70E740481C1C}">
                <a14:useLocalDpi xmlns:a14="http://schemas.microsoft.com/office/drawing/2010/main" val="0"/>
              </a:ext>
            </a:extLst>
          </a:blip>
          <a:srcRect l="14926"/>
          <a:stretch>
            <a:fillRect/>
          </a:stretch>
        </p:blipFill>
        <p:spPr bwMode="auto">
          <a:xfrm>
            <a:off x="1522412" y="1600200"/>
            <a:ext cx="7021513" cy="471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6961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441" y="1447800"/>
            <a:ext cx="10969943" cy="4572000"/>
          </a:xfrm>
          <a:prstGeom prst="rect">
            <a:avLst/>
          </a:prstGeom>
          <a:solidFill>
            <a:schemeClr val="accent5">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endParaRPr lang="en-US" dirty="0"/>
          </a:p>
        </p:txBody>
      </p:sp>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6: Continual </a:t>
            </a:r>
            <a:r>
              <a:rPr lang="en-US" sz="2800" b="1" dirty="0" smtClean="0">
                <a:latin typeface="Arial" panose="020B0604020202020204" pitchFamily="34" charset="0"/>
              </a:rPr>
              <a:t>Improvement</a:t>
            </a:r>
            <a:r>
              <a:rPr lang="en-US" sz="2800" b="1" i="1" dirty="0" smtClean="0">
                <a:latin typeface="Arial" panose="020B0604020202020204" pitchFamily="34" charset="0"/>
              </a:rPr>
              <a:t>...</a:t>
            </a:r>
            <a:br>
              <a:rPr lang="en-US" sz="2800" b="1" i="1" dirty="0" smtClean="0">
                <a:latin typeface="Arial" panose="020B0604020202020204" pitchFamily="34" charset="0"/>
              </a:rPr>
            </a:br>
            <a:r>
              <a:rPr lang="en-US" sz="1800" b="1" i="1" dirty="0" smtClean="0">
                <a:latin typeface="Arial" panose="020B0604020202020204" pitchFamily="34" charset="0"/>
              </a:rPr>
              <a:t>the </a:t>
            </a:r>
            <a:r>
              <a:rPr lang="en-US" sz="1800" b="1" i="1" dirty="0">
                <a:latin typeface="Arial" panose="020B0604020202020204" pitchFamily="34" charset="0"/>
              </a:rPr>
              <a:t>object of an organization that wishes to stay in business.*</a:t>
            </a:r>
            <a:endParaRPr lang="en-US" sz="1800" dirty="0"/>
          </a:p>
        </p:txBody>
      </p:sp>
      <p:sp>
        <p:nvSpPr>
          <p:cNvPr id="3" name="Rectangle 3"/>
          <p:cNvSpPr txBox="1">
            <a:spLocks noChangeArrowheads="1"/>
          </p:cNvSpPr>
          <p:nvPr/>
        </p:nvSpPr>
        <p:spPr>
          <a:xfrm>
            <a:off x="1219200" y="1676400"/>
            <a:ext cx="4191000" cy="4419600"/>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smtClean="0"/>
              <a:t>Continual improvement</a:t>
            </a:r>
          </a:p>
          <a:p>
            <a:pPr lvl="1"/>
            <a:r>
              <a:rPr lang="en-US" sz="1600" b="1" smtClean="0"/>
              <a:t>in overall performance</a:t>
            </a:r>
          </a:p>
          <a:p>
            <a:pPr lvl="1"/>
            <a:r>
              <a:rPr lang="en-US" sz="1600" b="1" smtClean="0"/>
              <a:t>permanent objective</a:t>
            </a:r>
          </a:p>
          <a:p>
            <a:pPr lvl="1"/>
            <a:endParaRPr lang="en-US" sz="1600" b="1" smtClean="0"/>
          </a:p>
          <a:p>
            <a:r>
              <a:rPr lang="en-US" sz="1800" b="1" smtClean="0"/>
              <a:t>improving</a:t>
            </a:r>
          </a:p>
          <a:p>
            <a:pPr lvl="1"/>
            <a:r>
              <a:rPr lang="en-US" sz="1600" b="1" smtClean="0"/>
              <a:t>capability, flexibility</a:t>
            </a:r>
          </a:p>
          <a:p>
            <a:pPr lvl="1"/>
            <a:r>
              <a:rPr lang="en-US" sz="1600" b="1" smtClean="0"/>
              <a:t>alignment, agility</a:t>
            </a:r>
          </a:p>
          <a:p>
            <a:pPr lvl="1"/>
            <a:endParaRPr lang="en-US" sz="1800" b="1" smtClean="0"/>
          </a:p>
          <a:p>
            <a:r>
              <a:rPr lang="en-US" sz="1800" b="1" smtClean="0"/>
              <a:t>through</a:t>
            </a:r>
          </a:p>
          <a:p>
            <a:pPr lvl="1"/>
            <a:r>
              <a:rPr lang="en-US" sz="1800" b="1" smtClean="0"/>
              <a:t>see above...</a:t>
            </a:r>
          </a:p>
          <a:p>
            <a:pPr lvl="1"/>
            <a:r>
              <a:rPr lang="en-US" sz="1800" b="1" smtClean="0"/>
              <a:t>and below</a:t>
            </a:r>
            <a:endParaRPr lang="en-US" sz="1800" b="1" dirty="0"/>
          </a:p>
        </p:txBody>
      </p:sp>
      <p:pic>
        <p:nvPicPr>
          <p:cNvPr id="4" name="Picture 7" descr="1019F1"/>
          <p:cNvPicPr>
            <a:picLocks noChangeAspect="1" noChangeArrowheads="1"/>
          </p:cNvPicPr>
          <p:nvPr/>
        </p:nvPicPr>
        <p:blipFill>
          <a:blip r:embed="rId2">
            <a:extLst>
              <a:ext uri="{28A0092B-C50C-407E-A947-70E740481C1C}">
                <a14:useLocalDpi xmlns:a14="http://schemas.microsoft.com/office/drawing/2010/main" val="0"/>
              </a:ext>
            </a:extLst>
          </a:blip>
          <a:srcRect l="3900" t="13686" r="3900"/>
          <a:stretch>
            <a:fillRect/>
          </a:stretch>
        </p:blipFill>
        <p:spPr bwMode="auto">
          <a:xfrm>
            <a:off x="4648200" y="2514600"/>
            <a:ext cx="3289300" cy="307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448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rPr>
              <a:t>Principle 6: Continual Improvement</a:t>
            </a:r>
            <a:endParaRPr lang="en-US" dirty="0"/>
          </a:p>
        </p:txBody>
      </p:sp>
      <p:sp>
        <p:nvSpPr>
          <p:cNvPr id="3" name="Rectangle 3"/>
          <p:cNvSpPr txBox="1">
            <a:spLocks noChangeArrowheads="1"/>
          </p:cNvSpPr>
          <p:nvPr/>
        </p:nvSpPr>
        <p:spPr>
          <a:xfrm>
            <a:off x="609441" y="1827213"/>
            <a:ext cx="10969943" cy="3735387"/>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Phases of continuous process improvement (see next chart)</a:t>
            </a:r>
          </a:p>
          <a:p>
            <a:pPr lvl="1"/>
            <a:r>
              <a:rPr lang="en-US" sz="1600" b="1" dirty="0" smtClean="0"/>
              <a:t>Awareness, Resistance, Expansion, Integration and finally Regeneration, or Continuous Improvement</a:t>
            </a:r>
          </a:p>
          <a:p>
            <a:pPr lvl="1"/>
            <a:endParaRPr lang="en-US" sz="1600" b="1" dirty="0" smtClean="0"/>
          </a:p>
          <a:p>
            <a:r>
              <a:rPr lang="en-US" sz="1800" b="1" dirty="0" smtClean="0"/>
              <a:t>Strategies for Implementation</a:t>
            </a:r>
          </a:p>
          <a:p>
            <a:pPr lvl="1">
              <a:buFontTx/>
              <a:buNone/>
            </a:pPr>
            <a:r>
              <a:rPr lang="en-US" sz="1600" b="1" dirty="0" smtClean="0"/>
              <a:t>1. Commitment</a:t>
            </a:r>
          </a:p>
          <a:p>
            <a:pPr lvl="1">
              <a:buFontTx/>
              <a:buNone/>
            </a:pPr>
            <a:r>
              <a:rPr lang="en-US" sz="1600" b="1" dirty="0" smtClean="0"/>
              <a:t>2. Training</a:t>
            </a:r>
          </a:p>
          <a:p>
            <a:pPr lvl="1">
              <a:buFontTx/>
              <a:buNone/>
            </a:pPr>
            <a:r>
              <a:rPr lang="en-US" sz="1600" b="1" dirty="0" smtClean="0"/>
              <a:t>3. Targeting and Deployment</a:t>
            </a:r>
          </a:p>
          <a:p>
            <a:pPr lvl="1">
              <a:buFontTx/>
              <a:buNone/>
            </a:pPr>
            <a:r>
              <a:rPr lang="en-US" sz="1600" b="1" dirty="0" smtClean="0"/>
              <a:t>4. Resources</a:t>
            </a:r>
          </a:p>
          <a:p>
            <a:pPr lvl="1">
              <a:buFontTx/>
              <a:buNone/>
            </a:pPr>
            <a:r>
              <a:rPr lang="en-US" sz="1600" b="1" dirty="0" smtClean="0"/>
              <a:t>5. Measurements</a:t>
            </a:r>
          </a:p>
          <a:p>
            <a:pPr lvl="1">
              <a:buFontTx/>
              <a:buNone/>
            </a:pPr>
            <a:r>
              <a:rPr lang="en-US" sz="1600" b="1" dirty="0" smtClean="0"/>
              <a:t>6. Management Structure</a:t>
            </a:r>
          </a:p>
          <a:p>
            <a:pPr lvl="1">
              <a:buFontTx/>
              <a:buNone/>
            </a:pPr>
            <a:r>
              <a:rPr lang="en-US" sz="1600" b="1" dirty="0" smtClean="0"/>
              <a:t>7. Systems Alignment</a:t>
            </a:r>
          </a:p>
          <a:p>
            <a:pPr lvl="1">
              <a:buFontTx/>
              <a:buNone/>
            </a:pPr>
            <a:r>
              <a:rPr lang="en-US" sz="1600" b="1" dirty="0" smtClean="0"/>
              <a:t>8. Communication and Information*</a:t>
            </a:r>
            <a:endParaRPr lang="en-US" sz="1600" b="1" dirty="0"/>
          </a:p>
        </p:txBody>
      </p:sp>
      <p:sp>
        <p:nvSpPr>
          <p:cNvPr id="4" name="Text Box 4"/>
          <p:cNvSpPr txBox="1">
            <a:spLocks noChangeArrowheads="1"/>
          </p:cNvSpPr>
          <p:nvPr/>
        </p:nvSpPr>
        <p:spPr bwMode="auto">
          <a:xfrm>
            <a:off x="3537950" y="5943600"/>
            <a:ext cx="6538629" cy="5232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wrap="square">
            <a:spAutoFit/>
          </a:bodyPr>
          <a:lstStyle/>
          <a:p>
            <a:r>
              <a:rPr lang="en-US" sz="1400" dirty="0">
                <a:latin typeface="Arial" panose="020B0604020202020204" pitchFamily="34" charset="0"/>
              </a:rPr>
              <a:t>*Doherty, Steve D., “A Blueprint for Excellence”, </a:t>
            </a:r>
            <a:r>
              <a:rPr lang="en-US" sz="1400" i="1" dirty="0">
                <a:latin typeface="Arial" panose="020B0604020202020204" pitchFamily="34" charset="0"/>
              </a:rPr>
              <a:t>Quality Progress</a:t>
            </a:r>
            <a:r>
              <a:rPr lang="en-US" sz="1400" dirty="0">
                <a:latin typeface="Arial" panose="020B0604020202020204" pitchFamily="34" charset="0"/>
              </a:rPr>
              <a:t>, April 1991, p. 84-85</a:t>
            </a:r>
          </a:p>
        </p:txBody>
      </p:sp>
    </p:spTree>
    <p:extLst>
      <p:ext uri="{BB962C8B-B14F-4D97-AF65-F5344CB8AC3E}">
        <p14:creationId xmlns:p14="http://schemas.microsoft.com/office/powerpoint/2010/main" val="517490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Arial" panose="020B0604020202020204" pitchFamily="34" charset="0"/>
              </a:rPr>
              <a:t>Principle 6: Continual Improvement</a:t>
            </a:r>
            <a:r>
              <a:rPr lang="en-US" sz="5400" b="1" dirty="0">
                <a:latin typeface="Arial" panose="020B0604020202020204" pitchFamily="34" charset="0"/>
              </a:rPr>
              <a:t/>
            </a:r>
            <a:br>
              <a:rPr lang="en-US" sz="5400" b="1" dirty="0">
                <a:latin typeface="Arial" panose="020B0604020202020204" pitchFamily="34" charset="0"/>
              </a:rPr>
            </a:br>
            <a:r>
              <a:rPr lang="en-US" sz="1800" b="1" i="1" dirty="0" smtClean="0">
                <a:latin typeface="Arial" panose="020B0604020202020204" pitchFamily="34" charset="0"/>
              </a:rPr>
              <a:t>Example </a:t>
            </a:r>
            <a:r>
              <a:rPr lang="en-US" sz="1800" b="1" i="1" dirty="0">
                <a:latin typeface="Arial" panose="020B0604020202020204" pitchFamily="34" charset="0"/>
              </a:rPr>
              <a:t>for Excellence at the Air Force Logistics Command (AFLC)</a:t>
            </a:r>
            <a:endParaRPr lang="en-US" sz="1800" dirty="0"/>
          </a:p>
        </p:txBody>
      </p:sp>
      <p:pic>
        <p:nvPicPr>
          <p:cNvPr id="3" name="Picture 3" descr="fig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2012" y="1295400"/>
            <a:ext cx="7391400" cy="524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789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7: Factual Approach...</a:t>
            </a:r>
            <a:br>
              <a:rPr lang="en-US" sz="2800" b="1" dirty="0">
                <a:latin typeface="Arial" panose="020B0604020202020204" pitchFamily="34" charset="0"/>
              </a:rPr>
            </a:br>
            <a:r>
              <a:rPr lang="en-US" sz="1800" b="1" i="1" dirty="0">
                <a:latin typeface="Arial" panose="020B0604020202020204" pitchFamily="34" charset="0"/>
              </a:rPr>
              <a:t>based on.. analysis of data and information.*</a:t>
            </a:r>
            <a:endParaRPr lang="en-US" sz="1800" dirty="0"/>
          </a:p>
        </p:txBody>
      </p:sp>
      <p:sp>
        <p:nvSpPr>
          <p:cNvPr id="3" name="Rectangle 3"/>
          <p:cNvSpPr txBox="1">
            <a:spLocks noChangeArrowheads="1"/>
          </p:cNvSpPr>
          <p:nvPr/>
        </p:nvSpPr>
        <p:spPr>
          <a:xfrm>
            <a:off x="609440" y="1600201"/>
            <a:ext cx="10969944" cy="39624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“Can’t manage what you can’t measure” </a:t>
            </a:r>
          </a:p>
          <a:p>
            <a:r>
              <a:rPr lang="en-US" sz="1800" b="1" dirty="0" smtClean="0"/>
              <a:t>“In God we trust.  All others, bring data”</a:t>
            </a:r>
          </a:p>
          <a:p>
            <a:endParaRPr lang="en-US" sz="1800" b="1" dirty="0" smtClean="0"/>
          </a:p>
          <a:p>
            <a:r>
              <a:rPr lang="en-US" sz="1800" b="1" dirty="0" smtClean="0"/>
              <a:t>supports improvement</a:t>
            </a:r>
          </a:p>
          <a:p>
            <a:r>
              <a:rPr lang="en-US" sz="1800" b="1" dirty="0" smtClean="0"/>
              <a:t>better decisions, results</a:t>
            </a:r>
          </a:p>
          <a:p>
            <a:r>
              <a:rPr lang="en-US" sz="1800" b="1" dirty="0" smtClean="0"/>
              <a:t>verifiable gains, means to hold them</a:t>
            </a:r>
          </a:p>
          <a:p>
            <a:endParaRPr lang="en-US" sz="1800" b="1" dirty="0" smtClean="0"/>
          </a:p>
          <a:p>
            <a:r>
              <a:rPr lang="en-US" sz="1800" b="1" dirty="0" smtClean="0"/>
              <a:t>Measure, collect data</a:t>
            </a:r>
          </a:p>
          <a:p>
            <a:r>
              <a:rPr lang="en-US" sz="1800" b="1" dirty="0" smtClean="0"/>
              <a:t>Analyze it</a:t>
            </a:r>
          </a:p>
          <a:p>
            <a:r>
              <a:rPr lang="en-US" sz="1800" b="1" dirty="0" smtClean="0"/>
              <a:t>Make results available</a:t>
            </a:r>
          </a:p>
          <a:p>
            <a:r>
              <a:rPr lang="en-US" sz="1800" b="1" dirty="0" smtClean="0"/>
              <a:t>Use them</a:t>
            </a:r>
            <a:endParaRPr lang="en-US" sz="1800" b="1" dirty="0"/>
          </a:p>
        </p:txBody>
      </p:sp>
    </p:spTree>
    <p:extLst>
      <p:ext uri="{BB962C8B-B14F-4D97-AF65-F5344CB8AC3E}">
        <p14:creationId xmlns:p14="http://schemas.microsoft.com/office/powerpoint/2010/main" val="30609905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7: Factual Approach to Decision-Making</a:t>
            </a:r>
            <a:r>
              <a:rPr lang="en-US" b="1" dirty="0">
                <a:latin typeface="Arial" panose="020B0604020202020204" pitchFamily="34" charset="0"/>
              </a:rPr>
              <a:t/>
            </a:r>
            <a:br>
              <a:rPr lang="en-US" b="1" dirty="0">
                <a:latin typeface="Arial" panose="020B0604020202020204" pitchFamily="34" charset="0"/>
              </a:rPr>
            </a:br>
            <a:r>
              <a:rPr lang="en-US" sz="1800" b="1" i="1" dirty="0">
                <a:latin typeface="Arial" panose="020B0604020202020204" pitchFamily="34" charset="0"/>
              </a:rPr>
              <a:t>Measuring Business Processes</a:t>
            </a:r>
            <a:endParaRPr lang="en-US" sz="1800" dirty="0"/>
          </a:p>
        </p:txBody>
      </p:sp>
      <p:sp>
        <p:nvSpPr>
          <p:cNvPr id="3" name="Text Box 6"/>
          <p:cNvSpPr txBox="1">
            <a:spLocks noChangeArrowheads="1"/>
          </p:cNvSpPr>
          <p:nvPr/>
        </p:nvSpPr>
        <p:spPr bwMode="auto">
          <a:xfrm>
            <a:off x="304800" y="6340475"/>
            <a:ext cx="77724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a:latin typeface="Arial" panose="020B0604020202020204" pitchFamily="34" charset="0"/>
              </a:rPr>
              <a:t>From: Kordupleski, R., Rust, R, and Zahorik, A, “Why Improving Quality Doesn’t Improve Quality”, </a:t>
            </a:r>
            <a:r>
              <a:rPr lang="en-US" sz="1400" i="1">
                <a:latin typeface="Arial" panose="020B0604020202020204" pitchFamily="34" charset="0"/>
              </a:rPr>
              <a:t>California Management Review</a:t>
            </a:r>
            <a:r>
              <a:rPr lang="en-US" sz="1400">
                <a:latin typeface="Arial" panose="020B0604020202020204" pitchFamily="34" charset="0"/>
              </a:rPr>
              <a:t>, vol.38, no. 3, Spring 1993, p. 91</a:t>
            </a:r>
          </a:p>
        </p:txBody>
      </p:sp>
      <p:pic>
        <p:nvPicPr>
          <p:cNvPr id="4" name="Picture 8" descr="Fig7-0"/>
          <p:cNvPicPr>
            <a:picLocks noChangeAspect="1" noChangeArrowheads="1"/>
          </p:cNvPicPr>
          <p:nvPr/>
        </p:nvPicPr>
        <p:blipFill>
          <a:blip r:embed="rId2">
            <a:extLst>
              <a:ext uri="{28A0092B-C50C-407E-A947-70E740481C1C}">
                <a14:useLocalDpi xmlns:a14="http://schemas.microsoft.com/office/drawing/2010/main" val="0"/>
              </a:ext>
            </a:extLst>
          </a:blip>
          <a:srcRect b="2774"/>
          <a:stretch>
            <a:fillRect/>
          </a:stretch>
        </p:blipFill>
        <p:spPr bwMode="auto">
          <a:xfrm>
            <a:off x="1098550" y="1066800"/>
            <a:ext cx="5988050" cy="529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2378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sz="2800" b="1" dirty="0">
                <a:latin typeface="Arial" panose="020B0604020202020204" pitchFamily="34" charset="0"/>
              </a:rPr>
              <a:t>Principle 8: Mutually Beneficial Supplier Relationships</a:t>
            </a:r>
            <a:r>
              <a:rPr lang="en-US" b="1" dirty="0">
                <a:latin typeface="Arial" panose="020B0604020202020204" pitchFamily="34" charset="0"/>
              </a:rPr>
              <a:t/>
            </a:r>
            <a:br>
              <a:rPr lang="en-US" b="1" dirty="0">
                <a:latin typeface="Arial" panose="020B0604020202020204" pitchFamily="34" charset="0"/>
              </a:rPr>
            </a:br>
            <a:r>
              <a:rPr lang="en-US" sz="1800" b="1" i="1" dirty="0">
                <a:latin typeface="Arial" panose="020B0604020202020204" pitchFamily="34" charset="0"/>
              </a:rPr>
              <a:t>enhance the ability of the organization to create value.*</a:t>
            </a:r>
            <a:endParaRPr lang="en-US" sz="1800" dirty="0"/>
          </a:p>
        </p:txBody>
      </p:sp>
      <p:sp>
        <p:nvSpPr>
          <p:cNvPr id="3" name="Rectangle 3"/>
          <p:cNvSpPr txBox="1">
            <a:spLocks noChangeArrowheads="1"/>
          </p:cNvSpPr>
          <p:nvPr/>
        </p:nvSpPr>
        <p:spPr>
          <a:xfrm>
            <a:off x="609441" y="1752600"/>
            <a:ext cx="10969943" cy="406876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r>
              <a:rPr lang="en-US" sz="1800" b="1" dirty="0" smtClean="0"/>
              <a:t>A Win-Win approach</a:t>
            </a:r>
          </a:p>
          <a:p>
            <a:endParaRPr lang="en-US" sz="1800" b="1" dirty="0" smtClean="0"/>
          </a:p>
          <a:p>
            <a:r>
              <a:rPr lang="en-US" sz="1800" b="1" dirty="0" smtClean="0"/>
              <a:t>Both organizations can create more value</a:t>
            </a:r>
          </a:p>
          <a:p>
            <a:r>
              <a:rPr lang="en-US" sz="1800" b="1" dirty="0" smtClean="0"/>
              <a:t>Better flexibility, speed, optimization</a:t>
            </a:r>
          </a:p>
          <a:p>
            <a:endParaRPr lang="en-US" sz="1800" b="1" dirty="0" smtClean="0"/>
          </a:p>
          <a:p>
            <a:r>
              <a:rPr lang="en-US" sz="1800" b="1" dirty="0" smtClean="0"/>
              <a:t>Balance short / long term</a:t>
            </a:r>
          </a:p>
          <a:p>
            <a:r>
              <a:rPr lang="en-US" sz="1800" b="1" dirty="0" smtClean="0"/>
              <a:t>Pool expertise, share information</a:t>
            </a:r>
          </a:p>
          <a:p>
            <a:r>
              <a:rPr lang="en-US" sz="1800" b="1" dirty="0" smtClean="0"/>
              <a:t>Better communication</a:t>
            </a:r>
          </a:p>
          <a:p>
            <a:r>
              <a:rPr lang="en-US" sz="1800" b="1" dirty="0" smtClean="0"/>
              <a:t>Joint efforts</a:t>
            </a:r>
          </a:p>
          <a:p>
            <a:r>
              <a:rPr lang="en-US" sz="1800" b="1" dirty="0" smtClean="0"/>
              <a:t>Mutual respect, recognition</a:t>
            </a:r>
            <a:endParaRPr lang="en-US" sz="1800" b="1" dirty="0"/>
          </a:p>
        </p:txBody>
      </p:sp>
    </p:spTree>
    <p:extLst>
      <p:ext uri="{BB962C8B-B14F-4D97-AF65-F5344CB8AC3E}">
        <p14:creationId xmlns:p14="http://schemas.microsoft.com/office/powerpoint/2010/main" val="317569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86582"/>
            <a:ext cx="10969943" cy="711081"/>
          </a:xfrm>
        </p:spPr>
        <p:style>
          <a:lnRef idx="1">
            <a:schemeClr val="accent5"/>
          </a:lnRef>
          <a:fillRef idx="2">
            <a:schemeClr val="accent5"/>
          </a:fillRef>
          <a:effectRef idx="1">
            <a:schemeClr val="accent5"/>
          </a:effectRef>
          <a:fontRef idx="minor">
            <a:schemeClr val="dk1"/>
          </a:fontRef>
        </p:style>
        <p:txBody>
          <a:bodyPr/>
          <a:lstStyle/>
          <a:p>
            <a:r>
              <a:rPr lang="en-US" b="1" dirty="0" smtClean="0">
                <a:latin typeface="Arial" panose="020B0604020202020204" pitchFamily="34" charset="0"/>
                <a:cs typeface="Arial" panose="020B0604020202020204" pitchFamily="34" charset="0"/>
              </a:rPr>
              <a:t>Benefits of Quality</a:t>
            </a:r>
            <a:endParaRPr lang="en-US" b="1" dirty="0">
              <a:latin typeface="Arial" panose="020B0604020202020204" pitchFamily="34" charset="0"/>
              <a:cs typeface="Arial" panose="020B0604020202020204" pitchFamily="34" charset="0"/>
            </a:endParaRPr>
          </a:p>
        </p:txBody>
      </p:sp>
      <p:sp>
        <p:nvSpPr>
          <p:cNvPr id="4" name="Rectangle 3"/>
          <p:cNvSpPr/>
          <p:nvPr/>
        </p:nvSpPr>
        <p:spPr>
          <a:xfrm>
            <a:off x="609442" y="1109146"/>
            <a:ext cx="10969942" cy="5444054"/>
          </a:xfrm>
          <a:prstGeom prst="rect">
            <a:avLst/>
          </a:prstGeom>
        </p:spPr>
        <p:txBody>
          <a:bodyPr wrap="square">
            <a:spAutoFit/>
          </a:bodyPr>
          <a:lstStyle/>
          <a:p>
            <a:pPr algn="just">
              <a:lnSpc>
                <a:spcPct val="150000"/>
              </a:lnSpc>
              <a:buFont typeface="Arial" panose="020B0604020202020204" pitchFamily="34" charset="0"/>
              <a:buChar char="•"/>
            </a:pPr>
            <a:r>
              <a:rPr lang="en-US" sz="1800" dirty="0">
                <a:latin typeface="Times New Roman" pitchFamily="18" charset="0"/>
              </a:rPr>
              <a:t>Strengthened competitive </a:t>
            </a:r>
            <a:r>
              <a:rPr lang="en-US" sz="1800" dirty="0" smtClean="0">
                <a:latin typeface="Times New Roman" pitchFamily="18" charset="0"/>
              </a:rPr>
              <a:t>position.</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Adaptability to changing or emerging market conditions and to environmental and other government </a:t>
            </a:r>
            <a:r>
              <a:rPr lang="en-US" sz="1800" dirty="0" smtClean="0">
                <a:latin typeface="Times New Roman" pitchFamily="18" charset="0"/>
              </a:rPr>
              <a:t>regulations.</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Higher </a:t>
            </a:r>
            <a:r>
              <a:rPr lang="en-US" sz="1800" dirty="0" smtClean="0">
                <a:latin typeface="Times New Roman" pitchFamily="18" charset="0"/>
              </a:rPr>
              <a:t>productivity.</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Enhanced market </a:t>
            </a:r>
            <a:r>
              <a:rPr lang="en-US" sz="1800" dirty="0" smtClean="0">
                <a:latin typeface="Times New Roman" pitchFamily="18" charset="0"/>
              </a:rPr>
              <a:t>image.</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Elimination of defects and </a:t>
            </a:r>
            <a:r>
              <a:rPr lang="en-US" sz="1800" dirty="0" smtClean="0">
                <a:latin typeface="Times New Roman" pitchFamily="18" charset="0"/>
              </a:rPr>
              <a:t>waste.</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Reduced costs and better cost </a:t>
            </a:r>
            <a:r>
              <a:rPr lang="en-US" sz="1800" dirty="0" smtClean="0">
                <a:latin typeface="Times New Roman" pitchFamily="18" charset="0"/>
              </a:rPr>
              <a:t>management.</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Higher </a:t>
            </a:r>
            <a:r>
              <a:rPr lang="en-US" sz="1800" dirty="0" smtClean="0">
                <a:latin typeface="Times New Roman" pitchFamily="18" charset="0"/>
              </a:rPr>
              <a:t>profitability.</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Improved customer focus and </a:t>
            </a:r>
            <a:r>
              <a:rPr lang="en-US" sz="1800" dirty="0" smtClean="0">
                <a:latin typeface="Times New Roman" pitchFamily="18" charset="0"/>
              </a:rPr>
              <a:t>satisfaction.</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Increased customer loyalty and </a:t>
            </a:r>
            <a:r>
              <a:rPr lang="en-US" sz="1800" dirty="0" smtClean="0">
                <a:latin typeface="Times New Roman" pitchFamily="18" charset="0"/>
              </a:rPr>
              <a:t>retention.</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Increased job </a:t>
            </a:r>
            <a:r>
              <a:rPr lang="en-US" sz="1800" dirty="0" smtClean="0">
                <a:latin typeface="Times New Roman" pitchFamily="18" charset="0"/>
              </a:rPr>
              <a:t>security.</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Improved employee </a:t>
            </a:r>
            <a:r>
              <a:rPr lang="en-US" sz="1800" dirty="0" smtClean="0">
                <a:latin typeface="Times New Roman" pitchFamily="18" charset="0"/>
              </a:rPr>
              <a:t>morale.</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Enhanced shareholder and stakeholder </a:t>
            </a:r>
            <a:r>
              <a:rPr lang="en-US" sz="1800" dirty="0" smtClean="0">
                <a:latin typeface="Times New Roman" pitchFamily="18" charset="0"/>
              </a:rPr>
              <a:t>value.</a:t>
            </a:r>
            <a:endParaRPr lang="en-US" sz="1800" dirty="0">
              <a:latin typeface="Times New Roman" pitchFamily="18" charset="0"/>
            </a:endParaRPr>
          </a:p>
          <a:p>
            <a:pPr algn="just">
              <a:lnSpc>
                <a:spcPct val="150000"/>
              </a:lnSpc>
              <a:buFont typeface="Arial" panose="020B0604020202020204" pitchFamily="34" charset="0"/>
              <a:buChar char="•"/>
            </a:pPr>
            <a:r>
              <a:rPr lang="en-US" sz="1800" dirty="0">
                <a:latin typeface="Times New Roman" pitchFamily="18" charset="0"/>
              </a:rPr>
              <a:t>Improved and innovative </a:t>
            </a:r>
            <a:r>
              <a:rPr lang="en-US" sz="1800" dirty="0" smtClean="0">
                <a:latin typeface="Times New Roman" pitchFamily="18" charset="0"/>
              </a:rPr>
              <a:t>processes.</a:t>
            </a:r>
            <a:endParaRPr lang="en-US" sz="1800" dirty="0">
              <a:latin typeface="Times New Roman" pitchFamily="18" charset="0"/>
            </a:endParaRPr>
          </a:p>
        </p:txBody>
      </p:sp>
    </p:spTree>
    <p:extLst>
      <p:ext uri="{BB962C8B-B14F-4D97-AF65-F5344CB8AC3E}">
        <p14:creationId xmlns:p14="http://schemas.microsoft.com/office/powerpoint/2010/main" val="1521911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37000">
              <a:srgbClr val="FFCCFF">
                <a:alpha val="83922"/>
              </a:srgbClr>
            </a:gs>
            <a:gs pos="0">
              <a:schemeClr val="bg1"/>
            </a:gs>
            <a:gs pos="82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Process Improvement: Example</a:t>
            </a:r>
            <a:endParaRPr lang="en-US" b="1" dirty="0"/>
          </a:p>
        </p:txBody>
      </p:sp>
      <p:sp>
        <p:nvSpPr>
          <p:cNvPr id="3" name="Pentagon 2"/>
          <p:cNvSpPr/>
          <p:nvPr/>
        </p:nvSpPr>
        <p:spPr>
          <a:xfrm>
            <a:off x="608013" y="1219200"/>
            <a:ext cx="4189571" cy="688770"/>
          </a:xfrm>
          <a:prstGeom prst="homePlate">
            <a:avLst>
              <a:gd name="adj" fmla="val 43808"/>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material did not reach in time?</a:t>
            </a:r>
            <a:endParaRPr lang="en-US" dirty="0">
              <a:solidFill>
                <a:schemeClr val="bg1"/>
              </a:solidFill>
              <a:latin typeface="Arial" panose="020B0604020202020204" pitchFamily="34" charset="0"/>
              <a:cs typeface="Arial" panose="020B0604020202020204" pitchFamily="34" charset="0"/>
            </a:endParaRPr>
          </a:p>
        </p:txBody>
      </p:sp>
      <p:sp>
        <p:nvSpPr>
          <p:cNvPr id="4" name="Flowchart: Connector 3"/>
          <p:cNvSpPr/>
          <p:nvPr/>
        </p:nvSpPr>
        <p:spPr>
          <a:xfrm>
            <a:off x="32140" y="1211350"/>
            <a:ext cx="685800" cy="685800"/>
          </a:xfrm>
          <a:prstGeom prst="flowChartConnector">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accent1">
                    <a:lumMod val="75000"/>
                  </a:schemeClr>
                </a:solidFill>
              </a:rPr>
              <a:t>W1</a:t>
            </a:r>
            <a:endParaRPr lang="en-US" sz="1600" dirty="0">
              <a:solidFill>
                <a:schemeClr val="accent1">
                  <a:lumMod val="75000"/>
                </a:schemeClr>
              </a:solidFill>
            </a:endParaRPr>
          </a:p>
        </p:txBody>
      </p:sp>
      <p:sp>
        <p:nvSpPr>
          <p:cNvPr id="7" name="Pentagon 6"/>
          <p:cNvSpPr/>
          <p:nvPr/>
        </p:nvSpPr>
        <p:spPr>
          <a:xfrm>
            <a:off x="608013" y="20544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dispatched late</a:t>
            </a:r>
            <a:endParaRPr lang="en-US" dirty="0">
              <a:solidFill>
                <a:schemeClr val="bg1"/>
              </a:solidFill>
              <a:latin typeface="Arial" panose="020B0604020202020204" pitchFamily="34" charset="0"/>
              <a:cs typeface="Arial" panose="020B0604020202020204" pitchFamily="34" charset="0"/>
            </a:endParaRPr>
          </a:p>
        </p:txBody>
      </p:sp>
      <p:sp>
        <p:nvSpPr>
          <p:cNvPr id="8" name="Flowchart: Connector 7"/>
          <p:cNvSpPr/>
          <p:nvPr/>
        </p:nvSpPr>
        <p:spPr>
          <a:xfrm>
            <a:off x="111999" y="2096547"/>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W2</a:t>
            </a:r>
            <a:endParaRPr lang="en-US" sz="1600" dirty="0"/>
          </a:p>
        </p:txBody>
      </p:sp>
      <p:sp>
        <p:nvSpPr>
          <p:cNvPr id="9" name="Pentagon 8"/>
          <p:cNvSpPr/>
          <p:nvPr/>
        </p:nvSpPr>
        <p:spPr>
          <a:xfrm>
            <a:off x="608013" y="29688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it was not ready on time</a:t>
            </a:r>
            <a:endParaRPr lang="en-US" dirty="0">
              <a:solidFill>
                <a:schemeClr val="bg1"/>
              </a:solidFill>
              <a:latin typeface="Arial" panose="020B0604020202020204" pitchFamily="34" charset="0"/>
              <a:cs typeface="Arial" panose="020B0604020202020204" pitchFamily="34" charset="0"/>
            </a:endParaRPr>
          </a:p>
        </p:txBody>
      </p:sp>
      <p:sp>
        <p:nvSpPr>
          <p:cNvPr id="10" name="Flowchart: Connector 9"/>
          <p:cNvSpPr/>
          <p:nvPr/>
        </p:nvSpPr>
        <p:spPr>
          <a:xfrm>
            <a:off x="92101" y="2971800"/>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W3</a:t>
            </a:r>
            <a:endParaRPr lang="en-US" sz="1600" dirty="0"/>
          </a:p>
        </p:txBody>
      </p:sp>
      <p:sp>
        <p:nvSpPr>
          <p:cNvPr id="11" name="Pentagon 10"/>
          <p:cNvSpPr/>
          <p:nvPr/>
        </p:nvSpPr>
        <p:spPr>
          <a:xfrm>
            <a:off x="608013" y="38832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specification came late</a:t>
            </a:r>
            <a:endParaRPr lang="en-US" dirty="0">
              <a:solidFill>
                <a:schemeClr val="bg1"/>
              </a:solidFill>
              <a:latin typeface="Arial" panose="020B0604020202020204" pitchFamily="34" charset="0"/>
              <a:cs typeface="Arial" panose="020B0604020202020204" pitchFamily="34" charset="0"/>
            </a:endParaRPr>
          </a:p>
        </p:txBody>
      </p:sp>
      <p:sp>
        <p:nvSpPr>
          <p:cNvPr id="12" name="Flowchart: Connector 11"/>
          <p:cNvSpPr/>
          <p:nvPr/>
        </p:nvSpPr>
        <p:spPr>
          <a:xfrm>
            <a:off x="32140" y="3886200"/>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W4</a:t>
            </a:r>
            <a:endParaRPr lang="en-US" sz="1600" dirty="0"/>
          </a:p>
        </p:txBody>
      </p:sp>
      <p:sp>
        <p:nvSpPr>
          <p:cNvPr id="13" name="Pentagon 12"/>
          <p:cNvSpPr/>
          <p:nvPr/>
        </p:nvSpPr>
        <p:spPr>
          <a:xfrm>
            <a:off x="608013" y="487680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not received with PO</a:t>
            </a:r>
            <a:endParaRPr lang="en-US" dirty="0">
              <a:solidFill>
                <a:schemeClr val="bg1"/>
              </a:solidFill>
              <a:latin typeface="Arial" panose="020B0604020202020204" pitchFamily="34" charset="0"/>
              <a:cs typeface="Arial" panose="020B0604020202020204" pitchFamily="34" charset="0"/>
            </a:endParaRPr>
          </a:p>
        </p:txBody>
      </p:sp>
      <p:sp>
        <p:nvSpPr>
          <p:cNvPr id="14" name="Flowchart: Connector 13"/>
          <p:cNvSpPr/>
          <p:nvPr/>
        </p:nvSpPr>
        <p:spPr>
          <a:xfrm>
            <a:off x="0" y="4893866"/>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W5</a:t>
            </a:r>
            <a:endParaRPr lang="en-US" sz="1600" dirty="0"/>
          </a:p>
        </p:txBody>
      </p:sp>
      <p:sp>
        <p:nvSpPr>
          <p:cNvPr id="15" name="Pentagon 14"/>
          <p:cNvSpPr/>
          <p:nvPr/>
        </p:nvSpPr>
        <p:spPr>
          <a:xfrm>
            <a:off x="608013" y="58644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Why the person missed</a:t>
            </a:r>
            <a:endParaRPr lang="en-US" dirty="0">
              <a:solidFill>
                <a:schemeClr val="bg1"/>
              </a:solidFill>
              <a:latin typeface="Arial" panose="020B0604020202020204" pitchFamily="34" charset="0"/>
              <a:cs typeface="Arial" panose="020B0604020202020204" pitchFamily="34" charset="0"/>
            </a:endParaRPr>
          </a:p>
        </p:txBody>
      </p:sp>
      <p:sp>
        <p:nvSpPr>
          <p:cNvPr id="16" name="Flowchart: Connector 15"/>
          <p:cNvSpPr/>
          <p:nvPr/>
        </p:nvSpPr>
        <p:spPr>
          <a:xfrm>
            <a:off x="92101" y="5850334"/>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W6</a:t>
            </a:r>
            <a:endParaRPr lang="en-US" sz="1600" dirty="0"/>
          </a:p>
        </p:txBody>
      </p:sp>
      <p:sp>
        <p:nvSpPr>
          <p:cNvPr id="17" name="Pentagon 16"/>
          <p:cNvSpPr/>
          <p:nvPr/>
        </p:nvSpPr>
        <p:spPr>
          <a:xfrm>
            <a:off x="5562441" y="121920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It was dispatched late</a:t>
            </a:r>
            <a:endParaRPr lang="en-US" dirty="0">
              <a:solidFill>
                <a:schemeClr val="bg1"/>
              </a:solidFill>
              <a:latin typeface="Arial" panose="020B0604020202020204" pitchFamily="34" charset="0"/>
              <a:cs typeface="Arial" panose="020B0604020202020204" pitchFamily="34" charset="0"/>
            </a:endParaRPr>
          </a:p>
        </p:txBody>
      </p:sp>
      <p:sp>
        <p:nvSpPr>
          <p:cNvPr id="18" name="Flowchart: Connector 17"/>
          <p:cNvSpPr/>
          <p:nvPr/>
        </p:nvSpPr>
        <p:spPr>
          <a:xfrm>
            <a:off x="5219541" y="1222170"/>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accent2"/>
                </a:solidFill>
              </a:rPr>
              <a:t>A1</a:t>
            </a:r>
            <a:endParaRPr lang="en-US" sz="1600" dirty="0">
              <a:solidFill>
                <a:schemeClr val="accent2"/>
              </a:solidFill>
            </a:endParaRPr>
          </a:p>
        </p:txBody>
      </p:sp>
      <p:sp>
        <p:nvSpPr>
          <p:cNvPr id="19" name="Pentagon 18"/>
          <p:cNvSpPr/>
          <p:nvPr/>
        </p:nvSpPr>
        <p:spPr>
          <a:xfrm>
            <a:off x="5562441" y="20544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Material was not ready on time</a:t>
            </a:r>
            <a:endParaRPr lang="en-US" dirty="0">
              <a:solidFill>
                <a:schemeClr val="bg1"/>
              </a:solidFill>
              <a:latin typeface="Arial" panose="020B0604020202020204" pitchFamily="34" charset="0"/>
              <a:cs typeface="Arial" panose="020B0604020202020204" pitchFamily="34" charset="0"/>
            </a:endParaRPr>
          </a:p>
        </p:txBody>
      </p:sp>
      <p:sp>
        <p:nvSpPr>
          <p:cNvPr id="20" name="Flowchart: Connector 19"/>
          <p:cNvSpPr/>
          <p:nvPr/>
        </p:nvSpPr>
        <p:spPr>
          <a:xfrm>
            <a:off x="5103812" y="2054430"/>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A2</a:t>
            </a:r>
            <a:endParaRPr lang="en-US" sz="1600" dirty="0"/>
          </a:p>
        </p:txBody>
      </p:sp>
      <p:sp>
        <p:nvSpPr>
          <p:cNvPr id="21" name="Pentagon 20"/>
          <p:cNvSpPr/>
          <p:nvPr/>
        </p:nvSpPr>
        <p:spPr>
          <a:xfrm>
            <a:off x="5562441" y="29688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Material specifications reached late</a:t>
            </a:r>
            <a:endParaRPr lang="en-US" dirty="0">
              <a:solidFill>
                <a:schemeClr val="bg1"/>
              </a:solidFill>
              <a:latin typeface="Arial" panose="020B0604020202020204" pitchFamily="34" charset="0"/>
              <a:cs typeface="Arial" panose="020B0604020202020204" pitchFamily="34" charset="0"/>
            </a:endParaRPr>
          </a:p>
        </p:txBody>
      </p:sp>
      <p:sp>
        <p:nvSpPr>
          <p:cNvPr id="22" name="Flowchart: Connector 21"/>
          <p:cNvSpPr/>
          <p:nvPr/>
        </p:nvSpPr>
        <p:spPr>
          <a:xfrm>
            <a:off x="5103812" y="2973285"/>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A3</a:t>
            </a:r>
            <a:endParaRPr lang="en-US" sz="1600" dirty="0"/>
          </a:p>
        </p:txBody>
      </p:sp>
      <p:sp>
        <p:nvSpPr>
          <p:cNvPr id="23" name="Pentagon 22"/>
          <p:cNvSpPr/>
          <p:nvPr/>
        </p:nvSpPr>
        <p:spPr>
          <a:xfrm>
            <a:off x="5562441" y="3883230"/>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Specification were not sent with PO</a:t>
            </a:r>
            <a:endParaRPr lang="en-US" dirty="0">
              <a:solidFill>
                <a:schemeClr val="bg1"/>
              </a:solidFill>
              <a:latin typeface="Arial" panose="020B0604020202020204" pitchFamily="34" charset="0"/>
              <a:cs typeface="Arial" panose="020B0604020202020204" pitchFamily="34" charset="0"/>
            </a:endParaRPr>
          </a:p>
        </p:txBody>
      </p:sp>
      <p:sp>
        <p:nvSpPr>
          <p:cNvPr id="24" name="Flowchart: Connector 23"/>
          <p:cNvSpPr/>
          <p:nvPr/>
        </p:nvSpPr>
        <p:spPr>
          <a:xfrm>
            <a:off x="5030557" y="3855088"/>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A4</a:t>
            </a:r>
            <a:endParaRPr lang="en-US" sz="1600" dirty="0"/>
          </a:p>
        </p:txBody>
      </p:sp>
      <p:sp>
        <p:nvSpPr>
          <p:cNvPr id="25" name="Pentagon 24"/>
          <p:cNvSpPr/>
          <p:nvPr/>
        </p:nvSpPr>
        <p:spPr>
          <a:xfrm>
            <a:off x="5562441" y="4807329"/>
            <a:ext cx="4189571" cy="688770"/>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Purchase person he missed to send it together</a:t>
            </a:r>
            <a:endParaRPr lang="en-US" dirty="0">
              <a:solidFill>
                <a:schemeClr val="bg1"/>
              </a:solidFill>
              <a:latin typeface="Arial" panose="020B0604020202020204" pitchFamily="34" charset="0"/>
              <a:cs typeface="Arial" panose="020B0604020202020204" pitchFamily="34" charset="0"/>
            </a:endParaRPr>
          </a:p>
        </p:txBody>
      </p:sp>
      <p:sp>
        <p:nvSpPr>
          <p:cNvPr id="26" name="Flowchart: Connector 25"/>
          <p:cNvSpPr/>
          <p:nvPr/>
        </p:nvSpPr>
        <p:spPr>
          <a:xfrm>
            <a:off x="5003541" y="4811194"/>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A5</a:t>
            </a:r>
            <a:endParaRPr lang="en-US" sz="1600" dirty="0"/>
          </a:p>
        </p:txBody>
      </p:sp>
      <p:sp>
        <p:nvSpPr>
          <p:cNvPr id="27" name="Pentagon 26"/>
          <p:cNvSpPr/>
          <p:nvPr/>
        </p:nvSpPr>
        <p:spPr>
          <a:xfrm>
            <a:off x="5562441" y="5770574"/>
            <a:ext cx="4189571" cy="1087425"/>
          </a:xfrm>
          <a:prstGeom prst="homePlate">
            <a:avLst>
              <a:gd name="adj" fmla="val 43808"/>
            </a:avLst>
          </a:prstGeom>
          <a:solidFill>
            <a:schemeClr val="accent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bg1"/>
                </a:solidFill>
                <a:latin typeface="Arial" panose="020B0604020202020204" pitchFamily="34" charset="0"/>
                <a:cs typeface="Arial" panose="020B0604020202020204" pitchFamily="34" charset="0"/>
              </a:rPr>
              <a:t>The purchase person was new and was not trained properly</a:t>
            </a:r>
            <a:endParaRPr lang="en-US" dirty="0">
              <a:solidFill>
                <a:schemeClr val="bg1"/>
              </a:solidFill>
              <a:latin typeface="Arial" panose="020B0604020202020204" pitchFamily="34" charset="0"/>
              <a:cs typeface="Arial" panose="020B0604020202020204" pitchFamily="34" charset="0"/>
            </a:endParaRPr>
          </a:p>
        </p:txBody>
      </p:sp>
      <p:sp>
        <p:nvSpPr>
          <p:cNvPr id="28" name="Flowchart: Connector 27"/>
          <p:cNvSpPr/>
          <p:nvPr/>
        </p:nvSpPr>
        <p:spPr>
          <a:xfrm>
            <a:off x="5033966" y="5879904"/>
            <a:ext cx="685800" cy="6858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A6</a:t>
            </a:r>
            <a:endParaRPr lang="en-US" sz="1600" dirty="0"/>
          </a:p>
        </p:txBody>
      </p:sp>
    </p:spTree>
    <p:extLst>
      <p:ext uri="{BB962C8B-B14F-4D97-AF65-F5344CB8AC3E}">
        <p14:creationId xmlns:p14="http://schemas.microsoft.com/office/powerpoint/2010/main" val="1046008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Organization</a:t>
            </a:r>
            <a:endParaRPr lang="en-US" dirty="0"/>
          </a:p>
        </p:txBody>
      </p:sp>
      <p:graphicFrame>
        <p:nvGraphicFramePr>
          <p:cNvPr id="40" name="内容占位符 3"/>
          <p:cNvGraphicFramePr>
            <a:graphicFrameLocks/>
          </p:cNvGraphicFramePr>
          <p:nvPr>
            <p:extLst>
              <p:ext uri="{D42A27DB-BD31-4B8C-83A1-F6EECF244321}">
                <p14:modId xmlns:p14="http://schemas.microsoft.com/office/powerpoint/2010/main" val="2364715466"/>
              </p:ext>
            </p:extLst>
          </p:nvPr>
        </p:nvGraphicFramePr>
        <p:xfrm>
          <a:off x="1671764" y="1600200"/>
          <a:ext cx="800404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0498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Improvement and Benchmarking</a:t>
            </a:r>
            <a:endParaRPr lang="en-US" dirty="0"/>
          </a:p>
        </p:txBody>
      </p:sp>
      <p:sp>
        <p:nvSpPr>
          <p:cNvPr id="3" name="TextBox 2"/>
          <p:cNvSpPr txBox="1"/>
          <p:nvPr/>
        </p:nvSpPr>
        <p:spPr>
          <a:xfrm>
            <a:off x="379412" y="1219200"/>
            <a:ext cx="10990066" cy="1569660"/>
          </a:xfrm>
          <a:prstGeom prst="rect">
            <a:avLst/>
          </a:prstGeom>
          <a:noFill/>
        </p:spPr>
        <p:txBody>
          <a:bodyPr wrap="square" rtlCol="0">
            <a:spAutoFit/>
          </a:bodyPr>
          <a:lstStyle/>
          <a:p>
            <a:pPr algn="just"/>
            <a:r>
              <a:rPr lang="en-US" sz="1600" b="1" i="1" dirty="0" smtClean="0">
                <a:latin typeface="Times New Roman" panose="02020603050405020304" pitchFamily="18" charset="0"/>
                <a:cs typeface="Times New Roman" panose="02020603050405020304" pitchFamily="18" charset="0"/>
              </a:rPr>
              <a:t>Software process improvement (</a:t>
            </a:r>
            <a:r>
              <a:rPr lang="en-US" sz="1600" b="1" i="1" dirty="0" smtClean="0">
                <a:solidFill>
                  <a:srgbClr val="FF0000"/>
                </a:solidFill>
                <a:latin typeface="Times New Roman" panose="02020603050405020304" pitchFamily="18" charset="0"/>
                <a:cs typeface="Times New Roman" panose="02020603050405020304" pitchFamily="18" charset="0"/>
              </a:rPr>
              <a:t>SPI</a:t>
            </a:r>
            <a:r>
              <a:rPr lang="en-US" sz="1600" b="1" i="1" dirty="0" smtClean="0">
                <a:latin typeface="Times New Roman" panose="02020603050405020304" pitchFamily="18" charset="0"/>
                <a:cs typeface="Times New Roman" panose="02020603050405020304" pitchFamily="18" charset="0"/>
              </a:rPr>
              <a:t>) methodology is defined as a sequence of tasks, tools and techniques to plan and implement improvement activities to achieve specific goals such as increasing development speed, achieving higher product quality or reducing costs.</a:t>
            </a:r>
            <a:endParaRPr lang="en-US" sz="16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Software process improvement is a set of activities that will lead to a better software process and in result higher quality software delivered in a more timely manner.</a:t>
            </a:r>
          </a:p>
          <a:p>
            <a:pPr marL="285750" indent="-285750" algn="just">
              <a:buFont typeface="Arial" panose="020B0604020202020204" pitchFamily="34" charset="0"/>
              <a:buChar char="•"/>
            </a:pPr>
            <a:endParaRPr lang="en-US" sz="16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455612" y="2788860"/>
            <a:ext cx="10972800" cy="4031873"/>
          </a:xfrm>
          <a:prstGeom prst="rect">
            <a:avLst/>
          </a:prstGeom>
          <a:noFill/>
        </p:spPr>
        <p:txBody>
          <a:bodyPr wrap="square" rtlCol="0">
            <a:spAutoFit/>
          </a:bodyPr>
          <a:lstStyle/>
          <a:p>
            <a:pPr algn="just"/>
            <a:r>
              <a:rPr lang="en-US" sz="1600" b="1" dirty="0" smtClean="0">
                <a:latin typeface="Times New Roman" panose="02020603050405020304" pitchFamily="18" charset="0"/>
                <a:cs typeface="Times New Roman" panose="02020603050405020304" pitchFamily="18" charset="0"/>
              </a:rPr>
              <a:t>Assessment and Gap Analysis: </a:t>
            </a:r>
          </a:p>
          <a:p>
            <a:pPr marL="895243" lvl="1" indent="-285750" algn="just">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Assessment allows you to analyze the current working process i.e. current strength and weaknesses.</a:t>
            </a:r>
          </a:p>
          <a:p>
            <a:pPr marL="895243" lvl="1" indent="-285750" algn="just">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The difference between local application and best practice represents a “GAP”, that offer opportunities for improvement.</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t>SPI Approach is iterative and continuous but it can be viewed in five quick look steps.</a:t>
            </a:r>
          </a:p>
          <a:p>
            <a:pPr marL="952393" lvl="1" indent="-342900">
              <a:buFont typeface="+mj-lt"/>
              <a:buAutoNum type="arabicPeriod"/>
            </a:pPr>
            <a:r>
              <a:rPr lang="en-US" dirty="0"/>
              <a:t>Assessment of current software process.</a:t>
            </a:r>
          </a:p>
          <a:p>
            <a:pPr marL="952393" lvl="1" indent="-342900">
              <a:buFont typeface="+mj-lt"/>
              <a:buAutoNum type="arabicPeriod"/>
            </a:pPr>
            <a:r>
              <a:rPr lang="en-US" dirty="0"/>
              <a:t>Education and training of practitioners and managers</a:t>
            </a:r>
          </a:p>
          <a:p>
            <a:pPr marL="952393" lvl="1" indent="-342900">
              <a:buFont typeface="+mj-lt"/>
              <a:buAutoNum type="arabicPeriod"/>
            </a:pPr>
            <a:r>
              <a:rPr lang="en-US" dirty="0"/>
              <a:t>Selection and justification of process elements, software engineering methods and tools.</a:t>
            </a:r>
          </a:p>
          <a:p>
            <a:pPr marL="952393" lvl="1" indent="-342900">
              <a:buFont typeface="+mj-lt"/>
              <a:buAutoNum type="arabicPeriod"/>
            </a:pPr>
            <a:r>
              <a:rPr lang="en-US" dirty="0"/>
              <a:t>Implementation of the SPI plan.</a:t>
            </a:r>
          </a:p>
          <a:p>
            <a:pPr marL="952393" lvl="1" indent="-342900">
              <a:buFont typeface="+mj-lt"/>
              <a:buAutoNum type="arabicPeriod"/>
            </a:pPr>
            <a:r>
              <a:rPr lang="en-US" dirty="0"/>
              <a:t>Evaluation and tuning based on the results of the plan.</a:t>
            </a:r>
          </a:p>
          <a:p>
            <a:pPr lvl="1" algn="just"/>
            <a:endParaRPr lang="en-US"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5653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Benchmarking</a:t>
            </a:r>
            <a:endParaRPr lang="en-US" dirty="0"/>
          </a:p>
        </p:txBody>
      </p:sp>
      <p:sp>
        <p:nvSpPr>
          <p:cNvPr id="3" name="TextBox 2"/>
          <p:cNvSpPr txBox="1"/>
          <p:nvPr/>
        </p:nvSpPr>
        <p:spPr>
          <a:xfrm>
            <a:off x="684212" y="1143000"/>
            <a:ext cx="7924800" cy="2062103"/>
          </a:xfrm>
          <a:prstGeom prst="rect">
            <a:avLst/>
          </a:prstGeom>
          <a:noFill/>
        </p:spPr>
        <p:txBody>
          <a:bodyPr wrap="square" rtlCol="0">
            <a:spAutoFit/>
          </a:bodyPr>
          <a:lstStyle/>
          <a:p>
            <a:pPr algn="just" fontAlgn="base"/>
            <a:r>
              <a:rPr lang="en-US" sz="1600" dirty="0">
                <a:latin typeface="Times New Roman" panose="02020603050405020304" pitchFamily="18" charset="0"/>
                <a:cs typeface="Times New Roman" panose="02020603050405020304" pitchFamily="18" charset="0"/>
              </a:rPr>
              <a:t>Benchmarking allows you to compare the performance of your software development/maintenance project to other projects in the IT industry.</a:t>
            </a:r>
          </a:p>
          <a:p>
            <a:pPr algn="just" fontAlgn="base"/>
            <a:r>
              <a:rPr lang="en-US" sz="1600" dirty="0">
                <a:latin typeface="Times New Roman" panose="02020603050405020304" pitchFamily="18" charset="0"/>
                <a:cs typeface="Times New Roman" panose="02020603050405020304" pitchFamily="18" charset="0"/>
              </a:rPr>
              <a:t>This is valuable given that other IT </a:t>
            </a:r>
            <a:r>
              <a:rPr lang="en-US" sz="1600" dirty="0" err="1">
                <a:latin typeface="Times New Roman" panose="02020603050405020304" pitchFamily="18" charset="0"/>
                <a:cs typeface="Times New Roman" panose="02020603050405020304" pitchFamily="18" charset="0"/>
              </a:rPr>
              <a:t>organisations</a:t>
            </a:r>
            <a:r>
              <a:rPr lang="en-US" sz="1600" dirty="0">
                <a:latin typeface="Times New Roman" panose="02020603050405020304" pitchFamily="18" charset="0"/>
                <a:cs typeface="Times New Roman" panose="02020603050405020304" pitchFamily="18" charset="0"/>
              </a:rPr>
              <a:t> employ best practices and are considered to be the “best in industry”.</a:t>
            </a:r>
          </a:p>
          <a:p>
            <a:pPr algn="just" fontAlgn="base"/>
            <a:r>
              <a:rPr lang="en-US" sz="1600" dirty="0">
                <a:latin typeface="Times New Roman" panose="02020603050405020304" pitchFamily="18" charset="0"/>
                <a:cs typeface="Times New Roman" panose="02020603050405020304" pitchFamily="18" charset="0"/>
              </a:rPr>
              <a:t>Benchmarking clearly shows key performance areas that require improvement as you aim for excellence in productivity. </a:t>
            </a:r>
            <a:r>
              <a:rPr lang="en-US" sz="1600" dirty="0" smtClean="0">
                <a:latin typeface="Times New Roman" panose="02020603050405020304" pitchFamily="18" charset="0"/>
                <a:cs typeface="Times New Roman" panose="02020603050405020304" pitchFamily="18" charset="0"/>
              </a:rPr>
              <a:t>Your </a:t>
            </a:r>
            <a:r>
              <a:rPr lang="en-US" sz="1600" dirty="0">
                <a:latin typeface="Times New Roman" panose="02020603050405020304" pitchFamily="18" charset="0"/>
                <a:cs typeface="Times New Roman" panose="02020603050405020304" pitchFamily="18" charset="0"/>
              </a:rPr>
              <a:t>aim is to maintain Quality and Customer Satisfaction as project performance is improved.</a:t>
            </a:r>
          </a:p>
          <a:p>
            <a:pPr algn="just"/>
            <a:endParaRPr lang="en-US" sz="16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84212" y="4069431"/>
            <a:ext cx="4572000" cy="2800767"/>
          </a:xfrm>
          <a:prstGeom prst="rect">
            <a:avLst/>
          </a:prstGeom>
          <a:noFill/>
        </p:spPr>
        <p:txBody>
          <a:bodyPr wrap="square" rtlCol="0">
            <a:spAutoFit/>
          </a:bodyPr>
          <a:lstStyle/>
          <a:p>
            <a:pPr algn="just" fontAlgn="base"/>
            <a:r>
              <a:rPr lang="en-US" b="1" dirty="0">
                <a:latin typeface="Times New Roman" panose="02020603050405020304" pitchFamily="18" charset="0"/>
                <a:cs typeface="Times New Roman" panose="02020603050405020304" pitchFamily="18" charset="0"/>
              </a:rPr>
              <a:t>A Typical Benchmark</a:t>
            </a:r>
          </a:p>
          <a:p>
            <a:pPr algn="just" fontAlgn="base"/>
            <a:r>
              <a:rPr lang="en-US" sz="1600" dirty="0">
                <a:latin typeface="Times New Roman" panose="02020603050405020304" pitchFamily="18" charset="0"/>
                <a:cs typeface="Times New Roman" panose="02020603050405020304" pitchFamily="18" charset="0"/>
              </a:rPr>
              <a:t>A typical benchmark could contain factors such as:</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Development productivity (hours/function point)</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Time to market (months/1000FP)</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Defects/1000 function points</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Customer satisfaction</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 on time</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 on budget</a:t>
            </a:r>
          </a:p>
          <a:p>
            <a:pPr marL="285750" indent="-285750" algn="just" fontAlgn="base">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 change requests (measure by FP/ delivered FP</a:t>
            </a:r>
          </a:p>
          <a:p>
            <a:pPr algn="just"/>
            <a:endParaRPr lang="en-US" dirty="0"/>
          </a:p>
        </p:txBody>
      </p:sp>
      <p:sp>
        <p:nvSpPr>
          <p:cNvPr id="5" name="TextBox 4"/>
          <p:cNvSpPr txBox="1"/>
          <p:nvPr/>
        </p:nvSpPr>
        <p:spPr>
          <a:xfrm>
            <a:off x="671381" y="3205103"/>
            <a:ext cx="6553200" cy="584775"/>
          </a:xfrm>
          <a:prstGeom prst="rect">
            <a:avLst/>
          </a:prstGeom>
          <a:noFill/>
          <a:ln>
            <a:solidFill>
              <a:schemeClr val="tx1"/>
            </a:solidFill>
            <a:prstDash val="dash"/>
          </a:ln>
        </p:spPr>
        <p:txBody>
          <a:bodyPr wrap="square" rtlCol="0">
            <a:spAutoFit/>
          </a:bodyPr>
          <a:lstStyle/>
          <a:p>
            <a:pPr fontAlgn="base"/>
            <a:r>
              <a:rPr lang="en-US" sz="1600" b="1" i="1" dirty="0" smtClean="0">
                <a:latin typeface="Times New Roman" panose="02020603050405020304" pitchFamily="18" charset="0"/>
                <a:cs typeface="Times New Roman" panose="02020603050405020304" pitchFamily="18" charset="0"/>
              </a:rPr>
              <a:t>Essentially a benchmark is a comparative study with at least one another source of performance data. This may be quantitative or qualitative.</a:t>
            </a:r>
            <a:endParaRPr lang="en-US" sz="1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9488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Benchmarking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40367583"/>
              </p:ext>
            </p:extLst>
          </p:nvPr>
        </p:nvGraphicFramePr>
        <p:xfrm>
          <a:off x="1293812" y="1447800"/>
          <a:ext cx="8125884" cy="5577840"/>
        </p:xfrm>
        <a:graphic>
          <a:graphicData uri="http://schemas.openxmlformats.org/drawingml/2006/table">
            <a:tbl>
              <a:tblPr firstRow="1" bandRow="1">
                <a:tableStyleId>{5940675A-B579-460E-94D1-54222C63F5DA}</a:tableStyleId>
              </a:tblPr>
              <a:tblGrid>
                <a:gridCol w="2895600"/>
                <a:gridCol w="5230284"/>
              </a:tblGrid>
              <a:tr h="370840">
                <a:tc>
                  <a:txBody>
                    <a:bodyPr/>
                    <a:lstStyle/>
                    <a:p>
                      <a:r>
                        <a:rPr lang="en-US" dirty="0" smtClean="0"/>
                        <a:t>Product</a:t>
                      </a:r>
                      <a:r>
                        <a:rPr lang="en-US" baseline="0" dirty="0" smtClean="0"/>
                        <a:t> Benchmark</a:t>
                      </a:r>
                      <a:endParaRPr lang="en-US" dirty="0"/>
                    </a:p>
                  </a:txBody>
                  <a:tcPr/>
                </a:tc>
                <a:tc>
                  <a:txBody>
                    <a:bodyPr/>
                    <a:lstStyle/>
                    <a:p>
                      <a:r>
                        <a:rPr lang="en-US" dirty="0" smtClean="0"/>
                        <a:t>Compare product or services</a:t>
                      </a:r>
                      <a:endParaRPr lang="en-US" dirty="0"/>
                    </a:p>
                  </a:txBody>
                  <a:tcPr/>
                </a:tc>
              </a:tr>
              <a:tr h="370840">
                <a:tc>
                  <a:txBody>
                    <a:bodyPr/>
                    <a:lstStyle/>
                    <a:p>
                      <a:r>
                        <a:rPr lang="en-US" dirty="0" smtClean="0"/>
                        <a:t>Strategic</a:t>
                      </a:r>
                      <a:r>
                        <a:rPr lang="en-US" baseline="0" dirty="0" smtClean="0"/>
                        <a:t> Benchmark</a:t>
                      </a:r>
                      <a:endParaRPr lang="en-US" dirty="0"/>
                    </a:p>
                  </a:txBody>
                  <a:tcPr/>
                </a:tc>
                <a:tc>
                  <a:txBody>
                    <a:bodyPr/>
                    <a:lstStyle/>
                    <a:p>
                      <a:r>
                        <a:rPr lang="en-US" dirty="0" smtClean="0"/>
                        <a:t>Compare organizational structures, management practices, and business strategies</a:t>
                      </a:r>
                      <a:endParaRPr lang="en-US" dirty="0"/>
                    </a:p>
                  </a:txBody>
                  <a:tcPr/>
                </a:tc>
              </a:tr>
              <a:tr h="370840">
                <a:tc>
                  <a:txBody>
                    <a:bodyPr/>
                    <a:lstStyle/>
                    <a:p>
                      <a:r>
                        <a:rPr lang="en-US" dirty="0" smtClean="0"/>
                        <a:t>Internal Benchmark</a:t>
                      </a:r>
                      <a:endParaRPr lang="en-US" dirty="0"/>
                    </a:p>
                  </a:txBody>
                  <a:tcPr/>
                </a:tc>
                <a:tc>
                  <a:txBody>
                    <a:bodyPr/>
                    <a:lstStyle/>
                    <a:p>
                      <a:r>
                        <a:rPr lang="en-US" dirty="0" smtClean="0"/>
                        <a:t>Compare similar products or services of similar business units within one organization.</a:t>
                      </a:r>
                      <a:endParaRPr lang="en-US" dirty="0"/>
                    </a:p>
                  </a:txBody>
                  <a:tcPr/>
                </a:tc>
              </a:tr>
              <a:tr h="370840">
                <a:tc>
                  <a:txBody>
                    <a:bodyPr/>
                    <a:lstStyle/>
                    <a:p>
                      <a:r>
                        <a:rPr lang="en-US" dirty="0" smtClean="0"/>
                        <a:t>Competitive Benchmark</a:t>
                      </a:r>
                      <a:endParaRPr lang="en-US" dirty="0"/>
                    </a:p>
                  </a:txBody>
                  <a:tcPr/>
                </a:tc>
                <a:tc>
                  <a:txBody>
                    <a:bodyPr/>
                    <a:lstStyle/>
                    <a:p>
                      <a:r>
                        <a:rPr lang="en-US" dirty="0" smtClean="0"/>
                        <a:t>Compares performance with a direct  competitor.</a:t>
                      </a:r>
                      <a:r>
                        <a:rPr lang="en-US" baseline="0" dirty="0" smtClean="0"/>
                        <a:t> Objects under investigation can be: Products, services, technology, research and development</a:t>
                      </a:r>
                      <a:r>
                        <a:rPr lang="en-US" baseline="0" smtClean="0"/>
                        <a:t>, </a:t>
                      </a:r>
                      <a:r>
                        <a:rPr lang="en-US" baseline="0" smtClean="0"/>
                        <a:t>personnel </a:t>
                      </a:r>
                      <a:r>
                        <a:rPr lang="en-US" baseline="0" dirty="0" smtClean="0"/>
                        <a:t>policies, etc.</a:t>
                      </a:r>
                      <a:endParaRPr lang="en-US" dirty="0"/>
                    </a:p>
                  </a:txBody>
                  <a:tcPr/>
                </a:tc>
              </a:tr>
              <a:tr h="370840">
                <a:tc>
                  <a:txBody>
                    <a:bodyPr/>
                    <a:lstStyle/>
                    <a:p>
                      <a:r>
                        <a:rPr lang="en-US" dirty="0" smtClean="0"/>
                        <a:t>Collaborative</a:t>
                      </a:r>
                      <a:endParaRPr lang="en-US" dirty="0"/>
                    </a:p>
                  </a:txBody>
                  <a:tcPr/>
                </a:tc>
                <a:tc>
                  <a:txBody>
                    <a:bodyPr/>
                    <a:lstStyle/>
                    <a:p>
                      <a:r>
                        <a:rPr lang="en-US" dirty="0" smtClean="0"/>
                        <a:t>Across industries</a:t>
                      </a:r>
                      <a:r>
                        <a:rPr lang="en-US" baseline="0" dirty="0" smtClean="0"/>
                        <a:t> (Wall-mart and dell example)</a:t>
                      </a:r>
                      <a:endParaRPr lang="en-US" dirty="0"/>
                    </a:p>
                  </a:txBody>
                  <a:tcPr/>
                </a:tc>
              </a:tr>
            </a:tbl>
          </a:graphicData>
        </a:graphic>
      </p:graphicFrame>
    </p:spTree>
    <p:extLst>
      <p:ext uri="{BB962C8B-B14F-4D97-AF65-F5344CB8AC3E}">
        <p14:creationId xmlns:p14="http://schemas.microsoft.com/office/powerpoint/2010/main" val="719578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Rectangle 3"/>
          <p:cNvSpPr txBox="1">
            <a:spLocks noChangeArrowheads="1"/>
          </p:cNvSpPr>
          <p:nvPr/>
        </p:nvSpPr>
        <p:spPr>
          <a:xfrm>
            <a:off x="684213" y="1492250"/>
            <a:ext cx="7238999" cy="4679950"/>
          </a:xfrm>
          <a:prstGeom prst="rect">
            <a:avLst/>
          </a:prstGeom>
          <a:ln w="28575">
            <a:noFill/>
          </a:ln>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419087" indent="-342900">
              <a:lnSpc>
                <a:spcPct val="300000"/>
              </a:lnSpc>
              <a:defRPr/>
            </a:pPr>
            <a:r>
              <a:rPr lang="en-US" altLang="zh-CN" sz="2400" dirty="0" smtClean="0"/>
              <a:t>Introduction to Quality</a:t>
            </a:r>
          </a:p>
          <a:p>
            <a:pPr marL="419087" indent="-342900">
              <a:lnSpc>
                <a:spcPct val="300000"/>
              </a:lnSpc>
              <a:defRPr/>
            </a:pPr>
            <a:r>
              <a:rPr lang="en-US" altLang="zh-CN" sz="2400" dirty="0" smtClean="0"/>
              <a:t>Quality Principles</a:t>
            </a:r>
          </a:p>
          <a:p>
            <a:pPr marL="419087" indent="-342900">
              <a:lnSpc>
                <a:spcPct val="300000"/>
              </a:lnSpc>
              <a:defRPr/>
            </a:pPr>
            <a:r>
              <a:rPr lang="en-US" altLang="zh-CN" sz="2400" dirty="0" smtClean="0"/>
              <a:t>Benefits of Quality</a:t>
            </a:r>
          </a:p>
          <a:p>
            <a:pPr marL="419087" indent="-342900">
              <a:lnSpc>
                <a:spcPct val="300000"/>
              </a:lnSpc>
              <a:defRPr/>
            </a:pPr>
            <a:r>
              <a:rPr lang="en-US" altLang="zh-CN" sz="2400" dirty="0" smtClean="0"/>
              <a:t>Organization and Process Benchmarking</a:t>
            </a:r>
          </a:p>
          <a:p>
            <a:pPr marL="0" indent="0">
              <a:lnSpc>
                <a:spcPct val="150000"/>
              </a:lnSpc>
              <a:buFontTx/>
              <a:buNone/>
              <a:defRPr/>
            </a:pPr>
            <a:endParaRPr lang="en-GB" altLang="en-US" sz="2600" dirty="0"/>
          </a:p>
        </p:txBody>
      </p:sp>
    </p:spTree>
    <p:extLst>
      <p:ext uri="{BB962C8B-B14F-4D97-AF65-F5344CB8AC3E}">
        <p14:creationId xmlns:p14="http://schemas.microsoft.com/office/powerpoint/2010/main" val="2112401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Rectangle 3"/>
          <p:cNvSpPr txBox="1">
            <a:spLocks noChangeArrowheads="1"/>
          </p:cNvSpPr>
          <p:nvPr/>
        </p:nvSpPr>
        <p:spPr>
          <a:xfrm>
            <a:off x="684213" y="1035050"/>
            <a:ext cx="11201399" cy="5746750"/>
          </a:xfrm>
          <a:prstGeom prst="rect">
            <a:avLst/>
          </a:prstGeom>
          <a:ln w="28575">
            <a:noFill/>
          </a:ln>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514350" indent="-514350">
              <a:lnSpc>
                <a:spcPct val="150000"/>
              </a:lnSpc>
              <a:buFont typeface="+mj-lt"/>
              <a:buAutoNum type="arabicPeriod"/>
              <a:defRPr/>
            </a:pPr>
            <a:r>
              <a:rPr lang="en-GB" altLang="en-US" sz="2600" dirty="0" smtClean="0"/>
              <a:t>Software (</a:t>
            </a:r>
            <a:r>
              <a:rPr lang="en-GB" altLang="en-US" sz="2600" i="1" dirty="0" smtClean="0"/>
              <a:t>following 4 characteristics</a:t>
            </a:r>
            <a:r>
              <a:rPr lang="en-GB" altLang="en-US" sz="2600" dirty="0" smtClean="0"/>
              <a:t>)</a:t>
            </a:r>
          </a:p>
          <a:p>
            <a:pPr marL="533307" lvl="1" indent="0">
              <a:lnSpc>
                <a:spcPct val="150000"/>
              </a:lnSpc>
              <a:buNone/>
              <a:defRPr/>
            </a:pPr>
            <a:r>
              <a:rPr lang="en-GB" altLang="en-US" sz="2200" dirty="0" smtClean="0">
                <a:solidFill>
                  <a:srgbClr val="FF0000"/>
                </a:solidFill>
              </a:rPr>
              <a:t>- Invisibility</a:t>
            </a:r>
            <a:r>
              <a:rPr lang="en-GB" altLang="en-US" sz="2200" dirty="0" smtClean="0"/>
              <a:t>	</a:t>
            </a:r>
            <a:r>
              <a:rPr lang="en-GB" altLang="en-US" sz="2200" dirty="0" smtClean="0">
                <a:solidFill>
                  <a:schemeClr val="tx2">
                    <a:lumMod val="60000"/>
                    <a:lumOff val="40000"/>
                  </a:schemeClr>
                </a:solidFill>
              </a:rPr>
              <a:t>- Complexity</a:t>
            </a:r>
            <a:r>
              <a:rPr lang="en-GB" altLang="en-US" sz="2200" dirty="0" smtClean="0"/>
              <a:t>	</a:t>
            </a:r>
            <a:r>
              <a:rPr lang="en-GB" altLang="en-US" sz="2200" dirty="0" smtClean="0">
                <a:solidFill>
                  <a:srgbClr val="00B050"/>
                </a:solidFill>
              </a:rPr>
              <a:t>- Conformity</a:t>
            </a:r>
            <a:r>
              <a:rPr lang="en-GB" altLang="en-US" sz="2200" dirty="0" smtClean="0"/>
              <a:t>	</a:t>
            </a:r>
            <a:r>
              <a:rPr lang="en-GB" altLang="en-US" sz="2200" dirty="0" smtClean="0">
                <a:solidFill>
                  <a:srgbClr val="7030A0"/>
                </a:solidFill>
              </a:rPr>
              <a:t>- Flexibility</a:t>
            </a:r>
            <a:endParaRPr lang="en-GB" altLang="en-US" sz="2200" dirty="0">
              <a:solidFill>
                <a:srgbClr val="7030A0"/>
              </a:solidFill>
            </a:endParaRPr>
          </a:p>
          <a:p>
            <a:pPr marL="514350" indent="-514350">
              <a:lnSpc>
                <a:spcPct val="150000"/>
              </a:lnSpc>
              <a:buFont typeface="+mj-lt"/>
              <a:buAutoNum type="arabicPeriod"/>
              <a:defRPr/>
            </a:pPr>
            <a:r>
              <a:rPr lang="en-GB" altLang="en-US" sz="2600" dirty="0" smtClean="0"/>
              <a:t>Engineering</a:t>
            </a:r>
          </a:p>
          <a:p>
            <a:pPr marL="533307" lvl="1" indent="0">
              <a:buNone/>
              <a:defRPr/>
            </a:pPr>
            <a:r>
              <a:rPr lang="en-GB" altLang="en-US" sz="2200" dirty="0" smtClean="0"/>
              <a:t>1950-1960 (Mongolian Hordes Method) – myth was adding programmers will recover the lost schedule time. The philosophy of that era was </a:t>
            </a:r>
            <a:r>
              <a:rPr lang="en-GB" altLang="en-US" sz="2200" i="1" dirty="0" smtClean="0">
                <a:solidFill>
                  <a:srgbClr val="C00000"/>
                </a:solidFill>
              </a:rPr>
              <a:t>“</a:t>
            </a:r>
            <a:r>
              <a:rPr lang="en-US" altLang="en-US" sz="2200" i="1" dirty="0" smtClean="0">
                <a:solidFill>
                  <a:srgbClr val="C00000"/>
                </a:solidFill>
              </a:rPr>
              <a:t>The </a:t>
            </a:r>
            <a:r>
              <a:rPr lang="en-US" altLang="en-US" sz="2200" i="1" dirty="0">
                <a:solidFill>
                  <a:srgbClr val="C00000"/>
                </a:solidFill>
              </a:rPr>
              <a:t>completed code will always be full of defects</a:t>
            </a:r>
            <a:r>
              <a:rPr lang="en-US" altLang="en-US" sz="2200" i="1" dirty="0" smtClean="0">
                <a:solidFill>
                  <a:srgbClr val="C00000"/>
                </a:solidFill>
              </a:rPr>
              <a:t>. The </a:t>
            </a:r>
            <a:r>
              <a:rPr lang="en-US" altLang="en-US" sz="2200" i="1" dirty="0">
                <a:solidFill>
                  <a:srgbClr val="C00000"/>
                </a:solidFill>
              </a:rPr>
              <a:t>coding should be ﬁnished quickly to correct these defects. Design as you code approach</a:t>
            </a:r>
            <a:r>
              <a:rPr lang="en-US" altLang="en-US" sz="2200" i="1" dirty="0" smtClean="0">
                <a:solidFill>
                  <a:srgbClr val="C00000"/>
                </a:solidFill>
              </a:rPr>
              <a:t>.” </a:t>
            </a:r>
            <a:r>
              <a:rPr lang="en-US" altLang="en-US" sz="2200" dirty="0"/>
              <a:t>This was </a:t>
            </a:r>
            <a:r>
              <a:rPr lang="en-US" altLang="en-US" sz="2200" dirty="0" smtClean="0"/>
              <a:t>referred </a:t>
            </a:r>
            <a:r>
              <a:rPr lang="en-US" altLang="en-US" sz="2200" dirty="0"/>
              <a:t>to as </a:t>
            </a:r>
            <a:r>
              <a:rPr lang="en-US" altLang="en-US" sz="2200" b="1" i="1" u="sng" dirty="0"/>
              <a:t>software </a:t>
            </a:r>
            <a:r>
              <a:rPr lang="en-US" altLang="en-US" sz="2200" b="1" i="1" u="sng" dirty="0" smtClean="0"/>
              <a:t>crises. </a:t>
            </a:r>
            <a:r>
              <a:rPr lang="en-US" altLang="en-US" sz="2200" dirty="0" smtClean="0"/>
              <a:t>This led to the birth of software engineering with an understanding that programming is different from science and mathematics.</a:t>
            </a:r>
          </a:p>
          <a:p>
            <a:pPr marL="533307" lvl="1" indent="0">
              <a:buNone/>
              <a:defRPr/>
            </a:pPr>
            <a:r>
              <a:rPr lang="en-US" altLang="en-US" sz="2200" dirty="0" smtClean="0"/>
              <a:t>Programmers are like engineers because they build software products. The education of classical engineers include product design and math, whereas, computer science put emphasis on latest technologies. (Bridges collapsed in large number in 19</a:t>
            </a:r>
            <a:r>
              <a:rPr lang="en-US" altLang="en-US" sz="2200" baseline="30000" dirty="0" smtClean="0"/>
              <a:t>th</a:t>
            </a:r>
            <a:r>
              <a:rPr lang="en-US" altLang="en-US" sz="2200" dirty="0" smtClean="0"/>
              <a:t> centaury). Refer to Fig. 1.1 on next page.</a:t>
            </a:r>
            <a:endParaRPr lang="en-GB" altLang="en-US" sz="2200" b="1" i="1" u="sng" dirty="0"/>
          </a:p>
        </p:txBody>
      </p:sp>
    </p:spTree>
    <p:extLst>
      <p:ext uri="{BB962C8B-B14F-4D97-AF65-F5344CB8AC3E}">
        <p14:creationId xmlns:p14="http://schemas.microsoft.com/office/powerpoint/2010/main" val="2766726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continued</a:t>
            </a:r>
            <a:endParaRPr lang="en-US" dirty="0"/>
          </a:p>
        </p:txBody>
      </p:sp>
      <p:pic>
        <p:nvPicPr>
          <p:cNvPr id="5" name="Picture 4"/>
          <p:cNvPicPr>
            <a:picLocks noChangeAspect="1"/>
          </p:cNvPicPr>
          <p:nvPr/>
        </p:nvPicPr>
        <p:blipFill>
          <a:blip r:embed="rId3"/>
          <a:stretch>
            <a:fillRect/>
          </a:stretch>
        </p:blipFill>
        <p:spPr>
          <a:xfrm>
            <a:off x="609441" y="1143000"/>
            <a:ext cx="6581775" cy="2809875"/>
          </a:xfrm>
          <a:prstGeom prst="rect">
            <a:avLst/>
          </a:prstGeom>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7431675" y="1143000"/>
            <a:ext cx="4168775" cy="5257800"/>
          </a:xfrm>
          <a:prstGeom prst="rect">
            <a:avLst/>
          </a:prstGeom>
          <a:noFill/>
        </p:spPr>
      </p:pic>
      <p:sp>
        <p:nvSpPr>
          <p:cNvPr id="7" name="TextBox 6"/>
          <p:cNvSpPr txBox="1"/>
          <p:nvPr/>
        </p:nvSpPr>
        <p:spPr>
          <a:xfrm>
            <a:off x="609441" y="4191000"/>
            <a:ext cx="6581775" cy="2308324"/>
          </a:xfrm>
          <a:prstGeom prst="rect">
            <a:avLst/>
          </a:prstGeom>
          <a:noFill/>
        </p:spPr>
        <p:txBody>
          <a:bodyPr wrap="square" rtlCol="0">
            <a:spAutoFit/>
          </a:bodyPr>
          <a:lstStyle/>
          <a:p>
            <a:pPr algn="just"/>
            <a:r>
              <a:rPr lang="en-US" dirty="0"/>
              <a:t>Poor software quality can lead to defects in the software that may adversely impact the customer and even lead to loss of life. It is therefore essential that software development organizations place sufﬁcient emphasis on quality throughout the software development lifecycle</a:t>
            </a:r>
          </a:p>
        </p:txBody>
      </p:sp>
    </p:spTree>
    <p:extLst>
      <p:ext uri="{BB962C8B-B14F-4D97-AF65-F5344CB8AC3E}">
        <p14:creationId xmlns:p14="http://schemas.microsoft.com/office/powerpoint/2010/main" val="3860937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81000"/>
            <a:ext cx="10969943" cy="711081"/>
          </a:xfrm>
        </p:spPr>
        <p:txBody>
          <a:bodyPr/>
          <a:lstStyle/>
          <a:p>
            <a:r>
              <a:rPr lang="en-US" dirty="0" smtClean="0"/>
              <a:t>Introduction continued</a:t>
            </a:r>
            <a:endParaRPr lang="en-US" dirty="0"/>
          </a:p>
        </p:txBody>
      </p:sp>
      <p:sp>
        <p:nvSpPr>
          <p:cNvPr id="3" name="TextBox 2"/>
          <p:cNvSpPr txBox="1"/>
          <p:nvPr/>
        </p:nvSpPr>
        <p:spPr>
          <a:xfrm>
            <a:off x="684212" y="1066800"/>
            <a:ext cx="11125200" cy="5262979"/>
          </a:xfrm>
          <a:prstGeom prst="rect">
            <a:avLst/>
          </a:prstGeom>
          <a:noFill/>
        </p:spPr>
        <p:txBody>
          <a:bodyPr wrap="square" rtlCol="0">
            <a:spAutoFit/>
          </a:bodyPr>
          <a:lstStyle/>
          <a:p>
            <a:pPr marL="457200" indent="-457200" algn="just">
              <a:buFont typeface="+mj-lt"/>
              <a:buAutoNum type="arabicPeriod" startAt="3"/>
            </a:pPr>
            <a:r>
              <a:rPr lang="en-US" dirty="0" smtClean="0"/>
              <a:t>Quality</a:t>
            </a:r>
          </a:p>
          <a:p>
            <a:pPr marL="519113" lvl="1" algn="just"/>
            <a:r>
              <a:rPr lang="en-US" dirty="0"/>
              <a:t>Quality means different things to different people and in different situations. This list gives some of the informal definitions of quality</a:t>
            </a:r>
            <a:r>
              <a:rPr lang="en-US" dirty="0" smtClean="0"/>
              <a:t>:</a:t>
            </a:r>
          </a:p>
          <a:p>
            <a:pPr marL="519113" lvl="1" algn="just"/>
            <a:endParaRPr lang="en-US" dirty="0" smtClean="0"/>
          </a:p>
          <a:p>
            <a:pPr marL="1033463" lvl="1" indent="-514350" algn="just">
              <a:buFont typeface="+mj-lt"/>
              <a:buAutoNum type="romanLcPeriod"/>
            </a:pPr>
            <a:r>
              <a:rPr lang="en-US" i="1" dirty="0">
                <a:solidFill>
                  <a:srgbClr val="167200"/>
                </a:solidFill>
              </a:rPr>
              <a:t>Quality is not a program; it is an approach to business</a:t>
            </a:r>
            <a:r>
              <a:rPr lang="en-US" i="1" dirty="0" smtClean="0">
                <a:solidFill>
                  <a:srgbClr val="167200"/>
                </a:solidFill>
              </a:rPr>
              <a:t>.</a:t>
            </a:r>
          </a:p>
          <a:p>
            <a:pPr marL="1033463" lvl="1" indent="-514350" algn="just">
              <a:buFont typeface="+mj-lt"/>
              <a:buAutoNum type="romanLcPeriod"/>
            </a:pPr>
            <a:r>
              <a:rPr lang="en-US" i="1" dirty="0">
                <a:solidFill>
                  <a:srgbClr val="167200"/>
                </a:solidFill>
              </a:rPr>
              <a:t>Quality is a collection of powerful tools and concepts that are proven to work</a:t>
            </a:r>
            <a:r>
              <a:rPr lang="en-US" i="1" dirty="0" smtClean="0">
                <a:solidFill>
                  <a:srgbClr val="167200"/>
                </a:solidFill>
              </a:rPr>
              <a:t>.</a:t>
            </a:r>
          </a:p>
          <a:p>
            <a:pPr marL="1033463" lvl="1" indent="-514350" algn="just">
              <a:buFont typeface="+mj-lt"/>
              <a:buAutoNum type="romanLcPeriod"/>
            </a:pPr>
            <a:r>
              <a:rPr lang="en-US" i="1" dirty="0">
                <a:solidFill>
                  <a:srgbClr val="167200"/>
                </a:solidFill>
              </a:rPr>
              <a:t>Quality is defined by customers through their </a:t>
            </a:r>
            <a:r>
              <a:rPr lang="en-US" i="1" dirty="0" smtClean="0">
                <a:solidFill>
                  <a:srgbClr val="167200"/>
                </a:solidFill>
              </a:rPr>
              <a:t>satisfaction.</a:t>
            </a:r>
          </a:p>
          <a:p>
            <a:pPr marL="1033463" lvl="1" indent="-514350" algn="just">
              <a:buFont typeface="+mj-lt"/>
              <a:buAutoNum type="romanLcPeriod"/>
            </a:pPr>
            <a:r>
              <a:rPr lang="en-US" i="1" dirty="0" smtClean="0">
                <a:solidFill>
                  <a:srgbClr val="167200"/>
                </a:solidFill>
              </a:rPr>
              <a:t>Quality </a:t>
            </a:r>
            <a:r>
              <a:rPr lang="en-US" i="1" dirty="0">
                <a:solidFill>
                  <a:srgbClr val="167200"/>
                </a:solidFill>
              </a:rPr>
              <a:t>includes continual improvement and breakthrough events. </a:t>
            </a:r>
            <a:endParaRPr lang="en-US" i="1" dirty="0" smtClean="0">
              <a:solidFill>
                <a:srgbClr val="167200"/>
              </a:solidFill>
            </a:endParaRPr>
          </a:p>
          <a:p>
            <a:pPr marL="1033463" lvl="1" indent="-514350" algn="just">
              <a:buFont typeface="+mj-lt"/>
              <a:buAutoNum type="romanLcPeriod"/>
            </a:pPr>
            <a:r>
              <a:rPr lang="en-US" i="1" dirty="0" smtClean="0">
                <a:solidFill>
                  <a:srgbClr val="167200"/>
                </a:solidFill>
              </a:rPr>
              <a:t>Quality </a:t>
            </a:r>
            <a:r>
              <a:rPr lang="en-US" i="1" dirty="0">
                <a:solidFill>
                  <a:srgbClr val="167200"/>
                </a:solidFill>
              </a:rPr>
              <a:t>tools and techniques are applicable in every aspect </a:t>
            </a:r>
            <a:r>
              <a:rPr lang="en-US" i="1" dirty="0" smtClean="0">
                <a:solidFill>
                  <a:srgbClr val="167200"/>
                </a:solidFill>
              </a:rPr>
              <a:t>of business.</a:t>
            </a:r>
          </a:p>
          <a:p>
            <a:pPr marL="1033463" lvl="1" indent="-514350" algn="just">
              <a:buFont typeface="+mj-lt"/>
              <a:buAutoNum type="romanLcPeriod"/>
            </a:pPr>
            <a:r>
              <a:rPr lang="en-US" i="1" dirty="0">
                <a:solidFill>
                  <a:srgbClr val="167200"/>
                </a:solidFill>
              </a:rPr>
              <a:t>Quality is aimed at perfection; anything less is an improvement opportunity</a:t>
            </a:r>
            <a:r>
              <a:rPr lang="en-US" i="1" dirty="0" smtClean="0">
                <a:solidFill>
                  <a:srgbClr val="167200"/>
                </a:solidFill>
              </a:rPr>
              <a:t>.</a:t>
            </a:r>
          </a:p>
          <a:p>
            <a:pPr marL="1033463" lvl="1" indent="-514350" algn="just">
              <a:buFont typeface="+mj-lt"/>
              <a:buAutoNum type="romanLcPeriod"/>
            </a:pPr>
            <a:r>
              <a:rPr lang="en-US" i="1" dirty="0">
                <a:solidFill>
                  <a:srgbClr val="FF0000"/>
                </a:solidFill>
              </a:rPr>
              <a:t>Quality increases customer satisfaction, reduces cycle time and costs, and eliminates errors and rework</a:t>
            </a:r>
            <a:r>
              <a:rPr lang="en-US" i="1" dirty="0" smtClean="0">
                <a:solidFill>
                  <a:srgbClr val="FF0000"/>
                </a:solidFill>
              </a:rPr>
              <a:t>.</a:t>
            </a:r>
          </a:p>
          <a:p>
            <a:pPr marL="1033463" lvl="1" indent="-514350" algn="just">
              <a:buFont typeface="+mj-lt"/>
              <a:buAutoNum type="romanLcPeriod"/>
            </a:pPr>
            <a:r>
              <a:rPr lang="en-US" i="1" dirty="0">
                <a:solidFill>
                  <a:srgbClr val="167200"/>
                </a:solidFill>
              </a:rPr>
              <a:t>Quality is not just for businesses. It works in nonprofit organizations such as schools, healthcare and social services, and government agencies</a:t>
            </a:r>
            <a:r>
              <a:rPr lang="en-US" i="1" dirty="0" smtClean="0">
                <a:solidFill>
                  <a:srgbClr val="167200"/>
                </a:solidFill>
              </a:rPr>
              <a:t>.</a:t>
            </a:r>
          </a:p>
        </p:txBody>
      </p:sp>
    </p:spTree>
    <p:extLst>
      <p:ext uri="{BB962C8B-B14F-4D97-AF65-F5344CB8AC3E}">
        <p14:creationId xmlns:p14="http://schemas.microsoft.com/office/powerpoint/2010/main" val="2558244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Quality</a:t>
            </a:r>
            <a:endParaRPr lang="en-US" dirty="0"/>
          </a:p>
        </p:txBody>
      </p:sp>
      <p:pic>
        <p:nvPicPr>
          <p:cNvPr id="3" name="Picture 2"/>
          <p:cNvPicPr>
            <a:picLocks noChangeAspect="1"/>
          </p:cNvPicPr>
          <p:nvPr/>
        </p:nvPicPr>
        <p:blipFill>
          <a:blip r:embed="rId2"/>
          <a:stretch>
            <a:fillRect/>
          </a:stretch>
        </p:blipFill>
        <p:spPr>
          <a:xfrm>
            <a:off x="1141412" y="1685925"/>
            <a:ext cx="9906000" cy="4257675"/>
          </a:xfrm>
          <a:prstGeom prst="rect">
            <a:avLst/>
          </a:prstGeom>
        </p:spPr>
      </p:pic>
      <p:sp>
        <p:nvSpPr>
          <p:cNvPr id="4" name="TextBox 3"/>
          <p:cNvSpPr txBox="1"/>
          <p:nvPr/>
        </p:nvSpPr>
        <p:spPr>
          <a:xfrm>
            <a:off x="1065212" y="5950803"/>
            <a:ext cx="9982200" cy="830997"/>
          </a:xfrm>
          <a:prstGeom prst="rect">
            <a:avLst/>
          </a:prstGeom>
          <a:noFill/>
        </p:spPr>
        <p:txBody>
          <a:bodyPr wrap="square" rtlCol="0">
            <a:spAutoFit/>
          </a:bodyPr>
          <a:lstStyle/>
          <a:p>
            <a:pPr algn="just"/>
            <a:r>
              <a:rPr lang="en-US" b="1" dirty="0">
                <a:latin typeface="Times New Roman" panose="02020603050405020304" pitchFamily="18" charset="0"/>
                <a:cs typeface="Times New Roman" panose="02020603050405020304" pitchFamily="18" charset="0"/>
              </a:rPr>
              <a:t>Table 1.1 compares the consequences and impact of quality management at two different quality levels, three sigma and six sigma.</a:t>
            </a:r>
          </a:p>
        </p:txBody>
      </p:sp>
      <p:sp>
        <p:nvSpPr>
          <p:cNvPr id="5" name="TextBox 4"/>
          <p:cNvSpPr txBox="1"/>
          <p:nvPr/>
        </p:nvSpPr>
        <p:spPr>
          <a:xfrm>
            <a:off x="1042842" y="1185446"/>
            <a:ext cx="9982200" cy="338554"/>
          </a:xfrm>
          <a:prstGeom prst="rect">
            <a:avLst/>
          </a:prstGeom>
          <a:noFill/>
        </p:spPr>
        <p:txBody>
          <a:bodyPr wrap="square" rtlCol="0">
            <a:spAutoFit/>
          </a:bodyPr>
          <a:lstStyle/>
          <a:p>
            <a:pPr algn="ctr"/>
            <a:r>
              <a:rPr lang="en-US" sz="1600" b="1" dirty="0">
                <a:solidFill>
                  <a:srgbClr val="FF0000"/>
                </a:solidFill>
                <a:latin typeface="Times New Roman" panose="02020603050405020304" pitchFamily="18" charset="0"/>
                <a:cs typeface="Times New Roman" panose="02020603050405020304" pitchFamily="18" charset="0"/>
              </a:rPr>
              <a:t>Results—performance  and  financial—are  the  natural  consequence  of  effective quality management.</a:t>
            </a:r>
          </a:p>
        </p:txBody>
      </p:sp>
    </p:spTree>
    <p:extLst>
      <p:ext uri="{BB962C8B-B14F-4D97-AF65-F5344CB8AC3E}">
        <p14:creationId xmlns:p14="http://schemas.microsoft.com/office/powerpoint/2010/main" val="756130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Defined</a:t>
            </a:r>
            <a:endParaRPr lang="en-US" dirty="0"/>
          </a:p>
        </p:txBody>
      </p:sp>
      <p:sp>
        <p:nvSpPr>
          <p:cNvPr id="3" name="TextBox 2"/>
          <p:cNvSpPr txBox="1"/>
          <p:nvPr/>
        </p:nvSpPr>
        <p:spPr>
          <a:xfrm>
            <a:off x="303212" y="1219200"/>
            <a:ext cx="7010400" cy="2308324"/>
          </a:xfrm>
          <a:prstGeom prst="rect">
            <a:avLst/>
          </a:prstGeom>
          <a:noFill/>
          <a:ln>
            <a:solidFill>
              <a:schemeClr val="tx1"/>
            </a:solidFill>
            <a:prstDash val="sysDot"/>
          </a:ln>
        </p:spPr>
        <p:txBody>
          <a:bodyPr wrap="square" rtlCol="0">
            <a:spAutoFit/>
          </a:bodyPr>
          <a:lstStyle/>
          <a:p>
            <a:pPr algn="ctr"/>
            <a:r>
              <a:rPr lang="en-US" b="1" dirty="0"/>
              <a:t>(ISO 8402)</a:t>
            </a:r>
          </a:p>
          <a:p>
            <a:pPr algn="just"/>
            <a:r>
              <a:rPr lang="en-US" dirty="0" smtClean="0">
                <a:latin typeface="Times New Roman" panose="02020603050405020304" pitchFamily="18" charset="0"/>
                <a:cs typeface="Times New Roman" panose="02020603050405020304" pitchFamily="18" charset="0"/>
              </a:rPr>
              <a:t>Quality</a:t>
            </a:r>
            <a:r>
              <a:rPr lang="en-US" dirty="0">
                <a:latin typeface="Times New Roman" panose="02020603050405020304" pitchFamily="18" charset="0"/>
                <a:cs typeface="Times New Roman" panose="02020603050405020304" pitchFamily="18" charset="0"/>
              </a:rPr>
              <a:t>: the totality of features and characteristics of a product or service that bear  on  its  ability  to  satisfy  stated  or  implied  needs.  Not  to  be  mistaken  for “degree of excellence” or “fitness for use” which meet only part of the definition. </a:t>
            </a:r>
          </a:p>
        </p:txBody>
      </p:sp>
      <p:sp>
        <p:nvSpPr>
          <p:cNvPr id="4" name="TextBox 3"/>
          <p:cNvSpPr txBox="1"/>
          <p:nvPr/>
        </p:nvSpPr>
        <p:spPr>
          <a:xfrm>
            <a:off x="303212" y="4045803"/>
            <a:ext cx="7010400" cy="830997"/>
          </a:xfrm>
          <a:prstGeom prst="rect">
            <a:avLst/>
          </a:prstGeom>
          <a:noFill/>
          <a:ln>
            <a:solidFill>
              <a:schemeClr val="tx1"/>
            </a:solidFill>
            <a:prstDash val="dash"/>
          </a:ln>
        </p:spPr>
        <p:txBody>
          <a:bodyPr wrap="square" rtlCol="0">
            <a:spAutoFit/>
          </a:bodyPr>
          <a:lstStyle/>
          <a:p>
            <a:pPr algn="ctr"/>
            <a:r>
              <a:rPr lang="en-US" b="1" dirty="0" smtClean="0"/>
              <a:t>Joseph </a:t>
            </a:r>
            <a:r>
              <a:rPr lang="en-US" b="1" dirty="0" err="1" smtClean="0"/>
              <a:t>Juran</a:t>
            </a:r>
            <a:endParaRPr lang="en-US" b="1" dirty="0"/>
          </a:p>
          <a:p>
            <a:pPr algn="just"/>
            <a:r>
              <a:rPr lang="en-US" dirty="0" smtClean="0">
                <a:latin typeface="Times New Roman" panose="02020603050405020304" pitchFamily="18" charset="0"/>
                <a:cs typeface="Times New Roman" panose="02020603050405020304" pitchFamily="18" charset="0"/>
              </a:rPr>
              <a:t>Quality = </a:t>
            </a:r>
            <a:r>
              <a:rPr lang="en-US" i="1" dirty="0" smtClean="0">
                <a:latin typeface="Times New Roman" panose="02020603050405020304" pitchFamily="18" charset="0"/>
                <a:cs typeface="Times New Roman" panose="02020603050405020304" pitchFamily="18" charset="0"/>
              </a:rPr>
              <a:t>fitness for use</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03212" y="5417403"/>
            <a:ext cx="7010400" cy="830997"/>
          </a:xfrm>
          <a:prstGeom prst="rect">
            <a:avLst/>
          </a:prstGeom>
          <a:noFill/>
          <a:ln>
            <a:solidFill>
              <a:schemeClr val="tx1"/>
            </a:solidFill>
            <a:prstDash val="lgDashDotDot"/>
          </a:ln>
        </p:spPr>
        <p:txBody>
          <a:bodyPr wrap="square" rtlCol="0">
            <a:spAutoFit/>
          </a:bodyPr>
          <a:lstStyle/>
          <a:p>
            <a:pPr algn="ctr"/>
            <a:r>
              <a:rPr lang="en-US" b="1" dirty="0" smtClean="0"/>
              <a:t>Philip Crosby</a:t>
            </a:r>
            <a:endParaRPr lang="en-US" b="1" dirty="0"/>
          </a:p>
          <a:p>
            <a:pPr algn="just"/>
            <a:r>
              <a:rPr lang="en-US" dirty="0" smtClean="0">
                <a:latin typeface="Times New Roman" panose="02020603050405020304" pitchFamily="18" charset="0"/>
                <a:cs typeface="Times New Roman" panose="02020603050405020304" pitchFamily="18" charset="0"/>
              </a:rPr>
              <a:t>Quality = </a:t>
            </a:r>
            <a:r>
              <a:rPr lang="en-US" i="1" dirty="0" smtClean="0">
                <a:latin typeface="Times New Roman" panose="02020603050405020304" pitchFamily="18" charset="0"/>
                <a:cs typeface="Times New Roman" panose="02020603050405020304" pitchFamily="18" charset="0"/>
              </a:rPr>
              <a:t>conformance to specifications</a:t>
            </a:r>
            <a:endParaRPr lang="en-US" i="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694612" y="2046506"/>
            <a:ext cx="4343400" cy="4278094"/>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Quality improvement is a never-ending </a:t>
            </a:r>
            <a:r>
              <a:rPr lang="en-US" sz="1600" dirty="0" smtClean="0">
                <a:latin typeface="Times New Roman" panose="02020603050405020304" pitchFamily="18" charset="0"/>
                <a:cs typeface="Times New Roman" panose="02020603050405020304" pitchFamily="18" charset="0"/>
              </a:rPr>
              <a:t>process.</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Top management commitment, knowledge, and active participation are critical</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Management is responsible for articulating a company philosophy, goals, measurable objectives, and a change strategy</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All employees in the organization need to be active participants</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A common language and set of procedures are important to communicate and support the quality effort</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A process must be established to identify the most critical problems, determine their causes, and find solutions</a:t>
            </a:r>
            <a:r>
              <a:rPr lang="en-US" sz="1600"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en-US" sz="1600" dirty="0">
                <a:latin typeface="Times New Roman" panose="02020603050405020304" pitchFamily="18" charset="0"/>
                <a:cs typeface="Times New Roman" panose="02020603050405020304" pitchFamily="18" charset="0"/>
              </a:rPr>
              <a:t>Changes in company culture, roles, and responsibilities may be required.</a:t>
            </a:r>
          </a:p>
        </p:txBody>
      </p:sp>
      <p:sp>
        <p:nvSpPr>
          <p:cNvPr id="7" name="TextBox 6"/>
          <p:cNvSpPr txBox="1"/>
          <p:nvPr/>
        </p:nvSpPr>
        <p:spPr>
          <a:xfrm>
            <a:off x="7618412" y="1143000"/>
            <a:ext cx="441960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n-US" sz="1600" b="1" dirty="0">
                <a:latin typeface="Times New Roman" panose="02020603050405020304" pitchFamily="18" charset="0"/>
                <a:cs typeface="Times New Roman" panose="02020603050405020304" pitchFamily="18" charset="0"/>
              </a:rPr>
              <a:t>The views of eight well-known quality experts appear in the July 2001 issue of  Quality Progress</a:t>
            </a:r>
          </a:p>
        </p:txBody>
      </p:sp>
    </p:spTree>
    <p:extLst>
      <p:ext uri="{BB962C8B-B14F-4D97-AF65-F5344CB8AC3E}">
        <p14:creationId xmlns:p14="http://schemas.microsoft.com/office/powerpoint/2010/main" val="3441576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2640</Words>
  <Application>Microsoft Office PowerPoint</Application>
  <PresentationFormat>Custom</PresentationFormat>
  <Paragraphs>361</Paragraphs>
  <Slides>32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2" baseType="lpstr">
      <vt:lpstr>宋体</vt:lpstr>
      <vt:lpstr>Arial</vt:lpstr>
      <vt:lpstr>Calibri</vt:lpstr>
      <vt:lpstr>Georgia</vt:lpstr>
      <vt:lpstr>Tahoma</vt:lpstr>
      <vt:lpstr>Times New Roman</vt:lpstr>
      <vt:lpstr>Wingdings</vt:lpstr>
      <vt:lpstr>Office Theme</vt:lpstr>
      <vt:lpstr>Clip</vt:lpstr>
      <vt:lpstr>Bitmap Image</vt:lpstr>
      <vt:lpstr>PowerPoint Presentation</vt:lpstr>
      <vt:lpstr>About the Course</vt:lpstr>
      <vt:lpstr>Course Organization</vt:lpstr>
      <vt:lpstr>Objectives</vt:lpstr>
      <vt:lpstr>Introduction</vt:lpstr>
      <vt:lpstr>Introduction continued</vt:lpstr>
      <vt:lpstr>Introduction continued</vt:lpstr>
      <vt:lpstr>Impact of Quality</vt:lpstr>
      <vt:lpstr>Quality Defined</vt:lpstr>
      <vt:lpstr>Quality Timeline – A brief History</vt:lpstr>
      <vt:lpstr>Principles of Quality</vt:lpstr>
      <vt:lpstr>Principle 1:  Customer Focus understand, strive to meet and exceed customer expectations.*</vt:lpstr>
      <vt:lpstr>PowerPoint Presentation</vt:lpstr>
      <vt:lpstr>Principle 2:  Leadership unity, purpose, and involvement*</vt:lpstr>
      <vt:lpstr>Vision Led Value Driven Leadership</vt:lpstr>
      <vt:lpstr>Principle 3:  People Involvement  People...are the essence of the organization...</vt:lpstr>
      <vt:lpstr>Principle 3:  People Involvement  People...are the essence of the organization...</vt:lpstr>
      <vt:lpstr>Principle 4: Process Approach... related resources and activities are managed as a process.*</vt:lpstr>
      <vt:lpstr>Principle 4: Process Approach... related resources and activities are managed as a process.*</vt:lpstr>
      <vt:lpstr>Principle 5: Systems Approach... managing a system [for] effectiveness and efficiency*</vt:lpstr>
      <vt:lpstr>Principle 5: Systems Approach... managing a system [for] effectiveness and efficiency*</vt:lpstr>
      <vt:lpstr>Principle 6: Continual Improvement... the object of an organization that wishes to stay in business.*</vt:lpstr>
      <vt:lpstr>Principle 6: Continual Improvement</vt:lpstr>
      <vt:lpstr>Principle 6: Continual Improvement Example for Excellence at the Air Force Logistics Command (AFLC)</vt:lpstr>
      <vt:lpstr>Principle 7: Factual Approach... based on.. analysis of data and information.*</vt:lpstr>
      <vt:lpstr>Principle 7: Factual Approach to Decision-Making Measuring Business Processes</vt:lpstr>
      <vt:lpstr>Principle 8: Mutually Beneficial Supplier Relationships enhance the ability of the organization to create value.*</vt:lpstr>
      <vt:lpstr>Benefits of Quality</vt:lpstr>
      <vt:lpstr>Process Improvement: Example</vt:lpstr>
      <vt:lpstr>Process Improvement and Benchmarking</vt:lpstr>
      <vt:lpstr>Benchmarking</vt:lpstr>
      <vt:lpstr>Types of Benchmarking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2020-10-22T09:43:31Z</dcterms:modified>
</cp:coreProperties>
</file>