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91" r:id="rId4"/>
    <p:sldId id="292" r:id="rId5"/>
    <p:sldId id="293" r:id="rId6"/>
    <p:sldId id="294" r:id="rId7"/>
    <p:sldId id="295" r:id="rId8"/>
    <p:sldId id="296" r:id="rId9"/>
    <p:sldId id="297" r:id="rId10"/>
    <p:sldId id="283" r:id="rId11"/>
    <p:sldId id="284" r:id="rId12"/>
    <p:sldId id="289" r:id="rId13"/>
    <p:sldId id="285" r:id="rId14"/>
    <p:sldId id="286" r:id="rId15"/>
    <p:sldId id="287" r:id="rId16"/>
    <p:sldId id="288" r:id="rId17"/>
    <p:sldId id="29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D0E38-A920-4EB0-ABF6-6FF868777E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DF14F9-1B2A-49FF-9C47-95EAE91A37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B27CD6-1A0D-4940-81F5-34D6FEE14949}"/>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5" name="Footer Placeholder 4">
            <a:extLst>
              <a:ext uri="{FF2B5EF4-FFF2-40B4-BE49-F238E27FC236}">
                <a16:creationId xmlns:a16="http://schemas.microsoft.com/office/drawing/2014/main" id="{87EE8EC6-217F-4C25-BC96-72623B56A4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57FCED-08A2-49AD-B71F-8B72E7D0129D}"/>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3757983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F9545-1347-43F3-A3F0-A15B9EC27E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4DFE26-0FEC-43A6-81F9-7FCEC6A9F2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69ED87-EFF9-4908-B272-6B77E098F913}"/>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5" name="Footer Placeholder 4">
            <a:extLst>
              <a:ext uri="{FF2B5EF4-FFF2-40B4-BE49-F238E27FC236}">
                <a16:creationId xmlns:a16="http://schemas.microsoft.com/office/drawing/2014/main" id="{E11309E2-C333-41F2-9E6F-AA833963B2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D236C9-8D55-47B6-873A-F38CAAFF9103}"/>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89428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63BB1E-284A-4CA9-9261-E6D8B599FB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8F2F1F-FB3B-4939-AD4C-4568E77BF5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01084-368D-4D81-9D74-B53B2F19BA2A}"/>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5" name="Footer Placeholder 4">
            <a:extLst>
              <a:ext uri="{FF2B5EF4-FFF2-40B4-BE49-F238E27FC236}">
                <a16:creationId xmlns:a16="http://schemas.microsoft.com/office/drawing/2014/main" id="{481F13B3-C7AA-4842-9E6E-0732B0239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C9C68-F60E-4389-BBD1-BC2A90383C9A}"/>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230032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5120-2215-4BAC-8FC4-B7404BE832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01C51F-1E6A-4370-83A0-93BE016F6F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46D9F5-E7F3-41AB-A29B-8B2CA75F58F8}"/>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5" name="Footer Placeholder 4">
            <a:extLst>
              <a:ext uri="{FF2B5EF4-FFF2-40B4-BE49-F238E27FC236}">
                <a16:creationId xmlns:a16="http://schemas.microsoft.com/office/drawing/2014/main" id="{7A840F41-5E2B-4949-9CA9-DACC91B08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F5243C-E887-4745-96D1-C235735BB9BE}"/>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217785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9A476-34A5-4B72-816B-E362EF7CD1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6620E1-1C00-48A3-BC25-347B0DAE2F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F5AFB2-13D3-42D3-8CD8-BEF4FD3EAF6A}"/>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5" name="Footer Placeholder 4">
            <a:extLst>
              <a:ext uri="{FF2B5EF4-FFF2-40B4-BE49-F238E27FC236}">
                <a16:creationId xmlns:a16="http://schemas.microsoft.com/office/drawing/2014/main" id="{D9995532-62F1-4089-9759-537CA9E0D7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362F8C-726C-4158-A60D-FBF839FCD4A7}"/>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276055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97F12-EA19-4FF2-ADDE-6C302AC8CE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6F80BC-534D-44F9-ACD7-CB62850CF4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53767C-832F-4C96-8247-44ACAD2797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94F91E-4C6E-4E3C-BC98-025606FC71DF}"/>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6" name="Footer Placeholder 5">
            <a:extLst>
              <a:ext uri="{FF2B5EF4-FFF2-40B4-BE49-F238E27FC236}">
                <a16:creationId xmlns:a16="http://schemas.microsoft.com/office/drawing/2014/main" id="{F44903CF-DC32-4C87-AFA1-F52413F9AB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9DFEEB-D5BB-4F63-A884-38EF70EF62D1}"/>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3807170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7396F-E928-4F12-BBFE-2FD690EBCE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820B35-6380-4409-BBB3-06E5BAD16D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E245C-CAED-4A49-9421-B3F3B3E06D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B04943-D15D-45A0-8F0F-869917090B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74B12B-C5AA-4778-98E9-182F81F386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2D455D-C142-49F0-AA74-E469B98FB562}"/>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8" name="Footer Placeholder 7">
            <a:extLst>
              <a:ext uri="{FF2B5EF4-FFF2-40B4-BE49-F238E27FC236}">
                <a16:creationId xmlns:a16="http://schemas.microsoft.com/office/drawing/2014/main" id="{83C2EFD8-B238-4088-844B-7834A8F2A8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1F2090-A2FF-47F4-A960-7139A16D0679}"/>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286121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22DD7-5D30-40FA-BC42-27186F2384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33E98E-6E45-40B1-BFF4-5EDE27BCC584}"/>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4" name="Footer Placeholder 3">
            <a:extLst>
              <a:ext uri="{FF2B5EF4-FFF2-40B4-BE49-F238E27FC236}">
                <a16:creationId xmlns:a16="http://schemas.microsoft.com/office/drawing/2014/main" id="{C4AA8078-B63D-4F58-89BC-454512C961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2BD865-E96B-46B9-B9DF-EB952466099F}"/>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1214339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F97E25-9C0B-4127-BDC5-DFA905877032}"/>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3" name="Footer Placeholder 2">
            <a:extLst>
              <a:ext uri="{FF2B5EF4-FFF2-40B4-BE49-F238E27FC236}">
                <a16:creationId xmlns:a16="http://schemas.microsoft.com/office/drawing/2014/main" id="{ACCAE917-F026-43D1-A57A-66957F335F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987061-EED5-471E-B00B-8F1382B0C6EC}"/>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375109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0D37-97DB-4EC0-AA56-703334DD1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B4D319-DE77-4C82-9A27-3340CE54A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BA95E2-3992-4591-9B0C-5A57995D0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048DCC-12DE-4B19-87FB-3A986655AAD5}"/>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6" name="Footer Placeholder 5">
            <a:extLst>
              <a:ext uri="{FF2B5EF4-FFF2-40B4-BE49-F238E27FC236}">
                <a16:creationId xmlns:a16="http://schemas.microsoft.com/office/drawing/2014/main" id="{AEB5A8A6-01BA-44A6-BA51-F18C04D513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BC7541-EB40-484C-9CF3-B5D1CC29356A}"/>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395253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9ADBD-5AA4-4289-B56C-F6509D8E8A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888B70-AC1C-4F51-A1BC-E74305681D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E0DB91-CE00-444F-929E-48C1F05C0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2CCD50-7C2F-4CF7-ACA3-83529AD2AA67}"/>
              </a:ext>
            </a:extLst>
          </p:cNvPr>
          <p:cNvSpPr>
            <a:spLocks noGrp="1"/>
          </p:cNvSpPr>
          <p:nvPr>
            <p:ph type="dt" sz="half" idx="10"/>
          </p:nvPr>
        </p:nvSpPr>
        <p:spPr/>
        <p:txBody>
          <a:bodyPr/>
          <a:lstStyle/>
          <a:p>
            <a:fld id="{02795EE0-3312-4887-A28F-B9023D16D725}" type="datetimeFigureOut">
              <a:rPr lang="en-US" smtClean="0"/>
              <a:t>5/4/2020</a:t>
            </a:fld>
            <a:endParaRPr lang="en-US"/>
          </a:p>
        </p:txBody>
      </p:sp>
      <p:sp>
        <p:nvSpPr>
          <p:cNvPr id="6" name="Footer Placeholder 5">
            <a:extLst>
              <a:ext uri="{FF2B5EF4-FFF2-40B4-BE49-F238E27FC236}">
                <a16:creationId xmlns:a16="http://schemas.microsoft.com/office/drawing/2014/main" id="{5CD839CA-F61B-48D2-A6D3-DF3FCD5781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966B56-9791-4F15-8ADB-9F6920609FDE}"/>
              </a:ext>
            </a:extLst>
          </p:cNvPr>
          <p:cNvSpPr>
            <a:spLocks noGrp="1"/>
          </p:cNvSpPr>
          <p:nvPr>
            <p:ph type="sldNum" sz="quarter" idx="12"/>
          </p:nvPr>
        </p:nvSpPr>
        <p:spPr/>
        <p:txBody>
          <a:bodyPr/>
          <a:lstStyle/>
          <a:p>
            <a:fld id="{EC7B6877-5B03-4BD4-B028-1D55E330AF29}" type="slidenum">
              <a:rPr lang="en-US" smtClean="0"/>
              <a:t>‹#›</a:t>
            </a:fld>
            <a:endParaRPr lang="en-US"/>
          </a:p>
        </p:txBody>
      </p:sp>
    </p:spTree>
    <p:extLst>
      <p:ext uri="{BB962C8B-B14F-4D97-AF65-F5344CB8AC3E}">
        <p14:creationId xmlns:p14="http://schemas.microsoft.com/office/powerpoint/2010/main" val="3731683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74935C-2EFA-4B9D-9B4B-95FBFACA57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BDD91D-D3FC-4A1C-9939-519055F962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24144-2986-460D-A30C-2021312CEF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95EE0-3312-4887-A28F-B9023D16D725}" type="datetimeFigureOut">
              <a:rPr lang="en-US" smtClean="0"/>
              <a:t>5/4/2020</a:t>
            </a:fld>
            <a:endParaRPr lang="en-US"/>
          </a:p>
        </p:txBody>
      </p:sp>
      <p:sp>
        <p:nvSpPr>
          <p:cNvPr id="5" name="Footer Placeholder 4">
            <a:extLst>
              <a:ext uri="{FF2B5EF4-FFF2-40B4-BE49-F238E27FC236}">
                <a16:creationId xmlns:a16="http://schemas.microsoft.com/office/drawing/2014/main" id="{44699413-FB24-4F30-AE37-E89F8EB6F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1868B8-C1A9-4166-889C-C4D5A5A50E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B6877-5B03-4BD4-B028-1D55E330AF29}" type="slidenum">
              <a:rPr lang="en-US" smtClean="0"/>
              <a:t>‹#›</a:t>
            </a:fld>
            <a:endParaRPr lang="en-US"/>
          </a:p>
        </p:txBody>
      </p:sp>
    </p:spTree>
    <p:extLst>
      <p:ext uri="{BB962C8B-B14F-4D97-AF65-F5344CB8AC3E}">
        <p14:creationId xmlns:p14="http://schemas.microsoft.com/office/powerpoint/2010/main" val="1454039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Bacterial_conjugation" TargetMode="External"/><Relationship Id="rId2" Type="http://schemas.openxmlformats.org/officeDocument/2006/relationships/hyperlink" Target="https://en.wikipedia.org/wiki/Transformation_(genetics)" TargetMode="External"/><Relationship Id="rId1" Type="http://schemas.openxmlformats.org/officeDocument/2006/relationships/slideLayout" Target="../slideLayouts/slideLayout2.xml"/><Relationship Id="rId6" Type="http://schemas.openxmlformats.org/officeDocument/2006/relationships/hyperlink" Target="https://en.wikipedia.org/wiki/Bacteriophage" TargetMode="External"/><Relationship Id="rId5" Type="http://schemas.openxmlformats.org/officeDocument/2006/relationships/hyperlink" Target="https://en.wikipedia.org/wiki/Transduction_(genetics)" TargetMode="External"/><Relationship Id="rId4" Type="http://schemas.openxmlformats.org/officeDocument/2006/relationships/hyperlink" Target="https://en.wikipedia.org/wiki/Plasmi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Genetic diversity</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B195-A9EB-4A8D-9996-C33ABB7BC054}"/>
              </a:ext>
            </a:extLst>
          </p:cNvPr>
          <p:cNvSpPr>
            <a:spLocks noGrp="1"/>
          </p:cNvSpPr>
          <p:nvPr>
            <p:ph type="title"/>
          </p:nvPr>
        </p:nvSpPr>
        <p:spPr/>
        <p:txBody>
          <a:bodyPr/>
          <a:lstStyle/>
          <a:p>
            <a:r>
              <a:rPr lang="en-US" dirty="0"/>
              <a:t>Gene flow</a:t>
            </a:r>
          </a:p>
        </p:txBody>
      </p:sp>
      <p:sp>
        <p:nvSpPr>
          <p:cNvPr id="3" name="Content Placeholder 2">
            <a:extLst>
              <a:ext uri="{FF2B5EF4-FFF2-40B4-BE49-F238E27FC236}">
                <a16:creationId xmlns:a16="http://schemas.microsoft.com/office/drawing/2014/main" id="{C8352E6F-0F39-45B9-B8A6-A1090CE35208}"/>
              </a:ext>
            </a:extLst>
          </p:cNvPr>
          <p:cNvSpPr>
            <a:spLocks noGrp="1"/>
          </p:cNvSpPr>
          <p:nvPr>
            <p:ph idx="1"/>
          </p:nvPr>
        </p:nvSpPr>
        <p:spPr/>
        <p:txBody>
          <a:bodyPr/>
          <a:lstStyle/>
          <a:p>
            <a:r>
              <a:rPr lang="en-US" dirty="0"/>
              <a:t>Gene flow is the movement of genetic material or genes from one population to another. Or we can say that gene flow is the transfer of genes between the individuals of same specie. </a:t>
            </a:r>
          </a:p>
          <a:p>
            <a:r>
              <a:rPr lang="en-US" dirty="0"/>
              <a:t>Gene flow is also known as gene migration. </a:t>
            </a:r>
          </a:p>
          <a:p>
            <a:r>
              <a:rPr lang="en-US" dirty="0"/>
              <a:t>Gene flow increase the genetic variations and thus leads to increased genetic diversity. </a:t>
            </a:r>
          </a:p>
          <a:p>
            <a:r>
              <a:rPr lang="en-GB" dirty="0"/>
              <a:t>If the rate of gene flow is high enough, then two populations are considered to have equivalent allele frequencies and therefore effectively be a single population. However, if the gene flow stops, the populations can be diverged into two different species. </a:t>
            </a:r>
            <a:endParaRPr lang="en-US" dirty="0"/>
          </a:p>
        </p:txBody>
      </p:sp>
    </p:spTree>
    <p:extLst>
      <p:ext uri="{BB962C8B-B14F-4D97-AF65-F5344CB8AC3E}">
        <p14:creationId xmlns:p14="http://schemas.microsoft.com/office/powerpoint/2010/main" val="529756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06F23-9620-4D46-89E3-9961B7ABAF9F}"/>
              </a:ext>
            </a:extLst>
          </p:cNvPr>
          <p:cNvSpPr>
            <a:spLocks noGrp="1"/>
          </p:cNvSpPr>
          <p:nvPr>
            <p:ph type="title"/>
          </p:nvPr>
        </p:nvSpPr>
        <p:spPr/>
        <p:txBody>
          <a:bodyPr/>
          <a:lstStyle/>
          <a:p>
            <a:r>
              <a:rPr lang="en-US" dirty="0"/>
              <a:t>Gene flow</a:t>
            </a:r>
          </a:p>
        </p:txBody>
      </p:sp>
      <p:sp>
        <p:nvSpPr>
          <p:cNvPr id="3" name="Content Placeholder 2">
            <a:extLst>
              <a:ext uri="{FF2B5EF4-FFF2-40B4-BE49-F238E27FC236}">
                <a16:creationId xmlns:a16="http://schemas.microsoft.com/office/drawing/2014/main" id="{5CAE2FB7-0396-436B-977F-3028E0417655}"/>
              </a:ext>
            </a:extLst>
          </p:cNvPr>
          <p:cNvSpPr>
            <a:spLocks noGrp="1"/>
          </p:cNvSpPr>
          <p:nvPr>
            <p:ph idx="1"/>
          </p:nvPr>
        </p:nvSpPr>
        <p:spPr/>
        <p:txBody>
          <a:bodyPr/>
          <a:lstStyle/>
          <a:p>
            <a:pPr algn="just"/>
            <a:r>
              <a:rPr lang="en-GB" dirty="0"/>
              <a:t>Gene flow increases the variability of the gene pool by adding new alleles.</a:t>
            </a:r>
          </a:p>
          <a:p>
            <a:pPr algn="just"/>
            <a:r>
              <a:rPr lang="en-GB" dirty="0"/>
              <a:t>High rates of gene flow can reduce the genetic differentiation between the two groups, increasing homogeneity. For this reason, gene flow has been thought to constrain speciation by combining the gene pools of the groups, thus preventing the development of differences in genetic variation that would have led to full speciation. In some cases migration may also result in the addition of novel genetic variants to the gene pool of a species or population. </a:t>
            </a:r>
            <a:endParaRPr lang="en-US" dirty="0"/>
          </a:p>
        </p:txBody>
      </p:sp>
    </p:spTree>
    <p:extLst>
      <p:ext uri="{BB962C8B-B14F-4D97-AF65-F5344CB8AC3E}">
        <p14:creationId xmlns:p14="http://schemas.microsoft.com/office/powerpoint/2010/main" val="380025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ED09ADCD-C165-480D-943E-9378C86979DE}"/>
              </a:ext>
            </a:extLst>
          </p:cNvPr>
          <p:cNvPicPr>
            <a:picLocks noChangeAspect="1"/>
          </p:cNvPicPr>
          <p:nvPr/>
        </p:nvPicPr>
        <p:blipFill>
          <a:blip r:embed="rId2"/>
          <a:stretch>
            <a:fillRect/>
          </a:stretch>
        </p:blipFill>
        <p:spPr>
          <a:xfrm>
            <a:off x="1246211" y="1734447"/>
            <a:ext cx="9699577" cy="4383404"/>
          </a:xfrm>
          <a:prstGeom prst="rect">
            <a:avLst/>
          </a:prstGeom>
        </p:spPr>
      </p:pic>
      <p:sp>
        <p:nvSpPr>
          <p:cNvPr id="27" name="Title 26">
            <a:extLst>
              <a:ext uri="{FF2B5EF4-FFF2-40B4-BE49-F238E27FC236}">
                <a16:creationId xmlns:a16="http://schemas.microsoft.com/office/drawing/2014/main" id="{94687766-D15D-4B14-B6C6-858023CBD311}"/>
              </a:ext>
            </a:extLst>
          </p:cNvPr>
          <p:cNvSpPr>
            <a:spLocks noGrp="1"/>
          </p:cNvSpPr>
          <p:nvPr>
            <p:ph type="title"/>
          </p:nvPr>
        </p:nvSpPr>
        <p:spPr/>
        <p:txBody>
          <a:bodyPr/>
          <a:lstStyle/>
          <a:p>
            <a:r>
              <a:rPr lang="en-US" dirty="0"/>
              <a:t>Gene flow</a:t>
            </a:r>
          </a:p>
        </p:txBody>
      </p:sp>
    </p:spTree>
    <p:extLst>
      <p:ext uri="{BB962C8B-B14F-4D97-AF65-F5344CB8AC3E}">
        <p14:creationId xmlns:p14="http://schemas.microsoft.com/office/powerpoint/2010/main" val="3867870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7F03-E887-4CE7-9359-21D06C74CCBB}"/>
              </a:ext>
            </a:extLst>
          </p:cNvPr>
          <p:cNvSpPr>
            <a:spLocks noGrp="1"/>
          </p:cNvSpPr>
          <p:nvPr>
            <p:ph type="title"/>
          </p:nvPr>
        </p:nvSpPr>
        <p:spPr/>
        <p:txBody>
          <a:bodyPr/>
          <a:lstStyle/>
          <a:p>
            <a:r>
              <a:rPr lang="en-US" dirty="0"/>
              <a:t>Factors effecting rate of gene flow</a:t>
            </a:r>
          </a:p>
        </p:txBody>
      </p:sp>
      <p:sp>
        <p:nvSpPr>
          <p:cNvPr id="3" name="Content Placeholder 2">
            <a:extLst>
              <a:ext uri="{FF2B5EF4-FFF2-40B4-BE49-F238E27FC236}">
                <a16:creationId xmlns:a16="http://schemas.microsoft.com/office/drawing/2014/main" id="{E9CF995F-466B-4FD5-A527-9F353219F7DA}"/>
              </a:ext>
            </a:extLst>
          </p:cNvPr>
          <p:cNvSpPr>
            <a:spLocks noGrp="1"/>
          </p:cNvSpPr>
          <p:nvPr>
            <p:ph idx="1"/>
          </p:nvPr>
        </p:nvSpPr>
        <p:spPr/>
        <p:txBody>
          <a:bodyPr/>
          <a:lstStyle/>
          <a:p>
            <a:r>
              <a:rPr lang="en-US" dirty="0"/>
              <a:t>Mobility of species or populations ( migration of animals to different locations or spreading of pollens or seeds over long distances)</a:t>
            </a:r>
          </a:p>
          <a:p>
            <a:r>
              <a:rPr lang="en-US" dirty="0"/>
              <a:t>Population size</a:t>
            </a:r>
          </a:p>
          <a:p>
            <a:pPr marL="0" indent="0">
              <a:buNone/>
            </a:pPr>
            <a:r>
              <a:rPr lang="en-GB" dirty="0"/>
              <a:t>Gene flow is expected to be lower in species that have low dispersal or mobility, and when there are small population sizes.</a:t>
            </a:r>
            <a:endParaRPr lang="en-US" dirty="0"/>
          </a:p>
        </p:txBody>
      </p:sp>
    </p:spTree>
    <p:extLst>
      <p:ext uri="{BB962C8B-B14F-4D97-AF65-F5344CB8AC3E}">
        <p14:creationId xmlns:p14="http://schemas.microsoft.com/office/powerpoint/2010/main" val="1635389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29E2A-3319-4099-B001-A820B2B7CED3}"/>
              </a:ext>
            </a:extLst>
          </p:cNvPr>
          <p:cNvSpPr>
            <a:spLocks noGrp="1"/>
          </p:cNvSpPr>
          <p:nvPr>
            <p:ph type="title"/>
          </p:nvPr>
        </p:nvSpPr>
        <p:spPr/>
        <p:txBody>
          <a:bodyPr/>
          <a:lstStyle/>
          <a:p>
            <a:r>
              <a:rPr lang="en-US" dirty="0"/>
              <a:t>Gene flow</a:t>
            </a:r>
          </a:p>
        </p:txBody>
      </p:sp>
      <p:sp>
        <p:nvSpPr>
          <p:cNvPr id="3" name="Content Placeholder 2">
            <a:extLst>
              <a:ext uri="{FF2B5EF4-FFF2-40B4-BE49-F238E27FC236}">
                <a16:creationId xmlns:a16="http://schemas.microsoft.com/office/drawing/2014/main" id="{24EB1D8F-D6B6-4B5F-87E7-04EC040AA1CD}"/>
              </a:ext>
            </a:extLst>
          </p:cNvPr>
          <p:cNvSpPr>
            <a:spLocks noGrp="1"/>
          </p:cNvSpPr>
          <p:nvPr>
            <p:ph idx="1"/>
          </p:nvPr>
        </p:nvSpPr>
        <p:spPr/>
        <p:txBody>
          <a:bodyPr>
            <a:normAutofit fontScale="85000" lnSpcReduction="10000"/>
          </a:bodyPr>
          <a:lstStyle/>
          <a:p>
            <a:pPr marL="0" indent="0" algn="just">
              <a:buNone/>
            </a:pPr>
            <a:r>
              <a:rPr lang="en-US" dirty="0"/>
              <a:t>Gene flow can occur through:</a:t>
            </a:r>
          </a:p>
          <a:p>
            <a:pPr marL="0" indent="0" algn="just">
              <a:buNone/>
            </a:pPr>
            <a:r>
              <a:rPr lang="en-US" b="1" dirty="0"/>
              <a:t>Vertical gene transfer: </a:t>
            </a:r>
            <a:r>
              <a:rPr lang="en-GB" dirty="0"/>
              <a:t>the transfer of genetic material is from parents to offspring. It may be through sexual or asexual reproduction. </a:t>
            </a:r>
          </a:p>
          <a:p>
            <a:pPr marL="0" indent="0" algn="just">
              <a:buNone/>
            </a:pPr>
            <a:r>
              <a:rPr lang="en-US" b="1" dirty="0"/>
              <a:t>Horizontal gene transfer: </a:t>
            </a:r>
            <a:r>
              <a:rPr lang="en-GB" dirty="0"/>
              <a:t>the transfer of genes between organisms either through </a:t>
            </a:r>
            <a:r>
              <a:rPr lang="en-GB" dirty="0">
                <a:hlinkClick r:id="rId2" tooltip="Transformation (genetics)"/>
              </a:rPr>
              <a:t>transformation</a:t>
            </a:r>
            <a:r>
              <a:rPr lang="en-GB" dirty="0"/>
              <a:t> (direct uptake of genetic material by a cell from its surroundings), </a:t>
            </a:r>
            <a:r>
              <a:rPr lang="en-GB" dirty="0">
                <a:hlinkClick r:id="rId3" tooltip="Bacterial conjugation"/>
              </a:rPr>
              <a:t>conjugation</a:t>
            </a:r>
            <a:r>
              <a:rPr lang="en-GB" dirty="0"/>
              <a:t> (transfer of </a:t>
            </a:r>
            <a:r>
              <a:rPr lang="en-GB" dirty="0">
                <a:hlinkClick r:id="rId4" tooltip="Plasmid"/>
              </a:rPr>
              <a:t>genetic material</a:t>
            </a:r>
            <a:r>
              <a:rPr lang="en-GB" dirty="0"/>
              <a:t> between two bacterial cells in direct contact), </a:t>
            </a:r>
            <a:r>
              <a:rPr lang="en-GB" dirty="0">
                <a:hlinkClick r:id="rId5" tooltip="Transduction (genetics)"/>
              </a:rPr>
              <a:t>transduction</a:t>
            </a:r>
            <a:r>
              <a:rPr lang="en-GB" dirty="0"/>
              <a:t> (injection of foreign DNA by a </a:t>
            </a:r>
            <a:r>
              <a:rPr lang="en-GB" dirty="0">
                <a:hlinkClick r:id="rId6" tooltip="Bacteriophage"/>
              </a:rPr>
              <a:t>bacteriophage</a:t>
            </a:r>
            <a:r>
              <a:rPr lang="en-GB" dirty="0"/>
              <a:t> virus into the host cell). Horizontal gene transfer is known to occur between different species.</a:t>
            </a:r>
            <a:endParaRPr lang="en-US" dirty="0"/>
          </a:p>
          <a:p>
            <a:pPr marL="0" indent="0" algn="just">
              <a:buNone/>
            </a:pPr>
            <a:r>
              <a:rPr lang="en-US" b="1" dirty="0"/>
              <a:t>Hybridization: </a:t>
            </a:r>
            <a:r>
              <a:rPr lang="en-GB" dirty="0"/>
              <a:t>the process of an animal or plant breeding with an individual of another species or variety. In instances in which the introduced species begins to replace the native species, the native species becomes threatened and the biodiversity is reduced, thus making this phenomenon negative rather than a positive case of gene flow that augments genetic diversity.</a:t>
            </a:r>
            <a:endParaRPr lang="en-US" dirty="0"/>
          </a:p>
          <a:p>
            <a:pPr lvl="1" algn="just"/>
            <a:endParaRPr lang="en-US" dirty="0"/>
          </a:p>
        </p:txBody>
      </p:sp>
    </p:spTree>
    <p:extLst>
      <p:ext uri="{BB962C8B-B14F-4D97-AF65-F5344CB8AC3E}">
        <p14:creationId xmlns:p14="http://schemas.microsoft.com/office/powerpoint/2010/main" val="2694783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536B-9F19-4883-BA0F-C0390A0AD88A}"/>
              </a:ext>
            </a:extLst>
          </p:cNvPr>
          <p:cNvSpPr>
            <a:spLocks noGrp="1"/>
          </p:cNvSpPr>
          <p:nvPr>
            <p:ph type="title"/>
          </p:nvPr>
        </p:nvSpPr>
        <p:spPr/>
        <p:txBody>
          <a:bodyPr/>
          <a:lstStyle/>
          <a:p>
            <a:r>
              <a:rPr lang="en-US" dirty="0"/>
              <a:t>Barriers to gene flow</a:t>
            </a:r>
          </a:p>
        </p:txBody>
      </p:sp>
      <p:sp>
        <p:nvSpPr>
          <p:cNvPr id="3" name="Content Placeholder 2">
            <a:extLst>
              <a:ext uri="{FF2B5EF4-FFF2-40B4-BE49-F238E27FC236}">
                <a16:creationId xmlns:a16="http://schemas.microsoft.com/office/drawing/2014/main" id="{B9CCD4E4-63D8-4436-8C14-0CBBC9147093}"/>
              </a:ext>
            </a:extLst>
          </p:cNvPr>
          <p:cNvSpPr>
            <a:spLocks noGrp="1"/>
          </p:cNvSpPr>
          <p:nvPr>
            <p:ph idx="1"/>
          </p:nvPr>
        </p:nvSpPr>
        <p:spPr/>
        <p:txBody>
          <a:bodyPr/>
          <a:lstStyle/>
          <a:p>
            <a:pPr algn="just"/>
            <a:r>
              <a:rPr lang="en-GB" b="1" dirty="0"/>
              <a:t>Allopatric speciation </a:t>
            </a:r>
            <a:r>
              <a:rPr lang="en-GB" dirty="0"/>
              <a:t>is speciation that happens when two populations of the same species become isolated from each other due to geographic changes. Speciation is a gradual process by which populations evolve into different species. A species is itself defined as a population that can interbreed, so during speciation, members of a population form two or more distinct populations that can no longer breed with each other.</a:t>
            </a:r>
          </a:p>
          <a:p>
            <a:endParaRPr lang="en-US" dirty="0"/>
          </a:p>
        </p:txBody>
      </p:sp>
    </p:spTree>
    <p:extLst>
      <p:ext uri="{BB962C8B-B14F-4D97-AF65-F5344CB8AC3E}">
        <p14:creationId xmlns:p14="http://schemas.microsoft.com/office/powerpoint/2010/main" val="3736839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D9541-AE8D-4B06-870C-41781B98D255}"/>
              </a:ext>
            </a:extLst>
          </p:cNvPr>
          <p:cNvSpPr>
            <a:spLocks noGrp="1"/>
          </p:cNvSpPr>
          <p:nvPr>
            <p:ph type="title"/>
          </p:nvPr>
        </p:nvSpPr>
        <p:spPr/>
        <p:txBody>
          <a:bodyPr/>
          <a:lstStyle/>
          <a:p>
            <a:r>
              <a:rPr lang="en-US" dirty="0"/>
              <a:t>Barriers to gene flow</a:t>
            </a:r>
          </a:p>
        </p:txBody>
      </p:sp>
      <p:sp>
        <p:nvSpPr>
          <p:cNvPr id="3" name="Content Placeholder 2">
            <a:extLst>
              <a:ext uri="{FF2B5EF4-FFF2-40B4-BE49-F238E27FC236}">
                <a16:creationId xmlns:a16="http://schemas.microsoft.com/office/drawing/2014/main" id="{8D6F3CB9-8DB4-415B-95E2-C824E4862328}"/>
              </a:ext>
            </a:extLst>
          </p:cNvPr>
          <p:cNvSpPr>
            <a:spLocks noGrp="1"/>
          </p:cNvSpPr>
          <p:nvPr>
            <p:ph idx="1"/>
          </p:nvPr>
        </p:nvSpPr>
        <p:spPr>
          <a:xfrm>
            <a:off x="838200" y="1491449"/>
            <a:ext cx="10515600" cy="4685514"/>
          </a:xfrm>
        </p:spPr>
        <p:txBody>
          <a:bodyPr>
            <a:normAutofit fontScale="92500" lnSpcReduction="10000"/>
          </a:bodyPr>
          <a:lstStyle/>
          <a:p>
            <a:pPr algn="just"/>
            <a:r>
              <a:rPr lang="en-GB" b="1" dirty="0"/>
              <a:t>Sympatric speciation </a:t>
            </a:r>
            <a:r>
              <a:rPr lang="en-GB" dirty="0"/>
              <a:t>is speciation that occurs when two groups of the same species live in the same geographic location, but they evolve differently until they can no longer interbreed and are considered different species. It is different from other types of speciation, which involve the formation of a new species when a population is split into groups via a geographic barrier or migration. Sympatric speciation can be seen in many different types of organisms including bacteria, cichlid fish, and the apple maggot fly, but it can be difficult to tell when sympatric speciation is occurring or has occurred in nature. </a:t>
            </a:r>
          </a:p>
          <a:p>
            <a:pPr algn="just"/>
            <a:r>
              <a:rPr lang="en-GB" dirty="0"/>
              <a:t>Even though the territory that the organisms live in is the same, they are able to split into two different groups that eventually become so genetically different from one another that they can no longer breed with each other. When one group can no longer breed with another, it is a separate species.</a:t>
            </a:r>
            <a:endParaRPr lang="en-US" dirty="0"/>
          </a:p>
        </p:txBody>
      </p:sp>
    </p:spTree>
    <p:extLst>
      <p:ext uri="{BB962C8B-B14F-4D97-AF65-F5344CB8AC3E}">
        <p14:creationId xmlns:p14="http://schemas.microsoft.com/office/powerpoint/2010/main" val="2860976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9F60B3F-411E-4DE2-9CF5-C226E6E3733A}"/>
              </a:ext>
            </a:extLst>
          </p:cNvPr>
          <p:cNvPicPr>
            <a:picLocks noChangeAspect="1"/>
          </p:cNvPicPr>
          <p:nvPr/>
        </p:nvPicPr>
        <p:blipFill>
          <a:blip r:embed="rId2"/>
          <a:stretch>
            <a:fillRect/>
          </a:stretch>
        </p:blipFill>
        <p:spPr>
          <a:xfrm>
            <a:off x="416602" y="1104993"/>
            <a:ext cx="4895850" cy="4572000"/>
          </a:xfrm>
          <a:prstGeom prst="rect">
            <a:avLst/>
          </a:prstGeom>
        </p:spPr>
      </p:pic>
      <p:pic>
        <p:nvPicPr>
          <p:cNvPr id="5" name="Picture 4">
            <a:extLst>
              <a:ext uri="{FF2B5EF4-FFF2-40B4-BE49-F238E27FC236}">
                <a16:creationId xmlns:a16="http://schemas.microsoft.com/office/drawing/2014/main" id="{CEC561F9-02D5-42E5-A7E9-CAE3CCE965DD}"/>
              </a:ext>
            </a:extLst>
          </p:cNvPr>
          <p:cNvPicPr>
            <a:picLocks noChangeAspect="1"/>
          </p:cNvPicPr>
          <p:nvPr/>
        </p:nvPicPr>
        <p:blipFill>
          <a:blip r:embed="rId3"/>
          <a:stretch>
            <a:fillRect/>
          </a:stretch>
        </p:blipFill>
        <p:spPr>
          <a:xfrm>
            <a:off x="6346702" y="1104993"/>
            <a:ext cx="5162550" cy="3600450"/>
          </a:xfrm>
          <a:prstGeom prst="rect">
            <a:avLst/>
          </a:prstGeom>
        </p:spPr>
      </p:pic>
    </p:spTree>
    <p:extLst>
      <p:ext uri="{BB962C8B-B14F-4D97-AF65-F5344CB8AC3E}">
        <p14:creationId xmlns:p14="http://schemas.microsoft.com/office/powerpoint/2010/main" val="140538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3ACEB-A5D9-4954-98BD-073AEBAD8E0D}"/>
              </a:ext>
            </a:extLst>
          </p:cNvPr>
          <p:cNvSpPr>
            <a:spLocks noGrp="1"/>
          </p:cNvSpPr>
          <p:nvPr>
            <p:ph type="title"/>
          </p:nvPr>
        </p:nvSpPr>
        <p:spPr/>
        <p:txBody>
          <a:bodyPr/>
          <a:lstStyle/>
          <a:p>
            <a:r>
              <a:rPr lang="en-US" dirty="0"/>
              <a:t>Migration</a:t>
            </a:r>
          </a:p>
        </p:txBody>
      </p:sp>
      <p:sp>
        <p:nvSpPr>
          <p:cNvPr id="3" name="Content Placeholder 2">
            <a:extLst>
              <a:ext uri="{FF2B5EF4-FFF2-40B4-BE49-F238E27FC236}">
                <a16:creationId xmlns:a16="http://schemas.microsoft.com/office/drawing/2014/main" id="{08ADF5EC-1EC1-47B9-A72D-F66FF7BD6222}"/>
              </a:ext>
            </a:extLst>
          </p:cNvPr>
          <p:cNvSpPr>
            <a:spLocks noGrp="1"/>
          </p:cNvSpPr>
          <p:nvPr>
            <p:ph idx="1"/>
          </p:nvPr>
        </p:nvSpPr>
        <p:spPr/>
        <p:txBody>
          <a:bodyPr/>
          <a:lstStyle/>
          <a:p>
            <a:r>
              <a:rPr lang="en-GB" dirty="0"/>
              <a:t>Migration is the act of moving from one place to another. </a:t>
            </a:r>
          </a:p>
          <a:p>
            <a:r>
              <a:rPr lang="en-GB" dirty="0"/>
              <a:t>This activity is most commonly observed in birds but has been documented in many other animals as well, including insects, fish whales, and other mammals.</a:t>
            </a:r>
          </a:p>
          <a:p>
            <a:r>
              <a:rPr lang="en-GB" dirty="0"/>
              <a:t>Migration is a complex </a:t>
            </a:r>
            <a:r>
              <a:rPr lang="en-GB" dirty="0" err="1"/>
              <a:t>behavior</a:t>
            </a:r>
            <a:r>
              <a:rPr lang="en-GB" dirty="0"/>
              <a:t> that involves </a:t>
            </a:r>
          </a:p>
          <a:p>
            <a:pPr lvl="1"/>
            <a:r>
              <a:rPr lang="en-GB" dirty="0"/>
              <a:t>Timing</a:t>
            </a:r>
          </a:p>
          <a:p>
            <a:pPr lvl="1"/>
            <a:r>
              <a:rPr lang="en-GB" dirty="0"/>
              <a:t>navigation skill </a:t>
            </a:r>
          </a:p>
          <a:p>
            <a:pPr lvl="1"/>
            <a:r>
              <a:rPr lang="en-GB" dirty="0"/>
              <a:t>survival skills</a:t>
            </a:r>
            <a:endParaRPr lang="en-US" dirty="0"/>
          </a:p>
        </p:txBody>
      </p:sp>
    </p:spTree>
    <p:extLst>
      <p:ext uri="{BB962C8B-B14F-4D97-AF65-F5344CB8AC3E}">
        <p14:creationId xmlns:p14="http://schemas.microsoft.com/office/powerpoint/2010/main" val="237423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66F88-589C-4FF0-A2F8-1A51DB094EAF}"/>
              </a:ext>
            </a:extLst>
          </p:cNvPr>
          <p:cNvSpPr>
            <a:spLocks noGrp="1"/>
          </p:cNvSpPr>
          <p:nvPr>
            <p:ph type="title"/>
          </p:nvPr>
        </p:nvSpPr>
        <p:spPr/>
        <p:txBody>
          <a:bodyPr/>
          <a:lstStyle/>
          <a:p>
            <a:r>
              <a:rPr lang="en-US" dirty="0"/>
              <a:t>Causes of migration?</a:t>
            </a:r>
          </a:p>
        </p:txBody>
      </p:sp>
      <p:sp>
        <p:nvSpPr>
          <p:cNvPr id="3" name="Content Placeholder 2">
            <a:extLst>
              <a:ext uri="{FF2B5EF4-FFF2-40B4-BE49-F238E27FC236}">
                <a16:creationId xmlns:a16="http://schemas.microsoft.com/office/drawing/2014/main" id="{F1DD8059-91BB-4828-8C9A-8CF051A33517}"/>
              </a:ext>
            </a:extLst>
          </p:cNvPr>
          <p:cNvSpPr>
            <a:spLocks noGrp="1"/>
          </p:cNvSpPr>
          <p:nvPr>
            <p:ph idx="1"/>
          </p:nvPr>
        </p:nvSpPr>
        <p:spPr/>
        <p:txBody>
          <a:bodyPr/>
          <a:lstStyle/>
          <a:p>
            <a:r>
              <a:rPr lang="en-US" dirty="0"/>
              <a:t>Species migrate from one place to another place in response to</a:t>
            </a:r>
          </a:p>
          <a:p>
            <a:pPr lvl="1"/>
            <a:r>
              <a:rPr lang="en-US" dirty="0"/>
              <a:t>Climate change</a:t>
            </a:r>
          </a:p>
          <a:p>
            <a:pPr lvl="1"/>
            <a:r>
              <a:rPr lang="en-US" dirty="0"/>
              <a:t>Availability of food</a:t>
            </a:r>
          </a:p>
          <a:p>
            <a:pPr lvl="1"/>
            <a:r>
              <a:rPr lang="en-US" dirty="0"/>
              <a:t>Season of the year</a:t>
            </a:r>
          </a:p>
          <a:p>
            <a:pPr lvl="1"/>
            <a:r>
              <a:rPr lang="en-US" dirty="0"/>
              <a:t>Breeding season</a:t>
            </a:r>
          </a:p>
          <a:p>
            <a:pPr marL="457200" lvl="1" indent="0">
              <a:buNone/>
            </a:pPr>
            <a:endParaRPr lang="en-US" dirty="0"/>
          </a:p>
        </p:txBody>
      </p:sp>
    </p:spTree>
    <p:extLst>
      <p:ext uri="{BB962C8B-B14F-4D97-AF65-F5344CB8AC3E}">
        <p14:creationId xmlns:p14="http://schemas.microsoft.com/office/powerpoint/2010/main" val="395167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28A73-FF63-495A-B7BF-D8F1813F4FA9}"/>
              </a:ext>
            </a:extLst>
          </p:cNvPr>
          <p:cNvSpPr>
            <a:spLocks noGrp="1"/>
          </p:cNvSpPr>
          <p:nvPr>
            <p:ph type="title"/>
          </p:nvPr>
        </p:nvSpPr>
        <p:spPr/>
        <p:txBody>
          <a:bodyPr/>
          <a:lstStyle/>
          <a:p>
            <a:r>
              <a:rPr lang="en-US" dirty="0"/>
              <a:t>How do animals know when to migrate?</a:t>
            </a:r>
          </a:p>
        </p:txBody>
      </p:sp>
      <p:sp>
        <p:nvSpPr>
          <p:cNvPr id="3" name="Content Placeholder 2">
            <a:extLst>
              <a:ext uri="{FF2B5EF4-FFF2-40B4-BE49-F238E27FC236}">
                <a16:creationId xmlns:a16="http://schemas.microsoft.com/office/drawing/2014/main" id="{06036CA0-7DEA-4111-AA52-1891E32E689D}"/>
              </a:ext>
            </a:extLst>
          </p:cNvPr>
          <p:cNvSpPr>
            <a:spLocks noGrp="1"/>
          </p:cNvSpPr>
          <p:nvPr>
            <p:ph idx="1"/>
          </p:nvPr>
        </p:nvSpPr>
        <p:spPr/>
        <p:txBody>
          <a:bodyPr/>
          <a:lstStyle/>
          <a:p>
            <a:r>
              <a:rPr lang="en-US" dirty="0"/>
              <a:t>Internal signals</a:t>
            </a:r>
          </a:p>
          <a:p>
            <a:pPr lvl="1"/>
            <a:r>
              <a:rPr lang="en-US" dirty="0"/>
              <a:t>Hormones</a:t>
            </a:r>
          </a:p>
          <a:p>
            <a:r>
              <a:rPr lang="en-US" dirty="0"/>
              <a:t>External signals</a:t>
            </a:r>
          </a:p>
          <a:p>
            <a:pPr lvl="1"/>
            <a:r>
              <a:rPr lang="en-US" dirty="0"/>
              <a:t>Temperature</a:t>
            </a:r>
          </a:p>
          <a:p>
            <a:pPr lvl="1"/>
            <a:r>
              <a:rPr lang="en-US" dirty="0"/>
              <a:t>Daylight hours</a:t>
            </a:r>
          </a:p>
          <a:p>
            <a:pPr lvl="1"/>
            <a:r>
              <a:rPr lang="en-US" dirty="0"/>
              <a:t>Scare food supply etc.</a:t>
            </a:r>
          </a:p>
        </p:txBody>
      </p:sp>
    </p:spTree>
    <p:extLst>
      <p:ext uri="{BB962C8B-B14F-4D97-AF65-F5344CB8AC3E}">
        <p14:creationId xmlns:p14="http://schemas.microsoft.com/office/powerpoint/2010/main" val="22424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28616-23A6-4AD5-9E50-BE318C600EC9}"/>
              </a:ext>
            </a:extLst>
          </p:cNvPr>
          <p:cNvSpPr>
            <a:spLocks noGrp="1"/>
          </p:cNvSpPr>
          <p:nvPr>
            <p:ph type="title"/>
          </p:nvPr>
        </p:nvSpPr>
        <p:spPr/>
        <p:txBody>
          <a:bodyPr/>
          <a:lstStyle/>
          <a:p>
            <a:r>
              <a:rPr lang="en-US" dirty="0"/>
              <a:t>Types of migration</a:t>
            </a:r>
          </a:p>
        </p:txBody>
      </p:sp>
      <p:sp>
        <p:nvSpPr>
          <p:cNvPr id="3" name="Content Placeholder 2">
            <a:extLst>
              <a:ext uri="{FF2B5EF4-FFF2-40B4-BE49-F238E27FC236}">
                <a16:creationId xmlns:a16="http://schemas.microsoft.com/office/drawing/2014/main" id="{4D4ABF81-E06B-4028-85EA-696E01E1EFDF}"/>
              </a:ext>
            </a:extLst>
          </p:cNvPr>
          <p:cNvSpPr>
            <a:spLocks noGrp="1"/>
          </p:cNvSpPr>
          <p:nvPr>
            <p:ph idx="1"/>
          </p:nvPr>
        </p:nvSpPr>
        <p:spPr/>
        <p:txBody>
          <a:bodyPr>
            <a:normAutofit lnSpcReduction="10000"/>
          </a:bodyPr>
          <a:lstStyle/>
          <a:p>
            <a:r>
              <a:rPr lang="en-GB" b="1" dirty="0"/>
              <a:t>Daily migration: </a:t>
            </a:r>
            <a:r>
              <a:rPr lang="en-GB" dirty="0"/>
              <a:t>Many birds make daily movements from their nest in response to environmental forces   E.g. light, darkness, temperature, humidity etc. Daily migration is from their resting site to feeding area, e.g. crows, sparrows, </a:t>
            </a:r>
          </a:p>
          <a:p>
            <a:r>
              <a:rPr lang="en-GB" b="1" dirty="0"/>
              <a:t>Local migration: </a:t>
            </a:r>
            <a:r>
              <a:rPr lang="en-GB" dirty="0"/>
              <a:t>Local migration occurs because of heavy rain, flood, excessive cold &amp;hot .Return to that area when crisis is over. Flowering of certain plants and ripening of fruits also cause local migration.</a:t>
            </a:r>
          </a:p>
          <a:p>
            <a:r>
              <a:rPr lang="en-GB" b="1" dirty="0"/>
              <a:t>Seasonal migration: </a:t>
            </a:r>
            <a:r>
              <a:rPr lang="en-GB" dirty="0"/>
              <a:t>Seasonal migration occurs in response to change in the season. This type of migration is for food or breeding. Species migrating from the south to the north during summer known as “summer visitors” e.g.  Snow bunting, red wing, shore lark </a:t>
            </a:r>
            <a:endParaRPr lang="en-US" dirty="0"/>
          </a:p>
        </p:txBody>
      </p:sp>
    </p:spTree>
    <p:extLst>
      <p:ext uri="{BB962C8B-B14F-4D97-AF65-F5344CB8AC3E}">
        <p14:creationId xmlns:p14="http://schemas.microsoft.com/office/powerpoint/2010/main" val="1879086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B9546-2E90-4ECF-A24A-37D8C1A3CB16}"/>
              </a:ext>
            </a:extLst>
          </p:cNvPr>
          <p:cNvSpPr>
            <a:spLocks noGrp="1"/>
          </p:cNvSpPr>
          <p:nvPr>
            <p:ph type="title"/>
          </p:nvPr>
        </p:nvSpPr>
        <p:spPr/>
        <p:txBody>
          <a:bodyPr/>
          <a:lstStyle/>
          <a:p>
            <a:r>
              <a:rPr lang="en-US" dirty="0"/>
              <a:t>Types of migration</a:t>
            </a:r>
          </a:p>
        </p:txBody>
      </p:sp>
      <p:sp>
        <p:nvSpPr>
          <p:cNvPr id="3" name="Content Placeholder 2">
            <a:extLst>
              <a:ext uri="{FF2B5EF4-FFF2-40B4-BE49-F238E27FC236}">
                <a16:creationId xmlns:a16="http://schemas.microsoft.com/office/drawing/2014/main" id="{CCF3970B-F7AB-4FB8-9DE8-CE4D97AA15B8}"/>
              </a:ext>
            </a:extLst>
          </p:cNvPr>
          <p:cNvSpPr>
            <a:spLocks noGrp="1"/>
          </p:cNvSpPr>
          <p:nvPr>
            <p:ph idx="1"/>
          </p:nvPr>
        </p:nvSpPr>
        <p:spPr/>
        <p:txBody>
          <a:bodyPr/>
          <a:lstStyle/>
          <a:p>
            <a:r>
              <a:rPr lang="en-GB" b="1" dirty="0" err="1"/>
              <a:t>Molt</a:t>
            </a:r>
            <a:r>
              <a:rPr lang="en-GB" b="1" dirty="0"/>
              <a:t> migration: </a:t>
            </a:r>
            <a:r>
              <a:rPr lang="en-GB" dirty="0"/>
              <a:t>Most ducks, males and juveniles birds migrate short distances northward for </a:t>
            </a:r>
            <a:r>
              <a:rPr lang="en-GB" dirty="0" err="1"/>
              <a:t>molting</a:t>
            </a:r>
            <a:r>
              <a:rPr lang="en-GB" dirty="0"/>
              <a:t> (animals shed old feathers, hair, or skin, or an old shell, to make way for a new growth) leaving behind the females and young birds in breeding ground.</a:t>
            </a:r>
          </a:p>
          <a:p>
            <a:r>
              <a:rPr lang="en-GB" b="1" dirty="0"/>
              <a:t>Irregular migration: </a:t>
            </a:r>
            <a:r>
              <a:rPr lang="en-GB" dirty="0"/>
              <a:t>Some birds disperse for a short Sometimes or long distance for the sake of food and safety. The birds can also swept away by powerful wind and hurricanes to very long distance e.g. </a:t>
            </a:r>
            <a:r>
              <a:rPr lang="en-GB" dirty="0" err="1"/>
              <a:t>blackstork</a:t>
            </a:r>
            <a:r>
              <a:rPr lang="en-GB" dirty="0"/>
              <a:t> (</a:t>
            </a:r>
            <a:r>
              <a:rPr lang="en-GB" dirty="0" err="1"/>
              <a:t>Ciconianigra</a:t>
            </a:r>
            <a:r>
              <a:rPr lang="en-GB" dirty="0"/>
              <a:t>), </a:t>
            </a:r>
            <a:r>
              <a:rPr lang="en-GB" dirty="0" err="1"/>
              <a:t>Glossyibis</a:t>
            </a:r>
            <a:r>
              <a:rPr lang="en-GB" dirty="0"/>
              <a:t>(</a:t>
            </a:r>
            <a:r>
              <a:rPr lang="en-GB" dirty="0" err="1"/>
              <a:t>Plegadisfalcinellus</a:t>
            </a:r>
            <a:r>
              <a:rPr lang="en-GB" dirty="0"/>
              <a:t>) </a:t>
            </a:r>
            <a:endParaRPr lang="en-US" dirty="0"/>
          </a:p>
        </p:txBody>
      </p:sp>
    </p:spTree>
    <p:extLst>
      <p:ext uri="{BB962C8B-B14F-4D97-AF65-F5344CB8AC3E}">
        <p14:creationId xmlns:p14="http://schemas.microsoft.com/office/powerpoint/2010/main" val="103295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3F1B8-F6E7-4F25-BFD1-2D43C1B5C565}"/>
              </a:ext>
            </a:extLst>
          </p:cNvPr>
          <p:cNvSpPr>
            <a:spLocks noGrp="1"/>
          </p:cNvSpPr>
          <p:nvPr>
            <p:ph type="title"/>
          </p:nvPr>
        </p:nvSpPr>
        <p:spPr/>
        <p:txBody>
          <a:bodyPr/>
          <a:lstStyle/>
          <a:p>
            <a:r>
              <a:rPr lang="en-US" dirty="0"/>
              <a:t>Types of migration</a:t>
            </a:r>
          </a:p>
        </p:txBody>
      </p:sp>
      <p:sp>
        <p:nvSpPr>
          <p:cNvPr id="3" name="Content Placeholder 2">
            <a:extLst>
              <a:ext uri="{FF2B5EF4-FFF2-40B4-BE49-F238E27FC236}">
                <a16:creationId xmlns:a16="http://schemas.microsoft.com/office/drawing/2014/main" id="{B80D23A1-BE10-40B9-90E2-960E71607D23}"/>
              </a:ext>
            </a:extLst>
          </p:cNvPr>
          <p:cNvSpPr>
            <a:spLocks noGrp="1"/>
          </p:cNvSpPr>
          <p:nvPr>
            <p:ph idx="1"/>
          </p:nvPr>
        </p:nvSpPr>
        <p:spPr/>
        <p:txBody>
          <a:bodyPr>
            <a:normAutofit fontScale="92500" lnSpcReduction="20000"/>
          </a:bodyPr>
          <a:lstStyle/>
          <a:p>
            <a:r>
              <a:rPr lang="en-GB" b="1" dirty="0"/>
              <a:t>Altitude or vertical migrations: </a:t>
            </a:r>
            <a:r>
              <a:rPr lang="en-GB" dirty="0"/>
              <a:t>Birds living at high altitude descend at lower altitude in winter to save themselves from intense cold of high altitude. They return again to high altitude with advent of summer. Birds migrate either in flocks or in pairs e.g. blue grouse </a:t>
            </a:r>
          </a:p>
          <a:p>
            <a:r>
              <a:rPr lang="en-GB" b="1" dirty="0"/>
              <a:t>Latitudinal or equatorial migrations: </a:t>
            </a:r>
            <a:r>
              <a:rPr lang="en-GB" dirty="0"/>
              <a:t>The birds migrate from east to west and vice- versa.  Resident of east Europe and west Asia migrate towards the Atlantic coast e.g. California gull, golden plover </a:t>
            </a:r>
          </a:p>
          <a:p>
            <a:r>
              <a:rPr lang="en-GB" b="1" dirty="0"/>
              <a:t>Longitudinal migration: </a:t>
            </a:r>
            <a:r>
              <a:rPr lang="en-GB" dirty="0"/>
              <a:t>Movement from north to south, and vice versa Birds living in northern temperate and subarctic zones during summer (getting facilities for nesting and feeding) move towards south during winter. Some tropical birds migrate during rainy season to the outer tropics to breed and return to the central tropics in dry season. E.g. gross beaks, starling </a:t>
            </a:r>
            <a:endParaRPr lang="en-US" dirty="0"/>
          </a:p>
        </p:txBody>
      </p:sp>
    </p:spTree>
    <p:extLst>
      <p:ext uri="{BB962C8B-B14F-4D97-AF65-F5344CB8AC3E}">
        <p14:creationId xmlns:p14="http://schemas.microsoft.com/office/powerpoint/2010/main" val="206969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36735-1E68-4768-BB4F-93FD10C6F128}"/>
              </a:ext>
            </a:extLst>
          </p:cNvPr>
          <p:cNvSpPr>
            <a:spLocks noGrp="1"/>
          </p:cNvSpPr>
          <p:nvPr>
            <p:ph type="title"/>
          </p:nvPr>
        </p:nvSpPr>
        <p:spPr/>
        <p:txBody>
          <a:bodyPr/>
          <a:lstStyle/>
          <a:p>
            <a:r>
              <a:rPr lang="en-US" dirty="0"/>
              <a:t>Benefits of migration</a:t>
            </a:r>
          </a:p>
        </p:txBody>
      </p:sp>
      <p:sp>
        <p:nvSpPr>
          <p:cNvPr id="3" name="Content Placeholder 2">
            <a:extLst>
              <a:ext uri="{FF2B5EF4-FFF2-40B4-BE49-F238E27FC236}">
                <a16:creationId xmlns:a16="http://schemas.microsoft.com/office/drawing/2014/main" id="{C69F2B30-7CEE-49D2-970B-9CEE8103B804}"/>
              </a:ext>
            </a:extLst>
          </p:cNvPr>
          <p:cNvSpPr>
            <a:spLocks noGrp="1"/>
          </p:cNvSpPr>
          <p:nvPr>
            <p:ph idx="1"/>
          </p:nvPr>
        </p:nvSpPr>
        <p:spPr/>
        <p:txBody>
          <a:bodyPr>
            <a:normAutofit/>
          </a:bodyPr>
          <a:lstStyle/>
          <a:p>
            <a:r>
              <a:rPr lang="en-GB" dirty="0"/>
              <a:t>Despite the dangers of long-distance travel, many different animals have developed migration strategies, presumably as a </a:t>
            </a:r>
            <a:r>
              <a:rPr lang="en-GB" dirty="0" err="1"/>
              <a:t>defense</a:t>
            </a:r>
            <a:r>
              <a:rPr lang="en-GB" dirty="0"/>
              <a:t> against the greater dangers of environmental uncertainty and competition. </a:t>
            </a:r>
            <a:endParaRPr lang="en-US" dirty="0"/>
          </a:p>
          <a:p>
            <a:r>
              <a:rPr lang="en-US" dirty="0"/>
              <a:t>If species permanently migrate to a new place and start breeding there, then it will increase the genetic diversity and will leads to better adaptability and survival of the species. </a:t>
            </a:r>
            <a:endParaRPr lang="en-GB" dirty="0"/>
          </a:p>
        </p:txBody>
      </p:sp>
    </p:spTree>
    <p:extLst>
      <p:ext uri="{BB962C8B-B14F-4D97-AF65-F5344CB8AC3E}">
        <p14:creationId xmlns:p14="http://schemas.microsoft.com/office/powerpoint/2010/main" val="2889392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C3073-294F-4762-B10A-1597032B53E5}"/>
              </a:ext>
            </a:extLst>
          </p:cNvPr>
          <p:cNvSpPr>
            <a:spLocks noGrp="1"/>
          </p:cNvSpPr>
          <p:nvPr>
            <p:ph type="title"/>
          </p:nvPr>
        </p:nvSpPr>
        <p:spPr/>
        <p:txBody>
          <a:bodyPr/>
          <a:lstStyle/>
          <a:p>
            <a:r>
              <a:rPr lang="en-US" dirty="0"/>
              <a:t>Effects of migration on </a:t>
            </a:r>
            <a:r>
              <a:rPr lang="en-GB" dirty="0"/>
              <a:t>ecological communities and ecosystem function</a:t>
            </a:r>
            <a:endParaRPr lang="en-US" dirty="0"/>
          </a:p>
        </p:txBody>
      </p:sp>
      <p:sp>
        <p:nvSpPr>
          <p:cNvPr id="3" name="Content Placeholder 2">
            <a:extLst>
              <a:ext uri="{FF2B5EF4-FFF2-40B4-BE49-F238E27FC236}">
                <a16:creationId xmlns:a16="http://schemas.microsoft.com/office/drawing/2014/main" id="{F68C1484-E74C-4E5B-9DC2-2FD0D22F1D6A}"/>
              </a:ext>
            </a:extLst>
          </p:cNvPr>
          <p:cNvSpPr>
            <a:spLocks noGrp="1"/>
          </p:cNvSpPr>
          <p:nvPr>
            <p:ph idx="1"/>
          </p:nvPr>
        </p:nvSpPr>
        <p:spPr/>
        <p:txBody>
          <a:bodyPr>
            <a:normAutofit/>
          </a:bodyPr>
          <a:lstStyle/>
          <a:p>
            <a:r>
              <a:rPr lang="en-GB" dirty="0"/>
              <a:t>Trophic effects: The migrating specie will cause a competition and will consume the food which will effect the native species of that area. </a:t>
            </a:r>
          </a:p>
          <a:p>
            <a:r>
              <a:rPr lang="en-GB" dirty="0"/>
              <a:t>Transport effects: These are the result of migratory animals acting as vectors for disease, nutrients and energy, and other materials such as seeds across habitat or ecosystem boundaries. </a:t>
            </a:r>
          </a:p>
          <a:p>
            <a:pPr marL="0" indent="0">
              <a:buNone/>
            </a:pPr>
            <a:r>
              <a:rPr lang="en-GB" dirty="0"/>
              <a:t>Both of these effects have potential consequences for both local community and ecosystem dynamics. </a:t>
            </a:r>
            <a:endParaRPr lang="en-US" dirty="0"/>
          </a:p>
        </p:txBody>
      </p:sp>
    </p:spTree>
    <p:extLst>
      <p:ext uri="{BB962C8B-B14F-4D97-AF65-F5344CB8AC3E}">
        <p14:creationId xmlns:p14="http://schemas.microsoft.com/office/powerpoint/2010/main" val="1402323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1326</Words>
  <Application>Microsoft Office PowerPoint</Application>
  <PresentationFormat>Widescreen</PresentationFormat>
  <Paragraphs>65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Genetic diversity</vt:lpstr>
      <vt:lpstr>Migration</vt:lpstr>
      <vt:lpstr>Causes of migration?</vt:lpstr>
      <vt:lpstr>How do animals know when to migrate?</vt:lpstr>
      <vt:lpstr>Types of migration</vt:lpstr>
      <vt:lpstr>Types of migration</vt:lpstr>
      <vt:lpstr>Types of migration</vt:lpstr>
      <vt:lpstr>Benefits of migration</vt:lpstr>
      <vt:lpstr>Effects of migration on ecological communities and ecosystem function</vt:lpstr>
      <vt:lpstr>Gene flow</vt:lpstr>
      <vt:lpstr>Gene flow</vt:lpstr>
      <vt:lpstr>Gene flow</vt:lpstr>
      <vt:lpstr>Factors effecting rate of gene flow</vt:lpstr>
      <vt:lpstr>Gene flow</vt:lpstr>
      <vt:lpstr>Barriers to gene flow</vt:lpstr>
      <vt:lpstr>Barriers to gene flow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 diversity</dc:title>
  <dc:creator>ALLAH HO</dc:creator>
  <cp:lastModifiedBy>ALLAH HO</cp:lastModifiedBy>
  <cp:revision>1</cp:revision>
  <dcterms:created xsi:type="dcterms:W3CDTF">2020-05-04T05:47:25Z</dcterms:created>
  <dcterms:modified xsi:type="dcterms:W3CDTF">2020-05-04T05:48:11Z</dcterms:modified>
</cp:coreProperties>
</file>