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76" r:id="rId6"/>
    <p:sldId id="262" r:id="rId7"/>
    <p:sldId id="263" r:id="rId8"/>
    <p:sldId id="264" r:id="rId9"/>
    <p:sldId id="265" r:id="rId10"/>
    <p:sldId id="278" r:id="rId11"/>
    <p:sldId id="277" r:id="rId12"/>
    <p:sldId id="281" r:id="rId13"/>
    <p:sldId id="266" r:id="rId14"/>
    <p:sldId id="267" r:id="rId15"/>
    <p:sldId id="282" r:id="rId16"/>
    <p:sldId id="283" r:id="rId17"/>
    <p:sldId id="268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60"/>
  </p:normalViewPr>
  <p:slideViewPr>
    <p:cSldViewPr>
      <p:cViewPr varScale="1">
        <p:scale>
          <a:sx n="65" d="100"/>
          <a:sy n="65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616E7-7C4A-4257-A6D0-8072B6DE09C5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8EA57-A02B-4A7E-99E8-ADF4DFC77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8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CCNA (Exam Code: 640-801)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Todd Lammle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8200" y="457200"/>
            <a:ext cx="7848600" cy="609600"/>
          </a:xfrm>
          <a:prstGeom prst="rect">
            <a:avLst/>
          </a:prstGeom>
        </p:spPr>
        <p:txBody>
          <a:bodyPr vert="horz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and Computer Communications</a:t>
            </a:r>
            <a:endParaRPr kumimoji="0" lang="en-A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8534400" cy="64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IP Addressing</a:t>
            </a:r>
            <a:endParaRPr kumimoji="1"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and Dynamic IP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5029200"/>
          </a:xfrm>
        </p:spPr>
        <p:txBody>
          <a:bodyPr/>
          <a:lstStyle/>
          <a:p>
            <a:r>
              <a:rPr lang="en-US" dirty="0" smtClean="0"/>
              <a:t>Static IP Address:</a:t>
            </a: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                  </a:t>
            </a:r>
            <a:r>
              <a:rPr lang="en-US" dirty="0" smtClean="0">
                <a:solidFill>
                  <a:schemeClr val="tx2"/>
                </a:solidFill>
              </a:rPr>
              <a:t>  </a:t>
            </a:r>
            <a:r>
              <a:rPr lang="en-US" dirty="0">
                <a:solidFill>
                  <a:schemeClr val="tx2"/>
                </a:solidFill>
              </a:rPr>
              <a:t>If your IP address at home is static, it means that it will remain the same every time you connect...from </a:t>
            </a:r>
            <a:r>
              <a:rPr lang="en-US" dirty="0" smtClean="0">
                <a:solidFill>
                  <a:schemeClr val="tx2"/>
                </a:solidFill>
              </a:rPr>
              <a:t>home.</a:t>
            </a:r>
          </a:p>
          <a:p>
            <a:pPr algn="just"/>
            <a:r>
              <a:rPr lang="en-US" dirty="0" smtClean="0"/>
              <a:t>Dynamic IP Address: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2"/>
                </a:solidFill>
              </a:rPr>
              <a:t>                    An IP </a:t>
            </a:r>
            <a:r>
              <a:rPr lang="en-US" dirty="0">
                <a:solidFill>
                  <a:schemeClr val="tx2"/>
                </a:solidFill>
              </a:rPr>
              <a:t>address </a:t>
            </a:r>
            <a:r>
              <a:rPr lang="en-US" dirty="0" smtClean="0">
                <a:solidFill>
                  <a:schemeClr val="tx2"/>
                </a:solidFill>
              </a:rPr>
              <a:t>that can be changed at any time. This is true but, the </a:t>
            </a:r>
            <a:r>
              <a:rPr lang="en-US" dirty="0">
                <a:solidFill>
                  <a:schemeClr val="tx2"/>
                </a:solidFill>
              </a:rPr>
              <a:t>fact is, even if you have a dynamic IP address it's possible that it won't change for months on </a:t>
            </a:r>
            <a:r>
              <a:rPr lang="en-US" dirty="0" smtClean="0">
                <a:solidFill>
                  <a:schemeClr val="tx2"/>
                </a:solidFill>
              </a:rPr>
              <a:t>end.</a:t>
            </a:r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You </a:t>
            </a:r>
            <a:r>
              <a:rPr lang="en-US" dirty="0">
                <a:solidFill>
                  <a:srgbClr val="FF0000"/>
                </a:solidFill>
              </a:rPr>
              <a:t>couldn't set up a reliable server with a changeable IP address. But most of us don't care about that.</a:t>
            </a:r>
          </a:p>
        </p:txBody>
      </p:sp>
    </p:spTree>
    <p:extLst>
      <p:ext uri="{BB962C8B-B14F-4D97-AF65-F5344CB8AC3E}">
        <p14:creationId xmlns:p14="http://schemas.microsoft.com/office/powerpoint/2010/main" val="140987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and Private IP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Public IP Address:</a:t>
            </a: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                  </a:t>
            </a:r>
            <a:r>
              <a:rPr lang="en-US" dirty="0" smtClean="0">
                <a:solidFill>
                  <a:schemeClr val="tx2"/>
                </a:solidFill>
              </a:rPr>
              <a:t>  A </a:t>
            </a:r>
            <a:r>
              <a:rPr lang="en-US" dirty="0">
                <a:solidFill>
                  <a:schemeClr val="tx2"/>
                </a:solidFill>
              </a:rPr>
              <a:t>public IP address is the address that is assigned to a computing device to allow direct access over the Internet</a:t>
            </a:r>
            <a:r>
              <a:rPr lang="en-US" dirty="0" smtClean="0">
                <a:solidFill>
                  <a:schemeClr val="tx2"/>
                </a:solidFill>
              </a:rPr>
              <a:t>. </a:t>
            </a:r>
            <a:r>
              <a:rPr lang="en-US" dirty="0">
                <a:solidFill>
                  <a:schemeClr val="tx2"/>
                </a:solidFill>
              </a:rPr>
              <a:t>A public IP address is globally unique, and can only be assigned to an unique device.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Private IP Address: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2"/>
                </a:solidFill>
              </a:rPr>
              <a:t>                    A </a:t>
            </a:r>
            <a:r>
              <a:rPr lang="en-US" dirty="0">
                <a:solidFill>
                  <a:schemeClr val="tx2"/>
                </a:solidFill>
              </a:rPr>
              <a:t>private IP address is a non-Internet facing </a:t>
            </a:r>
            <a:r>
              <a:rPr lang="en-US" dirty="0" smtClean="0">
                <a:solidFill>
                  <a:schemeClr val="tx2"/>
                </a:solidFill>
              </a:rPr>
              <a:t>IP address</a:t>
            </a:r>
            <a:r>
              <a:rPr lang="en-US" dirty="0">
                <a:solidFill>
                  <a:schemeClr val="tx2"/>
                </a:solidFill>
              </a:rPr>
              <a:t> on an internal network. Private IP addresses are provided by network devices, such as routers, using network address translation </a:t>
            </a:r>
            <a:r>
              <a:rPr lang="en-US" dirty="0" smtClean="0">
                <a:solidFill>
                  <a:schemeClr val="tx2"/>
                </a:solidFill>
              </a:rPr>
              <a:t>(NAT).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44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and Private IP Address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1219200"/>
            <a:ext cx="7391401" cy="5018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055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IP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Used on a private work</a:t>
            </a:r>
          </a:p>
          <a:p>
            <a:r>
              <a:rPr lang="en-US" dirty="0" smtClean="0"/>
              <a:t>Not routable through the internet</a:t>
            </a:r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Saves address space</a:t>
            </a:r>
          </a:p>
          <a:p>
            <a:r>
              <a:rPr lang="en-US" dirty="0" smtClean="0"/>
              <a:t>Network Address Translation (NAT)</a:t>
            </a:r>
          </a:p>
          <a:p>
            <a:pPr lvl="1"/>
            <a:r>
              <a:rPr lang="en-US" dirty="0" smtClean="0"/>
              <a:t>Takes a private IP address and converts it for use on the Internet</a:t>
            </a:r>
          </a:p>
          <a:p>
            <a:r>
              <a:rPr lang="en-US" dirty="0" smtClean="0"/>
              <a:t>Reserved Private Addresses</a:t>
            </a:r>
          </a:p>
          <a:p>
            <a:pPr lvl="1"/>
            <a:r>
              <a:rPr lang="en-US" dirty="0" smtClean="0"/>
              <a:t>Class A: 10.0.0.0 - 10.255.255.255</a:t>
            </a:r>
          </a:p>
          <a:p>
            <a:pPr lvl="1"/>
            <a:r>
              <a:rPr lang="en-US" dirty="0" smtClean="0"/>
              <a:t>Class B: 172.16.0.0 </a:t>
            </a:r>
            <a:r>
              <a:rPr lang="en-US" smtClean="0"/>
              <a:t>– 172.31.255.255</a:t>
            </a:r>
            <a:endParaRPr lang="en-US" dirty="0" smtClean="0"/>
          </a:p>
          <a:p>
            <a:pPr lvl="1"/>
            <a:r>
              <a:rPr lang="en-US" dirty="0" smtClean="0"/>
              <a:t>Class C: 192.168.0.0 – 192.168.255.255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Broadcast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/>
              <a:t>Unicast</a:t>
            </a:r>
          </a:p>
          <a:p>
            <a:pPr lvl="1"/>
            <a:r>
              <a:rPr lang="en-US" dirty="0"/>
              <a:t>Sent to a single destination </a:t>
            </a:r>
            <a:r>
              <a:rPr lang="en-US" dirty="0" smtClean="0"/>
              <a:t>host</a:t>
            </a:r>
          </a:p>
          <a:p>
            <a:r>
              <a:rPr lang="en-US" dirty="0" smtClean="0"/>
              <a:t>Layer 2 broadcasts</a:t>
            </a:r>
          </a:p>
          <a:p>
            <a:pPr lvl="1"/>
            <a:r>
              <a:rPr lang="en-US" dirty="0" smtClean="0"/>
              <a:t>Sent to all nodes on a LAN</a:t>
            </a:r>
          </a:p>
          <a:p>
            <a:r>
              <a:rPr lang="en-US" dirty="0" smtClean="0"/>
              <a:t>Broadcast (layer 3)</a:t>
            </a:r>
          </a:p>
          <a:p>
            <a:pPr lvl="1"/>
            <a:r>
              <a:rPr lang="en-US" dirty="0" smtClean="0"/>
              <a:t>Sent to all nodes on the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Broadcast Address</a:t>
            </a:r>
            <a:endParaRPr lang="en-US" dirty="0"/>
          </a:p>
        </p:txBody>
      </p:sp>
      <p:pic>
        <p:nvPicPr>
          <p:cNvPr id="2050" name="Picture 2" descr="Image result for difference between multicast and broadca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21747"/>
            <a:ext cx="5304298" cy="4723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84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Multicast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lvl="1" algn="just"/>
            <a:r>
              <a:rPr lang="en-US" dirty="0" smtClean="0"/>
              <a:t>Packets sent from a single host and transmitted to many devices on different networks</a:t>
            </a:r>
            <a:endParaRPr lang="en-US" dirty="0"/>
          </a:p>
        </p:txBody>
      </p:sp>
      <p:pic>
        <p:nvPicPr>
          <p:cNvPr id="3076" name="Picture 4" descr="Image result for difference between multicast and broadca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68580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90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Flavors of NAT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Static NAT</a:t>
            </a:r>
          </a:p>
          <a:p>
            <a:pPr lvl="1"/>
            <a:r>
              <a:rPr lang="en-US" dirty="0" smtClean="0"/>
              <a:t>Allows one-to-one mapping between local and global address </a:t>
            </a:r>
          </a:p>
          <a:p>
            <a:pPr lvl="1"/>
            <a:r>
              <a:rPr lang="en-US" dirty="0" smtClean="0"/>
              <a:t>Internal host may be server or network device</a:t>
            </a:r>
          </a:p>
          <a:p>
            <a:r>
              <a:rPr lang="en-US" dirty="0" smtClean="0"/>
              <a:t>Dynamic NAT</a:t>
            </a:r>
          </a:p>
          <a:p>
            <a:pPr lvl="1"/>
            <a:r>
              <a:rPr lang="en-US" dirty="0" smtClean="0"/>
              <a:t>Maps an unregistered IP address to a registered IP address from out of a pool of IP registered addresses</a:t>
            </a:r>
          </a:p>
          <a:p>
            <a:r>
              <a:rPr lang="en-US" dirty="0" smtClean="0"/>
              <a:t>Overloading </a:t>
            </a:r>
          </a:p>
          <a:p>
            <a:pPr lvl="1" algn="just"/>
            <a:r>
              <a:rPr lang="en-US" dirty="0" smtClean="0"/>
              <a:t>Most popular type</a:t>
            </a:r>
          </a:p>
          <a:p>
            <a:pPr lvl="1"/>
            <a:r>
              <a:rPr lang="en-US" dirty="0" smtClean="0"/>
              <a:t>Maps multiple unregistered addresses to a single registered IP address (many-to-one)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						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Flavors of NAT</a:t>
            </a:r>
            <a:endParaRPr lang="en-US" dirty="0"/>
          </a:p>
        </p:txBody>
      </p:sp>
      <p:pic>
        <p:nvPicPr>
          <p:cNvPr id="1026" name="Picture 2" descr="Image result for overloading n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8062912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14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r>
              <a:rPr lang="en-US" dirty="0"/>
              <a:t>Subnetting</a:t>
            </a:r>
            <a:br>
              <a:rPr lang="en-US" dirty="0"/>
            </a:br>
            <a:r>
              <a:rPr lang="en-US" dirty="0"/>
              <a:t>Network portion increases and bits are borrowed from host. This concept belongs to classless </a:t>
            </a:r>
            <a:r>
              <a:rPr lang="en-US" dirty="0" smtClean="0"/>
              <a:t>IP addressing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/>
              <a:t>Super-netting</a:t>
            </a:r>
            <a:br>
              <a:rPr lang="en-US" dirty="0"/>
            </a:br>
            <a:r>
              <a:rPr lang="en-US" dirty="0"/>
              <a:t>IF you increase the host portion by borrowing bits from network then this concept is called </a:t>
            </a:r>
            <a:r>
              <a:rPr lang="en-US" dirty="0" smtClean="0"/>
              <a:t>supernetting.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459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unique identifier assigned to each machine on an IP network</a:t>
            </a:r>
          </a:p>
          <a:p>
            <a:pPr algn="just"/>
            <a:r>
              <a:rPr lang="en-US" dirty="0" smtClean="0"/>
              <a:t>Designates the specific location of a device on a network</a:t>
            </a:r>
          </a:p>
          <a:p>
            <a:pPr algn="just"/>
            <a:r>
              <a:rPr lang="en-US" dirty="0" smtClean="0"/>
              <a:t>A software address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 Mask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r>
              <a:rPr lang="en-US" dirty="0" smtClean="0"/>
              <a:t>Allows the machine to distinguish the network portion and host portion of the IP address. </a:t>
            </a:r>
          </a:p>
          <a:p>
            <a:r>
              <a:rPr lang="en-US" dirty="0" smtClean="0"/>
              <a:t>Subnet Masks of Classes:</a:t>
            </a:r>
          </a:p>
          <a:p>
            <a:pPr lvl="1"/>
            <a:r>
              <a:rPr lang="en-US" dirty="0" smtClean="0"/>
              <a:t>Class A: 255.0.0.0</a:t>
            </a:r>
          </a:p>
          <a:p>
            <a:pPr lvl="1"/>
            <a:r>
              <a:rPr lang="en-US" dirty="0" smtClean="0"/>
              <a:t>Class B: 255.255.0.0</a:t>
            </a:r>
          </a:p>
          <a:p>
            <a:pPr lvl="1"/>
            <a:r>
              <a:rPr lang="en-US" dirty="0" smtClean="0"/>
              <a:t>Class C: 255.255.255.0</a:t>
            </a:r>
          </a:p>
        </p:txBody>
      </p:sp>
    </p:spTree>
    <p:extLst>
      <p:ext uri="{BB962C8B-B14F-4D97-AF65-F5344CB8AC3E}">
        <p14:creationId xmlns:p14="http://schemas.microsoft.com/office/powerpoint/2010/main" val="278039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Subnetting: Example 1C: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 smtClean="0"/>
              <a:t>Subnet the following IP: 192.168.10.0/26</a:t>
            </a:r>
          </a:p>
          <a:p>
            <a:pPr lvl="1"/>
            <a:r>
              <a:rPr lang="en-US" dirty="0" smtClean="0"/>
              <a:t>Network address: 192.168.10.0</a:t>
            </a:r>
          </a:p>
          <a:p>
            <a:pPr lvl="1"/>
            <a:r>
              <a:rPr lang="en-US" dirty="0" smtClean="0"/>
              <a:t>Subnet Mask:        255.255.255.192</a:t>
            </a:r>
          </a:p>
          <a:p>
            <a:r>
              <a:rPr lang="en-US" dirty="0" smtClean="0"/>
              <a:t>No. of subnets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 = 4 = 4 subnets </a:t>
            </a:r>
            <a:endParaRPr lang="en-US" baseline="30000" dirty="0" smtClean="0"/>
          </a:p>
          <a:p>
            <a:r>
              <a:rPr lang="en-US" dirty="0" smtClean="0"/>
              <a:t>No. of hosts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6</a:t>
            </a:r>
            <a:r>
              <a:rPr lang="en-US" dirty="0" smtClean="0"/>
              <a:t>-2 = 62 hosts</a:t>
            </a:r>
          </a:p>
          <a:p>
            <a:r>
              <a:rPr lang="en-US" dirty="0" smtClean="0"/>
              <a:t>Valid subnets</a:t>
            </a:r>
          </a:p>
          <a:p>
            <a:pPr lvl="1"/>
            <a:r>
              <a:rPr lang="en-US" dirty="0" smtClean="0"/>
              <a:t>256-192 = 64, 192.168.10.0/ 64/ 128/ 192</a:t>
            </a:r>
          </a:p>
          <a:p>
            <a:r>
              <a:rPr lang="en-US" dirty="0" smtClean="0"/>
              <a:t>Broadcast address?</a:t>
            </a:r>
          </a:p>
          <a:p>
            <a:r>
              <a:rPr lang="en-US" dirty="0" smtClean="0"/>
              <a:t>Valid subnets?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237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Subnetting: Example 1C 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r>
              <a:rPr lang="en-US" dirty="0" smtClean="0"/>
              <a:t>Subnets         0            64            128             192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host         1            65             129            193</a:t>
            </a:r>
          </a:p>
          <a:p>
            <a:r>
              <a:rPr lang="en-US" dirty="0" smtClean="0"/>
              <a:t>Last host       62          126           190            254</a:t>
            </a:r>
          </a:p>
          <a:p>
            <a:r>
              <a:rPr lang="en-US" dirty="0" smtClean="0"/>
              <a:t>Broadcast      63          127           191            255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8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Subnetting: Example 1B: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 smtClean="0"/>
              <a:t>Subnet the following IP: 172.16.0.0/18</a:t>
            </a:r>
          </a:p>
          <a:p>
            <a:pPr lvl="1"/>
            <a:r>
              <a:rPr lang="en-US" dirty="0" smtClean="0"/>
              <a:t>Network address: 172.16.0.0</a:t>
            </a:r>
          </a:p>
          <a:p>
            <a:pPr lvl="1"/>
            <a:r>
              <a:rPr lang="en-US" dirty="0" smtClean="0"/>
              <a:t>Subnet Mask:        255.255.192.0</a:t>
            </a:r>
          </a:p>
          <a:p>
            <a:r>
              <a:rPr lang="en-US" dirty="0" smtClean="0"/>
              <a:t>No. of subnets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 = 4 = 4 subnets </a:t>
            </a:r>
            <a:endParaRPr lang="en-US" baseline="30000" dirty="0" smtClean="0"/>
          </a:p>
          <a:p>
            <a:r>
              <a:rPr lang="en-US" dirty="0" smtClean="0"/>
              <a:t>No. of hosts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14</a:t>
            </a:r>
            <a:r>
              <a:rPr lang="en-US" dirty="0" smtClean="0"/>
              <a:t>-2 = 16382 hosts</a:t>
            </a:r>
          </a:p>
          <a:p>
            <a:r>
              <a:rPr lang="en-US" dirty="0" smtClean="0"/>
              <a:t>Valid subnets</a:t>
            </a:r>
          </a:p>
          <a:p>
            <a:pPr lvl="1"/>
            <a:r>
              <a:rPr lang="en-US" dirty="0" smtClean="0"/>
              <a:t>256-192 = 64.0, 128.0, 192.0</a:t>
            </a:r>
          </a:p>
          <a:p>
            <a:r>
              <a:rPr lang="en-US" dirty="0" smtClean="0"/>
              <a:t>Broadcast address?</a:t>
            </a:r>
          </a:p>
          <a:p>
            <a:r>
              <a:rPr lang="en-US" dirty="0" smtClean="0"/>
              <a:t>Valid subnets?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508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Subnetting: Example 1B 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Subnets       0.0         64.0            128.0             192.0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host       0.1          64.1            128.1            192.1</a:t>
            </a:r>
          </a:p>
          <a:p>
            <a:r>
              <a:rPr lang="en-US" dirty="0" smtClean="0"/>
              <a:t>Last host     63.254    127.254      191.254        255.254</a:t>
            </a:r>
          </a:p>
          <a:p>
            <a:r>
              <a:rPr lang="en-US" dirty="0" smtClean="0"/>
              <a:t>Broadcast    63.255    127.255      191.255        255.255</a:t>
            </a:r>
          </a:p>
        </p:txBody>
      </p:sp>
    </p:spTree>
    <p:extLst>
      <p:ext uri="{BB962C8B-B14F-4D97-AF65-F5344CB8AC3E}">
        <p14:creationId xmlns:p14="http://schemas.microsoft.com/office/powerpoint/2010/main" val="232776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Subnetting: Example 1A: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Subnet the following IP: 10.0.0.0/16</a:t>
            </a:r>
          </a:p>
          <a:p>
            <a:pPr lvl="1"/>
            <a:r>
              <a:rPr lang="en-US" dirty="0" smtClean="0"/>
              <a:t>Network address: 10.0.0.0</a:t>
            </a:r>
          </a:p>
          <a:p>
            <a:pPr lvl="1"/>
            <a:r>
              <a:rPr lang="en-US" dirty="0" smtClean="0"/>
              <a:t>Subnet Mask:        255.255.0.0</a:t>
            </a:r>
          </a:p>
          <a:p>
            <a:r>
              <a:rPr lang="en-US" dirty="0" smtClean="0"/>
              <a:t>No. of subnets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8</a:t>
            </a:r>
            <a:r>
              <a:rPr lang="en-US" dirty="0" smtClean="0"/>
              <a:t> = 256 subnets </a:t>
            </a:r>
            <a:endParaRPr lang="en-US" baseline="30000" dirty="0" smtClean="0"/>
          </a:p>
          <a:p>
            <a:r>
              <a:rPr lang="en-US" dirty="0" smtClean="0"/>
              <a:t>No. of hosts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16</a:t>
            </a:r>
            <a:r>
              <a:rPr lang="en-US" dirty="0" smtClean="0"/>
              <a:t>-2 = 65534 hosts</a:t>
            </a:r>
          </a:p>
          <a:p>
            <a:r>
              <a:rPr lang="en-US" dirty="0" smtClean="0"/>
              <a:t>Valid subnets</a:t>
            </a:r>
          </a:p>
          <a:p>
            <a:pPr lvl="1"/>
            <a:r>
              <a:rPr lang="en-US" dirty="0" smtClean="0"/>
              <a:t>256-255 = 1.0.0, 10.1.0.0/ 2.0.0/ 3.0.0, etc. up to 255.0.0</a:t>
            </a:r>
          </a:p>
          <a:p>
            <a:r>
              <a:rPr lang="en-US" dirty="0" smtClean="0"/>
              <a:t>Broadcast address?</a:t>
            </a:r>
          </a:p>
          <a:p>
            <a:r>
              <a:rPr lang="en-US" dirty="0" smtClean="0"/>
              <a:t>Valid subnets?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1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Subnetting: Example 1A 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First two subnets:</a:t>
            </a:r>
          </a:p>
          <a:p>
            <a:pPr lvl="1"/>
            <a:r>
              <a:rPr lang="en-US" dirty="0" smtClean="0"/>
              <a:t>Subnets         10.0.0.0                10.1.0.0       … 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host         10.0.0.1                10.1.0.1        …         </a:t>
            </a:r>
          </a:p>
          <a:p>
            <a:pPr lvl="1"/>
            <a:r>
              <a:rPr lang="en-US" dirty="0" smtClean="0"/>
              <a:t>Last host       10.0.255.254        10.1.255.254   …        </a:t>
            </a:r>
          </a:p>
          <a:p>
            <a:pPr lvl="1"/>
            <a:r>
              <a:rPr lang="en-US" dirty="0" smtClean="0"/>
              <a:t>Broadcast      10.0.255.255        10.1.255.255   …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Last two subnets:</a:t>
            </a:r>
          </a:p>
          <a:p>
            <a:pPr lvl="1"/>
            <a:r>
              <a:rPr lang="en-US" dirty="0" smtClean="0"/>
              <a:t>Subnets         10.254.0.0             10.255.0.0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host         10.254.0.1              10.255.0.1</a:t>
            </a:r>
          </a:p>
          <a:p>
            <a:pPr lvl="1"/>
            <a:r>
              <a:rPr lang="en-US" dirty="0" smtClean="0"/>
              <a:t>Last host       10.254.255.254       10.255.255.254</a:t>
            </a:r>
          </a:p>
          <a:p>
            <a:pPr lvl="1"/>
            <a:r>
              <a:rPr lang="en-US" smtClean="0"/>
              <a:t>Broadcast      10.254.255.255       10.255.255.255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369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2895600"/>
            <a:ext cx="2057400" cy="914400"/>
          </a:xfrm>
        </p:spPr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61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IP Address               MAC Address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5029200"/>
          </a:xfrm>
        </p:spPr>
        <p:txBody>
          <a:bodyPr/>
          <a:lstStyle/>
          <a:p>
            <a:pPr algn="just"/>
            <a:r>
              <a:rPr lang="en-US" dirty="0" smtClean="0"/>
              <a:t>Allows a host on one network to communicate with a host on other network</a:t>
            </a:r>
          </a:p>
          <a:p>
            <a:pPr algn="just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layer address</a:t>
            </a:r>
          </a:p>
          <a:p>
            <a:pPr algn="just"/>
            <a:r>
              <a:rPr lang="en-US" dirty="0" smtClean="0"/>
              <a:t>Software address</a:t>
            </a:r>
          </a:p>
          <a:p>
            <a:pPr algn="just"/>
            <a:r>
              <a:rPr lang="en-US" dirty="0" smtClean="0"/>
              <a:t>Geographical</a:t>
            </a:r>
          </a:p>
          <a:p>
            <a:pPr algn="just"/>
            <a:r>
              <a:rPr lang="en-US" dirty="0" smtClean="0"/>
              <a:t>Hierarchical</a:t>
            </a:r>
          </a:p>
          <a:p>
            <a:pPr algn="just"/>
            <a:r>
              <a:rPr lang="en-US" dirty="0" smtClean="0"/>
              <a:t>IPv4, IPv6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724400" y="1219200"/>
            <a:ext cx="4041648" cy="5029200"/>
          </a:xfrm>
        </p:spPr>
        <p:txBody>
          <a:bodyPr/>
          <a:lstStyle/>
          <a:p>
            <a:pPr algn="just"/>
            <a:r>
              <a:rPr lang="en-US" dirty="0" smtClean="0"/>
              <a:t>Used for finding hosts on a local network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layer address</a:t>
            </a:r>
          </a:p>
          <a:p>
            <a:pPr algn="just"/>
            <a:r>
              <a:rPr lang="en-US" dirty="0" smtClean="0"/>
              <a:t>Hardware address</a:t>
            </a:r>
          </a:p>
          <a:p>
            <a:pPr algn="just"/>
            <a:r>
              <a:rPr lang="en-US" dirty="0" smtClean="0"/>
              <a:t>Non-geographical</a:t>
            </a:r>
          </a:p>
          <a:p>
            <a:pPr algn="just"/>
            <a:r>
              <a:rPr lang="en-US" dirty="0" smtClean="0"/>
              <a:t>Flat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r>
              <a:rPr lang="en-US" dirty="0" smtClean="0"/>
              <a:t>Network Address</a:t>
            </a:r>
          </a:p>
          <a:p>
            <a:pPr lvl="1"/>
            <a:r>
              <a:rPr lang="en-US" dirty="0" smtClean="0"/>
              <a:t>Uniquely identifies each network</a:t>
            </a:r>
          </a:p>
          <a:p>
            <a:pPr lvl="1"/>
            <a:r>
              <a:rPr lang="en-US" dirty="0" smtClean="0"/>
              <a:t>Each machine on the same network shares that network address as part of its IP address</a:t>
            </a:r>
          </a:p>
          <a:p>
            <a:pPr lvl="1"/>
            <a:r>
              <a:rPr lang="en-US" dirty="0" smtClean="0"/>
              <a:t>E.g. in 172.16.30.56, 172.16 is the network address</a:t>
            </a:r>
          </a:p>
          <a:p>
            <a:r>
              <a:rPr lang="en-US" dirty="0" smtClean="0"/>
              <a:t>Node / Host Address</a:t>
            </a:r>
          </a:p>
          <a:p>
            <a:pPr lvl="1"/>
            <a:r>
              <a:rPr lang="en-US" dirty="0" smtClean="0"/>
              <a:t>Uniquely identifies each machine on a network</a:t>
            </a:r>
          </a:p>
          <a:p>
            <a:pPr lvl="1"/>
            <a:r>
              <a:rPr lang="en-US" dirty="0" smtClean="0"/>
              <a:t>Each machine on the same network has a unique host address</a:t>
            </a:r>
          </a:p>
          <a:p>
            <a:pPr lvl="1"/>
            <a:r>
              <a:rPr lang="en-US" dirty="0" smtClean="0"/>
              <a:t>E.g. in 172.16.30.56, 30.56 is the host address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r>
              <a:rPr lang="en-US" dirty="0" smtClean="0"/>
              <a:t>Broadcast Address</a:t>
            </a:r>
          </a:p>
          <a:p>
            <a:pPr lvl="1" algn="just"/>
            <a:r>
              <a:rPr lang="en-US" dirty="0"/>
              <a:t>A </a:t>
            </a:r>
            <a:r>
              <a:rPr lang="en-US" b="1" dirty="0"/>
              <a:t>broadcast address</a:t>
            </a:r>
            <a:r>
              <a:rPr lang="en-US" dirty="0"/>
              <a:t> is </a:t>
            </a:r>
            <a:r>
              <a:rPr lang="en-US" dirty="0" smtClean="0"/>
              <a:t>a logical address</a:t>
            </a:r>
            <a:r>
              <a:rPr lang="en-US" dirty="0"/>
              <a:t> at which all devices connected to a multiple-access </a:t>
            </a:r>
            <a:r>
              <a:rPr lang="en-US" dirty="0" smtClean="0"/>
              <a:t>communication network are </a:t>
            </a:r>
            <a:r>
              <a:rPr lang="en-US" dirty="0"/>
              <a:t>enabled to receive </a:t>
            </a:r>
            <a:r>
              <a:rPr lang="en-US" dirty="0" smtClean="0"/>
              <a:t>datagrams. A </a:t>
            </a:r>
            <a:r>
              <a:rPr lang="en-US" dirty="0"/>
              <a:t>message sent to a broadcast address is typically received by all network-attached hosts, rather than by a specific host.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260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IPV</a:t>
            </a:r>
            <a:r>
              <a:rPr lang="en-US" sz="2400" dirty="0" smtClean="0"/>
              <a:t>4</a:t>
            </a:r>
            <a:r>
              <a:rPr lang="en-US" dirty="0" smtClean="0"/>
              <a:t>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Class A:</a:t>
            </a:r>
          </a:p>
          <a:p>
            <a:pPr lvl="1"/>
            <a:r>
              <a:rPr lang="en-US" dirty="0" smtClean="0"/>
              <a:t>Format</a:t>
            </a:r>
          </a:p>
          <a:p>
            <a:pPr lvl="2"/>
            <a:r>
              <a:rPr lang="en-US" dirty="0" smtClean="0"/>
              <a:t>Network.Host.Host.Host</a:t>
            </a:r>
          </a:p>
          <a:p>
            <a:pPr lvl="1"/>
            <a:r>
              <a:rPr lang="en-US" dirty="0" smtClean="0"/>
              <a:t>Range:</a:t>
            </a:r>
          </a:p>
          <a:p>
            <a:pPr lvl="3"/>
            <a:r>
              <a:rPr lang="en-US" dirty="0" smtClean="0"/>
              <a:t>0000 0000 – 0111 1111</a:t>
            </a:r>
          </a:p>
          <a:p>
            <a:pPr lvl="3"/>
            <a:r>
              <a:rPr lang="en-US" dirty="0" smtClean="0"/>
              <a:t>0 -127</a:t>
            </a:r>
          </a:p>
          <a:p>
            <a:pPr lvl="1"/>
            <a:r>
              <a:rPr lang="en-US" dirty="0" smtClean="0"/>
              <a:t>Number of networks 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7</a:t>
            </a:r>
            <a:r>
              <a:rPr lang="en-US" dirty="0" smtClean="0"/>
              <a:t> = 128    (0 </a:t>
            </a:r>
            <a:r>
              <a:rPr lang="en-US" dirty="0"/>
              <a:t>-</a:t>
            </a:r>
            <a:r>
              <a:rPr lang="en-US" dirty="0" smtClean="0"/>
              <a:t>127)</a:t>
            </a:r>
            <a:endParaRPr lang="en-US" baseline="30000" dirty="0" smtClean="0"/>
          </a:p>
          <a:p>
            <a:pPr lvl="1"/>
            <a:r>
              <a:rPr lang="en-US" dirty="0" smtClean="0"/>
              <a:t>Number of hosts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24</a:t>
            </a:r>
            <a:r>
              <a:rPr lang="en-US" dirty="0" smtClean="0"/>
              <a:t> -2 = 16,777,216 – 2 = 16,777,214 (All 0’s and all 1’s reserved)</a:t>
            </a:r>
          </a:p>
          <a:p>
            <a:pPr lvl="1"/>
            <a:r>
              <a:rPr lang="en-US" dirty="0" smtClean="0"/>
              <a:t>Valid Host ID’s:</a:t>
            </a:r>
          </a:p>
          <a:p>
            <a:pPr lvl="2"/>
            <a:r>
              <a:rPr lang="en-US" dirty="0" smtClean="0"/>
              <a:t>Network Address: 10.0.0.0</a:t>
            </a:r>
          </a:p>
          <a:p>
            <a:pPr lvl="2"/>
            <a:r>
              <a:rPr lang="en-US" dirty="0" smtClean="0"/>
              <a:t>Broadcast Address: 10.255.255.255</a:t>
            </a:r>
          </a:p>
          <a:p>
            <a:pPr lvl="2"/>
            <a:r>
              <a:rPr lang="en-US" dirty="0" smtClean="0"/>
              <a:t>Valid Hosts: 10.0.0.1 – 10.255.255.254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IP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Class B:</a:t>
            </a:r>
          </a:p>
          <a:p>
            <a:pPr lvl="1"/>
            <a:r>
              <a:rPr lang="en-US" dirty="0" smtClean="0"/>
              <a:t>Format</a:t>
            </a:r>
          </a:p>
          <a:p>
            <a:pPr lvl="2"/>
            <a:r>
              <a:rPr lang="en-US" dirty="0" err="1" smtClean="0"/>
              <a:t>Network.Network.Host.Host</a:t>
            </a:r>
            <a:endParaRPr lang="en-US" dirty="0" smtClean="0"/>
          </a:p>
          <a:p>
            <a:pPr lvl="1"/>
            <a:r>
              <a:rPr lang="en-US" dirty="0" smtClean="0"/>
              <a:t>Range:</a:t>
            </a:r>
          </a:p>
          <a:p>
            <a:pPr lvl="2"/>
            <a:r>
              <a:rPr lang="en-US" dirty="0" smtClean="0"/>
              <a:t>10xx xxxx</a:t>
            </a:r>
          </a:p>
          <a:p>
            <a:pPr lvl="2"/>
            <a:r>
              <a:rPr lang="en-US" dirty="0" smtClean="0"/>
              <a:t>From:</a:t>
            </a:r>
          </a:p>
          <a:p>
            <a:pPr lvl="3"/>
            <a:r>
              <a:rPr lang="en-US" dirty="0" smtClean="0"/>
              <a:t>1000 0000 – 1011 1111</a:t>
            </a:r>
          </a:p>
          <a:p>
            <a:pPr lvl="3"/>
            <a:r>
              <a:rPr lang="en-US" dirty="0" smtClean="0"/>
              <a:t>128 -191</a:t>
            </a:r>
          </a:p>
          <a:p>
            <a:pPr lvl="1"/>
            <a:r>
              <a:rPr lang="en-US" dirty="0" smtClean="0"/>
              <a:t>Number of networks 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14</a:t>
            </a:r>
            <a:r>
              <a:rPr lang="en-US" dirty="0" smtClean="0"/>
              <a:t> = 16,384</a:t>
            </a:r>
            <a:endParaRPr lang="en-US" baseline="30000" dirty="0" smtClean="0"/>
          </a:p>
          <a:p>
            <a:pPr lvl="1"/>
            <a:r>
              <a:rPr lang="en-US" dirty="0" smtClean="0"/>
              <a:t>Number of hosts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16</a:t>
            </a:r>
            <a:r>
              <a:rPr lang="en-US" dirty="0" smtClean="0"/>
              <a:t> -2 = 65536 – 2 = 65534 (All 0’s and all 1’s reserved)</a:t>
            </a:r>
          </a:p>
          <a:p>
            <a:pPr lvl="1"/>
            <a:r>
              <a:rPr lang="en-US" dirty="0" smtClean="0"/>
              <a:t>Valid Host ID’s:</a:t>
            </a:r>
          </a:p>
          <a:p>
            <a:pPr lvl="2"/>
            <a:r>
              <a:rPr lang="en-US" dirty="0" smtClean="0"/>
              <a:t>Network Address: 172.16.0.0</a:t>
            </a:r>
          </a:p>
          <a:p>
            <a:pPr lvl="2"/>
            <a:r>
              <a:rPr lang="en-US" dirty="0" smtClean="0"/>
              <a:t>Broadcast Address:172.16.255.255</a:t>
            </a:r>
          </a:p>
          <a:p>
            <a:pPr lvl="2"/>
            <a:r>
              <a:rPr lang="en-US" dirty="0" smtClean="0"/>
              <a:t>Valid Hosts: 172.16.0.1 – 172.16.255.254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IP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Class C:</a:t>
            </a:r>
          </a:p>
          <a:p>
            <a:pPr lvl="1"/>
            <a:r>
              <a:rPr lang="en-US" dirty="0" smtClean="0"/>
              <a:t>Format</a:t>
            </a:r>
          </a:p>
          <a:p>
            <a:pPr lvl="2"/>
            <a:r>
              <a:rPr lang="en-US" dirty="0" err="1" smtClean="0"/>
              <a:t>Network.Network.Network.Host</a:t>
            </a:r>
            <a:endParaRPr lang="en-US" dirty="0" smtClean="0"/>
          </a:p>
          <a:p>
            <a:pPr lvl="1"/>
            <a:r>
              <a:rPr lang="en-US" dirty="0" smtClean="0"/>
              <a:t>Range:</a:t>
            </a:r>
          </a:p>
          <a:p>
            <a:pPr lvl="2"/>
            <a:r>
              <a:rPr lang="en-US" dirty="0" smtClean="0"/>
              <a:t>110x xxxx</a:t>
            </a:r>
          </a:p>
          <a:p>
            <a:pPr lvl="2"/>
            <a:r>
              <a:rPr lang="en-US" dirty="0" smtClean="0"/>
              <a:t>From:</a:t>
            </a:r>
          </a:p>
          <a:p>
            <a:pPr lvl="3"/>
            <a:r>
              <a:rPr lang="en-US" dirty="0" smtClean="0"/>
              <a:t>1100 0000 – 1101 1111</a:t>
            </a:r>
          </a:p>
          <a:p>
            <a:pPr marL="1096963" lvl="3" indent="-242888"/>
            <a:r>
              <a:rPr lang="en-US" dirty="0" smtClean="0"/>
              <a:t>192 - 223</a:t>
            </a:r>
          </a:p>
          <a:p>
            <a:pPr lvl="1"/>
            <a:r>
              <a:rPr lang="en-US" dirty="0" smtClean="0"/>
              <a:t>Number of networks 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21</a:t>
            </a:r>
            <a:r>
              <a:rPr lang="en-US" dirty="0" smtClean="0"/>
              <a:t> = 2,097,152</a:t>
            </a:r>
            <a:endParaRPr lang="en-US" baseline="30000" dirty="0" smtClean="0"/>
          </a:p>
          <a:p>
            <a:pPr lvl="1"/>
            <a:r>
              <a:rPr lang="en-US" dirty="0" smtClean="0"/>
              <a:t>Number of hosts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8</a:t>
            </a:r>
            <a:r>
              <a:rPr lang="en-US" dirty="0" smtClean="0"/>
              <a:t> -2 = 256 – 2 = 254 (All 0’s and all 1’s reserved)</a:t>
            </a:r>
          </a:p>
          <a:p>
            <a:pPr lvl="1"/>
            <a:r>
              <a:rPr lang="en-US" dirty="0" smtClean="0"/>
              <a:t>Valid Host ID’s:</a:t>
            </a:r>
          </a:p>
          <a:p>
            <a:pPr lvl="2"/>
            <a:r>
              <a:rPr lang="en-US" dirty="0" smtClean="0"/>
              <a:t>Network Address: 192.168.100.0</a:t>
            </a:r>
          </a:p>
          <a:p>
            <a:pPr lvl="2"/>
            <a:r>
              <a:rPr lang="en-US" dirty="0" smtClean="0"/>
              <a:t>Broadcast Address: 192.168.100.255</a:t>
            </a:r>
          </a:p>
          <a:p>
            <a:pPr lvl="2"/>
            <a:r>
              <a:rPr lang="en-US" dirty="0" smtClean="0"/>
              <a:t>Valid Hosts: 192.168.100.1 – 192.168.100.254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IP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Class D:</a:t>
            </a:r>
          </a:p>
          <a:p>
            <a:pPr lvl="1"/>
            <a:r>
              <a:rPr lang="en-US" dirty="0" smtClean="0"/>
              <a:t>Range</a:t>
            </a:r>
          </a:p>
          <a:p>
            <a:pPr lvl="2"/>
            <a:r>
              <a:rPr lang="en-US" dirty="0" smtClean="0"/>
              <a:t>224 – 239</a:t>
            </a:r>
          </a:p>
          <a:p>
            <a:pPr lvl="1"/>
            <a:r>
              <a:rPr lang="en-US" dirty="0" smtClean="0"/>
              <a:t>Purpose</a:t>
            </a:r>
          </a:p>
          <a:p>
            <a:pPr lvl="2"/>
            <a:r>
              <a:rPr lang="en-US" dirty="0" smtClean="0"/>
              <a:t>Multicast</a:t>
            </a:r>
          </a:p>
          <a:p>
            <a:endParaRPr lang="en-US" dirty="0" smtClean="0"/>
          </a:p>
          <a:p>
            <a:r>
              <a:rPr lang="en-US" dirty="0" smtClean="0"/>
              <a:t>Class E:</a:t>
            </a:r>
          </a:p>
          <a:p>
            <a:pPr lvl="1"/>
            <a:r>
              <a:rPr lang="en-US" dirty="0" smtClean="0"/>
              <a:t>Range</a:t>
            </a:r>
          </a:p>
          <a:p>
            <a:pPr lvl="2"/>
            <a:r>
              <a:rPr lang="en-US" dirty="0" smtClean="0"/>
              <a:t>240 – 255</a:t>
            </a:r>
          </a:p>
          <a:p>
            <a:pPr lvl="1"/>
            <a:r>
              <a:rPr lang="en-US" dirty="0" smtClean="0"/>
              <a:t>Purpose</a:t>
            </a:r>
          </a:p>
          <a:p>
            <a:pPr lvl="2"/>
            <a:r>
              <a:rPr lang="en-US" dirty="0" smtClean="0"/>
              <a:t>Scientific</a:t>
            </a:r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 Addressing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IP Addressing</Template>
  <TotalTime>426</TotalTime>
  <Words>1021</Words>
  <Application>Microsoft Office PowerPoint</Application>
  <PresentationFormat>On-screen Show (4:3)</PresentationFormat>
  <Paragraphs>213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IP Addressing</vt:lpstr>
      <vt:lpstr>CCNA (Exam Code: 640-801)</vt:lpstr>
      <vt:lpstr>IP Address</vt:lpstr>
      <vt:lpstr>      IP Address               MAC Address</vt:lpstr>
      <vt:lpstr>Terminologies</vt:lpstr>
      <vt:lpstr>Terminologies</vt:lpstr>
      <vt:lpstr>Classes of IPV4 Addresses</vt:lpstr>
      <vt:lpstr>Classes of IP Addresses</vt:lpstr>
      <vt:lpstr>Classes of IP Addresses</vt:lpstr>
      <vt:lpstr>Classes of IP Addresses</vt:lpstr>
      <vt:lpstr>Static and Dynamic IP Address</vt:lpstr>
      <vt:lpstr>Public and Private IP Address</vt:lpstr>
      <vt:lpstr>Public and Private IP Address</vt:lpstr>
      <vt:lpstr>Private IP Addresses</vt:lpstr>
      <vt:lpstr>Broadcast Address</vt:lpstr>
      <vt:lpstr>Broadcast Address</vt:lpstr>
      <vt:lpstr>Multicast Address</vt:lpstr>
      <vt:lpstr>Flavors of NAT</vt:lpstr>
      <vt:lpstr>Flavors of NAT</vt:lpstr>
      <vt:lpstr>PowerPoint Presentation</vt:lpstr>
      <vt:lpstr>Subnet Mask</vt:lpstr>
      <vt:lpstr>Subnetting: Example 1C:</vt:lpstr>
      <vt:lpstr>Subnetting: Example 1C cont …</vt:lpstr>
      <vt:lpstr>Subnetting: Example 1B:</vt:lpstr>
      <vt:lpstr>Subnetting: Example 1B cont …</vt:lpstr>
      <vt:lpstr>Subnetting: Example 1A:</vt:lpstr>
      <vt:lpstr>Subnetting: Example 1A cont …</vt:lpstr>
      <vt:lpstr>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CCNA (Exam Code: 640-801)</dc:title>
  <dc:creator>Yasir Salam</dc:creator>
  <cp:lastModifiedBy>Yasir Salam</cp:lastModifiedBy>
  <cp:revision>34</cp:revision>
  <dcterms:created xsi:type="dcterms:W3CDTF">2016-12-05T19:01:33Z</dcterms:created>
  <dcterms:modified xsi:type="dcterms:W3CDTF">2019-04-03T11:24:01Z</dcterms:modified>
</cp:coreProperties>
</file>