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4" r:id="rId1"/>
  </p:sldMasterIdLst>
  <p:sldIdLst>
    <p:sldId id="263" r:id="rId2"/>
    <p:sldId id="264" r:id="rId3"/>
    <p:sldId id="265" r:id="rId4"/>
    <p:sldId id="266" r:id="rId5"/>
    <p:sldId id="268" r:id="rId6"/>
    <p:sldId id="280" r:id="rId7"/>
    <p:sldId id="269" r:id="rId8"/>
    <p:sldId id="267" r:id="rId9"/>
    <p:sldId id="270" r:id="rId10"/>
    <p:sldId id="281" r:id="rId11"/>
    <p:sldId id="282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002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44122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312214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015643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4742657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55937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0096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191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613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170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46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437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540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132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690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667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853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What is community ?</a:t>
            </a:r>
            <a:endParaRPr lang="en-GB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Definition</a:t>
            </a:r>
          </a:p>
          <a:p>
            <a:r>
              <a:rPr lang="en-GB" sz="2400" dirty="0" smtClean="0"/>
              <a:t>Community is an </a:t>
            </a:r>
            <a:r>
              <a:rPr lang="en-GB" sz="2400" dirty="0" err="1" smtClean="0"/>
              <a:t>assemblance</a:t>
            </a:r>
            <a:r>
              <a:rPr lang="en-GB" sz="2400" dirty="0" smtClean="0"/>
              <a:t> of animal and plant species occurring together in a particular area.</a:t>
            </a:r>
          </a:p>
          <a:p>
            <a:r>
              <a:rPr lang="en-GB" sz="2400" dirty="0" smtClean="0"/>
              <a:t>Examples</a:t>
            </a:r>
          </a:p>
          <a:p>
            <a:r>
              <a:rPr lang="en-GB" sz="2400" dirty="0" err="1" smtClean="0"/>
              <a:t>Grassland,a</a:t>
            </a:r>
            <a:r>
              <a:rPr lang="en-GB" sz="2400" dirty="0" smtClean="0"/>
              <a:t> </a:t>
            </a:r>
            <a:r>
              <a:rPr lang="en-GB" sz="2400" dirty="0" err="1" smtClean="0"/>
              <a:t>desert,a</a:t>
            </a:r>
            <a:r>
              <a:rPr lang="en-GB" sz="2400" dirty="0" smtClean="0"/>
              <a:t> forest</a:t>
            </a:r>
            <a:endParaRPr lang="en-GB" sz="24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5668" y="2398365"/>
            <a:ext cx="4184650" cy="3191066"/>
          </a:xfrm>
        </p:spPr>
      </p:pic>
    </p:spTree>
    <p:extLst>
      <p:ext uri="{BB962C8B-B14F-4D97-AF65-F5344CB8AC3E}">
        <p14:creationId xmlns:p14="http://schemas.microsoft.com/office/powerpoint/2010/main" xmlns="" val="424467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  ii-Belt Transect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The belt is a long strip of vegetation of uniform width.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The width of the belt is determined according to the type of vegetation.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A belt is generally studied by dividing it into some equal sized segments.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Belt transects are used in determining and understanding the gradual change in </a:t>
            </a:r>
            <a:r>
              <a:rPr lang="en-GB" sz="2400" dirty="0" err="1" smtClean="0"/>
              <a:t>abundance,dominance</a:t>
            </a:r>
            <a:r>
              <a:rPr lang="en-GB" sz="2400" dirty="0" smtClean="0"/>
              <a:t> and frequency.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288487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continue…..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0137" y="2160588"/>
            <a:ext cx="6911763" cy="3881437"/>
          </a:xfrm>
        </p:spPr>
      </p:pic>
    </p:spTree>
    <p:extLst>
      <p:ext uri="{BB962C8B-B14F-4D97-AF65-F5344CB8AC3E}">
        <p14:creationId xmlns:p14="http://schemas.microsoft.com/office/powerpoint/2010/main" xmlns="" val="4280228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</a:t>
            </a:r>
            <a:r>
              <a:rPr lang="en-GB" sz="4800" dirty="0" smtClean="0"/>
              <a:t>2.Bisect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 smtClean="0"/>
              <a:t>The structure of vegetation with regard to relative </a:t>
            </a:r>
            <a:r>
              <a:rPr lang="en-GB" sz="2400" dirty="0" err="1" smtClean="0"/>
              <a:t>height,depth</a:t>
            </a:r>
            <a:r>
              <a:rPr lang="en-GB" sz="2400" dirty="0"/>
              <a:t> </a:t>
            </a:r>
            <a:r>
              <a:rPr lang="en-GB" sz="2400" dirty="0" smtClean="0"/>
              <a:t>and lateral spread of plants in both aerial and underground parts could be determined by the use of bisects.</a:t>
            </a:r>
          </a:p>
          <a:p>
            <a:r>
              <a:rPr lang="en-GB" sz="2400" dirty="0" smtClean="0"/>
              <a:t>The extent of different aerial and underground parts are carefully measured and plotted to scale on coordinate graph paper.</a:t>
            </a:r>
          </a:p>
          <a:p>
            <a:r>
              <a:rPr lang="en-GB" sz="2400" dirty="0" smtClean="0"/>
              <a:t>This method reveals the form and interrelationship of underground systems of different species growing in the community and also their relationship to different types and layers of the soil.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154248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continue..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0070C0"/>
                </a:solidFill>
              </a:rPr>
              <a:t>So the bisect studies provide the following </a:t>
            </a:r>
            <a:r>
              <a:rPr lang="en-GB" sz="2400" dirty="0" err="1" smtClean="0">
                <a:solidFill>
                  <a:srgbClr val="0070C0"/>
                </a:solidFill>
              </a:rPr>
              <a:t>informations</a:t>
            </a:r>
            <a:r>
              <a:rPr lang="en-GB" sz="2400" dirty="0" smtClean="0"/>
              <a:t>:</a:t>
            </a:r>
          </a:p>
          <a:p>
            <a:pPr marL="457200" indent="-457200">
              <a:buAutoNum type="alphaLcParenR"/>
            </a:pPr>
            <a:r>
              <a:rPr lang="en-GB" sz="2400" dirty="0" smtClean="0"/>
              <a:t>A rough floristic picture of community.</a:t>
            </a:r>
          </a:p>
          <a:p>
            <a:pPr marL="457200" indent="-457200">
              <a:buAutoNum type="alphaLcParenR"/>
            </a:pPr>
            <a:r>
              <a:rPr lang="en-GB" sz="2400" dirty="0" smtClean="0"/>
              <a:t>Stratigraphic distribution of different species.</a:t>
            </a:r>
          </a:p>
          <a:p>
            <a:pPr marL="457200" indent="-457200">
              <a:buAutoNum type="alphaLcParenR"/>
            </a:pPr>
            <a:r>
              <a:rPr lang="en-GB" sz="2400" dirty="0" smtClean="0"/>
              <a:t>Utilization of space by different species.</a:t>
            </a:r>
          </a:p>
          <a:p>
            <a:pPr marL="457200" indent="-457200">
              <a:buAutoNum type="alphaLcParenR"/>
            </a:pPr>
            <a:r>
              <a:rPr lang="en-GB" sz="2400" dirty="0" smtClean="0"/>
              <a:t>Underground structure of plants.</a:t>
            </a:r>
          </a:p>
          <a:p>
            <a:pPr marL="457200" indent="-457200">
              <a:buAutoNum type="alphaLcParenR"/>
            </a:pPr>
            <a:r>
              <a:rPr lang="en-GB" sz="2400" dirty="0" smtClean="0"/>
              <a:t>Arrangement and extent of root system etc.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507725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            3.Trisect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It is the  photographic method of recording the dynamic characters of plant community.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In this technique a particular plot of vegetation is photographed periodically by keeping the camera in the same direction and at the same height.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This technique is effectively used in monitoring the degradation or the recovery of </a:t>
            </a:r>
            <a:r>
              <a:rPr lang="en-GB" sz="2400" dirty="0" err="1" smtClean="0"/>
              <a:t>rangeland,secondary</a:t>
            </a:r>
            <a:r>
              <a:rPr lang="en-GB" sz="2400" dirty="0" smtClean="0"/>
              <a:t> succession of a </a:t>
            </a:r>
            <a:r>
              <a:rPr lang="en-GB" sz="2400" dirty="0" err="1" smtClean="0"/>
              <a:t>renuded</a:t>
            </a:r>
            <a:r>
              <a:rPr lang="en-GB" sz="2400" dirty="0" smtClean="0"/>
              <a:t> </a:t>
            </a:r>
            <a:r>
              <a:rPr lang="en-GB" sz="2400" dirty="0" err="1" smtClean="0"/>
              <a:t>place,spread</a:t>
            </a:r>
            <a:r>
              <a:rPr lang="en-GB" sz="2400" dirty="0" smtClean="0"/>
              <a:t> of disease or some newly introduced weed into the area.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900370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continue..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As these changes take place gradually and very slowly it is essential to keep detailed and permanent record for comparison.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A series of photographs very nicely provides that record.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769533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  4.Ring Counts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age of different types  of woody plants </a:t>
            </a:r>
            <a:r>
              <a:rPr lang="en-GB" sz="2400" dirty="0" err="1" smtClean="0"/>
              <a:t>e.g.trees,shrubs,liana</a:t>
            </a:r>
            <a:r>
              <a:rPr lang="en-GB" sz="2400" dirty="0" smtClean="0"/>
              <a:t> </a:t>
            </a:r>
            <a:r>
              <a:rPr lang="en-GB" sz="2400" dirty="0" err="1" smtClean="0"/>
              <a:t>etc</a:t>
            </a:r>
            <a:r>
              <a:rPr lang="en-GB" sz="2400" dirty="0" smtClean="0"/>
              <a:t> may be determined by counting the annual growth rings of the aerial or subterranean stems. 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Liana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0642" y="2691685"/>
            <a:ext cx="3016607" cy="206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4080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continue.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Growth rings can also reveal the climatic history of a place chronologically like the years of high rainfall or </a:t>
            </a:r>
            <a:r>
              <a:rPr lang="en-GB" sz="2400" dirty="0" err="1" smtClean="0"/>
              <a:t>drought,presence</a:t>
            </a:r>
            <a:r>
              <a:rPr lang="en-GB" sz="2400" dirty="0" smtClean="0"/>
              <a:t> of some chemicals in the soil or </a:t>
            </a:r>
            <a:r>
              <a:rPr lang="en-GB" sz="2400" dirty="0" err="1" smtClean="0"/>
              <a:t>atmosphere,forest</a:t>
            </a:r>
            <a:r>
              <a:rPr lang="en-GB" sz="2400" dirty="0" smtClean="0"/>
              <a:t> </a:t>
            </a:r>
            <a:r>
              <a:rPr lang="en-GB" sz="2400" dirty="0" err="1" smtClean="0"/>
              <a:t>fire,heavy</a:t>
            </a:r>
            <a:r>
              <a:rPr lang="en-GB" sz="2400" dirty="0" smtClean="0"/>
              <a:t> snowfall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The method is important in determining the successive stages of development of a vegetation and specially the sequence of dominants and subdominants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932524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  </a:t>
            </a:r>
            <a:r>
              <a:rPr lang="en-GB" dirty="0" smtClean="0"/>
              <a:t>      5.Quadrat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The quadrat is a square sample area of varying size marked-off in the plant community for the purpose of detailed study.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Generally a number of quadrats are studied to acquire reasonably faithful data to realise different analytic and synthetic characters of the plant community.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It is also effectively used to determine the exact differences or similarities in the structure and composition between two or more plant communities  of related or unrelated vegetation. </a:t>
            </a:r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697781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          Types of Quadrats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 smtClean="0"/>
              <a:t>1.List Quadrat</a:t>
            </a:r>
          </a:p>
          <a:p>
            <a:pPr marL="0" indent="0">
              <a:buNone/>
            </a:pPr>
            <a:r>
              <a:rPr lang="en-GB" sz="2400" dirty="0" smtClean="0"/>
              <a:t>Enlisting the names of different species growing in the quadrat.</a:t>
            </a:r>
          </a:p>
          <a:p>
            <a:pPr marL="0" indent="0">
              <a:buNone/>
            </a:pPr>
            <a:r>
              <a:rPr lang="en-GB" sz="2400" b="1" u="sng" dirty="0" smtClean="0"/>
              <a:t>2.List-Court Quadrat</a:t>
            </a:r>
          </a:p>
          <a:p>
            <a:pPr marL="0" indent="0">
              <a:buNone/>
            </a:pPr>
            <a:r>
              <a:rPr lang="en-GB" sz="2400" dirty="0" smtClean="0"/>
              <a:t>Records the number of individuals of each species represented in each quadrat.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21817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Plant community</a:t>
            </a:r>
            <a:endParaRPr lang="en-GB" sz="4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 plant community is a collection or association of plant species within a designated geographical </a:t>
            </a:r>
            <a:r>
              <a:rPr lang="en-GB" sz="2400" dirty="0" err="1" smtClean="0"/>
              <a:t>unit,which</a:t>
            </a:r>
            <a:r>
              <a:rPr lang="en-GB" sz="2400" dirty="0" smtClean="0"/>
              <a:t> forms a relatively uniform </a:t>
            </a:r>
            <a:r>
              <a:rPr lang="en-GB" sz="2400" dirty="0" err="1" smtClean="0"/>
              <a:t>patch,distinguishable</a:t>
            </a:r>
            <a:r>
              <a:rPr lang="en-GB" sz="2400" dirty="0" smtClean="0"/>
              <a:t> from </a:t>
            </a:r>
            <a:r>
              <a:rPr lang="en-GB" sz="2400" dirty="0" err="1" smtClean="0"/>
              <a:t>neighboring</a:t>
            </a:r>
            <a:r>
              <a:rPr lang="en-GB" sz="2400" dirty="0" smtClean="0"/>
              <a:t> patches of different vegetation types.</a:t>
            </a:r>
          </a:p>
          <a:p>
            <a:r>
              <a:rPr lang="en-GB" sz="2400" dirty="0" smtClean="0"/>
              <a:t>The component of each plant community are influenced by soil type ,</a:t>
            </a:r>
            <a:r>
              <a:rPr lang="en-GB" sz="2400" dirty="0" err="1" smtClean="0"/>
              <a:t>topography,climate</a:t>
            </a:r>
            <a:r>
              <a:rPr lang="en-GB" sz="2400" dirty="0" smtClean="0"/>
              <a:t> and human disturbance.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26785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continue……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 smtClean="0"/>
              <a:t>3.Chart Quadrat</a:t>
            </a:r>
          </a:p>
          <a:p>
            <a:pPr marL="0" indent="0">
              <a:buNone/>
            </a:pPr>
            <a:r>
              <a:rPr lang="en-GB" sz="2400" dirty="0" smtClean="0"/>
              <a:t>Records the position and areas covered by </a:t>
            </a:r>
            <a:r>
              <a:rPr lang="en-GB" sz="2400" dirty="0" err="1" smtClean="0"/>
              <a:t>bunches,mats</a:t>
            </a:r>
            <a:r>
              <a:rPr lang="en-GB" sz="2400" dirty="0" smtClean="0"/>
              <a:t> or tufts of </a:t>
            </a:r>
            <a:r>
              <a:rPr lang="en-GB" sz="2400" dirty="0" err="1" smtClean="0"/>
              <a:t>grasses,mosses</a:t>
            </a:r>
            <a:r>
              <a:rPr lang="en-GB" sz="2400" dirty="0" smtClean="0"/>
              <a:t> </a:t>
            </a:r>
            <a:r>
              <a:rPr lang="en-GB" sz="2400" dirty="0" err="1" smtClean="0"/>
              <a:t>etc</a:t>
            </a:r>
            <a:r>
              <a:rPr lang="en-GB" sz="2400" dirty="0" smtClean="0"/>
              <a:t>, on the coordinated or graph </a:t>
            </a:r>
            <a:r>
              <a:rPr lang="en-GB" sz="2400" dirty="0" err="1" smtClean="0"/>
              <a:t>paper.These</a:t>
            </a:r>
            <a:r>
              <a:rPr lang="en-GB" sz="2400" dirty="0" smtClean="0"/>
              <a:t> graphs help to compare any change in structure of community in future.</a:t>
            </a:r>
          </a:p>
          <a:p>
            <a:pPr marL="0" indent="0">
              <a:buNone/>
            </a:pPr>
            <a:r>
              <a:rPr lang="en-GB" sz="2400" b="1" u="sng" dirty="0" smtClean="0"/>
              <a:t>4.Clip Quadrat</a:t>
            </a:r>
          </a:p>
          <a:p>
            <a:pPr marL="0" indent="0">
              <a:buNone/>
            </a:pPr>
            <a:r>
              <a:rPr lang="en-GB" sz="2400" dirty="0" smtClean="0"/>
              <a:t>For the study of biomass or weight of each </a:t>
            </a:r>
            <a:r>
              <a:rPr lang="en-GB" sz="2400" dirty="0" err="1" smtClean="0"/>
              <a:t>species,all</a:t>
            </a:r>
            <a:r>
              <a:rPr lang="en-GB" sz="2400" dirty="0" smtClean="0"/>
              <a:t> individuals </a:t>
            </a:r>
            <a:r>
              <a:rPr lang="en-GB" sz="2400" smtClean="0"/>
              <a:t>are uprooted.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85307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is sampling?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act ,process, or technique of selecting a suitable sample specifically the act ,process or technique of selecting a representative part of a population for the purpose of determining parameters or characteristics of the whole population.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19624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 smtClean="0"/>
              <a:t>Methods of sampling of plant communities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There are five methods of sampling of plant communities</a:t>
            </a:r>
          </a:p>
          <a:p>
            <a:pPr marL="0" indent="0">
              <a:buNone/>
            </a:pPr>
            <a:r>
              <a:rPr lang="en-GB" sz="2400" dirty="0" smtClean="0"/>
              <a:t>1.Transect</a:t>
            </a:r>
          </a:p>
          <a:p>
            <a:pPr marL="0" indent="0">
              <a:buNone/>
            </a:pPr>
            <a:r>
              <a:rPr lang="en-GB" sz="2400" dirty="0" smtClean="0"/>
              <a:t>2.Bisect</a:t>
            </a:r>
          </a:p>
          <a:p>
            <a:pPr marL="0" indent="0">
              <a:buNone/>
            </a:pPr>
            <a:r>
              <a:rPr lang="en-GB" sz="2400" dirty="0" smtClean="0"/>
              <a:t>3.Trisect</a:t>
            </a:r>
          </a:p>
          <a:p>
            <a:pPr marL="0" indent="0">
              <a:buNone/>
            </a:pPr>
            <a:r>
              <a:rPr lang="en-GB" sz="2400" smtClean="0"/>
              <a:t>4.Ring Counts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5.Quadrant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46405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1.Transect method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When the vegetation is to be studied along an environmental gradient(</a:t>
            </a:r>
            <a:r>
              <a:rPr lang="en-GB" sz="2400" dirty="0" err="1" smtClean="0"/>
              <a:t>e.g.trophical</a:t>
            </a:r>
            <a:r>
              <a:rPr lang="en-GB" sz="2400" dirty="0" smtClean="0"/>
              <a:t> to </a:t>
            </a:r>
            <a:r>
              <a:rPr lang="en-GB" sz="2400" dirty="0" err="1" smtClean="0"/>
              <a:t>temperate,high</a:t>
            </a:r>
            <a:r>
              <a:rPr lang="en-GB" sz="2400" dirty="0" smtClean="0"/>
              <a:t> or low rainfall areas or precipitation </a:t>
            </a:r>
            <a:r>
              <a:rPr lang="en-GB" sz="2400" dirty="0" err="1" smtClean="0"/>
              <a:t>gradient,adjacent</a:t>
            </a:r>
            <a:r>
              <a:rPr lang="en-GB" sz="2400" dirty="0" smtClean="0"/>
              <a:t> areas with different types of soil ,</a:t>
            </a:r>
            <a:r>
              <a:rPr lang="en-GB" sz="2400" dirty="0" err="1" smtClean="0"/>
              <a:t>etc</a:t>
            </a:r>
            <a:r>
              <a:rPr lang="en-GB" sz="2400" dirty="0" smtClean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A line is laid down across a stand or several stands at right angles.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This method of linear sampling of the vegetation is called transect method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7204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continue…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xmlns="" val="264403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Types of transect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Depending upon the object of study ,two types of transect can be drawn</a:t>
            </a:r>
          </a:p>
          <a:p>
            <a:pPr marL="0" indent="0">
              <a:buNone/>
            </a:pPr>
            <a:r>
              <a:rPr lang="en-GB" sz="2400" dirty="0" smtClean="0"/>
              <a:t>1.Line transect or Line Intercept</a:t>
            </a:r>
          </a:p>
          <a:p>
            <a:pPr marL="0" indent="0">
              <a:buNone/>
            </a:pPr>
            <a:r>
              <a:rPr lang="en-GB" sz="2400" dirty="0" smtClean="0"/>
              <a:t>2.Belt Transect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18244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LcPeriod"/>
            </a:pPr>
            <a:r>
              <a:rPr lang="en-GB" sz="4400" dirty="0" smtClean="0"/>
              <a:t>Line Transect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In this type of transect the vegetation is sampled only over the line.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A line is laid over the vegetation with a metric steel tape or long rope and kept fixed with the help of hooks.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This line will touch some plants on its way from one point to another.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The observer will start recording these plants from one end and will gradually move towards the other end.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97377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Continue…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From this type of transect following information could be collected</a:t>
            </a:r>
          </a:p>
          <a:p>
            <a:pPr marL="0" indent="0">
              <a:buNone/>
            </a:pPr>
            <a:r>
              <a:rPr lang="en-GB" sz="2400" dirty="0" smtClean="0"/>
              <a:t>(a)The number of times each species appears along the line.</a:t>
            </a:r>
          </a:p>
          <a:p>
            <a:pPr marL="0" indent="0">
              <a:buNone/>
            </a:pPr>
            <a:r>
              <a:rPr lang="en-GB" sz="2400" dirty="0" smtClean="0"/>
              <a:t>(b)The trend of increase or decrease of distance between the individuals of a species.</a:t>
            </a:r>
          </a:p>
          <a:p>
            <a:pPr marL="0" indent="0">
              <a:buNone/>
            </a:pPr>
            <a:r>
              <a:rPr lang="en-GB" sz="2400" dirty="0" smtClean="0"/>
              <a:t>(c)The percentage of occurrence of different species in relation to the total species.</a:t>
            </a:r>
          </a:p>
          <a:p>
            <a:pPr marL="0" indent="0">
              <a:buNone/>
            </a:pPr>
            <a:r>
              <a:rPr lang="en-GB" sz="2400" dirty="0" smtClean="0"/>
              <a:t>(d)The gradual disappearance or appearance of different species along the line.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80665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</TotalTime>
  <Words>869</Words>
  <Application>Microsoft Office PowerPoint</Application>
  <PresentationFormat>Custom</PresentationFormat>
  <Paragraphs>82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What is community ?</vt:lpstr>
      <vt:lpstr>Plant community</vt:lpstr>
      <vt:lpstr> What is sampling?</vt:lpstr>
      <vt:lpstr>Methods of sampling of plant communities</vt:lpstr>
      <vt:lpstr>1.Transect method</vt:lpstr>
      <vt:lpstr> continue…</vt:lpstr>
      <vt:lpstr> Types of transect method</vt:lpstr>
      <vt:lpstr>Line Transect </vt:lpstr>
      <vt:lpstr> Continue…</vt:lpstr>
      <vt:lpstr>        ii-Belt Transect</vt:lpstr>
      <vt:lpstr> continue…..</vt:lpstr>
      <vt:lpstr>         2.Bisect</vt:lpstr>
      <vt:lpstr> continue..</vt:lpstr>
      <vt:lpstr>                  3.Trisect</vt:lpstr>
      <vt:lpstr> continue..</vt:lpstr>
      <vt:lpstr>        4.Ring Counts</vt:lpstr>
      <vt:lpstr> continue.</vt:lpstr>
      <vt:lpstr>         5.Quadrat Method</vt:lpstr>
      <vt:lpstr>                Types of Quadrats</vt:lpstr>
      <vt:lpstr>  continue……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:- Water and Stomatal                 Regulation</dc:title>
  <dc:creator>iqra fatima</dc:creator>
  <cp:lastModifiedBy>Chemistry</cp:lastModifiedBy>
  <cp:revision>29</cp:revision>
  <dcterms:created xsi:type="dcterms:W3CDTF">2018-04-22T09:09:42Z</dcterms:created>
  <dcterms:modified xsi:type="dcterms:W3CDTF">2020-10-25T14:32:28Z</dcterms:modified>
</cp:coreProperties>
</file>