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3650" y="682580"/>
            <a:ext cx="7701567" cy="2945921"/>
          </a:xfrm>
        </p:spPr>
        <p:txBody>
          <a:bodyPr>
            <a:normAutofit fontScale="90000"/>
          </a:bodyPr>
          <a:lstStyle/>
          <a:p>
            <a:r>
              <a:rPr lang="en-US" dirty="0"/>
              <a:t>  Presentation on “environmental         hazards”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36382"/>
            <a:ext cx="9448800" cy="3490175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660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6" y="1867437"/>
            <a:ext cx="8474299" cy="46621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	</a:t>
            </a:r>
          </a:p>
          <a:p>
            <a:r>
              <a:rPr lang="en-US" dirty="0"/>
              <a:t>   </a:t>
            </a:r>
            <a:r>
              <a:rPr lang="en-US" dirty="0" err="1"/>
              <a:t>Haloalkanes</a:t>
            </a:r>
            <a:endParaRPr lang="en-US" dirty="0"/>
          </a:p>
          <a:p>
            <a:r>
              <a:rPr lang="en-US" dirty="0"/>
              <a:t>   Heavy metals</a:t>
            </a:r>
          </a:p>
          <a:p>
            <a:r>
              <a:rPr lang="en-US" dirty="0"/>
              <a:t>   Hormones in animals destined for human consumption</a:t>
            </a:r>
          </a:p>
          <a:p>
            <a:r>
              <a:rPr lang="en-US" dirty="0"/>
              <a:t>   Lead in paint &amp; Mercury</a:t>
            </a:r>
          </a:p>
          <a:p>
            <a:r>
              <a:rPr lang="en-US" dirty="0"/>
              <a:t>   Mutagens</a:t>
            </a:r>
          </a:p>
          <a:p>
            <a:r>
              <a:rPr lang="en-US" dirty="0"/>
              <a:t>   Pesticides, Fungicides &amp; Herbicides</a:t>
            </a:r>
          </a:p>
          <a:p>
            <a:r>
              <a:rPr lang="en-US" dirty="0"/>
              <a:t>   Polychlorinated biphenyls</a:t>
            </a:r>
          </a:p>
          <a:p>
            <a:r>
              <a:rPr lang="en-US" dirty="0"/>
              <a:t>   Radon and other natural sources of radioactivity</a:t>
            </a:r>
          </a:p>
          <a:p>
            <a:r>
              <a:rPr lang="en-US" dirty="0"/>
              <a:t>    Tobacco smoking</a:t>
            </a:r>
          </a:p>
          <a:p>
            <a:r>
              <a:rPr lang="en-US" dirty="0"/>
              <a:t>    Toxic waste</a:t>
            </a:r>
          </a:p>
          <a:p>
            <a:r>
              <a:rPr lang="en-US" dirty="0"/>
              <a:t>    Furans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2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Physical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94560"/>
            <a:ext cx="9272789" cy="4024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1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4710"/>
            <a:ext cx="10820400" cy="42739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	Cosmic rays</a:t>
            </a:r>
          </a:p>
          <a:p>
            <a:pPr marL="0" indent="0">
              <a:buNone/>
            </a:pPr>
            <a:r>
              <a:rPr lang="en-US" dirty="0"/>
              <a:t>•	Drought</a:t>
            </a:r>
          </a:p>
          <a:p>
            <a:pPr marL="0" indent="0">
              <a:buNone/>
            </a:pPr>
            <a:r>
              <a:rPr lang="en-US" dirty="0"/>
              <a:t>•	Earthquake</a:t>
            </a:r>
          </a:p>
          <a:p>
            <a:pPr marL="0" indent="0">
              <a:buNone/>
            </a:pPr>
            <a:r>
              <a:rPr lang="en-US" dirty="0"/>
              <a:t>•	Electromagnetic fields</a:t>
            </a:r>
          </a:p>
          <a:p>
            <a:pPr marL="0" indent="0">
              <a:buNone/>
            </a:pPr>
            <a:r>
              <a:rPr lang="en-US" dirty="0"/>
              <a:t>•	E-waste</a:t>
            </a:r>
          </a:p>
          <a:p>
            <a:pPr marL="0" indent="0">
              <a:buNone/>
            </a:pPr>
            <a:r>
              <a:rPr lang="en-US" dirty="0"/>
              <a:t>•	Floods</a:t>
            </a:r>
          </a:p>
          <a:p>
            <a:pPr marL="0" indent="0">
              <a:buNone/>
            </a:pPr>
            <a:r>
              <a:rPr lang="en-US" dirty="0"/>
              <a:t>•	Fog</a:t>
            </a:r>
          </a:p>
          <a:p>
            <a:pPr marL="0" indent="0">
              <a:buNone/>
            </a:pPr>
            <a:r>
              <a:rPr lang="en-US" dirty="0"/>
              <a:t>•	Light pollution</a:t>
            </a:r>
          </a:p>
          <a:p>
            <a:pPr marL="0" indent="0">
              <a:buNone/>
            </a:pPr>
            <a:r>
              <a:rPr lang="en-US" dirty="0"/>
              <a:t>•	Lighting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83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6" y="2511380"/>
            <a:ext cx="9672035" cy="38507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	Lightning</a:t>
            </a:r>
          </a:p>
          <a:p>
            <a:pPr marL="0" indent="0">
              <a:buNone/>
            </a:pPr>
            <a:r>
              <a:rPr lang="en-US" dirty="0"/>
              <a:t>•	Noise pollution</a:t>
            </a:r>
          </a:p>
          <a:p>
            <a:pPr marL="0" indent="0">
              <a:buNone/>
            </a:pPr>
            <a:r>
              <a:rPr lang="en-US" dirty="0"/>
              <a:t>•	Quicksand</a:t>
            </a:r>
          </a:p>
          <a:p>
            <a:pPr marL="0" indent="0">
              <a:buNone/>
            </a:pPr>
            <a:r>
              <a:rPr lang="en-US" dirty="0"/>
              <a:t>•	Ultraviolet light</a:t>
            </a:r>
          </a:p>
          <a:p>
            <a:pPr marL="0" indent="0">
              <a:buNone/>
            </a:pPr>
            <a:r>
              <a:rPr lang="en-US" dirty="0"/>
              <a:t>•	Vibration</a:t>
            </a:r>
          </a:p>
          <a:p>
            <a:pPr marL="0" indent="0">
              <a:buNone/>
            </a:pPr>
            <a:r>
              <a:rPr lang="en-US" dirty="0"/>
              <a:t>•	Wildfire</a:t>
            </a:r>
          </a:p>
          <a:p>
            <a:pPr marL="0" indent="0">
              <a:buNone/>
            </a:pPr>
            <a:r>
              <a:rPr lang="en-US" dirty="0"/>
              <a:t>•	X-rays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2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Biological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3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en-US" sz="2800" dirty="0"/>
              <a:t>Allergies</a:t>
            </a:r>
          </a:p>
          <a:p>
            <a:pPr marL="0" indent="0">
              <a:buNone/>
            </a:pPr>
            <a:r>
              <a:rPr lang="en-US" sz="2800" dirty="0"/>
              <a:t>•	</a:t>
            </a:r>
            <a:r>
              <a:rPr lang="en-US" sz="2800" dirty="0" err="1"/>
              <a:t>Arbovirus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	Avian influenza</a:t>
            </a:r>
          </a:p>
          <a:p>
            <a:pPr marL="0" indent="0">
              <a:buNone/>
            </a:pPr>
            <a:r>
              <a:rPr lang="en-US" sz="2800" dirty="0"/>
              <a:t>•	Bovine spongiform encephalopathy (BSE)</a:t>
            </a:r>
          </a:p>
          <a:p>
            <a:pPr marL="0" indent="0">
              <a:buNone/>
            </a:pPr>
            <a:r>
              <a:rPr lang="en-US" sz="2800" dirty="0"/>
              <a:t>•	Cholera</a:t>
            </a:r>
          </a:p>
          <a:p>
            <a:pPr marL="0" indent="0">
              <a:buNone/>
            </a:pPr>
            <a:r>
              <a:rPr lang="en-US" sz="2800" dirty="0"/>
              <a:t>•	Ebola</a:t>
            </a:r>
          </a:p>
          <a:p>
            <a:pPr marL="0" indent="0">
              <a:buNone/>
            </a:pPr>
            <a:r>
              <a:rPr lang="en-US" sz="2800" dirty="0"/>
              <a:t>•	Epidemics</a:t>
            </a:r>
          </a:p>
          <a:p>
            <a:pPr marL="0" indent="0">
              <a:buNone/>
            </a:pPr>
            <a:r>
              <a:rPr lang="en-US" sz="2800" dirty="0"/>
              <a:t>•	Food poisoning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431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074"/>
            <a:ext cx="10820400" cy="43126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en-US" sz="2800" dirty="0"/>
              <a:t>Malaria</a:t>
            </a:r>
          </a:p>
          <a:p>
            <a:pPr marL="0" indent="0">
              <a:buNone/>
            </a:pPr>
            <a:r>
              <a:rPr lang="en-US" sz="2800" dirty="0"/>
              <a:t>•	Molds</a:t>
            </a:r>
          </a:p>
          <a:p>
            <a:pPr marL="0" indent="0">
              <a:buNone/>
            </a:pPr>
            <a:r>
              <a:rPr lang="en-US" sz="2800" dirty="0"/>
              <a:t>•	Pandemics</a:t>
            </a:r>
          </a:p>
          <a:p>
            <a:pPr marL="0" indent="0">
              <a:buNone/>
            </a:pPr>
            <a:r>
              <a:rPr lang="en-US" sz="2800" dirty="0"/>
              <a:t>•	Pathogens</a:t>
            </a:r>
          </a:p>
          <a:p>
            <a:pPr marL="0" indent="0">
              <a:buNone/>
            </a:pPr>
            <a:r>
              <a:rPr lang="en-US" sz="2800" dirty="0"/>
              <a:t>•	Pollen for allergic people</a:t>
            </a:r>
          </a:p>
          <a:p>
            <a:pPr marL="0" indent="0">
              <a:buNone/>
            </a:pPr>
            <a:r>
              <a:rPr lang="en-US" sz="2800" dirty="0"/>
              <a:t>•	Rabies</a:t>
            </a:r>
          </a:p>
          <a:p>
            <a:pPr marL="0" indent="0">
              <a:buNone/>
            </a:pPr>
            <a:r>
              <a:rPr lang="en-US" sz="2800" dirty="0"/>
              <a:t>•	Severe acute respiratory syndrome (SARS)</a:t>
            </a:r>
          </a:p>
          <a:p>
            <a:pPr marL="0" indent="0">
              <a:buNone/>
            </a:pPr>
            <a:r>
              <a:rPr lang="en-US" sz="2800" dirty="0"/>
              <a:t>•	Sick building syndrome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565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21972"/>
            <a:ext cx="8610600" cy="1735429"/>
          </a:xfrm>
        </p:spPr>
        <p:txBody>
          <a:bodyPr>
            <a:normAutofit fontScale="90000"/>
          </a:bodyPr>
          <a:lstStyle/>
          <a:p>
            <a:r>
              <a:rPr lang="en-US" dirty="0"/>
              <a:t>5 most common Environmental Hazards and How We Can Protect our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194560"/>
            <a:ext cx="9066727" cy="4024125"/>
          </a:xfrm>
        </p:spPr>
        <p:txBody>
          <a:bodyPr>
            <a:normAutofit/>
          </a:bodyPr>
          <a:lstStyle/>
          <a:p>
            <a:r>
              <a:rPr lang="en-US" sz="3600" dirty="0"/>
              <a:t>Electromagnetic Fields</a:t>
            </a:r>
          </a:p>
          <a:p>
            <a:r>
              <a:rPr lang="en-US" sz="3600" dirty="0"/>
              <a:t>Radiation</a:t>
            </a:r>
          </a:p>
          <a:p>
            <a:r>
              <a:rPr lang="en-US" sz="3600" dirty="0"/>
              <a:t>Toxic Chemicals</a:t>
            </a:r>
          </a:p>
          <a:p>
            <a:r>
              <a:rPr lang="en-US" sz="3600" dirty="0"/>
              <a:t>Toxic Metals</a:t>
            </a:r>
          </a:p>
          <a:p>
            <a:r>
              <a:rPr lang="en-US" sz="3600" dirty="0"/>
              <a:t>Soil Mineral Depletion</a:t>
            </a:r>
          </a:p>
        </p:txBody>
      </p:sp>
    </p:spTree>
    <p:extLst>
      <p:ext uri="{BB962C8B-B14F-4D97-AF65-F5344CB8AC3E}">
        <p14:creationId xmlns:p14="http://schemas.microsoft.com/office/powerpoint/2010/main" val="47312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402" y="2057401"/>
            <a:ext cx="9362941" cy="4356278"/>
          </a:xfrm>
        </p:spPr>
        <p:txBody>
          <a:bodyPr>
            <a:normAutofit/>
          </a:bodyPr>
          <a:lstStyle/>
          <a:p>
            <a:r>
              <a:rPr lang="en-US" sz="3200" dirty="0"/>
              <a:t>Electromagnetic fields, or EMF's, are invisible lines of force that surround any electrical device.</a:t>
            </a:r>
          </a:p>
          <a:p>
            <a:r>
              <a:rPr lang="en-US" sz="3200" dirty="0"/>
              <a:t>Electric and magnetic fields are produced by power lines, electrical wiring, appliances, cell phones, computers, and televisions. </a:t>
            </a:r>
          </a:p>
        </p:txBody>
      </p:sp>
    </p:spTree>
    <p:extLst>
      <p:ext uri="{BB962C8B-B14F-4D97-AF65-F5344CB8AC3E}">
        <p14:creationId xmlns:p14="http://schemas.microsoft.com/office/powerpoint/2010/main" val="792174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008" y="1815920"/>
            <a:ext cx="9144000" cy="4649273"/>
          </a:xfrm>
        </p:spPr>
        <p:txBody>
          <a:bodyPr>
            <a:normAutofit/>
          </a:bodyPr>
          <a:lstStyle/>
          <a:p>
            <a:r>
              <a:rPr lang="en-US" sz="3000" dirty="0"/>
              <a:t>One study showed that when children lived within </a:t>
            </a:r>
            <a:r>
              <a:rPr lang="en-US" sz="3000" dirty="0">
                <a:solidFill>
                  <a:schemeClr val="accent3"/>
                </a:solidFill>
              </a:rPr>
              <a:t>50 meters (164 feet)</a:t>
            </a:r>
            <a:r>
              <a:rPr lang="en-US" sz="3000" dirty="0"/>
              <a:t> of a transmission line or when the average EMF strength in the home measured greater than </a:t>
            </a:r>
            <a:r>
              <a:rPr lang="en-US" sz="3000" dirty="0">
                <a:solidFill>
                  <a:schemeClr val="accent3"/>
                </a:solidFill>
              </a:rPr>
              <a:t>3 </a:t>
            </a:r>
            <a:r>
              <a:rPr lang="en-US" sz="3000" dirty="0" err="1">
                <a:solidFill>
                  <a:schemeClr val="accent3"/>
                </a:solidFill>
              </a:rPr>
              <a:t>mG</a:t>
            </a:r>
            <a:r>
              <a:rPr lang="en-US" sz="3000" dirty="0">
                <a:solidFill>
                  <a:schemeClr val="accent3"/>
                </a:solidFill>
              </a:rPr>
              <a:t> (</a:t>
            </a:r>
            <a:r>
              <a:rPr lang="en-US" sz="3000" dirty="0" err="1">
                <a:solidFill>
                  <a:schemeClr val="accent3"/>
                </a:solidFill>
              </a:rPr>
              <a:t>milliGausse</a:t>
            </a:r>
            <a:r>
              <a:rPr lang="en-US" sz="3000" dirty="0">
                <a:solidFill>
                  <a:schemeClr val="accent3"/>
                </a:solidFill>
              </a:rPr>
              <a:t>)</a:t>
            </a:r>
            <a:r>
              <a:rPr lang="en-US" sz="3000" dirty="0"/>
              <a:t>, the leukemia incidence was higher.</a:t>
            </a:r>
          </a:p>
          <a:p>
            <a:pPr marL="0" indent="0">
              <a:buNone/>
            </a:pPr>
            <a:r>
              <a:rPr lang="en-US" sz="3000" dirty="0"/>
              <a:t>  </a:t>
            </a:r>
            <a:r>
              <a:rPr lang="en-US" sz="3200" dirty="0"/>
              <a:t>Extra-low-frequency EMF's disturb the normal growth pattern of cells by interfering with their hormonal, enzymatic, and chemical signals, causing DNA damage. </a:t>
            </a:r>
          </a:p>
        </p:txBody>
      </p:sp>
    </p:spTree>
    <p:extLst>
      <p:ext uri="{BB962C8B-B14F-4D97-AF65-F5344CB8AC3E}">
        <p14:creationId xmlns:p14="http://schemas.microsoft.com/office/powerpoint/2010/main" val="16889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2194560"/>
            <a:ext cx="10032642" cy="4024125"/>
          </a:xfrm>
        </p:spPr>
        <p:txBody>
          <a:bodyPr>
            <a:normAutofit/>
          </a:bodyPr>
          <a:lstStyle/>
          <a:p>
            <a:r>
              <a:rPr lang="en-US" sz="3200" dirty="0"/>
              <a:t>A substance, state or event which has the potential to threaten the surrounding natural </a:t>
            </a:r>
            <a:r>
              <a:rPr lang="en-US" sz="3200" u="sng" dirty="0"/>
              <a:t>environment</a:t>
            </a:r>
            <a:r>
              <a:rPr lang="en-US" sz="3200" dirty="0"/>
              <a:t> and / or adversely affect people's </a:t>
            </a:r>
            <a:r>
              <a:rPr lang="en-US" sz="3200" u="sng" dirty="0"/>
              <a:t>health</a:t>
            </a:r>
            <a:r>
              <a:rPr lang="en-US" sz="3200" dirty="0"/>
              <a:t>. </a:t>
            </a:r>
          </a:p>
          <a:p>
            <a:r>
              <a:rPr lang="en-US" sz="3200" dirty="0"/>
              <a:t>This term incorporates topics like pollution and natural disasters such as storms and earthquakes.</a:t>
            </a:r>
          </a:p>
        </p:txBody>
      </p:sp>
    </p:spTree>
    <p:extLst>
      <p:ext uri="{BB962C8B-B14F-4D97-AF65-F5344CB8AC3E}">
        <p14:creationId xmlns:p14="http://schemas.microsoft.com/office/powerpoint/2010/main" val="172907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976" y="2194560"/>
            <a:ext cx="9762187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en-US" dirty="0"/>
              <a:t>	</a:t>
            </a:r>
            <a:r>
              <a:rPr lang="en-US" sz="2800" dirty="0"/>
              <a:t>Use a Gauss meter to measure fields in our homes and workplaces and  avoid the places where levels are high.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Reduce our reliance on electrical gadgets and appliances (possibly get rid of the microwave).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Stay three feet away from electrical appliances, where the field strength drops off.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29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312" y="2653048"/>
            <a:ext cx="9144001" cy="3565637"/>
          </a:xfrm>
        </p:spPr>
        <p:txBody>
          <a:bodyPr>
            <a:normAutofit/>
          </a:bodyPr>
          <a:lstStyle/>
          <a:p>
            <a:r>
              <a:rPr lang="en-US" sz="2800" dirty="0"/>
              <a:t>Possible sources of radiation include nuclear fallout from weapons testing, fission materials from nuclear power plants, leaking radioactive disposal sites, flying at high altitudes, and mammograms and x-rays. </a:t>
            </a:r>
          </a:p>
        </p:txBody>
      </p:sp>
    </p:spTree>
    <p:extLst>
      <p:ext uri="{BB962C8B-B14F-4D97-AF65-F5344CB8AC3E}">
        <p14:creationId xmlns:p14="http://schemas.microsoft.com/office/powerpoint/2010/main" val="360304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1828800"/>
            <a:ext cx="10354615" cy="46492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en-US" dirty="0"/>
              <a:t>	</a:t>
            </a:r>
            <a:r>
              <a:rPr lang="en-US" sz="2800" dirty="0"/>
              <a:t>Consume at least two tablespoons of seaweed daily, such as </a:t>
            </a:r>
            <a:r>
              <a:rPr lang="en-US" sz="2800" dirty="0" err="1"/>
              <a:t>dulse</a:t>
            </a:r>
            <a:r>
              <a:rPr lang="en-US" sz="2800" dirty="0"/>
              <a:t>, kelp, and learn to cook with it. Sea vegetables contain sodium alginate, which is able to bind to radioactive substances so they can be excreted.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Investigate the possibility of using solar or wind power, design your home to be more energy efficient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Use fewer electrical devices in order to decrease reliance on nuclear power.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If you can, choose to live more than 100 miles from a nuclear power  plant.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4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chemicals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739425"/>
          </a:xfrm>
        </p:spPr>
        <p:txBody>
          <a:bodyPr>
            <a:normAutofit/>
          </a:bodyPr>
          <a:lstStyle/>
          <a:p>
            <a:r>
              <a:rPr lang="en-US" sz="2400" dirty="0"/>
              <a:t>In the last ten years, scientists have discovered that many commonly used chemicals are hormonally active and disrupt our glands, the guardians of our health. </a:t>
            </a:r>
          </a:p>
          <a:p>
            <a:r>
              <a:rPr lang="en-US" sz="2400" dirty="0"/>
              <a:t>These Toxic Chemicals are:</a:t>
            </a:r>
          </a:p>
          <a:p>
            <a:pPr marL="0" indent="0">
              <a:buNone/>
            </a:pPr>
            <a:r>
              <a:rPr lang="en-US" sz="2400" dirty="0"/>
              <a:t>           1. </a:t>
            </a:r>
            <a:r>
              <a:rPr lang="en-US" sz="2400" dirty="0" err="1"/>
              <a:t>Organochlorines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2. PCBs (polychlorinated biphenyls)</a:t>
            </a:r>
          </a:p>
          <a:p>
            <a:pPr marL="0" indent="0">
              <a:buNone/>
            </a:pPr>
            <a:r>
              <a:rPr lang="en-US" sz="2400" dirty="0"/>
              <a:t>           3.  Phthalates(not </a:t>
            </a:r>
            <a:r>
              <a:rPr lang="en-US" sz="2400" dirty="0" err="1"/>
              <a:t>organochlorines</a:t>
            </a:r>
            <a:r>
              <a:rPr lang="en-US" sz="2400" dirty="0"/>
              <a:t> but are used in about 50% of all PVC products to soften them and add flexibility)</a:t>
            </a:r>
          </a:p>
          <a:p>
            <a:pPr marL="0" indent="0">
              <a:buNone/>
            </a:pPr>
            <a:r>
              <a:rPr lang="en-US" sz="2400" dirty="0"/>
              <a:t>           4. </a:t>
            </a:r>
            <a:r>
              <a:rPr lang="en-US" sz="2400" dirty="0" err="1"/>
              <a:t>Nonylphenol</a:t>
            </a:r>
            <a:r>
              <a:rPr lang="en-US" sz="2400" dirty="0"/>
              <a:t> </a:t>
            </a:r>
            <a:r>
              <a:rPr lang="en-US" sz="2400" dirty="0" err="1"/>
              <a:t>ethoxylates</a:t>
            </a:r>
            <a:r>
              <a:rPr lang="en-US" sz="2400" dirty="0"/>
              <a:t> (NPEs) are hormone-disrupting chemicals used in household and industrial soaps and detergents.</a:t>
            </a:r>
          </a:p>
        </p:txBody>
      </p:sp>
    </p:spTree>
    <p:extLst>
      <p:ext uri="{BB962C8B-B14F-4D97-AF65-F5344CB8AC3E}">
        <p14:creationId xmlns:p14="http://schemas.microsoft.com/office/powerpoint/2010/main" val="3714442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704" y="2194560"/>
            <a:ext cx="10006885" cy="40241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dirty="0"/>
              <a:t>	</a:t>
            </a:r>
            <a:r>
              <a:rPr lang="en-US" sz="2800" dirty="0"/>
              <a:t>By avoiding canned food and food packaged in plastic, we can decrease our exposure to </a:t>
            </a:r>
            <a:r>
              <a:rPr lang="en-US" sz="2800" dirty="0" err="1"/>
              <a:t>bisphenol</a:t>
            </a:r>
            <a:r>
              <a:rPr lang="en-US" sz="2800" dirty="0"/>
              <a:t>-A and phthalates.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Never microwave in plastic.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Use glass bottles or stainless steel containers to store your water and food.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Use natural cleansers like baking soda and vinegar and environmentally friendly detergents to avoid NPEs.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88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406" y="2194560"/>
            <a:ext cx="8822028" cy="4024125"/>
          </a:xfrm>
        </p:spPr>
        <p:txBody>
          <a:bodyPr>
            <a:normAutofit/>
          </a:bodyPr>
          <a:lstStyle/>
          <a:p>
            <a:r>
              <a:rPr lang="en-US" sz="3200" dirty="0"/>
              <a:t>The toxic metals include </a:t>
            </a:r>
            <a:r>
              <a:rPr lang="en-US" sz="3200" dirty="0">
                <a:solidFill>
                  <a:schemeClr val="accent3"/>
                </a:solidFill>
              </a:rPr>
              <a:t>aluminum, antimony, arsenic, mercury, nickel, copper, cadmium,</a:t>
            </a:r>
            <a:r>
              <a:rPr lang="en-US" sz="3200" dirty="0"/>
              <a:t> and several others. </a:t>
            </a:r>
          </a:p>
          <a:p>
            <a:r>
              <a:rPr lang="en-US" sz="3200" dirty="0"/>
              <a:t>These metals can interfere with glandular function and cause neurological and immune problems, and they are toxic to the kidneys and liver. Several are carcinogens.</a:t>
            </a:r>
          </a:p>
        </p:txBody>
      </p:sp>
    </p:spTree>
    <p:extLst>
      <p:ext uri="{BB962C8B-B14F-4D97-AF65-F5344CB8AC3E}">
        <p14:creationId xmlns:p14="http://schemas.microsoft.com/office/powerpoint/2010/main" val="1460198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Mineral Depletion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14" y="2194560"/>
            <a:ext cx="9324304" cy="4024125"/>
          </a:xfrm>
        </p:spPr>
        <p:txBody>
          <a:bodyPr>
            <a:normAutofit/>
          </a:bodyPr>
          <a:lstStyle/>
          <a:p>
            <a:r>
              <a:rPr lang="en-US" sz="3200" dirty="0"/>
              <a:t>Analysis has found that in the last 50 years the average potato has lost </a:t>
            </a:r>
            <a:r>
              <a:rPr lang="en-US" sz="3200" dirty="0">
                <a:solidFill>
                  <a:schemeClr val="accent3"/>
                </a:solidFill>
              </a:rPr>
              <a:t>100%</a:t>
            </a:r>
            <a:r>
              <a:rPr lang="en-US" sz="3200" dirty="0"/>
              <a:t> of its vitamin A, </a:t>
            </a:r>
            <a:r>
              <a:rPr lang="en-US" sz="3200" dirty="0">
                <a:solidFill>
                  <a:schemeClr val="accent3"/>
                </a:solidFill>
              </a:rPr>
              <a:t>57%</a:t>
            </a:r>
            <a:r>
              <a:rPr lang="en-US" sz="3200" dirty="0"/>
              <a:t> of its vitamin C and iron, </a:t>
            </a:r>
            <a:r>
              <a:rPr lang="en-US" sz="3200" dirty="0">
                <a:solidFill>
                  <a:schemeClr val="accent3"/>
                </a:solidFill>
              </a:rPr>
              <a:t>50%</a:t>
            </a:r>
            <a:r>
              <a:rPr lang="en-US" sz="3200" dirty="0"/>
              <a:t> of its riboflavin</a:t>
            </a:r>
            <a:r>
              <a:rPr lang="en-US" sz="3200" dirty="0">
                <a:solidFill>
                  <a:schemeClr val="accent3"/>
                </a:solidFill>
              </a:rPr>
              <a:t>, 28% </a:t>
            </a:r>
            <a:r>
              <a:rPr lang="en-US" sz="3200" dirty="0"/>
              <a:t>of its calcium, and </a:t>
            </a:r>
            <a:r>
              <a:rPr lang="en-US" sz="3200" dirty="0">
                <a:solidFill>
                  <a:schemeClr val="accent3"/>
                </a:solidFill>
              </a:rPr>
              <a:t>18%</a:t>
            </a:r>
            <a:r>
              <a:rPr lang="en-US" sz="3200" dirty="0"/>
              <a:t> of its thiamine. </a:t>
            </a:r>
          </a:p>
          <a:p>
            <a:r>
              <a:rPr lang="en-US" sz="3200" dirty="0"/>
              <a:t>Broccoli has lost over </a:t>
            </a:r>
            <a:r>
              <a:rPr lang="en-US" sz="3200" dirty="0">
                <a:solidFill>
                  <a:schemeClr val="accent3"/>
                </a:solidFill>
              </a:rPr>
              <a:t>50%</a:t>
            </a:r>
            <a:r>
              <a:rPr lang="en-US" sz="3200" dirty="0"/>
              <a:t> of its calcium and vitamin A and over </a:t>
            </a:r>
            <a:r>
              <a:rPr lang="en-US" sz="3200" dirty="0">
                <a:solidFill>
                  <a:schemeClr val="accent3"/>
                </a:solidFill>
              </a:rPr>
              <a:t>30%</a:t>
            </a:r>
            <a:r>
              <a:rPr lang="en-US" sz="3200" dirty="0"/>
              <a:t> of its iron, thiamine, and riboflavin. </a:t>
            </a:r>
          </a:p>
        </p:txBody>
      </p:sp>
    </p:spTree>
    <p:extLst>
      <p:ext uri="{BB962C8B-B14F-4D97-AF65-F5344CB8AC3E}">
        <p14:creationId xmlns:p14="http://schemas.microsoft.com/office/powerpoint/2010/main" val="871074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090185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foods with the highest mineral content are the seaweeds and seeds.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2194560"/>
            <a:ext cx="9762187" cy="4024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dirty="0"/>
              <a:t>	</a:t>
            </a:r>
            <a:r>
              <a:rPr lang="en-US" sz="2800" dirty="0"/>
              <a:t>Use 2 tablespoons of sea vegetables daily, or take a kelp supplement.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Replace regular salt with sea salt. Consume a total of 2-4 tablespoons of sunflower, pumpkin, flax, and sesame seeds daily.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For your vitamin fix, be sure to eat six to nine servings of fruits and vegetables daily, and take a powdered green supplement at least once daily.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o</a:t>
            </a:r>
            <a:r>
              <a:rPr lang="en-US" sz="2800" dirty="0"/>
              <a:t>	Use a good-quality multivitamin and mineral supplement as well.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2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Conscious Choices to prevent environmental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7063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Eat lower on the food chain, consume a primarily vegetarian diet, and minimize meat, fish, and dairy products.</a:t>
            </a:r>
          </a:p>
          <a:p>
            <a:pPr marL="457200" indent="-457200">
              <a:buAutoNum type="arabicPeriod"/>
            </a:pPr>
            <a:r>
              <a:rPr lang="en-US" sz="2800" dirty="0"/>
              <a:t>Grow or buy organic food and ask supermarkets to stock it.</a:t>
            </a:r>
          </a:p>
          <a:p>
            <a:pPr marL="457200" indent="-457200">
              <a:buAutoNum type="arabicPeriod"/>
            </a:pPr>
            <a:r>
              <a:rPr lang="en-US" sz="2800" dirty="0"/>
              <a:t>Educate neighbors who spray their lawns about the effects of pesticides on health and find alternatives to chemical sprays.</a:t>
            </a:r>
          </a:p>
          <a:p>
            <a:pPr marL="457200" indent="-457200">
              <a:buAutoNum type="arabicPeriod"/>
            </a:pPr>
            <a:r>
              <a:rPr lang="en-US" sz="2800" dirty="0"/>
              <a:t>Support the World Wildlife Fund, the Sierra Club, Greenpeace, or other organizations that are trying to make a difference—or create your own group.</a:t>
            </a:r>
          </a:p>
        </p:txBody>
      </p:sp>
    </p:spTree>
    <p:extLst>
      <p:ext uri="{BB962C8B-B14F-4D97-AF65-F5344CB8AC3E}">
        <p14:creationId xmlns:p14="http://schemas.microsoft.com/office/powerpoint/2010/main" val="3477990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28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of these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68" y="2194560"/>
            <a:ext cx="9839459" cy="4347908"/>
          </a:xfrm>
        </p:spPr>
        <p:txBody>
          <a:bodyPr>
            <a:normAutofit/>
          </a:bodyPr>
          <a:lstStyle/>
          <a:p>
            <a:r>
              <a:rPr lang="en-US" sz="3200" dirty="0"/>
              <a:t>Human-made hazards while not immediately health-threatening may turn out detrimental to man's well-being eventually, because deterioration in the environment can produce secondary, unwanted negative effects on the human ecosphere.</a:t>
            </a:r>
          </a:p>
          <a:p>
            <a:r>
              <a:rPr lang="en-US" sz="3200" dirty="0"/>
              <a:t> The effects of water pollution may not be immediately visible because of a sewage system that helps drain off toxic substances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52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of these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4" y="2194560"/>
            <a:ext cx="8847787" cy="4024125"/>
          </a:xfrm>
        </p:spPr>
        <p:txBody>
          <a:bodyPr/>
          <a:lstStyle/>
          <a:p>
            <a:r>
              <a:rPr lang="en-US" sz="2800" dirty="0"/>
              <a:t>If those substances turn out to be persistent (e.g. persistent organic pollutant), however, they will literally be fed back to their producers via the food chain: </a:t>
            </a:r>
          </a:p>
          <a:p>
            <a:pPr marL="0" indent="0">
              <a:buNone/>
            </a:pPr>
            <a:r>
              <a:rPr lang="en-US" sz="2800" dirty="0"/>
              <a:t>                 </a:t>
            </a:r>
            <a:r>
              <a:rPr lang="en-US" sz="2800" dirty="0">
                <a:solidFill>
                  <a:schemeClr val="accent3"/>
                </a:solidFill>
              </a:rPr>
              <a:t>plankton -&gt; edible fish -&gt; humans</a:t>
            </a:r>
            <a:endParaRPr lang="en-US" sz="2800" dirty="0"/>
          </a:p>
          <a:p>
            <a:r>
              <a:rPr lang="en-US" sz="2800" dirty="0"/>
              <a:t>In that respect, a considerable number of environmental hazards listed below are man-made (anthropogenic) hazards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2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47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Categorization of environmental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704563"/>
            <a:ext cx="9350062" cy="3514122"/>
          </a:xfrm>
        </p:spPr>
        <p:txBody>
          <a:bodyPr/>
          <a:lstStyle/>
          <a:p>
            <a:r>
              <a:rPr lang="en-US" sz="3200" dirty="0"/>
              <a:t>Hazards can be categorized in four types</a:t>
            </a:r>
          </a:p>
          <a:p>
            <a:pPr marL="0" indent="0">
              <a:buNone/>
            </a:pPr>
            <a:r>
              <a:rPr lang="en-US" sz="3200" dirty="0"/>
              <a:t>      1.	Chemical</a:t>
            </a:r>
          </a:p>
          <a:p>
            <a:pPr marL="0" indent="0">
              <a:buNone/>
            </a:pPr>
            <a:r>
              <a:rPr lang="en-US" sz="3200" dirty="0"/>
              <a:t>      2.	Physical (mechanical, etc.)</a:t>
            </a:r>
          </a:p>
          <a:p>
            <a:pPr marL="0" indent="0">
              <a:buNone/>
            </a:pPr>
            <a:r>
              <a:rPr lang="en-US" sz="3200" dirty="0"/>
              <a:t>      3.	Biological</a:t>
            </a:r>
          </a:p>
          <a:p>
            <a:pPr marL="0" indent="0">
              <a:buNone/>
            </a:pPr>
            <a:r>
              <a:rPr lang="en-US" sz="3200" dirty="0"/>
              <a:t>      4.	Psychosocial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Chemical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2" y="2194560"/>
            <a:ext cx="8796271" cy="4024125"/>
          </a:xfrm>
        </p:spPr>
        <p:txBody>
          <a:bodyPr>
            <a:normAutofit/>
          </a:bodyPr>
          <a:lstStyle/>
          <a:p>
            <a:r>
              <a:rPr lang="en-US" sz="3200" dirty="0"/>
              <a:t>They are caused by chemical substances causing significant damage to the environment. The label is particularly applicable towards substances with </a:t>
            </a:r>
            <a:r>
              <a:rPr lang="en-US" sz="3200" dirty="0">
                <a:solidFill>
                  <a:schemeClr val="accent3"/>
                </a:solidFill>
              </a:rPr>
              <a:t>aquatic toxicity. </a:t>
            </a:r>
          </a:p>
          <a:p>
            <a:r>
              <a:rPr lang="en-US" sz="3200" dirty="0"/>
              <a:t>An example is </a:t>
            </a:r>
            <a:r>
              <a:rPr lang="en-US" sz="3200" dirty="0">
                <a:solidFill>
                  <a:schemeClr val="accent3"/>
                </a:solidFill>
              </a:rPr>
              <a:t>zinc oxide</a:t>
            </a:r>
            <a:r>
              <a:rPr lang="en-US" sz="3200" dirty="0"/>
              <a:t>, a common paint pigment, which is extremely toxic to aquatic life.</a:t>
            </a:r>
          </a:p>
        </p:txBody>
      </p:sp>
    </p:spTree>
    <p:extLst>
      <p:ext uri="{BB962C8B-B14F-4D97-AF65-F5344CB8AC3E}">
        <p14:creationId xmlns:p14="http://schemas.microsoft.com/office/powerpoint/2010/main" val="351522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Chemical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3" y="2575775"/>
            <a:ext cx="9053848" cy="3642910"/>
          </a:xfrm>
        </p:spPr>
        <p:txBody>
          <a:bodyPr>
            <a:normAutofit/>
          </a:bodyPr>
          <a:lstStyle/>
          <a:p>
            <a:r>
              <a:rPr lang="en-US" sz="3200" dirty="0"/>
              <a:t>All hazards in this category are mainly anthropogenic although there exist a number of natural carcinogens and chemical elements like radon and lead may turn up in health-critical concentrations in the natural environment.</a:t>
            </a:r>
          </a:p>
        </p:txBody>
      </p:sp>
    </p:spTree>
    <p:extLst>
      <p:ext uri="{BB962C8B-B14F-4D97-AF65-F5344CB8AC3E}">
        <p14:creationId xmlns:p14="http://schemas.microsoft.com/office/powerpoint/2010/main" val="135698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hazards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  </a:t>
            </a:r>
            <a:r>
              <a:rPr lang="en-US" sz="2400" dirty="0"/>
              <a:t>Anthrax</a:t>
            </a:r>
          </a:p>
          <a:p>
            <a:r>
              <a:rPr lang="en-US" sz="2400" dirty="0"/>
              <a:t>    Antibiotic agents in animals destined for human consumption</a:t>
            </a:r>
          </a:p>
          <a:p>
            <a:r>
              <a:rPr lang="en-US" sz="2400" dirty="0"/>
              <a:t>    Arsenic - a contaminant of fresh water sources (water wells)</a:t>
            </a:r>
          </a:p>
          <a:p>
            <a:r>
              <a:rPr lang="en-US" sz="2400" dirty="0"/>
              <a:t>    Asbestos - carcinogenic</a:t>
            </a:r>
          </a:p>
          <a:p>
            <a:r>
              <a:rPr lang="en-US" sz="2400" dirty="0"/>
              <a:t>    DDT</a:t>
            </a:r>
          </a:p>
          <a:p>
            <a:r>
              <a:rPr lang="en-US" sz="2400" dirty="0"/>
              <a:t>    Carcinogens</a:t>
            </a:r>
          </a:p>
          <a:p>
            <a:r>
              <a:rPr lang="en-US" sz="2400" dirty="0"/>
              <a:t>     Dioxins</a:t>
            </a:r>
          </a:p>
          <a:p>
            <a:r>
              <a:rPr lang="en-US" sz="2400" dirty="0"/>
              <a:t>     Endocrine disruptors</a:t>
            </a:r>
          </a:p>
          <a:p>
            <a:r>
              <a:rPr lang="en-US" sz="2400" dirty="0"/>
              <a:t>     Explosive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320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124</TotalTime>
  <Words>1326</Words>
  <Application>Microsoft Office PowerPoint</Application>
  <PresentationFormat>Widescreen</PresentationFormat>
  <Paragraphs>134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Century Gothic</vt:lpstr>
      <vt:lpstr>Vapor Trail</vt:lpstr>
      <vt:lpstr>  Presentation on “environmental         hazards” </vt:lpstr>
      <vt:lpstr>Environmental hazards</vt:lpstr>
      <vt:lpstr>Pathway of these hazards</vt:lpstr>
      <vt:lpstr>Pathway of these hazards</vt:lpstr>
      <vt:lpstr>PowerPoint Presentation</vt:lpstr>
      <vt:lpstr>Categorization of environmental hazards</vt:lpstr>
      <vt:lpstr>1. Chemical hazards</vt:lpstr>
      <vt:lpstr>1. Chemical hazards</vt:lpstr>
      <vt:lpstr>Chemical hazards are</vt:lpstr>
      <vt:lpstr>Chemical hazards are</vt:lpstr>
      <vt:lpstr>2. Physical hazards</vt:lpstr>
      <vt:lpstr>Physical hazards are</vt:lpstr>
      <vt:lpstr>Physical hazards are</vt:lpstr>
      <vt:lpstr>3. Biological hazards</vt:lpstr>
      <vt:lpstr>Biological hazards are</vt:lpstr>
      <vt:lpstr>Biological hazards are</vt:lpstr>
      <vt:lpstr>5 most common Environmental Hazards and How We Can Protect our Health</vt:lpstr>
      <vt:lpstr>Electromagnetic fields</vt:lpstr>
      <vt:lpstr>Electromagnetic fields</vt:lpstr>
      <vt:lpstr>preventions</vt:lpstr>
      <vt:lpstr>radiations</vt:lpstr>
      <vt:lpstr>preventions</vt:lpstr>
      <vt:lpstr>Toxic chemicals</vt:lpstr>
      <vt:lpstr>preventions</vt:lpstr>
      <vt:lpstr>Toxic metals</vt:lpstr>
      <vt:lpstr>Soil Mineral Depletion</vt:lpstr>
      <vt:lpstr>The foods with the highest mineral content are the seaweeds and seeds.</vt:lpstr>
      <vt:lpstr>Making Conscious Choices to prevent environmental hazards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“environmental         hazards”</dc:title>
  <dc:creator>Abid Computers</dc:creator>
  <cp:lastModifiedBy>Hussaini</cp:lastModifiedBy>
  <cp:revision>14</cp:revision>
  <dcterms:created xsi:type="dcterms:W3CDTF">2016-11-05T06:11:51Z</dcterms:created>
  <dcterms:modified xsi:type="dcterms:W3CDTF">2020-05-05T08:00:08Z</dcterms:modified>
</cp:coreProperties>
</file>