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7" r:id="rId2"/>
    <p:sldId id="258" r:id="rId3"/>
    <p:sldId id="259" r:id="rId4"/>
    <p:sldId id="260" r:id="rId5"/>
    <p:sldId id="261" r:id="rId6"/>
    <p:sldId id="263" r:id="rId7"/>
    <p:sldId id="264" r:id="rId8"/>
    <p:sldId id="285" r:id="rId9"/>
    <p:sldId id="290" r:id="rId10"/>
    <p:sldId id="291" r:id="rId11"/>
    <p:sldId id="288" r:id="rId12"/>
    <p:sldId id="289" r:id="rId13"/>
    <p:sldId id="292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7A2F54-BB8E-460D-AA36-C73E61A9DBBA}" type="datetimeFigureOut">
              <a:rPr lang="en-US" smtClean="0"/>
              <a:t>19-Feb-20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EF5D5A-2B3E-4F51-B0B6-167956B4B2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5806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09116E-10D6-4BB4-B644-3BF2ED9B17E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2706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7119E-97D0-4B6F-802E-618B73ED08E0}" type="datetimeFigureOut">
              <a:rPr lang="en-US" smtClean="0"/>
              <a:t>19-Feb-20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CD556-16D9-44A7-9241-AD802668B8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13507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7119E-97D0-4B6F-802E-618B73ED08E0}" type="datetimeFigureOut">
              <a:rPr lang="en-US" smtClean="0"/>
              <a:t>19-Feb-20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CD556-16D9-44A7-9241-AD802668B8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5177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7119E-97D0-4B6F-802E-618B73ED08E0}" type="datetimeFigureOut">
              <a:rPr lang="en-US" smtClean="0"/>
              <a:t>19-Feb-20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CD556-16D9-44A7-9241-AD802668B8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38975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7119E-97D0-4B6F-802E-618B73ED08E0}" type="datetimeFigureOut">
              <a:rPr lang="en-US" smtClean="0"/>
              <a:t>19-Feb-20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CD556-16D9-44A7-9241-AD802668B8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9863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7119E-97D0-4B6F-802E-618B73ED08E0}" type="datetimeFigureOut">
              <a:rPr lang="en-US" smtClean="0"/>
              <a:t>19-Feb-20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CD556-16D9-44A7-9241-AD802668B8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12090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7119E-97D0-4B6F-802E-618B73ED08E0}" type="datetimeFigureOut">
              <a:rPr lang="en-US" smtClean="0"/>
              <a:t>19-Feb-20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CD556-16D9-44A7-9241-AD802668B8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4861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7119E-97D0-4B6F-802E-618B73ED08E0}" type="datetimeFigureOut">
              <a:rPr lang="en-US" smtClean="0"/>
              <a:t>19-Feb-20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CD556-16D9-44A7-9241-AD802668B8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2304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7119E-97D0-4B6F-802E-618B73ED08E0}" type="datetimeFigureOut">
              <a:rPr lang="en-US" smtClean="0"/>
              <a:t>19-Feb-20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CD556-16D9-44A7-9241-AD802668B8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28642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7119E-97D0-4B6F-802E-618B73ED08E0}" type="datetimeFigureOut">
              <a:rPr lang="en-US" smtClean="0"/>
              <a:t>19-Feb-20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CD556-16D9-44A7-9241-AD802668B8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9112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7119E-97D0-4B6F-802E-618B73ED08E0}" type="datetimeFigureOut">
              <a:rPr lang="en-US" smtClean="0"/>
              <a:t>19-Feb-20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CD556-16D9-44A7-9241-AD802668B8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17606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7119E-97D0-4B6F-802E-618B73ED08E0}" type="datetimeFigureOut">
              <a:rPr lang="en-US" smtClean="0"/>
              <a:t>19-Feb-20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CD556-16D9-44A7-9241-AD802668B8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27718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77119E-97D0-4B6F-802E-618B73ED08E0}" type="datetimeFigureOut">
              <a:rPr lang="en-US" smtClean="0"/>
              <a:t>19-Feb-20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0CD556-16D9-44A7-9241-AD802668B8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60138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iffen.com/difference/Period_vs_Spotting" TargetMode="External"/><Relationship Id="rId2" Type="http://schemas.openxmlformats.org/officeDocument/2006/relationships/hyperlink" Target="http://www.diffen.com/difference/Cancer_vs_Tumor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diffen.com/difference/Bacteria_vs_Virus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iffen.com/difference/Chance_vs_Risk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b="1" dirty="0" smtClean="0"/>
              <a:t>GYNECOLOGY &amp; OBSTETRICS</a:t>
            </a:r>
            <a:endParaRPr lang="en-US" b="1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4591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/>
              <a:t>PARENTHOOD EDUCATION</a:t>
            </a:r>
          </a:p>
          <a:p>
            <a:r>
              <a:rPr lang="en-US" dirty="0"/>
              <a:t>To enable parents to develop a </a:t>
            </a:r>
            <a:r>
              <a:rPr lang="en-US" b="1" dirty="0">
                <a:solidFill>
                  <a:schemeClr val="accent1"/>
                </a:solidFill>
              </a:rPr>
              <a:t>confident and relaxed approach to pregnancy, childbirth and parenthood</a:t>
            </a:r>
            <a:r>
              <a:rPr lang="en-US" dirty="0"/>
              <a:t>. </a:t>
            </a:r>
          </a:p>
          <a:p>
            <a:r>
              <a:rPr lang="en-US" dirty="0"/>
              <a:t>To enable parents to be </a:t>
            </a:r>
            <a:r>
              <a:rPr lang="en-US" b="1" dirty="0">
                <a:solidFill>
                  <a:schemeClr val="accent1"/>
                </a:solidFill>
              </a:rPr>
              <a:t>aware of the choices in care.</a:t>
            </a:r>
            <a:endParaRPr lang="en-US" dirty="0"/>
          </a:p>
          <a:p>
            <a:r>
              <a:rPr lang="en-US" dirty="0"/>
              <a:t>To provide continuity of </a:t>
            </a:r>
            <a:r>
              <a:rPr lang="en-US" b="1" dirty="0">
                <a:solidFill>
                  <a:schemeClr val="accent1"/>
                </a:solidFill>
              </a:rPr>
              <a:t>high quality care </a:t>
            </a:r>
            <a:r>
              <a:rPr lang="en-US" dirty="0"/>
              <a:t>by means of team collaboration and co-operation between professionals.</a:t>
            </a:r>
          </a:p>
          <a:p>
            <a:r>
              <a:rPr lang="en-US" dirty="0"/>
              <a:t>To promote health and preventative medicine.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41533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b="1" dirty="0" smtClean="0"/>
              <a:t>ANTENATAL CARE</a:t>
            </a:r>
          </a:p>
          <a:p>
            <a:r>
              <a:rPr lang="en-US" b="1" dirty="0" smtClean="0"/>
              <a:t> </a:t>
            </a:r>
            <a:r>
              <a:rPr lang="en-US" dirty="0"/>
              <a:t>H</a:t>
            </a:r>
            <a:r>
              <a:rPr lang="en-US" dirty="0" smtClean="0"/>
              <a:t>elp the woman adjust advantageously to </a:t>
            </a:r>
            <a:r>
              <a:rPr lang="en-US" b="1" dirty="0" smtClean="0"/>
              <a:t>the physical and psychological changes of pregnancy and the post-natal </a:t>
            </a:r>
            <a:r>
              <a:rPr lang="en-US" dirty="0" smtClean="0"/>
              <a:t>period so that the stresses of childbearing are minimized. </a:t>
            </a:r>
          </a:p>
          <a:p>
            <a:r>
              <a:rPr lang="en-US" dirty="0" smtClean="0"/>
              <a:t>She advises on </a:t>
            </a:r>
            <a:r>
              <a:rPr lang="en-US" b="1" dirty="0" smtClean="0">
                <a:solidFill>
                  <a:schemeClr val="accent1"/>
                </a:solidFill>
              </a:rPr>
              <a:t>physical activity associated with both work and leisure </a:t>
            </a:r>
            <a:r>
              <a:rPr lang="en-US" dirty="0" smtClean="0"/>
              <a:t>and is a specialist in selecting and teaching appropriate exercises to gain and/or maintain fitness including pelvic floor education.</a:t>
            </a:r>
          </a:p>
          <a:p>
            <a:r>
              <a:rPr lang="en-US" dirty="0" smtClean="0"/>
              <a:t>She addresses to appropriate postural adjustment, and musculoskeletal stresses.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73603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b="1" dirty="0" smtClean="0"/>
              <a:t>    DURING LABOUR:</a:t>
            </a:r>
          </a:p>
          <a:p>
            <a:r>
              <a:rPr lang="en-US" dirty="0" smtClean="0"/>
              <a:t>In addition she is a skilled teacher of </a:t>
            </a:r>
            <a:r>
              <a:rPr lang="en-US" b="1" dirty="0" smtClean="0"/>
              <a:t>effective relaxation, breathing awareness and positioning </a:t>
            </a:r>
            <a:r>
              <a:rPr lang="en-US" dirty="0" smtClean="0"/>
              <a:t>and thus helps the woman to prepare for </a:t>
            </a:r>
            <a:r>
              <a:rPr lang="en-US" dirty="0" err="1" smtClean="0"/>
              <a:t>labour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b="1" dirty="0" smtClean="0"/>
              <a:t>    POST NATAL CARE:</a:t>
            </a:r>
          </a:p>
          <a:p>
            <a:r>
              <a:rPr lang="en-US" dirty="0" smtClean="0"/>
              <a:t>Where necessary she gives specialized treatment e.g. therapeutic ultrasound post-</a:t>
            </a:r>
            <a:r>
              <a:rPr lang="en-US" dirty="0" err="1" smtClean="0"/>
              <a:t>natally</a:t>
            </a:r>
            <a:r>
              <a:rPr lang="en-US" dirty="0" smtClean="0"/>
              <a:t> to alleviate perennial discomfort. </a:t>
            </a:r>
          </a:p>
          <a:p>
            <a:r>
              <a:rPr lang="en-US" dirty="0" smtClean="0"/>
              <a:t>She also assesses and treats </a:t>
            </a:r>
            <a:r>
              <a:rPr lang="en-US" dirty="0" err="1" smtClean="0"/>
              <a:t>musculo</a:t>
            </a:r>
            <a:r>
              <a:rPr lang="en-US" dirty="0" smtClean="0"/>
              <a:t>-skeletal problems such as backache and pelvic floor muscle weakness. </a:t>
            </a:r>
            <a:r>
              <a:rPr lang="en-US" dirty="0" err="1" smtClean="0"/>
              <a:t>etc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59840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304800"/>
            <a:ext cx="8686799" cy="6126163"/>
          </a:xfrm>
        </p:spPr>
      </p:pic>
    </p:spTree>
    <p:extLst>
      <p:ext uri="{BB962C8B-B14F-4D97-AF65-F5344CB8AC3E}">
        <p14:creationId xmlns:p14="http://schemas.microsoft.com/office/powerpoint/2010/main" val="34166687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304800"/>
            <a:ext cx="4038600" cy="5821363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>
                <a:solidFill>
                  <a:schemeClr val="tx1"/>
                </a:solidFill>
              </a:rPr>
              <a:t>Obstetrics</a:t>
            </a:r>
            <a:r>
              <a:rPr lang="en-US" dirty="0">
                <a:solidFill>
                  <a:schemeClr val="tx1"/>
                </a:solidFill>
              </a:rPr>
              <a:t> </a:t>
            </a:r>
            <a:endParaRPr lang="en-US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dirty="0" smtClean="0"/>
              <a:t>is </a:t>
            </a:r>
            <a:r>
              <a:rPr lang="en-US" dirty="0"/>
              <a:t>the health profession or medical specialty that deals with </a:t>
            </a:r>
            <a:r>
              <a:rPr lang="en-US" b="1" dirty="0">
                <a:solidFill>
                  <a:schemeClr val="tx1"/>
                </a:solidFill>
              </a:rPr>
              <a:t>pregnancy, childbirth, and postpartum period </a:t>
            </a:r>
            <a:r>
              <a:rPr lang="en-US" dirty="0"/>
              <a:t>(including care of the newborn). </a:t>
            </a:r>
            <a:r>
              <a:rPr lang="en-US" b="1" dirty="0" smtClean="0"/>
              <a:t>obstetrician </a:t>
            </a:r>
            <a:r>
              <a:rPr lang="en-US" dirty="0" smtClean="0"/>
              <a:t>are </a:t>
            </a:r>
            <a:r>
              <a:rPr lang="en-US" dirty="0"/>
              <a:t>the professionals in </a:t>
            </a:r>
            <a:r>
              <a:rPr lang="en-US" b="1" dirty="0"/>
              <a:t>obstetrics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304800"/>
            <a:ext cx="4114800" cy="5821363"/>
          </a:xfr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chemeClr val="tx1"/>
                </a:solidFill>
              </a:rPr>
              <a:t>Gynecology</a:t>
            </a:r>
            <a:r>
              <a:rPr lang="en-US" b="1" dirty="0" smtClean="0"/>
              <a:t> </a:t>
            </a:r>
            <a:r>
              <a:rPr lang="en-US" dirty="0" smtClean="0"/>
              <a:t>the</a:t>
            </a:r>
            <a:r>
              <a:rPr lang="en-US" dirty="0"/>
              <a:t> branch of medical science that deals with the </a:t>
            </a:r>
            <a:r>
              <a:rPr lang="en-US" dirty="0" smtClean="0"/>
              <a:t>health</a:t>
            </a:r>
            <a:r>
              <a:rPr lang="en-US" dirty="0"/>
              <a:t> </a:t>
            </a:r>
            <a:r>
              <a:rPr lang="en-US" dirty="0" smtClean="0"/>
              <a:t>maintenance and</a:t>
            </a:r>
            <a:r>
              <a:rPr lang="en-US" dirty="0"/>
              <a:t> </a:t>
            </a:r>
            <a:r>
              <a:rPr lang="en-US" b="1" dirty="0">
                <a:solidFill>
                  <a:schemeClr val="tx1"/>
                </a:solidFill>
              </a:rPr>
              <a:t>diseases of women, </a:t>
            </a:r>
            <a:endParaRPr lang="en-US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b="1" dirty="0" smtClean="0">
                <a:solidFill>
                  <a:schemeClr val="tx1"/>
                </a:solidFill>
              </a:rPr>
              <a:t>especially</a:t>
            </a:r>
            <a:r>
              <a:rPr lang="en-US" b="1" dirty="0">
                <a:solidFill>
                  <a:schemeClr val="tx1"/>
                </a:solidFill>
              </a:rPr>
              <a:t> of the reproductive organs.</a:t>
            </a:r>
          </a:p>
        </p:txBody>
      </p:sp>
    </p:spTree>
    <p:extLst>
      <p:ext uri="{BB962C8B-B14F-4D97-AF65-F5344CB8AC3E}">
        <p14:creationId xmlns:p14="http://schemas.microsoft.com/office/powerpoint/2010/main" val="1921407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28600"/>
            <a:ext cx="8229600" cy="6324600"/>
          </a:xfr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dirty="0" smtClean="0"/>
              <a:t>A </a:t>
            </a:r>
            <a:r>
              <a:rPr lang="en-US" b="1" dirty="0" smtClean="0">
                <a:solidFill>
                  <a:schemeClr val="tx1"/>
                </a:solidFill>
              </a:rPr>
              <a:t>GYNECOLOGIST</a:t>
            </a:r>
            <a:r>
              <a:rPr lang="en-US" dirty="0" smtClean="0"/>
              <a:t> is devoted only to the reproductive care of women (all anatomical structures included in reproductive system, their functions and pathologies related to that system. </a:t>
            </a:r>
          </a:p>
          <a:p>
            <a:r>
              <a:rPr lang="en-US" dirty="0" smtClean="0"/>
              <a:t>while an </a:t>
            </a:r>
            <a:r>
              <a:rPr lang="en-US" sz="3600" b="1" dirty="0" smtClean="0">
                <a:solidFill>
                  <a:schemeClr val="tx1"/>
                </a:solidFill>
              </a:rPr>
              <a:t>OBSTETRICIAN</a:t>
            </a:r>
            <a:r>
              <a:rPr lang="en-US" dirty="0" smtClean="0"/>
              <a:t> is concerned with women during and a little after pregnancy. Obstetricians are also concerned with the health of the fetus.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Almost all modern Gynecologists are also Obstetricians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4809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Gynecologist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1"/>
            <a:ext cx="8229600" cy="502919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85000" lnSpcReduction="20000"/>
          </a:bodyPr>
          <a:lstStyle/>
          <a:p>
            <a:r>
              <a:rPr lang="en-US" dirty="0" smtClean="0"/>
              <a:t>A doctor who specializes in the medical care of women and their reproductive system.</a:t>
            </a:r>
          </a:p>
          <a:p>
            <a:r>
              <a:rPr lang="en-US" dirty="0" smtClean="0"/>
              <a:t> </a:t>
            </a:r>
            <a:r>
              <a:rPr lang="en-US" b="1" dirty="0" smtClean="0">
                <a:solidFill>
                  <a:schemeClr val="bg1"/>
                </a:solidFill>
              </a:rPr>
              <a:t>The </a:t>
            </a:r>
            <a:r>
              <a:rPr lang="en-US" b="1" dirty="0" smtClean="0">
                <a:solidFill>
                  <a:schemeClr val="tx1"/>
                </a:solidFill>
              </a:rPr>
              <a:t>DISEASES</a:t>
            </a:r>
            <a:r>
              <a:rPr lang="en-US" b="1" dirty="0" smtClean="0">
                <a:solidFill>
                  <a:schemeClr val="bg1"/>
                </a:solidFill>
              </a:rPr>
              <a:t> they typically encounter are </a:t>
            </a:r>
            <a:r>
              <a:rPr lang="en-US" b="1" dirty="0" smtClean="0">
                <a:solidFill>
                  <a:schemeClr val="bg1"/>
                </a:solidFill>
                <a:hlinkClick r:id="rId2" tooltip="Cancer vs Tumor"/>
              </a:rPr>
              <a:t>cancer</a:t>
            </a:r>
            <a:r>
              <a:rPr lang="en-US" b="1" dirty="0" smtClean="0">
                <a:solidFill>
                  <a:schemeClr val="bg1"/>
                </a:solidFill>
              </a:rPr>
              <a:t> of reproductive organs (ovaries, uterus, fallopian tubes, cervix, vagina and vulva), incontinence, amenorrhea (absent menstruation), dysmenorrhea (painful menstruation), infertility, menorrhagia (heavy </a:t>
            </a:r>
            <a:r>
              <a:rPr lang="en-US" b="1" dirty="0" smtClean="0">
                <a:solidFill>
                  <a:schemeClr val="bg1"/>
                </a:solidFill>
                <a:hlinkClick r:id="rId3" tooltip="Period vs Spotting"/>
              </a:rPr>
              <a:t>menstruation</a:t>
            </a:r>
            <a:r>
              <a:rPr lang="en-US" b="1" dirty="0" smtClean="0">
                <a:solidFill>
                  <a:schemeClr val="bg1"/>
                </a:solidFill>
              </a:rPr>
              <a:t>), prolapse of pelvic organs, fungal, </a:t>
            </a:r>
            <a:r>
              <a:rPr lang="en-US" b="1" dirty="0" smtClean="0">
                <a:solidFill>
                  <a:schemeClr val="bg1"/>
                </a:solidFill>
                <a:hlinkClick r:id="rId4" tooltip="Bacteria vs Virus"/>
              </a:rPr>
              <a:t>bacterial, viral</a:t>
            </a:r>
            <a:r>
              <a:rPr lang="en-US" b="1" dirty="0" smtClean="0">
                <a:solidFill>
                  <a:schemeClr val="bg1"/>
                </a:solidFill>
              </a:rPr>
              <a:t> or </a:t>
            </a:r>
            <a:r>
              <a:rPr lang="en-US" b="1" dirty="0" err="1" smtClean="0">
                <a:solidFill>
                  <a:schemeClr val="bg1"/>
                </a:solidFill>
              </a:rPr>
              <a:t>protozoal</a:t>
            </a:r>
            <a:r>
              <a:rPr lang="en-US" b="1" dirty="0" smtClean="0">
                <a:solidFill>
                  <a:schemeClr val="bg1"/>
                </a:solidFill>
              </a:rPr>
              <a:t> infections to reproductive organs. </a:t>
            </a:r>
            <a:endParaRPr lang="en-US" dirty="0" smtClean="0"/>
          </a:p>
          <a:p>
            <a:r>
              <a:rPr lang="en-US" b="1" dirty="0" smtClean="0">
                <a:solidFill>
                  <a:schemeClr val="tx1"/>
                </a:solidFill>
              </a:rPr>
              <a:t>TYPICAL PROCEDURES</a:t>
            </a:r>
            <a:r>
              <a:rPr lang="en-US" dirty="0" smtClean="0"/>
              <a:t> performed are: hysterectomy, oophorectomy, tubal ligation, </a:t>
            </a:r>
            <a:r>
              <a:rPr lang="en-US" dirty="0" err="1" smtClean="0"/>
              <a:t>laproscopy</a:t>
            </a:r>
            <a:r>
              <a:rPr lang="en-US" dirty="0" smtClean="0"/>
              <a:t>, </a:t>
            </a:r>
            <a:r>
              <a:rPr lang="en-US" dirty="0" err="1" smtClean="0"/>
              <a:t>laprotomy</a:t>
            </a:r>
            <a:r>
              <a:rPr lang="en-US" dirty="0" smtClean="0"/>
              <a:t>, cystoscopy, mammography.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551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Obstetrician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648200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 fontScale="92500" lnSpcReduction="20000"/>
          </a:bodyPr>
          <a:lstStyle/>
          <a:p>
            <a:r>
              <a:rPr lang="en-US" dirty="0" smtClean="0"/>
              <a:t>A doctor who specializes in the surgical care of women and their children during pregnancy, childbirth and post-natal care.</a:t>
            </a:r>
          </a:p>
          <a:p>
            <a:r>
              <a:rPr lang="en-US" b="1" dirty="0" smtClean="0"/>
              <a:t>Pregnancy, post-natal/post-partum care and delivery.</a:t>
            </a:r>
            <a:r>
              <a:rPr lang="en-US" dirty="0" smtClean="0"/>
              <a:t> </a:t>
            </a:r>
          </a:p>
          <a:p>
            <a:r>
              <a:rPr lang="en-US" dirty="0" smtClean="0"/>
              <a:t>Performs regular ultrasounds usually in the first trimester, at 12th week and 20th week of pregnancy to determine healthy of the fetus, identify any complications and determine gestational period.</a:t>
            </a:r>
          </a:p>
          <a:p>
            <a:r>
              <a:rPr lang="en-US" dirty="0" smtClean="0"/>
              <a:t>Vaginal and Cesarean deliveries, episiotomy.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9354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Obstetricians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 fontScale="77500" lnSpcReduction="20000"/>
          </a:bodyPr>
          <a:lstStyle/>
          <a:p>
            <a:r>
              <a:rPr lang="en-US" b="1" dirty="0" smtClean="0"/>
              <a:t>Obstetricians do not treat diseases of the reproductive organs. </a:t>
            </a:r>
          </a:p>
          <a:p>
            <a:r>
              <a:rPr lang="en-US" b="1" dirty="0" smtClean="0"/>
              <a:t>They deal with any complications during childbirth such as 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ECTOPIC PREGNANCY</a:t>
            </a:r>
            <a:r>
              <a:rPr lang="en-US" b="1" dirty="0" smtClean="0"/>
              <a:t> (embryo in fallopian tubes), 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FETAL DISTRESS</a:t>
            </a:r>
            <a:r>
              <a:rPr lang="en-US" b="1" dirty="0" smtClean="0"/>
              <a:t> (fetus is compressed in the uterus), 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PRE-ECLAMPSIA</a:t>
            </a:r>
            <a:r>
              <a:rPr lang="en-US" b="1" dirty="0" smtClean="0"/>
              <a:t> (convulsions due to hypertension), 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PLACENTAL ABRUPTION</a:t>
            </a:r>
            <a:r>
              <a:rPr lang="en-US" b="1" dirty="0" smtClean="0"/>
              <a:t> (patient can bleed to death if not properly managed), 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SHOULDER DYSTOCIA</a:t>
            </a:r>
            <a:r>
              <a:rPr lang="en-US" b="1" dirty="0" smtClean="0"/>
              <a:t> (one of the fetus' shoulders becomes stuck during birth), 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UTERINE RUPTURE, PROLAPSED CORD</a:t>
            </a:r>
            <a:r>
              <a:rPr lang="en-US" b="1" dirty="0" smtClean="0"/>
              <a:t> (causes a </a:t>
            </a:r>
            <a:r>
              <a:rPr lang="en-US" b="1" dirty="0" smtClean="0">
                <a:solidFill>
                  <a:schemeClr val="bg1">
                    <a:lumMod val="95000"/>
                  </a:schemeClr>
                </a:solidFill>
                <a:hlinkClick r:id="rId2" tooltip="Chance vs Risk"/>
              </a:rPr>
              <a:t>risk</a:t>
            </a:r>
            <a:r>
              <a:rPr lang="en-US" b="1" dirty="0" smtClean="0"/>
              <a:t> of fetal suffocation), obstetrical hemorrhage and sepsis (infection of uterus before or after childbirth).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902129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96239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Obstetrics and gynecology are often combined to form a single medical specialty in </a:t>
            </a:r>
            <a:r>
              <a:rPr lang="en-US" b="1" dirty="0" smtClean="0">
                <a:solidFill>
                  <a:schemeClr val="tx1"/>
                </a:solidFill>
              </a:rPr>
              <a:t>POST-GRADUATE </a:t>
            </a:r>
            <a:r>
              <a:rPr lang="en-US" dirty="0" smtClean="0"/>
              <a:t> medical training, abbreviated to OB/GYN. </a:t>
            </a:r>
          </a:p>
          <a:p>
            <a:r>
              <a:rPr lang="en-US" dirty="0" smtClean="0"/>
              <a:t>But any complications with the baby after delivery is treated by neo-natal specialists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7718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/>
              <a:t>The obstetric physiotherapist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role of the Obstetric Physiotherapist is to </a:t>
            </a:r>
            <a:r>
              <a:rPr lang="en-US" b="1" dirty="0">
                <a:solidFill>
                  <a:schemeClr val="accent1"/>
                </a:solidFill>
              </a:rPr>
              <a:t>promote health throughout the </a:t>
            </a:r>
            <a:r>
              <a:rPr lang="en-US" b="1" dirty="0" smtClean="0">
                <a:solidFill>
                  <a:schemeClr val="accent1"/>
                </a:solidFill>
              </a:rPr>
              <a:t>childbearing period.</a:t>
            </a:r>
            <a:r>
              <a:rPr lang="en-US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637252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 </a:t>
            </a:r>
            <a:r>
              <a:rPr lang="en-US" b="1" dirty="0"/>
              <a:t>obstetric physiotherapist</a:t>
            </a:r>
            <a:r>
              <a:rPr lang="en-US" dirty="0"/>
              <a:t> aims to prevent or alleviate the physical and emotional stresses of pregnancy and </a:t>
            </a:r>
            <a:r>
              <a:rPr lang="en-US" dirty="0" err="1"/>
              <a:t>labour</a:t>
            </a:r>
            <a:r>
              <a:rPr lang="en-US" dirty="0"/>
              <a:t>. This is achieved by improving the mother's physical fitness and her understanding of the changes taking place to her body during pregnancy.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27033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</TotalTime>
  <Words>405</Words>
  <Application>Microsoft Office PowerPoint</Application>
  <PresentationFormat>On-screen Show (4:3)</PresentationFormat>
  <Paragraphs>45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Calibri</vt:lpstr>
      <vt:lpstr>Office Theme</vt:lpstr>
      <vt:lpstr>GYNECOLOGY &amp; OBSTETRICS</vt:lpstr>
      <vt:lpstr>PowerPoint Presentation</vt:lpstr>
      <vt:lpstr>PowerPoint Presentation</vt:lpstr>
      <vt:lpstr>Gynecologist</vt:lpstr>
      <vt:lpstr>Obstetrician</vt:lpstr>
      <vt:lpstr>Obstetricians</vt:lpstr>
      <vt:lpstr>PowerPoint Presentation</vt:lpstr>
      <vt:lpstr>The obstetric physiotherapist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GYNECOLOGY &amp; OBSTETRICS</dc:title>
  <dc:creator>MOHSANA</dc:creator>
  <cp:lastModifiedBy>HP</cp:lastModifiedBy>
  <cp:revision>8</cp:revision>
  <dcterms:created xsi:type="dcterms:W3CDTF">2019-02-14T05:57:38Z</dcterms:created>
  <dcterms:modified xsi:type="dcterms:W3CDTF">2020-02-19T04:35:18Z</dcterms:modified>
</cp:coreProperties>
</file>