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1" r:id="rId3"/>
    <p:sldId id="257" r:id="rId4"/>
    <p:sldId id="258" r:id="rId5"/>
    <p:sldId id="259" r:id="rId6"/>
    <p:sldId id="260" r:id="rId7"/>
    <p:sldId id="262" r:id="rId8"/>
    <p:sldId id="263" r:id="rId9"/>
    <p:sldId id="264" r:id="rId10"/>
    <p:sldId id="273" r:id="rId11"/>
    <p:sldId id="274"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1/19/2021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1/19/2021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1/19/2021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1/19/2021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1/19/2021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virtualspeech.com/blog/how-to-deliver-a-great-sales-pit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virtualspeech.com/blog/guide-for-handling-questions-after-a-present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81A5-BEC7-489F-854D-78EFD0095DE9}"/>
              </a:ext>
            </a:extLst>
          </p:cNvPr>
          <p:cNvSpPr>
            <a:spLocks noGrp="1"/>
          </p:cNvSpPr>
          <p:nvPr>
            <p:ph type="ctrTitle"/>
          </p:nvPr>
        </p:nvSpPr>
        <p:spPr/>
        <p:txBody>
          <a:bodyPr/>
          <a:lstStyle/>
          <a:p>
            <a:r>
              <a:rPr lang="en-US" dirty="0"/>
              <a:t>Presentation skills</a:t>
            </a:r>
          </a:p>
        </p:txBody>
      </p:sp>
      <p:sp>
        <p:nvSpPr>
          <p:cNvPr id="3" name="Subtitle 2">
            <a:extLst>
              <a:ext uri="{FF2B5EF4-FFF2-40B4-BE49-F238E27FC236}">
                <a16:creationId xmlns:a16="http://schemas.microsoft.com/office/drawing/2014/main" id="{0A9D4FD3-09A3-4003-8C94-495223FCE58E}"/>
              </a:ext>
            </a:extLst>
          </p:cNvPr>
          <p:cNvSpPr>
            <a:spLocks noGrp="1"/>
          </p:cNvSpPr>
          <p:nvPr>
            <p:ph type="subTitle" idx="1"/>
          </p:nvPr>
        </p:nvSpPr>
        <p:spPr/>
        <p:txBody>
          <a:bodyPr/>
          <a:lstStyle/>
          <a:p>
            <a:r>
              <a:rPr lang="en-US" dirty="0"/>
              <a:t>Structure and rules</a:t>
            </a:r>
          </a:p>
        </p:txBody>
      </p:sp>
    </p:spTree>
    <p:extLst>
      <p:ext uri="{BB962C8B-B14F-4D97-AF65-F5344CB8AC3E}">
        <p14:creationId xmlns:p14="http://schemas.microsoft.com/office/powerpoint/2010/main" val="370668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A3BF-40A1-47F4-A413-91AE1389FDB8}"/>
              </a:ext>
            </a:extLst>
          </p:cNvPr>
          <p:cNvSpPr>
            <a:spLocks noGrp="1"/>
          </p:cNvSpPr>
          <p:nvPr>
            <p:ph type="title"/>
          </p:nvPr>
        </p:nvSpPr>
        <p:spPr/>
        <p:txBody>
          <a:bodyPr/>
          <a:lstStyle/>
          <a:p>
            <a:r>
              <a:rPr lang="en-US" sz="4800" b="1"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t>During the presentation</a:t>
            </a:r>
            <a:endParaRPr lang="en-US" dirty="0"/>
          </a:p>
        </p:txBody>
      </p:sp>
      <p:sp>
        <p:nvSpPr>
          <p:cNvPr id="3" name="Content Placeholder 2">
            <a:extLst>
              <a:ext uri="{FF2B5EF4-FFF2-40B4-BE49-F238E27FC236}">
                <a16:creationId xmlns:a16="http://schemas.microsoft.com/office/drawing/2014/main" id="{A27B4DD7-DEC2-4826-AFB4-22B78EA78EF1}"/>
              </a:ext>
            </a:extLst>
          </p:cNvPr>
          <p:cNvSpPr>
            <a:spLocks noGrp="1"/>
          </p:cNvSpPr>
          <p:nvPr>
            <p:ph idx="1"/>
          </p:nvPr>
        </p:nvSpPr>
        <p:spPr>
          <a:xfrm>
            <a:off x="768626" y="1669774"/>
            <a:ext cx="10356574" cy="4365266"/>
          </a:xfrm>
        </p:spPr>
        <p:txBody>
          <a:bodyPr/>
          <a:lstStyle/>
          <a:p>
            <a:pPr marL="0" indent="0" algn="just">
              <a:buNone/>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Many people find that once they are actually giving their presentation or speech they feel a lot better and more relaxed. But it's important to remember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800" dirty="0">
                <a:effectLst/>
                <a:latin typeface="Helvetica" panose="020B0604020202020204" pitchFamily="34" charset="0"/>
                <a:ea typeface="Calibri" panose="020F0502020204030204" pitchFamily="34" charset="0"/>
                <a:cs typeface="Times New Roman" panose="02020603050405020304" pitchFamily="18" charset="0"/>
              </a:rPr>
              <a:t>Just before you start talking, pause, make eye contact, and smile. This last moment of peace is very relaxing and gives you time to adjust to being the center of attention.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Smile</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800" dirty="0">
                <a:effectLst/>
                <a:latin typeface="Helvetica" panose="020B0604020202020204" pitchFamily="34" charset="0"/>
                <a:ea typeface="Calibri" panose="020F0502020204030204" pitchFamily="34" charset="0"/>
              </a:rPr>
              <a:t>Smiling is a natural relaxant that sends positive chemical messages through your body. Smiling and maintaining eye contact also help you build rapport with your audience</a:t>
            </a:r>
            <a:endParaRPr lang="en-US" dirty="0"/>
          </a:p>
        </p:txBody>
      </p:sp>
    </p:spTree>
    <p:extLst>
      <p:ext uri="{BB962C8B-B14F-4D97-AF65-F5344CB8AC3E}">
        <p14:creationId xmlns:p14="http://schemas.microsoft.com/office/powerpoint/2010/main" val="73029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E1208-D543-4E05-A085-3C540E8E7461}"/>
              </a:ext>
            </a:extLst>
          </p:cNvPr>
          <p:cNvSpPr>
            <a:spLocks noGrp="1"/>
          </p:cNvSpPr>
          <p:nvPr>
            <p:ph type="title"/>
          </p:nvPr>
        </p:nvSpPr>
        <p:spPr>
          <a:xfrm flipV="1">
            <a:off x="1066800" y="596875"/>
            <a:ext cx="100584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3592F47-EB5A-466E-9496-96CA196EBB27}"/>
              </a:ext>
            </a:extLst>
          </p:cNvPr>
          <p:cNvSpPr>
            <a:spLocks noGrp="1"/>
          </p:cNvSpPr>
          <p:nvPr>
            <p:ph idx="1"/>
          </p:nvPr>
        </p:nvSpPr>
        <p:spPr>
          <a:xfrm>
            <a:off x="1066800" y="1417983"/>
            <a:ext cx="10058400" cy="4617057"/>
          </a:xfrm>
        </p:spPr>
        <p:txBody>
          <a:bodyPr>
            <a:normAutofit/>
          </a:bodyPr>
          <a:lstStyle/>
          <a:p>
            <a:pPr marL="0" marR="0" algn="just">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Slow Down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600" dirty="0">
                <a:effectLst/>
                <a:latin typeface="Helvetica" panose="020B0604020202020204" pitchFamily="34" charset="0"/>
                <a:ea typeface="Calibri" panose="020F0502020204030204" pitchFamily="34" charset="0"/>
                <a:cs typeface="Times New Roman" panose="02020603050405020304" pitchFamily="18" charset="0"/>
              </a:rPr>
              <a:t>Speak more slowly than you would in a conversation, and leave longer pauses between sentences. This slower pace will calm you down, and it will also make you easier to hear, especially at the back of a large room.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Move Around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600" dirty="0">
                <a:effectLst/>
                <a:latin typeface="Helvetica" panose="020B0604020202020204" pitchFamily="34" charset="0"/>
                <a:ea typeface="Calibri" panose="020F0502020204030204" pitchFamily="34" charset="0"/>
                <a:cs typeface="Times New Roman" panose="02020603050405020304" pitchFamily="18" charset="0"/>
              </a:rPr>
              <a:t>Move around a little during your presentation as this will expend some of your nervous energy. However, try not to pace backwards and forwards, or rock on your heels, as these activities can be distracting or irritating to your audience.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Stop Thinking About Yourself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600" dirty="0">
                <a:effectLst/>
                <a:latin typeface="Helvetica" panose="020B0604020202020204" pitchFamily="34" charset="0"/>
                <a:ea typeface="Calibri" panose="020F0502020204030204" pitchFamily="34" charset="0"/>
                <a:cs typeface="Times New Roman" panose="02020603050405020304" pitchFamily="18" charset="0"/>
              </a:rPr>
              <a:t>Remember that the audience is there to get some information and that it is your job to put that information across to them. Try to put your nerves aside and think about communicating your message as effectively as possible.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7243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F666-8B16-45CE-A821-DF94556CC10D}"/>
              </a:ext>
            </a:extLst>
          </p:cNvPr>
          <p:cNvSpPr>
            <a:spLocks noGrp="1"/>
          </p:cNvSpPr>
          <p:nvPr>
            <p:ph type="title"/>
          </p:nvPr>
        </p:nvSpPr>
        <p:spPr>
          <a:xfrm>
            <a:off x="1066800" y="642594"/>
            <a:ext cx="10058400" cy="722182"/>
          </a:xfrm>
        </p:spPr>
        <p:txBody>
          <a:bodyPr>
            <a:normAutofit fontScale="90000"/>
          </a:bodyPr>
          <a:lstStyle/>
          <a:p>
            <a:r>
              <a:rPr lang="en-US" sz="4800" b="0"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t>After the event</a:t>
            </a:r>
            <a:br>
              <a:rPr lang="en-US" sz="4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E87F381-409B-465E-835D-5D9C17282ADE}"/>
              </a:ext>
            </a:extLst>
          </p:cNvPr>
          <p:cNvSpPr>
            <a:spLocks noGrp="1"/>
          </p:cNvSpPr>
          <p:nvPr>
            <p:ph idx="1"/>
          </p:nvPr>
        </p:nvSpPr>
        <p:spPr>
          <a:xfrm>
            <a:off x="723331" y="1187355"/>
            <a:ext cx="10740788" cy="5028051"/>
          </a:xfrm>
        </p:spPr>
        <p:txBody>
          <a:bodyPr>
            <a:normAutofit/>
          </a:bodyPr>
          <a:lstStyle/>
          <a:p>
            <a:pPr marL="0" marR="0" algn="just">
              <a:spcBef>
                <a:spcPts val="0"/>
              </a:spcBef>
              <a:spcAft>
                <a:spcPts val="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It's important to focus on the positives of your presentation once you've finished. Experience is the single most effective way of overcoming presentation nerves and delivering better presentations in the future.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Get feedback</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Helvetica" panose="020B0604020202020204" pitchFamily="34" charset="0"/>
                <a:ea typeface="Calibri" panose="020F0502020204030204" pitchFamily="34" charset="0"/>
                <a:cs typeface="Times New Roman" panose="02020603050405020304" pitchFamily="18" charset="0"/>
              </a:rPr>
              <a:t>When possible, ask members of your audience for constructive feedback on your presentation. Listen to what they say and focus on areas that need improvement. Try to see any negative points not as a measure of failure but as learning opportunities for future presentations.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Use reflective practice: </a:t>
            </a:r>
            <a:r>
              <a:rPr lang="en-US" sz="1800" dirty="0">
                <a:effectLst/>
                <a:latin typeface="Helvetica" panose="020B0604020202020204" pitchFamily="34" charset="0"/>
                <a:ea typeface="Calibri" panose="020F0502020204030204" pitchFamily="34" charset="0"/>
                <a:cs typeface="Times New Roman" panose="02020603050405020304" pitchFamily="18" charset="0"/>
              </a:rPr>
              <a:t>Reflective practice is a useful technique to help you think about and analyze your experiences and can be used for many aspects of life. The use of reflective practice for a presentation can be particularly useful for helping to minimize feelings of nervousness for future presentations.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Don't beat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yourselfup</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Helvetica" panose="020B0604020202020204" pitchFamily="34" charset="0"/>
                <a:ea typeface="Calibri" panose="020F0502020204030204" pitchFamily="34" charset="0"/>
                <a:cs typeface="Times New Roman" panose="02020603050405020304" pitchFamily="18" charset="0"/>
              </a:rPr>
              <a:t>Like most things in life, presentations are unlikely to be perfect and there are always ways you can improve. When you get feedback from others and reflect on your own performance, it is important that you understand this and give yourself a break. Think about the positives and what went well, and learn from any mistakes or elements that you feel unhappy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Treat yourself</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Helvetica" panose="020B0604020202020204" pitchFamily="34" charset="0"/>
                <a:ea typeface="Calibri" panose="020F0502020204030204" pitchFamily="34" charset="0"/>
                <a:cs typeface="Times New Roman" panose="02020603050405020304" pitchFamily="18" charset="0"/>
              </a:rPr>
              <a:t>Treat yourself to something that you'll enjoy. Perhaps a glass of wine, or a nice cake or just a relaxing soak in the bath. Something to make you feel a bit special and </a:t>
            </a:r>
            <a:r>
              <a:rPr lang="en-US" sz="1800" dirty="0" err="1">
                <a:effectLst/>
                <a:latin typeface="Helvetica" panose="020B0604020202020204" pitchFamily="34" charset="0"/>
                <a:ea typeface="Calibri" panose="020F0502020204030204" pitchFamily="34" charset="0"/>
                <a:cs typeface="Times New Roman" panose="02020603050405020304" pitchFamily="18" charset="0"/>
              </a:rPr>
              <a:t>recognise</a:t>
            </a:r>
            <a:r>
              <a:rPr lang="en-US" sz="1800" dirty="0">
                <a:effectLst/>
                <a:latin typeface="Helvetica" panose="020B0604020202020204" pitchFamily="34" charset="0"/>
                <a:ea typeface="Calibri" panose="020F0502020204030204" pitchFamily="34" charset="0"/>
                <a:cs typeface="Times New Roman" panose="02020603050405020304" pitchFamily="18" charset="0"/>
              </a:rPr>
              <a:t> your achievement.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1472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A78E-7B7D-4172-8CEA-2F0F78085081}"/>
              </a:ext>
            </a:extLst>
          </p:cNvPr>
          <p:cNvSpPr>
            <a:spLocks noGrp="1"/>
          </p:cNvSpPr>
          <p:nvPr>
            <p:ph type="title"/>
          </p:nvPr>
        </p:nvSpPr>
        <p:spPr>
          <a:xfrm flipV="1">
            <a:off x="1066800" y="583096"/>
            <a:ext cx="9614452" cy="59498"/>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1DA47070-3F68-43C4-AF63-D5ADAA880563}"/>
              </a:ext>
            </a:extLst>
          </p:cNvPr>
          <p:cNvPicPr>
            <a:picLocks noGrp="1" noChangeAspect="1"/>
          </p:cNvPicPr>
          <p:nvPr>
            <p:ph idx="1"/>
          </p:nvPr>
        </p:nvPicPr>
        <p:blipFill>
          <a:blip r:embed="rId2"/>
          <a:stretch>
            <a:fillRect/>
          </a:stretch>
        </p:blipFill>
        <p:spPr>
          <a:xfrm>
            <a:off x="1683027" y="1047775"/>
            <a:ext cx="8150086" cy="4491378"/>
          </a:xfrm>
        </p:spPr>
      </p:pic>
    </p:spTree>
    <p:extLst>
      <p:ext uri="{BB962C8B-B14F-4D97-AF65-F5344CB8AC3E}">
        <p14:creationId xmlns:p14="http://schemas.microsoft.com/office/powerpoint/2010/main" val="403148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FF1B-CC43-447A-BB70-074571FF062E}"/>
              </a:ext>
            </a:extLst>
          </p:cNvPr>
          <p:cNvSpPr>
            <a:spLocks noGrp="1"/>
          </p:cNvSpPr>
          <p:nvPr>
            <p:ph type="title"/>
          </p:nvPr>
        </p:nvSpPr>
        <p:spPr>
          <a:xfrm>
            <a:off x="1066800" y="642594"/>
            <a:ext cx="9839739" cy="126032"/>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4A572DCD-11E9-4B0C-A1C3-549A7ADF298C}"/>
              </a:ext>
            </a:extLst>
          </p:cNvPr>
          <p:cNvPicPr>
            <a:picLocks noGrp="1" noChangeAspect="1"/>
          </p:cNvPicPr>
          <p:nvPr>
            <p:ph idx="1"/>
          </p:nvPr>
        </p:nvPicPr>
        <p:blipFill>
          <a:blip r:embed="rId2"/>
          <a:stretch>
            <a:fillRect/>
          </a:stretch>
        </p:blipFill>
        <p:spPr>
          <a:xfrm>
            <a:off x="1919698" y="1325217"/>
            <a:ext cx="8071738" cy="4568208"/>
          </a:xfrm>
        </p:spPr>
      </p:pic>
    </p:spTree>
    <p:extLst>
      <p:ext uri="{BB962C8B-B14F-4D97-AF65-F5344CB8AC3E}">
        <p14:creationId xmlns:p14="http://schemas.microsoft.com/office/powerpoint/2010/main" val="2098894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6CB2-240E-4AB8-B699-51B7FE2677D3}"/>
              </a:ext>
            </a:extLst>
          </p:cNvPr>
          <p:cNvSpPr>
            <a:spLocks noGrp="1"/>
          </p:cNvSpPr>
          <p:nvPr>
            <p:ph type="title"/>
          </p:nvPr>
        </p:nvSpPr>
        <p:spPr>
          <a:xfrm>
            <a:off x="1066800" y="642594"/>
            <a:ext cx="9693965" cy="59771"/>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D5807F23-499D-4E40-A950-D61B5FA6602B}"/>
              </a:ext>
            </a:extLst>
          </p:cNvPr>
          <p:cNvPicPr>
            <a:picLocks noGrp="1" noChangeAspect="1"/>
          </p:cNvPicPr>
          <p:nvPr>
            <p:ph idx="1"/>
          </p:nvPr>
        </p:nvPicPr>
        <p:blipFill>
          <a:blip r:embed="rId2"/>
          <a:stretch>
            <a:fillRect/>
          </a:stretch>
        </p:blipFill>
        <p:spPr>
          <a:xfrm>
            <a:off x="1577009" y="1431235"/>
            <a:ext cx="8362121" cy="4161182"/>
          </a:xfrm>
        </p:spPr>
      </p:pic>
    </p:spTree>
    <p:extLst>
      <p:ext uri="{BB962C8B-B14F-4D97-AF65-F5344CB8AC3E}">
        <p14:creationId xmlns:p14="http://schemas.microsoft.com/office/powerpoint/2010/main" val="143214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7E19-52EC-487B-85E5-3EBDA8240AE4}"/>
              </a:ext>
            </a:extLst>
          </p:cNvPr>
          <p:cNvSpPr>
            <a:spLocks noGrp="1"/>
          </p:cNvSpPr>
          <p:nvPr>
            <p:ph type="title"/>
          </p:nvPr>
        </p:nvSpPr>
        <p:spPr>
          <a:xfrm flipV="1">
            <a:off x="1066800" y="596875"/>
            <a:ext cx="9548191"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0E0B454A-88DC-40BE-9D26-8254519D0663}"/>
              </a:ext>
            </a:extLst>
          </p:cNvPr>
          <p:cNvPicPr>
            <a:picLocks noGrp="1" noChangeAspect="1"/>
          </p:cNvPicPr>
          <p:nvPr>
            <p:ph idx="1"/>
          </p:nvPr>
        </p:nvPicPr>
        <p:blipFill>
          <a:blip r:embed="rId2"/>
          <a:stretch>
            <a:fillRect/>
          </a:stretch>
        </p:blipFill>
        <p:spPr>
          <a:xfrm>
            <a:off x="1380216" y="1219201"/>
            <a:ext cx="8837209" cy="4545496"/>
          </a:xfrm>
        </p:spPr>
      </p:pic>
    </p:spTree>
    <p:extLst>
      <p:ext uri="{BB962C8B-B14F-4D97-AF65-F5344CB8AC3E}">
        <p14:creationId xmlns:p14="http://schemas.microsoft.com/office/powerpoint/2010/main" val="85677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2C67-1D63-4CD8-ABEA-5EF1D5CBC368}"/>
              </a:ext>
            </a:extLst>
          </p:cNvPr>
          <p:cNvSpPr>
            <a:spLocks noGrp="1"/>
          </p:cNvSpPr>
          <p:nvPr>
            <p:ph type="title"/>
          </p:nvPr>
        </p:nvSpPr>
        <p:spPr>
          <a:xfrm flipV="1">
            <a:off x="1066799" y="596875"/>
            <a:ext cx="10250557"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B0C69002-8736-4B24-AA3D-7F5A2143B1F0}"/>
              </a:ext>
            </a:extLst>
          </p:cNvPr>
          <p:cNvPicPr>
            <a:picLocks noGrp="1" noChangeAspect="1"/>
          </p:cNvPicPr>
          <p:nvPr>
            <p:ph idx="1"/>
          </p:nvPr>
        </p:nvPicPr>
        <p:blipFill>
          <a:blip r:embed="rId2"/>
          <a:stretch>
            <a:fillRect/>
          </a:stretch>
        </p:blipFill>
        <p:spPr>
          <a:xfrm>
            <a:off x="1431160" y="1046939"/>
            <a:ext cx="9104317" cy="4580172"/>
          </a:xfrm>
        </p:spPr>
      </p:pic>
    </p:spTree>
    <p:extLst>
      <p:ext uri="{BB962C8B-B14F-4D97-AF65-F5344CB8AC3E}">
        <p14:creationId xmlns:p14="http://schemas.microsoft.com/office/powerpoint/2010/main" val="3521288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A44A-9ADB-4721-8BD5-C0AB4D969A78}"/>
              </a:ext>
            </a:extLst>
          </p:cNvPr>
          <p:cNvSpPr>
            <a:spLocks noGrp="1"/>
          </p:cNvSpPr>
          <p:nvPr>
            <p:ph type="title"/>
          </p:nvPr>
        </p:nvSpPr>
        <p:spPr>
          <a:xfrm>
            <a:off x="1066800" y="642594"/>
            <a:ext cx="9667461" cy="139284"/>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6BE3150E-4B93-4A6D-9883-5CFFEAA15C72}"/>
              </a:ext>
            </a:extLst>
          </p:cNvPr>
          <p:cNvPicPr>
            <a:picLocks noGrp="1" noChangeAspect="1"/>
          </p:cNvPicPr>
          <p:nvPr>
            <p:ph idx="1"/>
          </p:nvPr>
        </p:nvPicPr>
        <p:blipFill>
          <a:blip r:embed="rId2"/>
          <a:stretch>
            <a:fillRect/>
          </a:stretch>
        </p:blipFill>
        <p:spPr>
          <a:xfrm>
            <a:off x="1357819" y="1109013"/>
            <a:ext cx="8968014" cy="4642429"/>
          </a:xfrm>
        </p:spPr>
      </p:pic>
    </p:spTree>
    <p:extLst>
      <p:ext uri="{BB962C8B-B14F-4D97-AF65-F5344CB8AC3E}">
        <p14:creationId xmlns:p14="http://schemas.microsoft.com/office/powerpoint/2010/main" val="83302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AF65-7120-45A2-A98A-60BD173B7561}"/>
              </a:ext>
            </a:extLst>
          </p:cNvPr>
          <p:cNvSpPr>
            <a:spLocks noGrp="1"/>
          </p:cNvSpPr>
          <p:nvPr>
            <p:ph type="title"/>
          </p:nvPr>
        </p:nvSpPr>
        <p:spPr>
          <a:xfrm>
            <a:off x="914400" y="642594"/>
            <a:ext cx="10210800" cy="815145"/>
          </a:xfrm>
        </p:spPr>
        <p:txBody>
          <a:bodyPr>
            <a:normAutofit fontScale="90000"/>
          </a:bodyPr>
          <a:lstStyle/>
          <a:p>
            <a:r>
              <a:rPr lang="en-US" sz="4400" spc="-25" dirty="0">
                <a:solidFill>
                  <a:srgbClr val="2D3238"/>
                </a:solidFill>
                <a:effectLst/>
                <a:latin typeface="Helvetica" panose="020B0604020202020204" pitchFamily="34" charset="0"/>
                <a:ea typeface="Times New Roman" panose="02020603050405020304" pitchFamily="18" charset="0"/>
                <a:cs typeface="Times New Roman" panose="02020603050405020304" pitchFamily="18" charset="0"/>
              </a:rPr>
              <a:t>What is the typical presentation structure?</a:t>
            </a:r>
            <a:br>
              <a:rPr lang="en-US" sz="4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C03EBEB-4215-4243-B88D-BD5DE7FA6EFB}"/>
              </a:ext>
            </a:extLst>
          </p:cNvPr>
          <p:cNvSpPr>
            <a:spLocks noGrp="1"/>
          </p:cNvSpPr>
          <p:nvPr>
            <p:ph idx="1"/>
          </p:nvPr>
        </p:nvSpPr>
        <p:spPr>
          <a:xfrm>
            <a:off x="755374" y="1656522"/>
            <a:ext cx="10369826" cy="4063710"/>
          </a:xfrm>
        </p:spPr>
        <p:txBody>
          <a:bodyPr/>
          <a:lstStyle/>
          <a:p>
            <a:pPr marL="0" marR="0" indent="0">
              <a:lnSpc>
                <a:spcPct val="107000"/>
              </a:lnSpc>
              <a:spcBef>
                <a:spcPts val="0"/>
              </a:spcBef>
              <a:spcAft>
                <a:spcPts val="1125"/>
              </a:spcAft>
              <a:buNone/>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This is the usual flow of a presentation, which covers all the vital sections and is a good starting point for yours. It allows your audience to easily follow along and sets out a solid structure you can add your content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1875"/>
              </a:spcBef>
              <a:spcAft>
                <a:spcPts val="750"/>
              </a:spcAft>
              <a:buNone/>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1. Greet the audience and introduce yourself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spc="-25" dirty="0">
                <a:effectLst/>
                <a:latin typeface="Helvetica" panose="020B0604020202020204" pitchFamily="34" charset="0"/>
                <a:ea typeface="Times New Roman" panose="02020603050405020304" pitchFamily="18" charset="0"/>
              </a:rPr>
              <a:t>Before you start delivering your talk, introduce yourself to the audience and clarify who you are and your relevant expertise. This does not need to be long or incredibly detailed, but will help build an immediate relationship between you and the audience. It gives you the chance to briefly clarify your expertise and why you are worth listening to. This will help establish your ethos so the audience will trust you more and think you're credible</a:t>
            </a:r>
            <a:endParaRPr lang="en-US" dirty="0"/>
          </a:p>
        </p:txBody>
      </p:sp>
    </p:spTree>
    <p:extLst>
      <p:ext uri="{BB962C8B-B14F-4D97-AF65-F5344CB8AC3E}">
        <p14:creationId xmlns:p14="http://schemas.microsoft.com/office/powerpoint/2010/main" val="380055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0032-A243-4675-953C-8EF0846E2C59}"/>
              </a:ext>
            </a:extLst>
          </p:cNvPr>
          <p:cNvSpPr>
            <a:spLocks noGrp="1"/>
          </p:cNvSpPr>
          <p:nvPr>
            <p:ph type="title"/>
          </p:nvPr>
        </p:nvSpPr>
        <p:spPr>
          <a:xfrm>
            <a:off x="1066800" y="642594"/>
            <a:ext cx="10058400" cy="722380"/>
          </a:xfrm>
        </p:spPr>
        <p:txBody>
          <a:bodyPr>
            <a:normAutofit fontScale="90000"/>
          </a:bodyPr>
          <a:lstStyle/>
          <a:p>
            <a:r>
              <a:rPr lang="en-US" dirty="0"/>
              <a:t>Introduction</a:t>
            </a:r>
          </a:p>
        </p:txBody>
      </p:sp>
      <p:sp>
        <p:nvSpPr>
          <p:cNvPr id="3" name="Content Placeholder 2">
            <a:extLst>
              <a:ext uri="{FF2B5EF4-FFF2-40B4-BE49-F238E27FC236}">
                <a16:creationId xmlns:a16="http://schemas.microsoft.com/office/drawing/2014/main" id="{71061DDE-9417-4DAA-BF8B-0CDB3BE1E1A6}"/>
              </a:ext>
            </a:extLst>
          </p:cNvPr>
          <p:cNvSpPr>
            <a:spLocks noGrp="1"/>
          </p:cNvSpPr>
          <p:nvPr>
            <p:ph idx="1"/>
          </p:nvPr>
        </p:nvSpPr>
        <p:spPr>
          <a:xfrm>
            <a:off x="463826" y="1219200"/>
            <a:ext cx="10661374" cy="4815840"/>
          </a:xfrm>
        </p:spPr>
        <p:txBody>
          <a:bodyPr>
            <a:normAutofit/>
          </a:bodyPr>
          <a:lstStyle/>
          <a:p>
            <a:pPr marL="0" marR="0" indent="0">
              <a:lnSpc>
                <a:spcPct val="107000"/>
              </a:lnSpc>
              <a:spcBef>
                <a:spcPts val="0"/>
              </a:spcBef>
              <a:spcAft>
                <a:spcPts val="1125"/>
              </a:spcAft>
              <a:buNone/>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In the introduction you need to explain the subject and purpose of your presentation whilst gaining the audience's interest and confidence. It's sometimes helpful to think of your introduction as funnel-shaped to help filter down your 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Introduce your general 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Explain your topic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State the issues/challenges in this area you will be exploring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State your presentation's purpose - this is the basis of your presentation so ensure that you provide a statement explaining how the topic will be treated, for example, "I will argue that…" or maybe you will "compare", "analyze", "evaluate", "describe"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Provide a statement of what you're hoping the outcome of the presentation will be, for example, "I'm hoping this will be provide you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Show a preview of the organization of your presentation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8122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A701-2470-437B-8AB7-658107B1E726}"/>
              </a:ext>
            </a:extLst>
          </p:cNvPr>
          <p:cNvSpPr>
            <a:spLocks noGrp="1"/>
          </p:cNvSpPr>
          <p:nvPr>
            <p:ph type="title"/>
          </p:nvPr>
        </p:nvSpPr>
        <p:spPr>
          <a:xfrm>
            <a:off x="1537252" y="642594"/>
            <a:ext cx="9587948" cy="43083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96A49F8-14A0-43F2-90B8-8DBC4CC579EF}"/>
              </a:ext>
            </a:extLst>
          </p:cNvPr>
          <p:cNvSpPr>
            <a:spLocks noGrp="1"/>
          </p:cNvSpPr>
          <p:nvPr>
            <p:ph idx="1"/>
          </p:nvPr>
        </p:nvSpPr>
        <p:spPr>
          <a:xfrm>
            <a:off x="954157" y="1206610"/>
            <a:ext cx="10171043" cy="4444779"/>
          </a:xfrm>
        </p:spPr>
        <p:txBody>
          <a:bodyPr>
            <a:normAutofit fontScale="92500" lnSpcReduction="20000"/>
          </a:bodyPr>
          <a:lstStyle/>
          <a:p>
            <a:pPr marL="0" marR="0" indent="0">
              <a:lnSpc>
                <a:spcPct val="107000"/>
              </a:lnSpc>
              <a:spcBef>
                <a:spcPts val="0"/>
              </a:spcBef>
              <a:spcAft>
                <a:spcPts val="1125"/>
              </a:spcAft>
              <a:buNone/>
            </a:pP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In this section also explain: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The length of the talk.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Signal whether you want audience interaction - some presenters prefer the audience to ask questions throughout whereas others allocate a specific section for this.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If it applies, inform the audience whether to take notes or whether you will be providing handouts.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125"/>
              </a:spcAft>
            </a:pP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The way you structure your introduction can depend on the amount of time you have been given to present: a </a:t>
            </a:r>
            <a:r>
              <a:rPr lang="en-US" sz="2000" u="sng" spc="-25" dirty="0">
                <a:effectLst/>
                <a:latin typeface="Helvetica"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sales pitch</a:t>
            </a: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 may consist of a quick presentation so you may begin with your conclusion and then provide the evidence. Conversely, a speaker presenting their idea for change in the world would be better suited to start with the evidence and then conclude what this means for the audience.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125"/>
              </a:spcAft>
            </a:pP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Keep in mind that the main aim of the introduction is to grab the audience's attention and connect with them.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0079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8A24-F13D-4B0F-8DC3-72023B818973}"/>
              </a:ext>
            </a:extLst>
          </p:cNvPr>
          <p:cNvSpPr>
            <a:spLocks noGrp="1"/>
          </p:cNvSpPr>
          <p:nvPr>
            <p:ph type="title"/>
          </p:nvPr>
        </p:nvSpPr>
        <p:spPr>
          <a:xfrm>
            <a:off x="1066800" y="642594"/>
            <a:ext cx="10058400" cy="841649"/>
          </a:xfrm>
        </p:spPr>
        <p:txBody>
          <a:bodyPr>
            <a:normAutofit fontScale="90000"/>
          </a:bodyPr>
          <a:lstStyle/>
          <a:p>
            <a:r>
              <a:rPr lang="en-US" sz="3200" spc="-25"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The main body of your talk</a:t>
            </a:r>
            <a:b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6600" dirty="0">
              <a:solidFill>
                <a:schemeClr val="tx1"/>
              </a:solidFill>
            </a:endParaRPr>
          </a:p>
        </p:txBody>
      </p:sp>
      <p:sp>
        <p:nvSpPr>
          <p:cNvPr id="3" name="Content Placeholder 2">
            <a:extLst>
              <a:ext uri="{FF2B5EF4-FFF2-40B4-BE49-F238E27FC236}">
                <a16:creationId xmlns:a16="http://schemas.microsoft.com/office/drawing/2014/main" id="{79A699D9-7C6C-45EE-AA63-EBFB33327860}"/>
              </a:ext>
            </a:extLst>
          </p:cNvPr>
          <p:cNvSpPr>
            <a:spLocks noGrp="1"/>
          </p:cNvSpPr>
          <p:nvPr>
            <p:ph idx="1"/>
          </p:nvPr>
        </p:nvSpPr>
        <p:spPr>
          <a:xfrm>
            <a:off x="675861" y="1139687"/>
            <a:ext cx="10449339" cy="4895353"/>
          </a:xfrm>
        </p:spPr>
        <p:txBody>
          <a:bodyPr>
            <a:normAutofit lnSpcReduction="10000"/>
          </a:bodyPr>
          <a:lstStyle/>
          <a:p>
            <a:pPr marL="0" marR="0" algn="just">
              <a:lnSpc>
                <a:spcPct val="107000"/>
              </a:lnSpc>
              <a:spcBef>
                <a:spcPts val="0"/>
              </a:spcBef>
              <a:spcAft>
                <a:spcPts val="1125"/>
              </a:spcAft>
            </a:pP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The main body of your talk needs to meet the promises you made in the introduction. Depending on the nature of your presentation, clearly segment the different topics you will be discussing, and then work your way through them one at a time - it's important for everything to be </a:t>
            </a:r>
            <a:r>
              <a:rPr lang="en-US" sz="2000" spc="-25" dirty="0" err="1">
                <a:effectLst/>
                <a:latin typeface="Helvetica" panose="020B0604020202020204" pitchFamily="34" charset="0"/>
                <a:ea typeface="Times New Roman" panose="02020603050405020304" pitchFamily="18" charset="0"/>
                <a:cs typeface="Times New Roman" panose="02020603050405020304" pitchFamily="18" charset="0"/>
              </a:rPr>
              <a:t>organised</a:t>
            </a: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 logically for the audience to fully understand. There are many different ways to </a:t>
            </a:r>
            <a:r>
              <a:rPr lang="en-US" sz="2000" spc="-25" dirty="0" err="1">
                <a:effectLst/>
                <a:latin typeface="Helvetica" panose="020B0604020202020204" pitchFamily="34" charset="0"/>
                <a:ea typeface="Times New Roman" panose="02020603050405020304" pitchFamily="18" charset="0"/>
                <a:cs typeface="Times New Roman" panose="02020603050405020304" pitchFamily="18" charset="0"/>
              </a:rPr>
              <a:t>organise</a:t>
            </a: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 your main points, such as, by priority, theme, chronologically etc.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Main points should be addressed one by one with supporting evidence and examples.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Before moving on to the next point you should provide a mini-summary.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Links should be clearly stated between ideas and you must make it clear when you're moving onto the next point.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2000" spc="-25" dirty="0">
                <a:effectLst/>
                <a:latin typeface="Helvetica" panose="020B0604020202020204" pitchFamily="34" charset="0"/>
                <a:ea typeface="Times New Roman" panose="02020603050405020304" pitchFamily="18" charset="0"/>
                <a:cs typeface="Times New Roman" panose="02020603050405020304" pitchFamily="18" charset="0"/>
              </a:rPr>
              <a:t>Allow time for people to take relevant notes and stick to the topics you have prepared beforehand rather than straying too far off 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spc="-25" dirty="0">
                <a:effectLst/>
                <a:latin typeface="Helvetica" panose="020B0604020202020204" pitchFamily="34" charset="0"/>
                <a:ea typeface="Times New Roman" panose="02020603050405020304" pitchFamily="18" charset="0"/>
              </a:rPr>
              <a:t>When planning your presentation write a list of main points you want to make and ask yourself "What I am telling the audience? What should they understand from this?" refining your answers this way will help you produce clear messages</a:t>
            </a:r>
            <a:endParaRPr lang="en-US" sz="2000" dirty="0"/>
          </a:p>
        </p:txBody>
      </p:sp>
    </p:spTree>
    <p:extLst>
      <p:ext uri="{BB962C8B-B14F-4D97-AF65-F5344CB8AC3E}">
        <p14:creationId xmlns:p14="http://schemas.microsoft.com/office/powerpoint/2010/main" val="229828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7C13-4EC4-4D18-9E64-493FB5E38D2C}"/>
              </a:ext>
            </a:extLst>
          </p:cNvPr>
          <p:cNvSpPr>
            <a:spLocks noGrp="1"/>
          </p:cNvSpPr>
          <p:nvPr>
            <p:ph type="title"/>
          </p:nvPr>
        </p:nvSpPr>
        <p:spPr>
          <a:xfrm>
            <a:off x="1066800" y="940905"/>
            <a:ext cx="10058400" cy="145774"/>
          </a:xfrm>
        </p:spPr>
        <p:txBody>
          <a:bodyPr>
            <a:normAutofit fontScale="90000"/>
          </a:bodyPr>
          <a:lstStyle/>
          <a:p>
            <a:r>
              <a:rPr lang="en-US" sz="4800" spc="-25" dirty="0">
                <a:solidFill>
                  <a:srgbClr val="2D3238"/>
                </a:solidFill>
                <a:effectLst/>
                <a:latin typeface="Helvetica" panose="020B0604020202020204" pitchFamily="34" charset="0"/>
                <a:ea typeface="Times New Roman" panose="02020603050405020304" pitchFamily="18" charset="0"/>
                <a:cs typeface="Times New Roman" panose="02020603050405020304" pitchFamily="18" charset="0"/>
              </a:rPr>
              <a:t>Conclusion</a:t>
            </a:r>
            <a:br>
              <a:rPr lang="en-US" sz="4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7B9248B-4299-41A6-ACE7-2326E7F03118}"/>
              </a:ext>
            </a:extLst>
          </p:cNvPr>
          <p:cNvSpPr>
            <a:spLocks noGrp="1"/>
          </p:cNvSpPr>
          <p:nvPr>
            <p:ph idx="1"/>
          </p:nvPr>
        </p:nvSpPr>
        <p:spPr>
          <a:xfrm>
            <a:off x="715616" y="1285461"/>
            <a:ext cx="10409583" cy="4769457"/>
          </a:xfrm>
        </p:spPr>
        <p:txBody>
          <a:bodyPr>
            <a:normAutofit/>
          </a:bodyPr>
          <a:lstStyle/>
          <a:p>
            <a:pPr marL="0" marR="0" algn="just">
              <a:lnSpc>
                <a:spcPct val="107000"/>
              </a:lnSpc>
              <a:spcBef>
                <a:spcPts val="0"/>
              </a:spcBef>
              <a:spcAft>
                <a:spcPts val="1125"/>
              </a:spcAf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In presentations the conclusion is frequently underdeveloped and lacks purpose which is a shame as it's the best place to reinforce your messages. Typically, your presentation has a specific goal - that could be to convert a number of the audience members into customers, lead to a certain number of enquiries to make people knowledgeable on specific key points, or to motivate them towards a shared goal.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1125"/>
              </a:spcAf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Regardless of what that goal is, be sure to </a:t>
            </a:r>
            <a:r>
              <a:rPr lang="en-US" sz="1800" spc="-25" dirty="0" err="1">
                <a:effectLst/>
                <a:latin typeface="Helvetica" panose="020B0604020202020204" pitchFamily="34" charset="0"/>
                <a:ea typeface="Times New Roman" panose="02020603050405020304" pitchFamily="18" charset="0"/>
                <a:cs typeface="Times New Roman" panose="02020603050405020304" pitchFamily="18" charset="0"/>
              </a:rPr>
              <a:t>summarise</a:t>
            </a: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 your main points and their implications. This clarifies the overall purpose of your talk and reinforces your reason for being there.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1125"/>
              </a:spcAf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Follow these steps: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Signal that it's nearly the end of your presentation, for example, "As we wrap up/as we wind down the talk…"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Restate the topic and purpose of your presentation - "In this speech I wanted to compare…"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800" spc="-25" dirty="0" err="1">
                <a:effectLst/>
                <a:latin typeface="Helvetica" panose="020B0604020202020204" pitchFamily="34" charset="0"/>
                <a:ea typeface="Times New Roman" panose="02020603050405020304" pitchFamily="18" charset="0"/>
                <a:cs typeface="Times New Roman" panose="02020603050405020304" pitchFamily="18" charset="0"/>
              </a:rPr>
              <a:t>Summarise</a:t>
            </a: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 the main points, including their implications and conclusions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800" spc="-25" dirty="0">
                <a:effectLst/>
                <a:latin typeface="Helvetica" panose="020B0604020202020204" pitchFamily="34" charset="0"/>
                <a:ea typeface="Times New Roman" panose="02020603050405020304" pitchFamily="18" charset="0"/>
                <a:cs typeface="Times New Roman" panose="02020603050405020304" pitchFamily="18" charset="0"/>
              </a:rPr>
              <a:t>Indicate what is next/a call to action/a thought-provoking takeaway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601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CFFD-6FBC-4E2F-9564-ED99292EAC35}"/>
              </a:ext>
            </a:extLst>
          </p:cNvPr>
          <p:cNvSpPr>
            <a:spLocks noGrp="1"/>
          </p:cNvSpPr>
          <p:nvPr>
            <p:ph type="title"/>
          </p:nvPr>
        </p:nvSpPr>
        <p:spPr/>
        <p:txBody>
          <a:bodyPr>
            <a:normAutofit fontScale="90000"/>
          </a:bodyPr>
          <a:lstStyle/>
          <a:p>
            <a:r>
              <a:rPr lang="en-US" sz="4800" spc="-25" dirty="0">
                <a:solidFill>
                  <a:srgbClr val="2D3238"/>
                </a:solidFill>
                <a:effectLst/>
                <a:latin typeface="Helvetica" panose="020B0604020202020204" pitchFamily="34" charset="0"/>
                <a:ea typeface="Times New Roman" panose="02020603050405020304" pitchFamily="18" charset="0"/>
                <a:cs typeface="Times New Roman" panose="02020603050405020304" pitchFamily="18" charset="0"/>
              </a:rPr>
              <a:t>Thank the audience and invite questions</a:t>
            </a:r>
            <a:br>
              <a:rPr lang="en-US" sz="4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F714510-4985-4C61-9C0B-8B61618B2DFF}"/>
              </a:ext>
            </a:extLst>
          </p:cNvPr>
          <p:cNvSpPr>
            <a:spLocks noGrp="1"/>
          </p:cNvSpPr>
          <p:nvPr>
            <p:ph idx="1"/>
          </p:nvPr>
        </p:nvSpPr>
        <p:spPr/>
        <p:txBody>
          <a:bodyPr/>
          <a:lstStyle/>
          <a:p>
            <a:pPr marL="0" marR="0">
              <a:lnSpc>
                <a:spcPct val="107000"/>
              </a:lnSpc>
              <a:spcBef>
                <a:spcPts val="0"/>
              </a:spcBef>
              <a:spcAft>
                <a:spcPts val="1125"/>
              </a:spcAft>
            </a:pPr>
            <a:r>
              <a:rPr lang="en-US" sz="1800" spc="-25" dirty="0">
                <a:latin typeface="Helvetica" panose="020B0604020202020204" pitchFamily="34" charset="0"/>
                <a:ea typeface="Times New Roman" panose="02020603050405020304" pitchFamily="18" charset="0"/>
                <a:cs typeface="Times New Roman" panose="02020603050405020304" pitchFamily="18" charset="0"/>
              </a:rPr>
              <a:t>Conclude your talk by thanking the audience for their time and invite them to </a:t>
            </a:r>
            <a:r>
              <a:rPr lang="en-US" sz="1800" spc="-25" dirty="0">
                <a:latin typeface="Helvetica"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ask any questions</a:t>
            </a:r>
            <a:r>
              <a:rPr lang="en-US" sz="1800" spc="-25" dirty="0">
                <a:latin typeface="Helvetica" panose="020B0604020202020204" pitchFamily="34" charset="0"/>
                <a:ea typeface="Times New Roman" panose="02020603050405020304" pitchFamily="18" charset="0"/>
                <a:cs typeface="Times New Roman" panose="02020603050405020304" pitchFamily="18" charset="0"/>
              </a:rPr>
              <a:t> they may have. As mentioned earlier, personal circumstances will affect the structure of your presentation.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125"/>
              </a:spcAft>
            </a:pPr>
            <a:r>
              <a:rPr lang="en-US" sz="1800" spc="-25" dirty="0">
                <a:latin typeface="Helvetica" panose="020B0604020202020204" pitchFamily="34" charset="0"/>
                <a:ea typeface="Times New Roman" panose="02020603050405020304" pitchFamily="18" charset="0"/>
                <a:cs typeface="Times New Roman" panose="02020603050405020304" pitchFamily="18" charset="0"/>
              </a:rPr>
              <a:t>Many presenters prefer to make the Q&amp;A session the key part of their talk and try to speed through the main body of the presentation. This is totally fine, but it is still best to focus on delivering some sort of initial presentation to set the tone and topics for discussion in the Q&amp;A.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912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1264-5D45-4FA1-A295-350F110D48F0}"/>
              </a:ext>
            </a:extLst>
          </p:cNvPr>
          <p:cNvSpPr>
            <a:spLocks noGrp="1"/>
          </p:cNvSpPr>
          <p:nvPr>
            <p:ph type="title"/>
          </p:nvPr>
        </p:nvSpPr>
        <p:spPr>
          <a:xfrm>
            <a:off x="1132764" y="750626"/>
            <a:ext cx="9992436" cy="473083"/>
          </a:xfrm>
        </p:spPr>
        <p:txBody>
          <a:bodyPr>
            <a:normAutofit fontScale="90000"/>
          </a:bodyPr>
          <a:lstStyle/>
          <a:p>
            <a:r>
              <a:rPr kumimoji="0" lang="en-US" altLang="en-US" sz="4800" b="0" i="0" u="none" strike="noStrike" cap="none" normalizeH="0" baseline="0" dirty="0">
                <a:ln>
                  <a:noFill/>
                </a:ln>
                <a:solidFill>
                  <a:srgbClr val="2A2A2A"/>
                </a:solidFill>
                <a:effectLst/>
                <a:latin typeface="Arial" panose="020B0604020202020204" pitchFamily="34" charset="0"/>
                <a:ea typeface="Calibri" panose="020F0502020204030204" pitchFamily="34" charset="0"/>
                <a:cs typeface="Arial" panose="020B0604020202020204" pitchFamily="34" charset="0"/>
              </a:rPr>
              <a:t>Immediately before the presentation</a:t>
            </a:r>
            <a:br>
              <a:rPr kumimoji="0" lang="en-US" altLang="en-US" sz="3600" b="0" i="0" u="none" strike="noStrike" cap="none" normalizeH="0" baseline="0" dirty="0">
                <a:ln>
                  <a:noFill/>
                </a:ln>
                <a:solidFill>
                  <a:schemeClr val="tx1"/>
                </a:solidFill>
                <a:effectLst/>
              </a:rPr>
            </a:br>
            <a:endParaRPr lang="en-US" dirty="0"/>
          </a:p>
        </p:txBody>
      </p:sp>
      <p:sp>
        <p:nvSpPr>
          <p:cNvPr id="4" name="Rectangle 1">
            <a:extLst>
              <a:ext uri="{FF2B5EF4-FFF2-40B4-BE49-F238E27FC236}">
                <a16:creationId xmlns:a16="http://schemas.microsoft.com/office/drawing/2014/main" id="{4FAA2AF0-840B-40BB-BBBC-1FE430651BC9}"/>
              </a:ext>
            </a:extLst>
          </p:cNvPr>
          <p:cNvSpPr>
            <a:spLocks noGrp="1" noChangeArrowheads="1"/>
          </p:cNvSpPr>
          <p:nvPr>
            <p:ph idx="1"/>
          </p:nvPr>
        </p:nvSpPr>
        <p:spPr bwMode="auto">
          <a:xfrm>
            <a:off x="573207" y="1459322"/>
            <a:ext cx="1096825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When you feel nervous immediately before a presentation, the following strategies and exercises should help you:</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Practice Deep Breathing</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Adrenalin causes your breathing to shallow. By deliberately breathing deeply, your brain will get the oxygen it needs and the slower pace will trick your body into believing you are calmer. This also helps with voice quivers, which can occur when your breathing is shallow and irregular.</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Drink Water</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Adrenalin can cause a dry mouth, which in turn leads to getting tongue-tied. Have a glass or bottle of water handy and take sips before you start your presentation and occasionally during your presentation, especially when you wish to pause or emphasize a point. Take care not to take large gulps of water.</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Chew Gum</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Chewing gum before a presentation may help you to feel more relaxed. Research has shown that the act of chewing can increase your alertness and help to reduce anxiety. It is usually best to get rid of the gum when you start your presentation</a:t>
            </a:r>
            <a:r>
              <a:rPr kumimoji="0" lang="en-US" altLang="en-US" sz="1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2946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F588-B95C-4D4B-8F9F-E6E08D3E5B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9A3CE4-BFE8-4B46-B6E8-00B41684A111}"/>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Visualization Techniques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Imagine that you are delivering your presentation to an audience that is interested, enthused, smiling, and reacting positively. Cement this positive image in your mind and recall it just before you are ready to start.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Self-Massage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Press and massage your forehead to energize the front of the brain and speech </a:t>
            </a:r>
            <a:r>
              <a:rPr kumimoji="0" lang="en-US" altLang="en-US" sz="1800" b="0" i="0" u="none" strike="noStrike" cap="none" normalizeH="0" baseline="0" dirty="0" err="1">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centre</a:t>
            </a:r>
            <a:r>
              <a:rPr kumimoji="0" lang="en-US" altLang="en-US" sz="18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Relaxation Exercises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Although you may not feel relaxed before you give your presentation relaxation, exercises can help.</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Try the following relaxation exercises, but do not continue with them if they cause any pain or discomfort although remember that you may use some muscles you have not exercised for a while and so feel a little stiff afterwards</a:t>
            </a:r>
            <a:r>
              <a:rPr kumimoji="0" lang="en-US" altLang="en-US" sz="11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658167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34</TotalTime>
  <Words>1736</Words>
  <Application>Microsoft Office PowerPoint</Application>
  <PresentationFormat>Widescreen</PresentationFormat>
  <Paragraphs>70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Garamond</vt:lpstr>
      <vt:lpstr>Helvetica</vt:lpstr>
      <vt:lpstr>Symbol</vt:lpstr>
      <vt:lpstr>Savon</vt:lpstr>
      <vt:lpstr>Presentation skills</vt:lpstr>
      <vt:lpstr>What is the typical presentation structure? </vt:lpstr>
      <vt:lpstr>Introduction</vt:lpstr>
      <vt:lpstr>PowerPoint Presentation</vt:lpstr>
      <vt:lpstr>The main body of your talk </vt:lpstr>
      <vt:lpstr>Conclusion </vt:lpstr>
      <vt:lpstr>Thank the audience and invite questions </vt:lpstr>
      <vt:lpstr>Immediately before the presentation </vt:lpstr>
      <vt:lpstr>PowerPoint Presentation</vt:lpstr>
      <vt:lpstr>During the presentation</vt:lpstr>
      <vt:lpstr>PowerPoint Presentation</vt:lpstr>
      <vt:lpstr>After the event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skills</dc:title>
  <dc:creator>Maleeha Imran</dc:creator>
  <cp:lastModifiedBy>Maleeha Imran</cp:lastModifiedBy>
  <cp:revision>5</cp:revision>
  <dcterms:created xsi:type="dcterms:W3CDTF">2021-01-19T13:43:33Z</dcterms:created>
  <dcterms:modified xsi:type="dcterms:W3CDTF">2021-01-19T14:17:50Z</dcterms:modified>
</cp:coreProperties>
</file>