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8" r:id="rId3"/>
    <p:sldId id="269" r:id="rId4"/>
    <p:sldId id="259" r:id="rId5"/>
    <p:sldId id="260" r:id="rId6"/>
    <p:sldId id="262" r:id="rId7"/>
    <p:sldId id="265" r:id="rId8"/>
    <p:sldId id="263" r:id="rId9"/>
    <p:sldId id="266" r:id="rId10"/>
    <p:sldId id="267" r:id="rId11"/>
    <p:sldId id="261" r:id="rId12"/>
    <p:sldId id="264" r:id="rId13"/>
    <p:sldId id="257" r:id="rId14"/>
    <p:sldId id="25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004" autoAdjust="0"/>
  </p:normalViewPr>
  <p:slideViewPr>
    <p:cSldViewPr>
      <p:cViewPr varScale="1">
        <p:scale>
          <a:sx n="58" d="100"/>
          <a:sy n="58" d="100"/>
        </p:scale>
        <p:origin x="-17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07368-858F-408A-B292-340F52CF414C}" type="datetimeFigureOut">
              <a:rPr lang="en-US" smtClean="0"/>
              <a:pPr/>
              <a:t>23-May-17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60157A-4044-4312-817C-9EF64A5BA0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Whole body vibration. National</a:t>
            </a:r>
            <a:r>
              <a:rPr lang="en-US" baseline="0" dirty="0" smtClean="0"/>
              <a:t> geographic. Space travel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application of extremely low level strains to animals and humans will increase bone formation, and thus may represent the much sought after “anabolic” stimulus in bone. –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( http://www.lanisimpson.com/2010/09/14/wed-915-whole-body-vibration-with-dr-clinton-t-rubin-ph-d/#sthash.rrzfvXlW.dpuf)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60157A-4044-4312-817C-9EF64A5BA07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BEST Rx for Pts with back pain. What the evidence says about back</a:t>
            </a:r>
            <a:r>
              <a:rPr lang="en-US" baseline="0" dirty="0" smtClean="0"/>
              <a:t> pain. we are uncertain . Uncertainty prompts (give incentive to action) clinical question .</a:t>
            </a:r>
          </a:p>
          <a:p>
            <a:r>
              <a:rPr lang="en-US" baseline="0" dirty="0" smtClean="0"/>
              <a:t>A precondition for EBPT</a:t>
            </a:r>
          </a:p>
          <a:p>
            <a:r>
              <a:rPr lang="en-US" baseline="0" dirty="0" smtClean="0"/>
              <a:t>Appraise:- Estimate or determine the nature, value, quality, ability, extent, or significance of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6930C8-F8BD-4699-8C72-09BE07EC677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23-May-17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23-May-17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23-May-17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23-May-17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23-May-17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23-May-17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23-May-17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23-May-17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23-May-17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23-May-17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23-May-17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23-May-17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Refining Clinical </a:t>
            </a:r>
            <a:br>
              <a:rPr lang="en-US" dirty="0" smtClean="0"/>
            </a:br>
            <a:r>
              <a:rPr lang="en-US" dirty="0" smtClean="0"/>
              <a:t>Question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E:\EBP &amp; PP\EBP\pics\hist\A-Ques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0"/>
            <a:ext cx="3657600" cy="518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170" name="Picture 2" descr="E:\EBP &amp; PP\EBP\pics\hist\clinton t rubin ph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28600"/>
            <a:ext cx="8686800" cy="66294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029200" y="6096000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Clinton</a:t>
            </a:r>
            <a:r>
              <a:rPr lang="en-US" dirty="0" smtClean="0"/>
              <a:t> </a:t>
            </a:r>
            <a:r>
              <a:rPr lang="en-US" sz="3600" dirty="0" smtClean="0"/>
              <a:t>Rubin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6019800"/>
            <a:ext cx="3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Turkey  on WBV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EFFECTS OF INTERVENTION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43 yrs old</a:t>
            </a:r>
          </a:p>
          <a:p>
            <a:r>
              <a:rPr lang="en-US" dirty="0" smtClean="0"/>
              <a:t>LBP of acute onset(2 weeks)</a:t>
            </a:r>
          </a:p>
          <a:p>
            <a:r>
              <a:rPr lang="en-US" dirty="0" smtClean="0"/>
              <a:t>Radiating pain to Lt leg</a:t>
            </a:r>
          </a:p>
          <a:p>
            <a:r>
              <a:rPr lang="en-US" dirty="0" smtClean="0"/>
              <a:t>Heavy lifting at work</a:t>
            </a:r>
          </a:p>
          <a:p>
            <a:r>
              <a:rPr lang="en-US" dirty="0" smtClean="0"/>
              <a:t>Gradually become worsen</a:t>
            </a:r>
          </a:p>
          <a:p>
            <a:r>
              <a:rPr lang="en-US" dirty="0" smtClean="0"/>
              <a:t>No neurological deficit</a:t>
            </a:r>
          </a:p>
          <a:p>
            <a:r>
              <a:rPr lang="en-US" dirty="0" smtClean="0"/>
              <a:t>Analgesics, Anti –inflammatory &amp; bed rest</a:t>
            </a:r>
          </a:p>
          <a:p>
            <a:r>
              <a:rPr lang="en-US" dirty="0" smtClean="0"/>
              <a:t>Little improvement</a:t>
            </a:r>
          </a:p>
          <a:p>
            <a:r>
              <a:rPr lang="en-US" dirty="0" smtClean="0"/>
              <a:t>Referred to Physical Therapy for pain relief &amp; physical functional restoration(prevention of disability)</a:t>
            </a:r>
            <a:endParaRPr lang="en-US" dirty="0"/>
          </a:p>
        </p:txBody>
      </p:sp>
      <p:pic>
        <p:nvPicPr>
          <p:cNvPr id="4098" name="Picture 2" descr="E:\EBP &amp; PP\EBP\pics\hist\open-uri20120904-14752-jyq17x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200400" cy="2667000"/>
          </a:xfrm>
          <a:prstGeom prst="rect">
            <a:avLst/>
          </a:prstGeom>
          <a:noFill/>
        </p:spPr>
      </p:pic>
      <p:pic>
        <p:nvPicPr>
          <p:cNvPr id="4099" name="Picture 3" descr="E:\EBP &amp; PP\EBP\pics\hist\suitcas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2400" y="0"/>
            <a:ext cx="1743075" cy="2619375"/>
          </a:xfrm>
          <a:prstGeom prst="rect">
            <a:avLst/>
          </a:prstGeom>
          <a:noFill/>
        </p:spPr>
      </p:pic>
      <p:pic>
        <p:nvPicPr>
          <p:cNvPr id="4100" name="Picture 4" descr="E:\EBP &amp; PP\EBP\pics\EBP intr\Back-Pain-Relief-Product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43800" y="0"/>
            <a:ext cx="1600200" cy="2057400"/>
          </a:xfrm>
          <a:prstGeom prst="rect">
            <a:avLst/>
          </a:prstGeom>
          <a:noFill/>
        </p:spPr>
      </p:pic>
      <p:pic>
        <p:nvPicPr>
          <p:cNvPr id="4101" name="Picture 5" descr="E:\EBP &amp; PP\EBP\pics\EBP intr\whatispt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12740" y="2057400"/>
            <a:ext cx="3731260" cy="2476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P: Middle age man with acute low back pain</a:t>
            </a:r>
          </a:p>
          <a:p>
            <a:r>
              <a:rPr lang="en-US" dirty="0" smtClean="0"/>
              <a:t>I: Bed rest</a:t>
            </a:r>
          </a:p>
          <a:p>
            <a:r>
              <a:rPr lang="en-US" dirty="0" smtClean="0"/>
              <a:t>C: to stay active </a:t>
            </a:r>
          </a:p>
          <a:p>
            <a:r>
              <a:rPr lang="en-US" dirty="0" smtClean="0"/>
              <a:t>O : Pain &amp; disability</a:t>
            </a:r>
          </a:p>
          <a:p>
            <a:pPr>
              <a:buNone/>
            </a:pPr>
            <a:r>
              <a:rPr lang="en-US" dirty="0" smtClean="0"/>
              <a:t>          (Pain relief &amp; prevention of disability)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Steps for </a:t>
            </a:r>
            <a:r>
              <a:rPr lang="en-US" dirty="0" err="1" smtClean="0"/>
              <a:t>practising</a:t>
            </a:r>
            <a:r>
              <a:rPr lang="en-US" dirty="0" smtClean="0"/>
              <a:t> evidence-based</a:t>
            </a:r>
            <a:br>
              <a:rPr lang="en-US" dirty="0" smtClean="0"/>
            </a:br>
            <a:r>
              <a:rPr lang="en-US" dirty="0" smtClean="0"/>
              <a:t>physiotherapy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7030A0"/>
                </a:solidFill>
              </a:rPr>
              <a:t>Step 1 : Converting information into answerable question</a:t>
            </a:r>
          </a:p>
          <a:p>
            <a:r>
              <a:rPr lang="en-US" sz="3600" dirty="0" smtClean="0"/>
              <a:t>Step 2 : Tracking best Evidence</a:t>
            </a:r>
          </a:p>
          <a:p>
            <a:r>
              <a:rPr lang="en-US" sz="3600" dirty="0" smtClean="0">
                <a:solidFill>
                  <a:srgbClr val="7030A0"/>
                </a:solidFill>
              </a:rPr>
              <a:t>Step 3 :Critically appraise evidence for  validity impact &amp; applicability</a:t>
            </a:r>
          </a:p>
          <a:p>
            <a:pPr>
              <a:buNone/>
            </a:pPr>
            <a:r>
              <a:rPr lang="en-US" sz="3600" dirty="0" smtClean="0">
                <a:solidFill>
                  <a:srgbClr val="7030A0"/>
                </a:solidFill>
              </a:rPr>
              <a:t>  </a:t>
            </a:r>
            <a:r>
              <a:rPr lang="en-US" sz="3600" dirty="0" smtClean="0"/>
              <a:t>  (Appraise : </a:t>
            </a:r>
            <a:r>
              <a:rPr lang="en-US" sz="3600" i="1" dirty="0" smtClean="0"/>
              <a:t>Estimate or determine the nature, value, quality, ability, extent, or significance…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Steps for </a:t>
            </a:r>
            <a:r>
              <a:rPr lang="en-US" dirty="0" err="1" smtClean="0"/>
              <a:t>practising</a:t>
            </a:r>
            <a:r>
              <a:rPr lang="en-US" dirty="0" smtClean="0"/>
              <a:t> evidence-based</a:t>
            </a:r>
            <a:br>
              <a:rPr lang="en-US" dirty="0" smtClean="0"/>
            </a:br>
            <a:r>
              <a:rPr lang="en-US" dirty="0" smtClean="0"/>
              <a:t>physiotherapy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solidFill>
                  <a:srgbClr val="7030A0"/>
                </a:solidFill>
              </a:rPr>
              <a:t>Step 4: Apply evidence</a:t>
            </a:r>
          </a:p>
          <a:p>
            <a:pPr>
              <a:buNone/>
            </a:pPr>
            <a:r>
              <a:rPr lang="en-US" sz="3600" dirty="0" smtClean="0"/>
              <a:t>integration of evidence with Experience knowledge  &amp; pt’s expectations</a:t>
            </a:r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r>
              <a:rPr lang="en-US" sz="3600" dirty="0" smtClean="0">
                <a:solidFill>
                  <a:srgbClr val="7030A0"/>
                </a:solidFill>
              </a:rPr>
              <a:t>Step 5: check effectiveness and efficiency</a:t>
            </a:r>
          </a:p>
          <a:p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Mostly clinical questions are related to 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Effects of intervention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Patient’s experiences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Prognosis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Accuracy of Diagnostic tests</a:t>
            </a:r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Clinical research that answers these sorts of question is therefore the most important research for clinical practice. </a:t>
            </a:r>
          </a:p>
          <a:p>
            <a:r>
              <a:rPr lang="en-US" dirty="0" smtClean="0"/>
              <a:t>how to answer such questions with high-quality clinical research?</a:t>
            </a:r>
          </a:p>
          <a:p>
            <a:r>
              <a:rPr lang="en-US" dirty="0" smtClean="0"/>
              <a:t>In practice , many clinical questions are complex and require the synthesis of findings of several types of research</a:t>
            </a:r>
            <a:endParaRPr lang="en-US" dirty="0"/>
          </a:p>
        </p:txBody>
      </p:sp>
      <p:pic>
        <p:nvPicPr>
          <p:cNvPr id="5122" name="Picture 2" descr="E:\EBP &amp; PP\EBP\pics\hist\th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533400"/>
            <a:ext cx="7734300" cy="1733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1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Middle age man</a:t>
            </a:r>
          </a:p>
          <a:p>
            <a:r>
              <a:rPr lang="en-US" dirty="0" smtClean="0"/>
              <a:t>Acute neck pain</a:t>
            </a:r>
          </a:p>
          <a:p>
            <a:r>
              <a:rPr lang="en-US" dirty="0" smtClean="0"/>
              <a:t>He is being told that a course of Cervical Mobs &amp; manipulation will relieve his symptoms</a:t>
            </a:r>
          </a:p>
          <a:p>
            <a:r>
              <a:rPr lang="en-US" dirty="0" smtClean="0"/>
              <a:t>How to proceed further</a:t>
            </a:r>
          </a:p>
          <a:p>
            <a:r>
              <a:rPr lang="en-US" dirty="0" smtClean="0"/>
              <a:t>What questions can come in our mind?</a:t>
            </a:r>
          </a:p>
          <a:p>
            <a:r>
              <a:rPr lang="en-US" dirty="0" smtClean="0"/>
              <a:t>Effects of manual therapy in pain?</a:t>
            </a:r>
          </a:p>
          <a:p>
            <a:r>
              <a:rPr lang="en-US" dirty="0" smtClean="0"/>
              <a:t>Natural course of acute neck pain?</a:t>
            </a:r>
          </a:p>
          <a:p>
            <a:r>
              <a:rPr lang="en-US" dirty="0" smtClean="0"/>
              <a:t>Patients perception/expectations of Manual therapy</a:t>
            </a:r>
          </a:p>
          <a:p>
            <a:endParaRPr lang="en-US" dirty="0" smtClean="0"/>
          </a:p>
        </p:txBody>
      </p:sp>
      <p:pic>
        <p:nvPicPr>
          <p:cNvPr id="6146" name="Picture 2" descr="E:\EBP &amp; PP\EBP\pics\hist\neckpa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3352800" cy="2224681"/>
          </a:xfrm>
          <a:prstGeom prst="rect">
            <a:avLst/>
          </a:prstGeom>
          <a:noFill/>
        </p:spPr>
      </p:pic>
      <p:pic>
        <p:nvPicPr>
          <p:cNvPr id="6149" name="Picture 5" descr="E:\EBP &amp; PP\EBP\pics\hist\th00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0" y="0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Acute neck pain case ..cont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studies of the effectiveness of mobilization and manipulation show a moderate effect on pain and disability (Gross et al 2004)</a:t>
            </a:r>
          </a:p>
          <a:p>
            <a:endParaRPr lang="en-US" dirty="0" smtClean="0"/>
          </a:p>
          <a:p>
            <a:r>
              <a:rPr lang="en-US" dirty="0" smtClean="0"/>
              <a:t>Natural course of this condition(neck pain) indicates a fairly </a:t>
            </a:r>
            <a:r>
              <a:rPr lang="fr-FR" dirty="0" smtClean="0"/>
              <a:t>favorable </a:t>
            </a:r>
            <a:r>
              <a:rPr lang="fr-FR" dirty="0" err="1" smtClean="0"/>
              <a:t>prognosis</a:t>
            </a:r>
            <a:r>
              <a:rPr lang="fr-FR" dirty="0" smtClean="0"/>
              <a:t> (</a:t>
            </a:r>
            <a:r>
              <a:rPr lang="fr-FR" dirty="0" err="1" smtClean="0"/>
              <a:t>Borghouts</a:t>
            </a:r>
            <a:r>
              <a:rPr lang="fr-FR" dirty="0" smtClean="0"/>
              <a:t> et al 1998).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Qs about </a:t>
            </a:r>
            <a:r>
              <a:rPr lang="en-US" dirty="0" err="1" smtClean="0"/>
              <a:t>Aetiology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Questions about </a:t>
            </a:r>
            <a:r>
              <a:rPr lang="en-US" dirty="0" err="1" smtClean="0"/>
              <a:t>aetiology</a:t>
            </a:r>
            <a:r>
              <a:rPr lang="en-US" dirty="0" smtClean="0"/>
              <a:t> are usually not so important in practice</a:t>
            </a:r>
          </a:p>
          <a:p>
            <a:endParaRPr lang="en-US" dirty="0" smtClean="0"/>
          </a:p>
          <a:p>
            <a:r>
              <a:rPr lang="en-US" dirty="0" smtClean="0"/>
              <a:t>Whether sitting for long hours is likely cause of neck pain in case of software developer.</a:t>
            </a:r>
          </a:p>
          <a:p>
            <a:r>
              <a:rPr lang="en-US" dirty="0" smtClean="0"/>
              <a:t>Whether lifting heavy weight was the likely reason of back pain?</a:t>
            </a:r>
          </a:p>
        </p:txBody>
      </p:sp>
      <p:pic>
        <p:nvPicPr>
          <p:cNvPr id="1026" name="Picture 2" descr="E:\EBP &amp; PP\EBP\pics\medical_jour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0"/>
            <a:ext cx="3505200" cy="289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Qs about </a:t>
            </a:r>
            <a:r>
              <a:rPr lang="en-US" dirty="0" err="1" smtClean="0"/>
              <a:t>aetiology</a:t>
            </a:r>
            <a:r>
              <a:rPr lang="en-US" dirty="0" smtClean="0"/>
              <a:t> 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Preclinical ….</a:t>
            </a:r>
          </a:p>
          <a:p>
            <a:r>
              <a:rPr lang="en-US" dirty="0" smtClean="0"/>
              <a:t>Does my intervention cause any harm?</a:t>
            </a:r>
          </a:p>
          <a:p>
            <a:r>
              <a:rPr lang="en-US" dirty="0" smtClean="0"/>
              <a:t>What type of studies will answer this question</a:t>
            </a:r>
          </a:p>
          <a:p>
            <a:r>
              <a:rPr lang="en-US" dirty="0" smtClean="0"/>
              <a:t>Chest </a:t>
            </a:r>
            <a:r>
              <a:rPr lang="en-US" b="1" dirty="0" smtClean="0"/>
              <a:t>physiotherapy</a:t>
            </a:r>
            <a:r>
              <a:rPr lang="en-US" dirty="0" smtClean="0"/>
              <a:t> may be associated with brain damage in extremely premature infants</a:t>
            </a:r>
          </a:p>
          <a:p>
            <a:r>
              <a:rPr lang="en-US" dirty="0" smtClean="0"/>
              <a:t>Cervical manipulation is one intervention that is known to produce occasional harm</a:t>
            </a:r>
          </a:p>
          <a:p>
            <a:pPr>
              <a:buNone/>
            </a:pPr>
            <a:r>
              <a:rPr lang="en-US" dirty="0" smtClean="0"/>
              <a:t> (Di Fabio 1999)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337</TotalTime>
  <Words>527</Words>
  <Application>Microsoft Office PowerPoint</Application>
  <PresentationFormat>On-screen Show (4:3)</PresentationFormat>
  <Paragraphs>74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Urban</vt:lpstr>
      <vt:lpstr>Refining Clinical  Question </vt:lpstr>
      <vt:lpstr>Steps for practising evidence-based physiotherapy</vt:lpstr>
      <vt:lpstr>Steps for practising evidence-based physiotherapy</vt:lpstr>
      <vt:lpstr>Slide 4</vt:lpstr>
      <vt:lpstr>Slide 5</vt:lpstr>
      <vt:lpstr>Slide 6</vt:lpstr>
      <vt:lpstr>Acute neck pain case ..cont</vt:lpstr>
      <vt:lpstr>Qs about Aetiology</vt:lpstr>
      <vt:lpstr>Qs about aetiology cont..</vt:lpstr>
      <vt:lpstr>Slide 10</vt:lpstr>
      <vt:lpstr>EFFECTS OF INTERVENTION</vt:lpstr>
      <vt:lpstr>Slide 12</vt:lpstr>
      <vt:lpstr>Slide 13</vt:lpstr>
      <vt:lpstr>Slide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breeze</dc:creator>
  <cp:lastModifiedBy>Windows User</cp:lastModifiedBy>
  <cp:revision>55</cp:revision>
  <dcterms:created xsi:type="dcterms:W3CDTF">2006-08-16T00:00:00Z</dcterms:created>
  <dcterms:modified xsi:type="dcterms:W3CDTF">2017-05-23T06:01:43Z</dcterms:modified>
</cp:coreProperties>
</file>