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338" r:id="rId2"/>
    <p:sldId id="339" r:id="rId3"/>
    <p:sldId id="340" r:id="rId4"/>
    <p:sldId id="341" r:id="rId5"/>
    <p:sldId id="344" r:id="rId6"/>
    <p:sldId id="343" r:id="rId7"/>
    <p:sldId id="34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3298" autoAdjust="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45001CA-5EAA-4F00-94D3-B23785BC35EE}" type="datetimeFigureOut">
              <a:rPr lang="en-US" smtClean="0"/>
              <a:pPr/>
              <a:t>7/17/2020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6C1E74-9A2B-4898-86D4-BED97A65FA9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gif"/><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gif"/></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76200"/>
            <a:ext cx="8839200" cy="646113"/>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a:spAutoFit/>
          </a:bodyPr>
          <a:lstStyle/>
          <a:p>
            <a:pPr algn="ctr" fontAlgn="auto">
              <a:spcBef>
                <a:spcPts val="0"/>
              </a:spcBef>
              <a:spcAft>
                <a:spcPts val="0"/>
              </a:spcAft>
              <a:defRPr/>
            </a:pPr>
            <a:r>
              <a:rPr lang="en-US" sz="3600" b="1" u="sng" dirty="0">
                <a:effectLst>
                  <a:outerShdw blurRad="38100" dist="38100" dir="2700000" algn="tl">
                    <a:srgbClr val="000000">
                      <a:alpha val="43137"/>
                    </a:srgbClr>
                  </a:outerShdw>
                </a:effectLst>
                <a:latin typeface="Comic Sans MS" pitchFamily="66" charset="0"/>
              </a:rPr>
              <a:t>Electromagnetic Induction </a:t>
            </a:r>
          </a:p>
        </p:txBody>
      </p:sp>
      <p:sp>
        <p:nvSpPr>
          <p:cNvPr id="13314" name="TextBox 4"/>
          <p:cNvSpPr txBox="1">
            <a:spLocks noChangeArrowheads="1"/>
          </p:cNvSpPr>
          <p:nvPr/>
        </p:nvSpPr>
        <p:spPr bwMode="auto">
          <a:xfrm>
            <a:off x="0" y="725488"/>
            <a:ext cx="9144000" cy="641350"/>
          </a:xfrm>
          <a:prstGeom prst="rect">
            <a:avLst/>
          </a:prstGeom>
          <a:noFill/>
          <a:ln w="9525">
            <a:noFill/>
            <a:miter lim="800000"/>
            <a:headEnd/>
            <a:tailEnd/>
          </a:ln>
        </p:spPr>
        <p:txBody>
          <a:bodyPr>
            <a:spAutoFit/>
          </a:bodyPr>
          <a:lstStyle/>
          <a:p>
            <a:r>
              <a:rPr lang="en-US" i="1">
                <a:latin typeface="Comic Sans MS" pitchFamily="66" charset="0"/>
              </a:rPr>
              <a:t>When a conductor and a magnetic field are moved relative to each other they generate a current or emf. </a:t>
            </a:r>
          </a:p>
        </p:txBody>
      </p:sp>
      <p:sp>
        <p:nvSpPr>
          <p:cNvPr id="11" name="TextBox 10"/>
          <p:cNvSpPr txBox="1"/>
          <p:nvPr/>
        </p:nvSpPr>
        <p:spPr>
          <a:xfrm>
            <a:off x="228600" y="1371600"/>
            <a:ext cx="4800600" cy="2014538"/>
          </a:xfrm>
          <a:prstGeom prst="rect">
            <a:avLst/>
          </a:prstGeom>
          <a:solidFill>
            <a:schemeClr val="accent5">
              <a:lumMod val="20000"/>
              <a:lumOff val="80000"/>
            </a:schemeClr>
          </a:solidFill>
        </p:spPr>
        <p:txBody>
          <a:bodyPr>
            <a:spAutoFit/>
          </a:bodyPr>
          <a:lstStyle/>
          <a:p>
            <a:pPr fontAlgn="auto">
              <a:spcBef>
                <a:spcPts val="0"/>
              </a:spcBef>
              <a:spcAft>
                <a:spcPts val="0"/>
              </a:spcAft>
              <a:defRPr/>
            </a:pPr>
            <a:r>
              <a:rPr lang="en-US" dirty="0">
                <a:latin typeface="Comic Sans MS" pitchFamily="66" charset="0"/>
              </a:rPr>
              <a:t>When a current carrying wire moves across the magnetic field lines, it ‘cuts flux’. This </a:t>
            </a:r>
            <a:r>
              <a:rPr lang="en-US" b="1" u="sng" dirty="0">
                <a:latin typeface="Comic Sans MS" pitchFamily="66" charset="0"/>
              </a:rPr>
              <a:t>‘cutting flux</a:t>
            </a:r>
            <a:r>
              <a:rPr lang="en-US" dirty="0">
                <a:latin typeface="Comic Sans MS" pitchFamily="66" charset="0"/>
              </a:rPr>
              <a:t>’ generates a current or emf.</a:t>
            </a:r>
          </a:p>
          <a:p>
            <a:pPr fontAlgn="auto">
              <a:spcBef>
                <a:spcPts val="0"/>
              </a:spcBef>
              <a:spcAft>
                <a:spcPts val="0"/>
              </a:spcAft>
              <a:defRPr/>
            </a:pPr>
            <a:r>
              <a:rPr lang="en-US" dirty="0">
                <a:latin typeface="Comic Sans MS" pitchFamily="66" charset="0"/>
              </a:rPr>
              <a:t>The effect is magnifies if we use a coil of wire: for a coil of wire of N turns, the effect is N times greater than if it were a straight wire.  </a:t>
            </a:r>
          </a:p>
        </p:txBody>
      </p:sp>
      <p:grpSp>
        <p:nvGrpSpPr>
          <p:cNvPr id="2" name="Group 14"/>
          <p:cNvGrpSpPr>
            <a:grpSpLocks/>
          </p:cNvGrpSpPr>
          <p:nvPr/>
        </p:nvGrpSpPr>
        <p:grpSpPr bwMode="auto">
          <a:xfrm>
            <a:off x="5181600" y="990600"/>
            <a:ext cx="3962400" cy="2514600"/>
            <a:chOff x="2971800" y="1066800"/>
            <a:chExt cx="3810000" cy="2844463"/>
          </a:xfrm>
        </p:grpSpPr>
        <p:grpSp>
          <p:nvGrpSpPr>
            <p:cNvPr id="3" name="Group 13"/>
            <p:cNvGrpSpPr>
              <a:grpSpLocks/>
            </p:cNvGrpSpPr>
            <p:nvPr/>
          </p:nvGrpSpPr>
          <p:grpSpPr bwMode="auto">
            <a:xfrm>
              <a:off x="2971800" y="1066800"/>
              <a:ext cx="3810000" cy="2844463"/>
              <a:chOff x="1981200" y="2450068"/>
              <a:chExt cx="3810000" cy="2844463"/>
            </a:xfrm>
          </p:grpSpPr>
          <p:pic>
            <p:nvPicPr>
              <p:cNvPr id="13323" name="Picture 4" descr="http://upload.wikimedia.org/wikipedia/commons/thumb/1/17/Earths_Magnetic_Field_Confusion.svg/310px-Earths_Magnetic_Field_Confusion.svg.png"/>
              <p:cNvPicPr>
                <a:picLocks noChangeAspect="1" noChangeArrowheads="1"/>
              </p:cNvPicPr>
              <p:nvPr/>
            </p:nvPicPr>
            <p:blipFill>
              <a:blip r:embed="rId3"/>
              <a:srcRect/>
              <a:stretch>
                <a:fillRect/>
              </a:stretch>
            </p:blipFill>
            <p:spPr bwMode="auto">
              <a:xfrm>
                <a:off x="1981200" y="2514600"/>
                <a:ext cx="2952750" cy="2771776"/>
              </a:xfrm>
              <a:prstGeom prst="rect">
                <a:avLst/>
              </a:prstGeom>
              <a:noFill/>
              <a:ln w="9525">
                <a:noFill/>
                <a:miter lim="800000"/>
                <a:headEnd/>
                <a:tailEnd/>
              </a:ln>
            </p:spPr>
          </p:pic>
          <p:sp>
            <p:nvSpPr>
              <p:cNvPr id="13324" name="TextBox 11"/>
              <p:cNvSpPr txBox="1">
                <a:spLocks noChangeArrowheads="1"/>
              </p:cNvSpPr>
              <p:nvPr/>
            </p:nvSpPr>
            <p:spPr bwMode="auto">
              <a:xfrm>
                <a:off x="3429000" y="2450068"/>
                <a:ext cx="1524000" cy="369332"/>
              </a:xfrm>
              <a:prstGeom prst="rect">
                <a:avLst/>
              </a:prstGeom>
              <a:noFill/>
              <a:ln w="9525">
                <a:noFill/>
                <a:miter lim="800000"/>
                <a:headEnd/>
                <a:tailEnd/>
              </a:ln>
            </p:spPr>
            <p:txBody>
              <a:bodyPr>
                <a:spAutoFit/>
              </a:bodyPr>
              <a:lstStyle/>
              <a:p>
                <a:r>
                  <a:rPr lang="en-US" i="1">
                    <a:latin typeface="Calibri" pitchFamily="34" charset="0"/>
                  </a:rPr>
                  <a:t>Lines of flux</a:t>
                </a:r>
              </a:p>
            </p:txBody>
          </p:sp>
          <p:sp>
            <p:nvSpPr>
              <p:cNvPr id="13325" name="TextBox 12"/>
              <p:cNvSpPr txBox="1">
                <a:spLocks noChangeArrowheads="1"/>
              </p:cNvSpPr>
              <p:nvPr/>
            </p:nvSpPr>
            <p:spPr bwMode="auto">
              <a:xfrm>
                <a:off x="3962400" y="4648200"/>
                <a:ext cx="1828800" cy="646331"/>
              </a:xfrm>
              <a:prstGeom prst="rect">
                <a:avLst/>
              </a:prstGeom>
              <a:noFill/>
              <a:ln w="9525">
                <a:noFill/>
                <a:miter lim="800000"/>
                <a:headEnd/>
                <a:tailEnd/>
              </a:ln>
            </p:spPr>
            <p:txBody>
              <a:bodyPr>
                <a:spAutoFit/>
              </a:bodyPr>
              <a:lstStyle/>
              <a:p>
                <a:r>
                  <a:rPr lang="en-US" i="1">
                    <a:solidFill>
                      <a:srgbClr val="FF0000"/>
                    </a:solidFill>
                    <a:latin typeface="Calibri" pitchFamily="34" charset="0"/>
                  </a:rPr>
                  <a:t>Current carrying wire</a:t>
                </a:r>
              </a:p>
            </p:txBody>
          </p:sp>
        </p:grpSp>
        <p:cxnSp>
          <p:nvCxnSpPr>
            <p:cNvPr id="10" name="Straight Connector 9"/>
            <p:cNvCxnSpPr/>
            <p:nvPr/>
          </p:nvCxnSpPr>
          <p:spPr>
            <a:xfrm>
              <a:off x="3048122" y="3200147"/>
              <a:ext cx="3657356" cy="1796"/>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grpSp>
      <p:pic>
        <p:nvPicPr>
          <p:cNvPr id="13317" name="Picture 6" descr="http://www.transtutors.com/userfiles/image/ARUN/GLOSSARY/p69.JPG"/>
          <p:cNvPicPr>
            <a:picLocks noChangeAspect="1" noChangeArrowheads="1"/>
          </p:cNvPicPr>
          <p:nvPr/>
        </p:nvPicPr>
        <p:blipFill>
          <a:blip r:embed="rId4"/>
          <a:srcRect/>
          <a:stretch>
            <a:fillRect/>
          </a:stretch>
        </p:blipFill>
        <p:spPr bwMode="auto">
          <a:xfrm>
            <a:off x="0" y="3733800"/>
            <a:ext cx="1838325" cy="2552700"/>
          </a:xfrm>
          <a:prstGeom prst="rect">
            <a:avLst/>
          </a:prstGeom>
          <a:noFill/>
          <a:ln w="9525">
            <a:noFill/>
            <a:miter lim="800000"/>
            <a:headEnd/>
            <a:tailEnd/>
          </a:ln>
        </p:spPr>
      </p:pic>
      <p:sp>
        <p:nvSpPr>
          <p:cNvPr id="13318" name="TextBox 17"/>
          <p:cNvSpPr txBox="1">
            <a:spLocks noChangeArrowheads="1"/>
          </p:cNvSpPr>
          <p:nvPr/>
        </p:nvSpPr>
        <p:spPr bwMode="auto">
          <a:xfrm>
            <a:off x="1828800" y="3505200"/>
            <a:ext cx="2438400" cy="3113088"/>
          </a:xfrm>
          <a:prstGeom prst="rect">
            <a:avLst/>
          </a:prstGeom>
          <a:noFill/>
          <a:ln w="9525">
            <a:noFill/>
            <a:miter lim="800000"/>
            <a:headEnd/>
            <a:tailEnd/>
          </a:ln>
        </p:spPr>
        <p:txBody>
          <a:bodyPr>
            <a:spAutoFit/>
          </a:bodyPr>
          <a:lstStyle/>
          <a:p>
            <a:r>
              <a:rPr lang="en-US" dirty="0">
                <a:latin typeface="Comic Sans MS" pitchFamily="66" charset="0"/>
              </a:rPr>
              <a:t>With a </a:t>
            </a:r>
            <a:r>
              <a:rPr lang="en-US" b="1" u="sng" dirty="0">
                <a:latin typeface="Comic Sans MS" pitchFamily="66" charset="0"/>
              </a:rPr>
              <a:t>coil,</a:t>
            </a:r>
            <a:r>
              <a:rPr lang="en-US" dirty="0">
                <a:latin typeface="Comic Sans MS" pitchFamily="66" charset="0"/>
              </a:rPr>
              <a:t> we can think of the number of </a:t>
            </a:r>
            <a:r>
              <a:rPr lang="en-US" b="1" i="1" dirty="0">
                <a:latin typeface="Comic Sans MS" pitchFamily="66" charset="0"/>
              </a:rPr>
              <a:t>field lines linking the coil</a:t>
            </a:r>
            <a:r>
              <a:rPr lang="en-US" dirty="0">
                <a:latin typeface="Comic Sans MS" pitchFamily="66" charset="0"/>
              </a:rPr>
              <a:t>. If there is a change in the number of field lines which pass through the coil, there will be an induced </a:t>
            </a:r>
            <a:r>
              <a:rPr lang="en-US" dirty="0" err="1">
                <a:latin typeface="Comic Sans MS" pitchFamily="66" charset="0"/>
              </a:rPr>
              <a:t>emf</a:t>
            </a:r>
            <a:r>
              <a:rPr lang="en-US" dirty="0">
                <a:latin typeface="Comic Sans MS" pitchFamily="66" charset="0"/>
              </a:rPr>
              <a:t> across the ends of the coil. </a:t>
            </a:r>
          </a:p>
        </p:txBody>
      </p:sp>
      <p:pic>
        <p:nvPicPr>
          <p:cNvPr id="13319" name="Picture 8" descr="http://nordicgroup.us/s78/images/dynamo1.gif"/>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4114800" y="4487863"/>
            <a:ext cx="2133600" cy="2293937"/>
          </a:xfrm>
          <a:prstGeom prst="rect">
            <a:avLst/>
          </a:prstGeom>
          <a:noFill/>
          <a:ln w="9525">
            <a:noFill/>
            <a:miter lim="800000"/>
            <a:headEnd/>
            <a:tailEnd/>
          </a:ln>
        </p:spPr>
      </p:pic>
      <p:sp>
        <p:nvSpPr>
          <p:cNvPr id="13320" name="TextBox 19"/>
          <p:cNvSpPr txBox="1">
            <a:spLocks noChangeArrowheads="1"/>
          </p:cNvSpPr>
          <p:nvPr/>
        </p:nvSpPr>
        <p:spPr bwMode="auto">
          <a:xfrm>
            <a:off x="6324600" y="3657600"/>
            <a:ext cx="2667000" cy="3113088"/>
          </a:xfrm>
          <a:prstGeom prst="rect">
            <a:avLst/>
          </a:prstGeom>
          <a:solidFill>
            <a:srgbClr val="FF7C80"/>
          </a:solidFill>
          <a:ln w="9525">
            <a:noFill/>
            <a:miter lim="800000"/>
            <a:headEnd/>
            <a:tailEnd/>
          </a:ln>
        </p:spPr>
        <p:txBody>
          <a:bodyPr>
            <a:spAutoFit/>
          </a:bodyPr>
          <a:lstStyle/>
          <a:p>
            <a:r>
              <a:rPr lang="en-US" b="1" u="sng">
                <a:latin typeface="Comic Sans MS" pitchFamily="66" charset="0"/>
              </a:rPr>
              <a:t>Bicycle</a:t>
            </a:r>
            <a:r>
              <a:rPr lang="en-US" b="1">
                <a:latin typeface="Comic Sans MS" pitchFamily="66" charset="0"/>
              </a:rPr>
              <a:t> </a:t>
            </a:r>
            <a:r>
              <a:rPr lang="en-US" b="1" u="sng">
                <a:latin typeface="Comic Sans MS" pitchFamily="66" charset="0"/>
              </a:rPr>
              <a:t>dynamos</a:t>
            </a:r>
            <a:r>
              <a:rPr lang="en-US" b="1">
                <a:latin typeface="Comic Sans MS" pitchFamily="66" charset="0"/>
              </a:rPr>
              <a:t> </a:t>
            </a:r>
            <a:r>
              <a:rPr lang="en-US">
                <a:latin typeface="Comic Sans MS" pitchFamily="66" charset="0"/>
              </a:rPr>
              <a:t>work by electromagnetic induction. As the rider pedals, a </a:t>
            </a:r>
            <a:r>
              <a:rPr lang="en-US" b="1" u="sng">
                <a:latin typeface="Comic Sans MS" pitchFamily="66" charset="0"/>
              </a:rPr>
              <a:t>permanent magnet turns inside a coil of wire.</a:t>
            </a:r>
            <a:r>
              <a:rPr lang="en-US">
                <a:latin typeface="Comic Sans MS" pitchFamily="66" charset="0"/>
              </a:rPr>
              <a:t> The rotating magnet changes the magnetic flux linking the coil. An emf is therefore induced. </a:t>
            </a:r>
          </a:p>
        </p:txBody>
      </p:sp>
      <p:sp>
        <p:nvSpPr>
          <p:cNvPr id="13328" name="AutoShape 16"/>
          <p:cNvSpPr>
            <a:spLocks noChangeArrowheads="1"/>
          </p:cNvSpPr>
          <p:nvPr/>
        </p:nvSpPr>
        <p:spPr bwMode="auto">
          <a:xfrm rot="3378596">
            <a:off x="5194300" y="3241675"/>
            <a:ext cx="685800" cy="1600200"/>
          </a:xfrm>
          <a:prstGeom prst="curvedRightArrow">
            <a:avLst>
              <a:gd name="adj1" fmla="val 46667"/>
              <a:gd name="adj2" fmla="val 93333"/>
              <a:gd name="adj3" fmla="val 33333"/>
            </a:avLst>
          </a:prstGeom>
          <a:solidFill>
            <a:schemeClr val="accent1"/>
          </a:solidFill>
          <a:ln w="38100">
            <a:solidFill>
              <a:schemeClr val="tx2"/>
            </a:solidFill>
            <a:miter lim="800000"/>
            <a:headEnd/>
            <a:tailEnd/>
          </a:ln>
          <a:effectLst/>
        </p:spPr>
        <p:txBody>
          <a:bodyPr wrap="none" anchor="ct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xtBox 3"/>
          <p:cNvSpPr txBox="1">
            <a:spLocks noChangeArrowheads="1"/>
          </p:cNvSpPr>
          <p:nvPr/>
        </p:nvSpPr>
        <p:spPr bwMode="auto">
          <a:xfrm>
            <a:off x="76200" y="76200"/>
            <a:ext cx="6858000" cy="2101850"/>
          </a:xfrm>
          <a:prstGeom prst="rect">
            <a:avLst/>
          </a:prstGeom>
          <a:noFill/>
          <a:ln w="9525">
            <a:noFill/>
            <a:miter lim="800000"/>
            <a:headEnd/>
            <a:tailEnd/>
          </a:ln>
        </p:spPr>
        <p:txBody>
          <a:bodyPr>
            <a:spAutoFit/>
          </a:bodyPr>
          <a:lstStyle/>
          <a:p>
            <a:r>
              <a:rPr lang="en-US" sz="2400" b="1" u="sng">
                <a:effectLst>
                  <a:outerShdw blurRad="38100" dist="38100" dir="2700000" algn="tl">
                    <a:srgbClr val="C0C0C0"/>
                  </a:outerShdw>
                </a:effectLst>
                <a:latin typeface="Comic Sans MS" pitchFamily="66" charset="0"/>
              </a:rPr>
              <a:t>The direction of the induced current can be determined using Fleming’s Right hand dynamo rule.</a:t>
            </a:r>
            <a:r>
              <a:rPr lang="en-US" sz="2000">
                <a:latin typeface="Comic Sans MS" pitchFamily="66" charset="0"/>
              </a:rPr>
              <a:t>  </a:t>
            </a:r>
          </a:p>
          <a:p>
            <a:r>
              <a:rPr lang="en-US" sz="2000">
                <a:solidFill>
                  <a:srgbClr val="FF0000"/>
                </a:solidFill>
                <a:latin typeface="Comic Sans MS" pitchFamily="66" charset="0"/>
              </a:rPr>
              <a:t>Thumb = direction of motion</a:t>
            </a:r>
          </a:p>
          <a:p>
            <a:r>
              <a:rPr lang="en-US" sz="2000">
                <a:solidFill>
                  <a:srgbClr val="0070C0"/>
                </a:solidFill>
                <a:latin typeface="Comic Sans MS" pitchFamily="66" charset="0"/>
              </a:rPr>
              <a:t>First Finger = direction of magnetic field</a:t>
            </a:r>
          </a:p>
          <a:p>
            <a:r>
              <a:rPr lang="en-US" sz="2000">
                <a:solidFill>
                  <a:srgbClr val="00B050"/>
                </a:solidFill>
                <a:latin typeface="Comic Sans MS" pitchFamily="66" charset="0"/>
              </a:rPr>
              <a:t>Second Finger = direction of conventional current. </a:t>
            </a:r>
          </a:p>
        </p:txBody>
      </p:sp>
      <p:sp>
        <p:nvSpPr>
          <p:cNvPr id="14338" name="TextBox 7"/>
          <p:cNvSpPr txBox="1">
            <a:spLocks noChangeArrowheads="1"/>
          </p:cNvSpPr>
          <p:nvPr/>
        </p:nvSpPr>
        <p:spPr bwMode="auto">
          <a:xfrm>
            <a:off x="3886200" y="2438400"/>
            <a:ext cx="4419600" cy="4093428"/>
          </a:xfrm>
          <a:prstGeom prst="rect">
            <a:avLst/>
          </a:prstGeom>
          <a:noFill/>
          <a:ln w="9525">
            <a:noFill/>
            <a:miter lim="800000"/>
            <a:headEnd/>
            <a:tailEnd/>
          </a:ln>
        </p:spPr>
        <p:txBody>
          <a:bodyPr>
            <a:spAutoFit/>
          </a:bodyPr>
          <a:lstStyle/>
          <a:p>
            <a:r>
              <a:rPr lang="en-US" sz="2000" b="1" u="sng" dirty="0">
                <a:latin typeface="Comic Sans MS" pitchFamily="66" charset="0"/>
              </a:rPr>
              <a:t>Magnetic Flux</a:t>
            </a:r>
            <a:r>
              <a:rPr lang="en-US" sz="2000" dirty="0">
                <a:latin typeface="Comic Sans MS" pitchFamily="66" charset="0"/>
              </a:rPr>
              <a:t> is equal to the </a:t>
            </a:r>
            <a:r>
              <a:rPr lang="en-US" sz="2000" b="1" i="1" dirty="0">
                <a:latin typeface="Comic Sans MS" pitchFamily="66" charset="0"/>
              </a:rPr>
              <a:t>magnetic flux density multiplied by the </a:t>
            </a:r>
            <a:r>
              <a:rPr lang="en-US" sz="2000" b="1" i="1" dirty="0" smtClean="0">
                <a:latin typeface="Comic Sans MS" pitchFamily="66" charset="0"/>
              </a:rPr>
              <a:t>area</a:t>
            </a:r>
          </a:p>
          <a:p>
            <a:endParaRPr lang="en-US" sz="2000" b="1" i="1" dirty="0">
              <a:latin typeface="Comic Sans MS" pitchFamily="66" charset="0"/>
            </a:endParaRPr>
          </a:p>
          <a:p>
            <a:endParaRPr lang="en-US" sz="2000" b="1" i="1" dirty="0" smtClean="0">
              <a:latin typeface="Comic Sans MS" pitchFamily="66" charset="0"/>
            </a:endParaRPr>
          </a:p>
          <a:p>
            <a:endParaRPr lang="en-US" sz="2000" b="1" i="1" dirty="0" smtClean="0">
              <a:latin typeface="Comic Sans MS" pitchFamily="66" charset="0"/>
            </a:endParaRPr>
          </a:p>
          <a:p>
            <a:endParaRPr lang="en-US" sz="2000" b="1" i="1" dirty="0" smtClean="0">
              <a:latin typeface="Comic Sans MS" pitchFamily="66" charset="0"/>
            </a:endParaRPr>
          </a:p>
          <a:p>
            <a:endParaRPr lang="en-US" sz="2000" b="1" i="1" dirty="0">
              <a:latin typeface="Comic Sans MS" pitchFamily="66" charset="0"/>
            </a:endParaRPr>
          </a:p>
          <a:p>
            <a:r>
              <a:rPr lang="en-US" sz="2000" b="1" u="sng" dirty="0" smtClean="0">
                <a:latin typeface="Comic Sans MS" pitchFamily="66" charset="0"/>
              </a:rPr>
              <a:t>Magnetic flux linkage </a:t>
            </a:r>
            <a:r>
              <a:rPr lang="en-US" sz="2000" dirty="0" smtClean="0">
                <a:latin typeface="Comic Sans MS" pitchFamily="66" charset="0"/>
              </a:rPr>
              <a:t>is the product of the </a:t>
            </a:r>
            <a:r>
              <a:rPr lang="en-US" sz="2000" b="1" i="1" dirty="0" smtClean="0">
                <a:latin typeface="Comic Sans MS" pitchFamily="66" charset="0"/>
              </a:rPr>
              <a:t>magnetic flux and the number of turns </a:t>
            </a:r>
          </a:p>
          <a:p>
            <a:endParaRPr lang="en-US" sz="2000" b="1" i="1" dirty="0" smtClean="0">
              <a:latin typeface="Comic Sans MS" pitchFamily="66" charset="0"/>
            </a:endParaRPr>
          </a:p>
          <a:p>
            <a:endParaRPr lang="en-US" sz="2000" b="1" i="1" dirty="0">
              <a:latin typeface="Comic Sans MS" pitchFamily="66" charset="0"/>
            </a:endParaRPr>
          </a:p>
        </p:txBody>
      </p:sp>
      <p:sp>
        <p:nvSpPr>
          <p:cNvPr id="14340" name="TextBox 9"/>
          <p:cNvSpPr txBox="1">
            <a:spLocks noChangeArrowheads="1"/>
          </p:cNvSpPr>
          <p:nvPr/>
        </p:nvSpPr>
        <p:spPr bwMode="auto">
          <a:xfrm>
            <a:off x="228600" y="2288639"/>
            <a:ext cx="3505200" cy="3046988"/>
          </a:xfrm>
          <a:prstGeom prst="rect">
            <a:avLst/>
          </a:prstGeom>
          <a:solidFill>
            <a:srgbClr val="9EB9DA"/>
          </a:solidFill>
          <a:ln w="9525">
            <a:noFill/>
            <a:miter lim="800000"/>
            <a:headEnd/>
            <a:tailEnd/>
          </a:ln>
        </p:spPr>
        <p:txBody>
          <a:bodyPr>
            <a:spAutoFit/>
          </a:bodyPr>
          <a:lstStyle/>
          <a:p>
            <a:r>
              <a:rPr lang="en-US" sz="2400" b="1" u="sng" dirty="0">
                <a:latin typeface="Comic Sans MS" pitchFamily="66" charset="0"/>
              </a:rPr>
              <a:t>Faraday’s Law of Electromagnetic Induction </a:t>
            </a:r>
            <a:r>
              <a:rPr lang="en-US" sz="2400" dirty="0">
                <a:latin typeface="Comic Sans MS" pitchFamily="66" charset="0"/>
              </a:rPr>
              <a:t>states that the magnitude of an induced </a:t>
            </a:r>
            <a:r>
              <a:rPr lang="en-US" sz="2400" dirty="0" err="1">
                <a:latin typeface="Comic Sans MS" pitchFamily="66" charset="0"/>
              </a:rPr>
              <a:t>emf</a:t>
            </a:r>
            <a:r>
              <a:rPr lang="en-US" sz="2400" dirty="0">
                <a:latin typeface="Comic Sans MS" pitchFamily="66" charset="0"/>
              </a:rPr>
              <a:t> is proportional to the rate of change of magnetic flux linkage. </a:t>
            </a:r>
          </a:p>
        </p:txBody>
      </p:sp>
      <p:pic>
        <p:nvPicPr>
          <p:cNvPr id="14342" name="Picture 4" descr="http://www.one-school.net/Malaysia/UniversityandCollege/SPM/revisioncard/physics/electromagnetism/images/Flemings-Right-Hand.png"/>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6137275" y="0"/>
            <a:ext cx="2930525" cy="2971800"/>
          </a:xfrm>
          <a:prstGeom prst="rect">
            <a:avLst/>
          </a:prstGeom>
          <a:noFill/>
          <a:ln w="9525">
            <a:noFill/>
            <a:miter lim="800000"/>
            <a:headEnd/>
            <a:tailEnd/>
          </a:ln>
        </p:spPr>
      </p:pic>
      <p:pic>
        <p:nvPicPr>
          <p:cNvPr id="14343" name="Picture 6" descr="http://frank.mtsu.edu/~phys2020/Lectures/L12-L18/L18/Magnetic_Flux/a_Fig18.03.gif"/>
          <p:cNvPicPr>
            <a:picLocks noChangeAspect="1" noChangeArrowheads="1"/>
          </p:cNvPicPr>
          <p:nvPr/>
        </p:nvPicPr>
        <p:blipFill>
          <a:blip r:embed="rId4"/>
          <a:srcRect/>
          <a:stretch>
            <a:fillRect/>
          </a:stretch>
        </p:blipFill>
        <p:spPr bwMode="auto">
          <a:xfrm>
            <a:off x="7162800" y="2925763"/>
            <a:ext cx="1981200" cy="14176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2" descr="http://www.physics.sjsu.edu/becker/physics51/30_11_Lenz's_law.JPG"/>
          <p:cNvPicPr>
            <a:picLocks noChangeAspect="1" noChangeArrowheads="1"/>
          </p:cNvPicPr>
          <p:nvPr/>
        </p:nvPicPr>
        <p:blipFill>
          <a:blip r:embed="rId3"/>
          <a:srcRect b="5669"/>
          <a:stretch>
            <a:fillRect/>
          </a:stretch>
        </p:blipFill>
        <p:spPr bwMode="auto">
          <a:xfrm>
            <a:off x="5791200" y="762000"/>
            <a:ext cx="3313113" cy="2514600"/>
          </a:xfrm>
          <a:prstGeom prst="rect">
            <a:avLst/>
          </a:prstGeom>
          <a:noFill/>
          <a:ln w="9525">
            <a:noFill/>
            <a:miter lim="800000"/>
            <a:headEnd/>
            <a:tailEnd/>
          </a:ln>
        </p:spPr>
      </p:pic>
      <p:sp>
        <p:nvSpPr>
          <p:cNvPr id="2" name="TextBox 1"/>
          <p:cNvSpPr txBox="1"/>
          <p:nvPr/>
        </p:nvSpPr>
        <p:spPr>
          <a:xfrm>
            <a:off x="152400" y="76200"/>
            <a:ext cx="8839200" cy="646113"/>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a:spAutoFit/>
          </a:bodyPr>
          <a:lstStyle/>
          <a:p>
            <a:pPr algn="ctr" fontAlgn="auto">
              <a:spcBef>
                <a:spcPts val="0"/>
              </a:spcBef>
              <a:spcAft>
                <a:spcPts val="0"/>
              </a:spcAft>
              <a:defRPr/>
            </a:pPr>
            <a:r>
              <a:rPr lang="en-US" sz="3600" b="1" u="sng" dirty="0">
                <a:effectLst>
                  <a:outerShdw blurRad="38100" dist="38100" dir="2700000" algn="tl">
                    <a:srgbClr val="000000">
                      <a:alpha val="43137"/>
                    </a:srgbClr>
                  </a:outerShdw>
                </a:effectLst>
                <a:latin typeface="Comic Sans MS" pitchFamily="66" charset="0"/>
              </a:rPr>
              <a:t>Lenz’s Law </a:t>
            </a:r>
          </a:p>
        </p:txBody>
      </p:sp>
      <p:sp>
        <p:nvSpPr>
          <p:cNvPr id="15363" name="TextBox 3"/>
          <p:cNvSpPr txBox="1">
            <a:spLocks noChangeArrowheads="1"/>
          </p:cNvSpPr>
          <p:nvPr/>
        </p:nvSpPr>
        <p:spPr bwMode="auto">
          <a:xfrm>
            <a:off x="0" y="762000"/>
            <a:ext cx="7239000" cy="1006475"/>
          </a:xfrm>
          <a:prstGeom prst="rect">
            <a:avLst/>
          </a:prstGeom>
          <a:noFill/>
          <a:ln w="9525">
            <a:noFill/>
            <a:miter lim="800000"/>
            <a:headEnd/>
            <a:tailEnd/>
          </a:ln>
        </p:spPr>
        <p:txBody>
          <a:bodyPr>
            <a:spAutoFit/>
          </a:bodyPr>
          <a:lstStyle/>
          <a:p>
            <a:r>
              <a:rPr lang="en-US" sz="2000">
                <a:latin typeface="Comic Sans MS" pitchFamily="66" charset="0"/>
              </a:rPr>
              <a:t>According to Lenz’s Law, </a:t>
            </a:r>
            <a:r>
              <a:rPr lang="en-US" sz="2000" b="1" i="1">
                <a:latin typeface="Comic Sans MS" pitchFamily="66" charset="0"/>
              </a:rPr>
              <a:t>any induced current or emf will be established in a direction as to produce effects which opposes the change that is producing it. </a:t>
            </a:r>
          </a:p>
        </p:txBody>
      </p:sp>
      <p:sp>
        <p:nvSpPr>
          <p:cNvPr id="5" name="TextBox 4"/>
          <p:cNvSpPr txBox="1"/>
          <p:nvPr/>
        </p:nvSpPr>
        <p:spPr>
          <a:xfrm>
            <a:off x="76200" y="2006600"/>
            <a:ext cx="1524000" cy="4500563"/>
          </a:xfrm>
          <a:prstGeom prst="rect">
            <a:avLst/>
          </a:prstGeom>
        </p:spPr>
        <p:style>
          <a:lnRef idx="1">
            <a:schemeClr val="accent5"/>
          </a:lnRef>
          <a:fillRef idx="2">
            <a:schemeClr val="accent5"/>
          </a:fillRef>
          <a:effectRef idx="1">
            <a:schemeClr val="accent5"/>
          </a:effectRef>
          <a:fontRef idx="minor">
            <a:schemeClr val="dk1"/>
          </a:fontRef>
        </p:style>
        <p:txBody>
          <a:bodyPr>
            <a:spAutoFit/>
          </a:bodyPr>
          <a:lstStyle/>
          <a:p>
            <a:r>
              <a:rPr lang="en-US" sz="1700">
                <a:solidFill>
                  <a:srgbClr val="000000"/>
                </a:solidFill>
                <a:latin typeface="Comic Sans MS" pitchFamily="66" charset="0"/>
              </a:rPr>
              <a:t>Lenz’s Law follows from the </a:t>
            </a:r>
            <a:r>
              <a:rPr lang="en-US" sz="1700" b="1" u="sng">
                <a:solidFill>
                  <a:srgbClr val="000000"/>
                </a:solidFill>
                <a:latin typeface="Comic Sans MS" pitchFamily="66" charset="0"/>
              </a:rPr>
              <a:t>law of conservation of energy</a:t>
            </a:r>
            <a:r>
              <a:rPr lang="en-US" sz="1700">
                <a:solidFill>
                  <a:srgbClr val="000000"/>
                </a:solidFill>
                <a:latin typeface="Comic Sans MS" pitchFamily="66" charset="0"/>
              </a:rPr>
              <a:t>: energy must be transferred to produce an induced current – so </a:t>
            </a:r>
            <a:r>
              <a:rPr lang="en-US" sz="1700" b="1" i="1">
                <a:solidFill>
                  <a:srgbClr val="000000"/>
                </a:solidFill>
                <a:latin typeface="Comic Sans MS" pitchFamily="66" charset="0"/>
              </a:rPr>
              <a:t>work must be done to make the change which causes it</a:t>
            </a:r>
            <a:r>
              <a:rPr lang="en-US" sz="1700">
                <a:solidFill>
                  <a:srgbClr val="000000"/>
                </a:solidFill>
                <a:latin typeface="Comic Sans MS" pitchFamily="66" charset="0"/>
              </a:rPr>
              <a:t>. </a:t>
            </a:r>
          </a:p>
        </p:txBody>
      </p:sp>
      <p:sp>
        <p:nvSpPr>
          <p:cNvPr id="15365" name="TextBox 5"/>
          <p:cNvSpPr txBox="1">
            <a:spLocks noChangeArrowheads="1"/>
          </p:cNvSpPr>
          <p:nvPr/>
        </p:nvSpPr>
        <p:spPr bwMode="auto">
          <a:xfrm>
            <a:off x="1600200" y="1676400"/>
            <a:ext cx="4343400" cy="3492500"/>
          </a:xfrm>
          <a:prstGeom prst="rect">
            <a:avLst/>
          </a:prstGeom>
          <a:noFill/>
          <a:ln w="9525">
            <a:noFill/>
            <a:miter lim="800000"/>
            <a:headEnd/>
            <a:tailEnd/>
          </a:ln>
        </p:spPr>
        <p:txBody>
          <a:bodyPr>
            <a:spAutoFit/>
          </a:bodyPr>
          <a:lstStyle/>
          <a:p>
            <a:r>
              <a:rPr lang="en-US" sz="1700">
                <a:latin typeface="Comic Sans MS" pitchFamily="66" charset="0"/>
              </a:rPr>
              <a:t>When a magnet is pushed into a coil of wire, there is an induced current. The current in the coil turns it into an </a:t>
            </a:r>
            <a:r>
              <a:rPr lang="en-US" sz="1700" b="1" u="sng">
                <a:latin typeface="Comic Sans MS" pitchFamily="66" charset="0"/>
              </a:rPr>
              <a:t>electromagnet</a:t>
            </a:r>
            <a:r>
              <a:rPr lang="en-US" sz="1700">
                <a:latin typeface="Comic Sans MS" pitchFamily="66" charset="0"/>
              </a:rPr>
              <a:t>. One end becomes a North pole and one end becomes a South pole.</a:t>
            </a:r>
          </a:p>
          <a:p>
            <a:r>
              <a:rPr lang="en-US" sz="1700">
                <a:latin typeface="Comic Sans MS" pitchFamily="66" charset="0"/>
              </a:rPr>
              <a:t>The below is correct. The </a:t>
            </a:r>
            <a:r>
              <a:rPr lang="en-US" sz="1700" b="1" u="sng">
                <a:latin typeface="Comic Sans MS" pitchFamily="66" charset="0"/>
              </a:rPr>
              <a:t>ends of the magnet and electromagnet must repel</a:t>
            </a:r>
            <a:r>
              <a:rPr lang="en-US" sz="1700">
                <a:latin typeface="Comic Sans MS" pitchFamily="66" charset="0"/>
              </a:rPr>
              <a:t>, otherwise the poles would be attracted to each other, the magnet would accelerate into the coil and we </a:t>
            </a:r>
            <a:r>
              <a:rPr lang="en-US" sz="1700" b="1" u="sng">
                <a:latin typeface="Comic Sans MS" pitchFamily="66" charset="0"/>
              </a:rPr>
              <a:t>would be gaining energy without putting energy in</a:t>
            </a:r>
            <a:r>
              <a:rPr lang="en-US" sz="1700">
                <a:latin typeface="Comic Sans MS" pitchFamily="66" charset="0"/>
              </a:rPr>
              <a:t>.  </a:t>
            </a:r>
          </a:p>
        </p:txBody>
      </p:sp>
      <p:grpSp>
        <p:nvGrpSpPr>
          <p:cNvPr id="3" name="Group 14"/>
          <p:cNvGrpSpPr>
            <a:grpSpLocks/>
          </p:cNvGrpSpPr>
          <p:nvPr/>
        </p:nvGrpSpPr>
        <p:grpSpPr bwMode="auto">
          <a:xfrm>
            <a:off x="1828800" y="4876800"/>
            <a:ext cx="4300538" cy="1919288"/>
            <a:chOff x="1905000" y="4786536"/>
            <a:chExt cx="4299937" cy="1919064"/>
          </a:xfrm>
        </p:grpSpPr>
        <p:pic>
          <p:nvPicPr>
            <p:cNvPr id="15368" name="Picture 4" descr="http://www.codecogs.com/users/746/img_em19.png"/>
            <p:cNvPicPr>
              <a:picLocks noChangeAspect="1" noChangeArrowheads="1"/>
            </p:cNvPicPr>
            <p:nvPr/>
          </p:nvPicPr>
          <p:blipFill>
            <a:blip r:embed="rId4"/>
            <a:srcRect/>
            <a:stretch>
              <a:fillRect/>
            </a:stretch>
          </p:blipFill>
          <p:spPr bwMode="auto">
            <a:xfrm>
              <a:off x="3920390" y="5181600"/>
              <a:ext cx="2031073" cy="1524000"/>
            </a:xfrm>
            <a:prstGeom prst="rect">
              <a:avLst/>
            </a:prstGeom>
            <a:noFill/>
            <a:ln w="9525">
              <a:noFill/>
              <a:miter lim="800000"/>
              <a:headEnd/>
              <a:tailEnd/>
            </a:ln>
          </p:spPr>
        </p:pic>
        <p:grpSp>
          <p:nvGrpSpPr>
            <p:cNvPr id="4" name="Group 9"/>
            <p:cNvGrpSpPr>
              <a:grpSpLocks/>
            </p:cNvGrpSpPr>
            <p:nvPr/>
          </p:nvGrpSpPr>
          <p:grpSpPr bwMode="auto">
            <a:xfrm>
              <a:off x="1905000" y="5334000"/>
              <a:ext cx="2293331" cy="895839"/>
              <a:chOff x="3124200" y="5410200"/>
              <a:chExt cx="1828800" cy="685800"/>
            </a:xfrm>
          </p:grpSpPr>
          <p:sp>
            <p:nvSpPr>
              <p:cNvPr id="8" name="Rectangle 7"/>
              <p:cNvSpPr/>
              <p:nvPr/>
            </p:nvSpPr>
            <p:spPr>
              <a:xfrm>
                <a:off x="3124200" y="5410322"/>
                <a:ext cx="915147" cy="6853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b="1" dirty="0">
                    <a:latin typeface="Comic Sans MS" pitchFamily="66" charset="0"/>
                  </a:rPr>
                  <a:t>S</a:t>
                </a:r>
              </a:p>
            </p:txBody>
          </p:sp>
          <p:sp>
            <p:nvSpPr>
              <p:cNvPr id="9" name="Rectangle 8"/>
              <p:cNvSpPr/>
              <p:nvPr/>
            </p:nvSpPr>
            <p:spPr>
              <a:xfrm>
                <a:off x="4039347" y="5410322"/>
                <a:ext cx="913881" cy="68534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r>
                  <a:rPr lang="en-US" sz="2400" b="1" dirty="0">
                    <a:latin typeface="Comic Sans MS" pitchFamily="66" charset="0"/>
                  </a:rPr>
                  <a:t>N</a:t>
                </a:r>
              </a:p>
            </p:txBody>
          </p:sp>
        </p:grpSp>
        <p:sp>
          <p:nvSpPr>
            <p:cNvPr id="15370" name="TextBox 10"/>
            <p:cNvSpPr txBox="1">
              <a:spLocks noChangeArrowheads="1"/>
            </p:cNvSpPr>
            <p:nvPr/>
          </p:nvSpPr>
          <p:spPr bwMode="auto">
            <a:xfrm rot="-385983">
              <a:off x="4082064" y="4798831"/>
              <a:ext cx="1144301" cy="625433"/>
            </a:xfrm>
            <a:prstGeom prst="rect">
              <a:avLst/>
            </a:prstGeom>
            <a:noFill/>
            <a:ln w="9525">
              <a:noFill/>
              <a:miter lim="800000"/>
              <a:headEnd/>
              <a:tailEnd/>
            </a:ln>
          </p:spPr>
          <p:txBody>
            <a:bodyPr>
              <a:spAutoFit/>
            </a:bodyPr>
            <a:lstStyle/>
            <a:p>
              <a:r>
                <a:rPr lang="en-US" b="1" i="1">
                  <a:solidFill>
                    <a:srgbClr val="C00000"/>
                  </a:solidFill>
                  <a:latin typeface="Calibri" pitchFamily="34" charset="0"/>
                </a:rPr>
                <a:t>North Pole </a:t>
              </a:r>
            </a:p>
          </p:txBody>
        </p:sp>
        <p:sp>
          <p:nvSpPr>
            <p:cNvPr id="12" name="TextBox 11"/>
            <p:cNvSpPr txBox="1"/>
            <p:nvPr/>
          </p:nvSpPr>
          <p:spPr>
            <a:xfrm rot="21214017">
              <a:off x="5060509" y="4786536"/>
              <a:ext cx="1144428" cy="625402"/>
            </a:xfrm>
            <a:prstGeom prst="rect">
              <a:avLst/>
            </a:prstGeom>
            <a:noFill/>
          </p:spPr>
          <p:txBody>
            <a:bodyPr>
              <a:spAutoFit/>
            </a:bodyPr>
            <a:lstStyle/>
            <a:p>
              <a:pPr fontAlgn="auto">
                <a:spcBef>
                  <a:spcPts val="0"/>
                </a:spcBef>
                <a:spcAft>
                  <a:spcPts val="0"/>
                </a:spcAft>
                <a:defRPr/>
              </a:pPr>
              <a:r>
                <a:rPr lang="en-US" b="1" i="1" dirty="0">
                  <a:solidFill>
                    <a:schemeClr val="tx2">
                      <a:lumMod val="60000"/>
                      <a:lumOff val="40000"/>
                    </a:schemeClr>
                  </a:solidFill>
                  <a:latin typeface="+mn-lt"/>
                </a:rPr>
                <a:t>South Pole </a:t>
              </a:r>
            </a:p>
          </p:txBody>
        </p:sp>
      </p:grpSp>
      <p:sp>
        <p:nvSpPr>
          <p:cNvPr id="13" name="TextBox 12"/>
          <p:cNvSpPr txBox="1"/>
          <p:nvPr/>
        </p:nvSpPr>
        <p:spPr>
          <a:xfrm>
            <a:off x="6096000" y="3352800"/>
            <a:ext cx="2895600" cy="3416300"/>
          </a:xfrm>
          <a:prstGeom prst="rect">
            <a:avLst/>
          </a:prstGeom>
        </p:spPr>
        <p:style>
          <a:lnRef idx="1">
            <a:schemeClr val="accent2"/>
          </a:lnRef>
          <a:fillRef idx="2">
            <a:schemeClr val="accent2"/>
          </a:fillRef>
          <a:effectRef idx="1">
            <a:schemeClr val="accent2"/>
          </a:effectRef>
          <a:fontRef idx="minor">
            <a:schemeClr val="dk1"/>
          </a:fontRef>
        </p:style>
        <p:txBody>
          <a:bodyPr>
            <a:spAutoFit/>
          </a:bodyPr>
          <a:lstStyle/>
          <a:p>
            <a:pPr fontAlgn="auto">
              <a:spcBef>
                <a:spcPts val="0"/>
              </a:spcBef>
              <a:spcAft>
                <a:spcPts val="0"/>
              </a:spcAft>
              <a:defRPr/>
            </a:pPr>
            <a:r>
              <a:rPr lang="en-US" dirty="0">
                <a:latin typeface="Comic Sans MS" pitchFamily="66" charset="0"/>
              </a:rPr>
              <a:t>Here, the poles of the electromagnet and permanent magnet repel each other. We </a:t>
            </a:r>
            <a:r>
              <a:rPr lang="en-US" b="1" i="1" dirty="0">
                <a:latin typeface="Comic Sans MS" pitchFamily="66" charset="0"/>
              </a:rPr>
              <a:t>have to do work to push the magnet into the coil</a:t>
            </a:r>
            <a:r>
              <a:rPr lang="en-US" dirty="0">
                <a:latin typeface="Comic Sans MS" pitchFamily="66" charset="0"/>
              </a:rPr>
              <a:t>. The energy transferred is equal to the electrical energy of the current, so the </a:t>
            </a:r>
            <a:r>
              <a:rPr lang="en-US" b="1" i="1" dirty="0">
                <a:latin typeface="Comic Sans MS" pitchFamily="66" charset="0"/>
              </a:rPr>
              <a:t>principle of conservation of energy is not violated.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6200" y="101600"/>
            <a:ext cx="8915400" cy="5842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a:spAutoFit/>
          </a:bodyPr>
          <a:lstStyle/>
          <a:p>
            <a:pPr algn="ctr" fontAlgn="auto">
              <a:spcBef>
                <a:spcPts val="0"/>
              </a:spcBef>
              <a:spcAft>
                <a:spcPts val="0"/>
              </a:spcAft>
              <a:defRPr/>
            </a:pPr>
            <a:r>
              <a:rPr lang="en-US" sz="3200" b="1" u="sng" dirty="0">
                <a:effectLst>
                  <a:outerShdw blurRad="38100" dist="38100" dir="2700000" algn="tl">
                    <a:srgbClr val="000000">
                      <a:alpha val="43137"/>
                    </a:srgbClr>
                  </a:outerShdw>
                </a:effectLst>
                <a:latin typeface="Comic Sans MS" pitchFamily="66" charset="0"/>
              </a:rPr>
              <a:t>Using Induction: AC Generator  </a:t>
            </a:r>
          </a:p>
        </p:txBody>
      </p:sp>
      <p:sp>
        <p:nvSpPr>
          <p:cNvPr id="4" name="TextBox 3"/>
          <p:cNvSpPr txBox="1"/>
          <p:nvPr/>
        </p:nvSpPr>
        <p:spPr>
          <a:xfrm>
            <a:off x="76200" y="808038"/>
            <a:ext cx="5638800" cy="1190625"/>
          </a:xfrm>
          <a:prstGeom prst="rect">
            <a:avLst/>
          </a:prstGeom>
          <a:solidFill>
            <a:schemeClr val="accent5">
              <a:lumMod val="20000"/>
              <a:lumOff val="80000"/>
            </a:schemeClr>
          </a:solidFill>
        </p:spPr>
        <p:txBody>
          <a:bodyPr wrap="square">
            <a:spAutoFit/>
          </a:bodyPr>
          <a:lstStyle/>
          <a:p>
            <a:pPr fontAlgn="auto">
              <a:spcBef>
                <a:spcPts val="0"/>
              </a:spcBef>
              <a:spcAft>
                <a:spcPts val="0"/>
              </a:spcAft>
              <a:defRPr/>
            </a:pPr>
            <a:r>
              <a:rPr lang="en-US" dirty="0">
                <a:latin typeface="Comic Sans MS" pitchFamily="66" charset="0"/>
              </a:rPr>
              <a:t>In an AC generator, a coil is rotated in a magnetic field. This induces an EMF in the coil so a current flows. The current keeps changing direction as the coil faces first one way then the next. </a:t>
            </a:r>
          </a:p>
        </p:txBody>
      </p:sp>
      <p:sp>
        <p:nvSpPr>
          <p:cNvPr id="16387" name="TextBox 4"/>
          <p:cNvSpPr txBox="1">
            <a:spLocks noChangeArrowheads="1"/>
          </p:cNvSpPr>
          <p:nvPr/>
        </p:nvSpPr>
        <p:spPr bwMode="auto">
          <a:xfrm>
            <a:off x="76200" y="4919663"/>
            <a:ext cx="8915400" cy="1917700"/>
          </a:xfrm>
          <a:prstGeom prst="rect">
            <a:avLst/>
          </a:prstGeom>
          <a:noFill/>
          <a:ln w="9525">
            <a:noFill/>
            <a:miter lim="800000"/>
            <a:headEnd/>
            <a:tailEnd/>
          </a:ln>
        </p:spPr>
        <p:txBody>
          <a:bodyPr>
            <a:spAutoFit/>
          </a:bodyPr>
          <a:lstStyle/>
          <a:p>
            <a:pPr algn="ctr">
              <a:buFont typeface="Wingdings" pitchFamily="2" charset="2"/>
              <a:buChar char="§"/>
            </a:pPr>
            <a:r>
              <a:rPr lang="en-US" sz="2400" dirty="0">
                <a:latin typeface="Comic Sans MS" pitchFamily="66" charset="0"/>
              </a:rPr>
              <a:t>When the </a:t>
            </a:r>
            <a:r>
              <a:rPr lang="en-US" sz="2400" b="1" u="sng" dirty="0">
                <a:latin typeface="Comic Sans MS" pitchFamily="66" charset="0"/>
              </a:rPr>
              <a:t>flux linked is at a maximum</a:t>
            </a:r>
            <a:r>
              <a:rPr lang="en-US" sz="2400" dirty="0">
                <a:latin typeface="Comic Sans MS" pitchFamily="66" charset="0"/>
              </a:rPr>
              <a:t>, the </a:t>
            </a:r>
            <a:r>
              <a:rPr lang="en-US" sz="2400" b="1" u="sng" dirty="0">
                <a:latin typeface="Comic Sans MS" pitchFamily="66" charset="0"/>
              </a:rPr>
              <a:t>rate of change of flux linkage is 0 </a:t>
            </a:r>
            <a:r>
              <a:rPr lang="en-US" sz="2400" dirty="0">
                <a:latin typeface="Comic Sans MS" pitchFamily="66" charset="0"/>
              </a:rPr>
              <a:t>and hence the </a:t>
            </a:r>
            <a:r>
              <a:rPr lang="en-US" sz="2400" b="1" u="sng" dirty="0">
                <a:latin typeface="Comic Sans MS" pitchFamily="66" charset="0"/>
              </a:rPr>
              <a:t>induced </a:t>
            </a:r>
            <a:r>
              <a:rPr lang="en-US" sz="2400" b="1" u="sng" dirty="0" err="1">
                <a:latin typeface="Comic Sans MS" pitchFamily="66" charset="0"/>
              </a:rPr>
              <a:t>emf</a:t>
            </a:r>
            <a:r>
              <a:rPr lang="en-US" sz="2400" b="1" u="sng" dirty="0">
                <a:latin typeface="Comic Sans MS" pitchFamily="66" charset="0"/>
              </a:rPr>
              <a:t> is 0. </a:t>
            </a:r>
          </a:p>
          <a:p>
            <a:pPr algn="ctr">
              <a:buFont typeface="Wingdings" pitchFamily="2" charset="2"/>
              <a:buChar char="§"/>
            </a:pPr>
            <a:r>
              <a:rPr lang="en-US" sz="2400" dirty="0">
                <a:latin typeface="Comic Sans MS" pitchFamily="66" charset="0"/>
              </a:rPr>
              <a:t>When the </a:t>
            </a:r>
            <a:r>
              <a:rPr lang="en-US" sz="2400" b="1" u="sng" dirty="0">
                <a:latin typeface="Comic Sans MS" pitchFamily="66" charset="0"/>
              </a:rPr>
              <a:t>flux linked is at a minimum</a:t>
            </a:r>
            <a:r>
              <a:rPr lang="en-US" sz="2400" dirty="0">
                <a:latin typeface="Comic Sans MS" pitchFamily="66" charset="0"/>
              </a:rPr>
              <a:t>, the </a:t>
            </a:r>
            <a:r>
              <a:rPr lang="en-US" sz="2400" b="1" u="sng" dirty="0">
                <a:latin typeface="Comic Sans MS" pitchFamily="66" charset="0"/>
              </a:rPr>
              <a:t>rate of change of flux linkage is at a maximum </a:t>
            </a:r>
            <a:r>
              <a:rPr lang="en-US" sz="2400" dirty="0">
                <a:latin typeface="Comic Sans MS" pitchFamily="66" charset="0"/>
              </a:rPr>
              <a:t>and hence </a:t>
            </a:r>
            <a:r>
              <a:rPr lang="en-US" sz="2400" b="1" u="sng" dirty="0">
                <a:latin typeface="Comic Sans MS" pitchFamily="66" charset="0"/>
              </a:rPr>
              <a:t>induced </a:t>
            </a:r>
            <a:r>
              <a:rPr lang="en-US" sz="2400" b="1" u="sng" dirty="0" err="1">
                <a:latin typeface="Comic Sans MS" pitchFamily="66" charset="0"/>
              </a:rPr>
              <a:t>emf</a:t>
            </a:r>
            <a:r>
              <a:rPr lang="en-US" sz="2400" b="1" u="sng" dirty="0">
                <a:latin typeface="Comic Sans MS" pitchFamily="66" charset="0"/>
              </a:rPr>
              <a:t> is at a maximum. </a:t>
            </a:r>
          </a:p>
        </p:txBody>
      </p:sp>
      <p:pic>
        <p:nvPicPr>
          <p:cNvPr id="16389" name="Picture 2" descr="http://www.physics.sjsu.edu/becker/physics51/30_07_Alernator.JPG"/>
          <p:cNvPicPr>
            <a:picLocks noChangeAspect="1" noChangeArrowheads="1"/>
          </p:cNvPicPr>
          <p:nvPr/>
        </p:nvPicPr>
        <p:blipFill>
          <a:blip r:embed="rId3">
            <a:clrChange>
              <a:clrFrom>
                <a:srgbClr val="FFFFFF"/>
              </a:clrFrom>
              <a:clrTo>
                <a:srgbClr val="FFFFFF">
                  <a:alpha val="0"/>
                </a:srgbClr>
              </a:clrTo>
            </a:clrChange>
          </a:blip>
          <a:srcRect b="14195"/>
          <a:stretch>
            <a:fillRect/>
          </a:stretch>
        </p:blipFill>
        <p:spPr bwMode="auto">
          <a:xfrm>
            <a:off x="417513" y="1887538"/>
            <a:ext cx="7888287" cy="30654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os0.jpg"/>
          <p:cNvPicPr>
            <a:picLocks noChangeAspect="1"/>
          </p:cNvPicPr>
          <p:nvPr/>
        </p:nvPicPr>
        <p:blipFill>
          <a:blip r:embed="rId2"/>
          <a:stretch>
            <a:fillRect/>
          </a:stretch>
        </p:blipFill>
        <p:spPr>
          <a:xfrm>
            <a:off x="0" y="0"/>
            <a:ext cx="9144000" cy="68580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6434" name="Picture 2"/>
          <p:cNvPicPr>
            <a:picLocks noChangeAspect="1" noChangeArrowheads="1"/>
          </p:cNvPicPr>
          <p:nvPr/>
        </p:nvPicPr>
        <p:blipFill>
          <a:blip r:embed="rId2"/>
          <a:srcRect/>
          <a:stretch>
            <a:fillRect/>
          </a:stretch>
        </p:blipFill>
        <p:spPr bwMode="auto">
          <a:xfrm>
            <a:off x="304800" y="304800"/>
            <a:ext cx="8534400" cy="5181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76200"/>
            <a:ext cx="8915400" cy="523875"/>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a:spAutoFit/>
          </a:bodyPr>
          <a:lstStyle/>
          <a:p>
            <a:pPr algn="ctr" fontAlgn="auto">
              <a:spcBef>
                <a:spcPts val="0"/>
              </a:spcBef>
              <a:spcAft>
                <a:spcPts val="0"/>
              </a:spcAft>
              <a:defRPr/>
            </a:pPr>
            <a:r>
              <a:rPr lang="en-US" sz="2800" b="1" dirty="0">
                <a:effectLst>
                  <a:outerShdw blurRad="38100" dist="38100" dir="2700000" algn="tl">
                    <a:srgbClr val="000000">
                      <a:alpha val="43137"/>
                    </a:srgbClr>
                  </a:outerShdw>
                </a:effectLst>
                <a:latin typeface="Comic Sans MS" pitchFamily="66" charset="0"/>
              </a:rPr>
              <a:t>Transformers </a:t>
            </a:r>
          </a:p>
        </p:txBody>
      </p:sp>
      <p:pic>
        <p:nvPicPr>
          <p:cNvPr id="17410" name="Picture 2" descr="http://upload.wikimedia.org/wikipedia/commons/thumb/4/49/Transformer_under_load.svg/280px-Transformer_under_load.svg.png"/>
          <p:cNvPicPr>
            <a:picLocks noChangeAspect="1" noChangeArrowheads="1"/>
          </p:cNvPicPr>
          <p:nvPr/>
        </p:nvPicPr>
        <p:blipFill>
          <a:blip r:embed="rId3"/>
          <a:srcRect b="25533"/>
          <a:stretch>
            <a:fillRect/>
          </a:stretch>
        </p:blipFill>
        <p:spPr bwMode="auto">
          <a:xfrm>
            <a:off x="6172200" y="2174372"/>
            <a:ext cx="2819400" cy="1754293"/>
          </a:xfrm>
          <a:prstGeom prst="rect">
            <a:avLst/>
          </a:prstGeom>
          <a:noFill/>
          <a:ln w="9525">
            <a:noFill/>
            <a:miter lim="800000"/>
            <a:headEnd/>
            <a:tailEnd/>
          </a:ln>
        </p:spPr>
      </p:pic>
      <p:sp>
        <p:nvSpPr>
          <p:cNvPr id="17411" name="TextBox 3"/>
          <p:cNvSpPr txBox="1">
            <a:spLocks noChangeArrowheads="1"/>
          </p:cNvSpPr>
          <p:nvPr/>
        </p:nvSpPr>
        <p:spPr bwMode="auto">
          <a:xfrm>
            <a:off x="0" y="609600"/>
            <a:ext cx="9144000" cy="307975"/>
          </a:xfrm>
          <a:prstGeom prst="rect">
            <a:avLst/>
          </a:prstGeom>
          <a:noFill/>
          <a:ln w="9525">
            <a:noFill/>
            <a:miter lim="800000"/>
            <a:headEnd/>
            <a:tailEnd/>
          </a:ln>
        </p:spPr>
        <p:txBody>
          <a:bodyPr>
            <a:spAutoFit/>
          </a:bodyPr>
          <a:lstStyle/>
          <a:p>
            <a:r>
              <a:rPr lang="en-US" sz="1400" b="1" i="1">
                <a:latin typeface="Comic Sans MS" pitchFamily="66" charset="0"/>
              </a:rPr>
              <a:t>Transformers use electromagnetic induction in order to increase or decrease an output voltage. </a:t>
            </a:r>
          </a:p>
        </p:txBody>
      </p:sp>
      <p:sp>
        <p:nvSpPr>
          <p:cNvPr id="17412" name="TextBox 5"/>
          <p:cNvSpPr txBox="1">
            <a:spLocks noChangeArrowheads="1"/>
          </p:cNvSpPr>
          <p:nvPr/>
        </p:nvSpPr>
        <p:spPr bwMode="auto">
          <a:xfrm>
            <a:off x="152400" y="914400"/>
            <a:ext cx="8839200" cy="1465263"/>
          </a:xfrm>
          <a:prstGeom prst="rect">
            <a:avLst/>
          </a:prstGeom>
          <a:noFill/>
          <a:ln w="9525">
            <a:noFill/>
            <a:miter lim="800000"/>
            <a:headEnd/>
            <a:tailEnd/>
          </a:ln>
        </p:spPr>
        <p:txBody>
          <a:bodyPr>
            <a:spAutoFit/>
          </a:bodyPr>
          <a:lstStyle/>
          <a:p>
            <a:pPr>
              <a:buFont typeface="Wingdings" pitchFamily="2" charset="2"/>
              <a:buChar char="§"/>
            </a:pPr>
            <a:r>
              <a:rPr lang="en-US">
                <a:latin typeface="Comic Sans MS" pitchFamily="66" charset="0"/>
              </a:rPr>
              <a:t>A </a:t>
            </a:r>
            <a:r>
              <a:rPr lang="en-US" b="1">
                <a:latin typeface="Comic Sans MS" pitchFamily="66" charset="0"/>
              </a:rPr>
              <a:t>sinusoidally varying current</a:t>
            </a:r>
            <a:r>
              <a:rPr lang="en-US">
                <a:latin typeface="Comic Sans MS" pitchFamily="66" charset="0"/>
              </a:rPr>
              <a:t> through the primary will produce a </a:t>
            </a:r>
            <a:r>
              <a:rPr lang="en-US" b="1">
                <a:latin typeface="Comic Sans MS" pitchFamily="66" charset="0"/>
              </a:rPr>
              <a:t>sinusoidally varying flux through the primary. </a:t>
            </a:r>
          </a:p>
          <a:p>
            <a:pPr>
              <a:buFont typeface="Wingdings" pitchFamily="2" charset="2"/>
              <a:buChar char="§"/>
            </a:pPr>
            <a:r>
              <a:rPr lang="en-US">
                <a:latin typeface="Comic Sans MS" pitchFamily="66" charset="0"/>
              </a:rPr>
              <a:t>The </a:t>
            </a:r>
            <a:r>
              <a:rPr lang="en-US" b="1" u="sng">
                <a:latin typeface="Comic Sans MS" pitchFamily="66" charset="0"/>
              </a:rPr>
              <a:t>soft iron core</a:t>
            </a:r>
            <a:r>
              <a:rPr lang="en-US">
                <a:latin typeface="Comic Sans MS" pitchFamily="66" charset="0"/>
              </a:rPr>
              <a:t> is </a:t>
            </a:r>
            <a:r>
              <a:rPr lang="en-US" b="1">
                <a:latin typeface="Comic Sans MS" pitchFamily="66" charset="0"/>
              </a:rPr>
              <a:t>magnetised</a:t>
            </a:r>
            <a:r>
              <a:rPr lang="en-US">
                <a:latin typeface="Comic Sans MS" pitchFamily="66" charset="0"/>
              </a:rPr>
              <a:t> and </a:t>
            </a:r>
            <a:r>
              <a:rPr lang="en-US" b="1" i="1">
                <a:latin typeface="Comic Sans MS" pitchFamily="66" charset="0"/>
              </a:rPr>
              <a:t>carries the flux to the secondary</a:t>
            </a:r>
            <a:r>
              <a:rPr lang="en-US">
                <a:latin typeface="Comic Sans MS" pitchFamily="66" charset="0"/>
              </a:rPr>
              <a:t>. </a:t>
            </a:r>
          </a:p>
          <a:p>
            <a:pPr>
              <a:buFont typeface="Wingdings" pitchFamily="2" charset="2"/>
              <a:buChar char="§"/>
            </a:pPr>
            <a:r>
              <a:rPr lang="en-US">
                <a:latin typeface="Comic Sans MS" pitchFamily="66" charset="0"/>
              </a:rPr>
              <a:t>The varying flux through the secondary, according to Faraday’s Law, produces an alternating (</a:t>
            </a:r>
            <a:r>
              <a:rPr lang="en-US" b="1" i="1">
                <a:latin typeface="Comic Sans MS" pitchFamily="66" charset="0"/>
              </a:rPr>
              <a:t>sinusoidally varying</a:t>
            </a:r>
            <a:r>
              <a:rPr lang="en-US">
                <a:latin typeface="Comic Sans MS" pitchFamily="66" charset="0"/>
              </a:rPr>
              <a:t>) </a:t>
            </a:r>
            <a:r>
              <a:rPr lang="en-US" b="1" u="sng">
                <a:latin typeface="Comic Sans MS" pitchFamily="66" charset="0"/>
              </a:rPr>
              <a:t>emf </a:t>
            </a:r>
            <a:r>
              <a:rPr lang="en-US">
                <a:latin typeface="Comic Sans MS" pitchFamily="66" charset="0"/>
              </a:rPr>
              <a:t>across the secondary coil. </a:t>
            </a:r>
          </a:p>
        </p:txBody>
      </p:sp>
      <p:sp>
        <p:nvSpPr>
          <p:cNvPr id="7" name="TextBox 6"/>
          <p:cNvSpPr txBox="1"/>
          <p:nvPr/>
        </p:nvSpPr>
        <p:spPr>
          <a:xfrm>
            <a:off x="152400" y="2592388"/>
            <a:ext cx="5715000" cy="2995612"/>
          </a:xfrm>
          <a:prstGeom prst="rect">
            <a:avLst/>
          </a:prstGeom>
          <a:ln w="57150"/>
        </p:spPr>
        <p:style>
          <a:lnRef idx="2">
            <a:schemeClr val="accent3"/>
          </a:lnRef>
          <a:fillRef idx="1">
            <a:schemeClr val="lt1"/>
          </a:fillRef>
          <a:effectRef idx="0">
            <a:schemeClr val="accent3"/>
          </a:effectRef>
          <a:fontRef idx="minor">
            <a:schemeClr val="dk1"/>
          </a:fontRef>
        </p:style>
        <p:txBody>
          <a:bodyPr>
            <a:spAutoFit/>
          </a:bodyPr>
          <a:lstStyle/>
          <a:p>
            <a:pPr fontAlgn="auto">
              <a:spcBef>
                <a:spcPts val="0"/>
              </a:spcBef>
              <a:spcAft>
                <a:spcPts val="0"/>
              </a:spcAft>
              <a:defRPr/>
            </a:pPr>
            <a:r>
              <a:rPr lang="en-US" sz="1700" dirty="0">
                <a:latin typeface="Comic Sans MS" pitchFamily="66" charset="0"/>
              </a:rPr>
              <a:t>A </a:t>
            </a:r>
            <a:r>
              <a:rPr lang="en-US" sz="1700" b="1" u="sng" dirty="0">
                <a:latin typeface="Comic Sans MS" pitchFamily="66" charset="0"/>
              </a:rPr>
              <a:t>step up transformer has more turns on the secondary than the primary</a:t>
            </a:r>
            <a:r>
              <a:rPr lang="en-US" sz="1700" dirty="0">
                <a:latin typeface="Comic Sans MS" pitchFamily="66" charset="0"/>
              </a:rPr>
              <a:t>. Flux linkage is proportional to the number of turns, so there is more flux linkage on the secondary coil, and hence, as the induced emf is proportional to the rate of change of flux linkage, the induced emf across the secondary will be greater than the voltage across the primary. </a:t>
            </a:r>
          </a:p>
          <a:p>
            <a:pPr fontAlgn="auto">
              <a:spcBef>
                <a:spcPts val="0"/>
              </a:spcBef>
              <a:spcAft>
                <a:spcPts val="0"/>
              </a:spcAft>
              <a:defRPr/>
            </a:pPr>
            <a:r>
              <a:rPr lang="en-US" sz="1700" b="1" u="sng" dirty="0">
                <a:latin typeface="Comic Sans MS" pitchFamily="66" charset="0"/>
              </a:rPr>
              <a:t>Step down transformers have fewer turns on the secondary coil</a:t>
            </a:r>
            <a:r>
              <a:rPr lang="en-US" sz="1700" dirty="0">
                <a:latin typeface="Comic Sans MS" pitchFamily="66" charset="0"/>
              </a:rPr>
              <a:t>, so that the induced emf cross the secondary coil will be less than the voltage across the primary coil. </a:t>
            </a:r>
          </a:p>
        </p:txBody>
      </p:sp>
      <mc:AlternateContent xmlns:mc="http://schemas.openxmlformats.org/markup-compatibility/2006">
        <mc:Choice xmlns:a14="http://schemas.microsoft.com/office/drawing/2010/main" xmlns="" Requires="a14">
          <p:sp>
            <p:nvSpPr>
              <p:cNvPr id="8" name="TextBox 7"/>
              <p:cNvSpPr txBox="1"/>
              <p:nvPr/>
            </p:nvSpPr>
            <p:spPr>
              <a:xfrm>
                <a:off x="6553200" y="3992575"/>
                <a:ext cx="2362200" cy="278922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a:spAutoFit/>
              </a:bodyPr>
              <a:lstStyle/>
              <a:p>
                <a:pPr fontAlgn="auto">
                  <a:spcBef>
                    <a:spcPts val="0"/>
                  </a:spcBef>
                  <a:spcAft>
                    <a:spcPts val="0"/>
                  </a:spcAft>
                  <a:defRPr/>
                </a:pPr>
                <a14:m>
                  <m:oMathPara xmlns:m="http://schemas.openxmlformats.org/officeDocument/2006/math">
                    <m:oMathParaPr>
                      <m:jc m:val="centerGroup"/>
                    </m:oMathParaPr>
                    <m:oMath xmlns:m="http://schemas.openxmlformats.org/officeDocument/2006/math">
                      <m:f>
                        <m:fPr>
                          <m:ctrlPr>
                            <a:rPr lang="en-US" sz="2400" b="1" i="1" smtClean="0">
                              <a:latin typeface="Cambria Math" pitchFamily="18" charset="0"/>
                              <a:ea typeface="Cambria Math" pitchFamily="18" charset="0"/>
                            </a:rPr>
                          </m:ctrlPr>
                        </m:fPr>
                        <m:num>
                          <m:sSub>
                            <m:sSubPr>
                              <m:ctrlPr>
                                <a:rPr lang="en-US" sz="2400" b="1" i="1" smtClean="0">
                                  <a:latin typeface="Cambria Math" pitchFamily="18" charset="0"/>
                                  <a:ea typeface="Cambria Math" pitchFamily="18" charset="0"/>
                                </a:rPr>
                              </m:ctrlPr>
                            </m:sSubPr>
                            <m:e>
                              <m:r>
                                <a:rPr lang="en-GB" sz="2400" b="1" i="1" smtClean="0">
                                  <a:latin typeface="Cambria Math" pitchFamily="18" charset="0"/>
                                  <a:ea typeface="Cambria Math" pitchFamily="18" charset="0"/>
                                </a:rPr>
                                <m:t>𝑽</m:t>
                              </m:r>
                            </m:e>
                            <m:sub>
                              <m:r>
                                <a:rPr lang="en-GB" sz="2400" b="1" i="1" smtClean="0">
                                  <a:latin typeface="Cambria Math" pitchFamily="18" charset="0"/>
                                  <a:ea typeface="Cambria Math" pitchFamily="18" charset="0"/>
                                </a:rPr>
                                <m:t>𝒔</m:t>
                              </m:r>
                            </m:sub>
                          </m:sSub>
                        </m:num>
                        <m:den>
                          <m:sSub>
                            <m:sSubPr>
                              <m:ctrlPr>
                                <a:rPr lang="en-US" sz="2400" b="1" i="1" smtClean="0">
                                  <a:latin typeface="Cambria Math" pitchFamily="18" charset="0"/>
                                  <a:ea typeface="Cambria Math" pitchFamily="18" charset="0"/>
                                </a:rPr>
                              </m:ctrlPr>
                            </m:sSubPr>
                            <m:e>
                              <m:r>
                                <a:rPr lang="en-GB" sz="2400" b="1" i="1" smtClean="0">
                                  <a:latin typeface="Cambria Math" pitchFamily="18" charset="0"/>
                                  <a:ea typeface="Cambria Math" pitchFamily="18" charset="0"/>
                                </a:rPr>
                                <m:t>𝑽</m:t>
                              </m:r>
                            </m:e>
                            <m:sub>
                              <m:r>
                                <a:rPr lang="en-GB" sz="2400" b="1" i="1" smtClean="0">
                                  <a:latin typeface="Cambria Math" pitchFamily="18" charset="0"/>
                                  <a:ea typeface="Cambria Math" pitchFamily="18" charset="0"/>
                                </a:rPr>
                                <m:t>𝒑</m:t>
                              </m:r>
                            </m:sub>
                          </m:sSub>
                        </m:den>
                      </m:f>
                      <m:r>
                        <a:rPr lang="en-US" sz="2400" b="1" i="1" smtClean="0">
                          <a:latin typeface="Cambria Math" pitchFamily="18" charset="0"/>
                          <a:ea typeface="Cambria Math" pitchFamily="18" charset="0"/>
                        </a:rPr>
                        <m:t>=</m:t>
                      </m:r>
                      <m:f>
                        <m:fPr>
                          <m:ctrlPr>
                            <a:rPr lang="en-US" sz="2400" b="1" i="1">
                              <a:latin typeface="Cambria Math" pitchFamily="18" charset="0"/>
                              <a:ea typeface="Cambria Math" pitchFamily="18" charset="0"/>
                            </a:rPr>
                          </m:ctrlPr>
                        </m:fPr>
                        <m:num>
                          <m:sSub>
                            <m:sSubPr>
                              <m:ctrlPr>
                                <a:rPr lang="en-US" sz="2400" b="1" i="1">
                                  <a:latin typeface="Cambria Math" pitchFamily="18" charset="0"/>
                                  <a:ea typeface="Cambria Math" pitchFamily="18" charset="0"/>
                                </a:rPr>
                              </m:ctrlPr>
                            </m:sSubPr>
                            <m:e>
                              <m:r>
                                <a:rPr lang="en-GB" sz="2400" b="1" i="1" smtClean="0">
                                  <a:latin typeface="Cambria Math" pitchFamily="18" charset="0"/>
                                  <a:ea typeface="Cambria Math" pitchFamily="18" charset="0"/>
                                </a:rPr>
                                <m:t>𝑵</m:t>
                              </m:r>
                            </m:e>
                            <m:sub>
                              <m:r>
                                <a:rPr lang="en-GB" sz="2400" b="1" i="1">
                                  <a:latin typeface="Cambria Math" pitchFamily="18" charset="0"/>
                                  <a:ea typeface="Cambria Math" pitchFamily="18" charset="0"/>
                                </a:rPr>
                                <m:t>𝒔</m:t>
                              </m:r>
                            </m:sub>
                          </m:sSub>
                        </m:num>
                        <m:den>
                          <m:sSub>
                            <m:sSubPr>
                              <m:ctrlPr>
                                <a:rPr lang="en-US" sz="2400" b="1" i="1">
                                  <a:latin typeface="Cambria Math" pitchFamily="18" charset="0"/>
                                  <a:ea typeface="Cambria Math" pitchFamily="18" charset="0"/>
                                </a:rPr>
                              </m:ctrlPr>
                            </m:sSubPr>
                            <m:e>
                              <m:r>
                                <a:rPr lang="en-GB" sz="2400" b="1" i="1" smtClean="0">
                                  <a:latin typeface="Cambria Math" pitchFamily="18" charset="0"/>
                                  <a:ea typeface="Cambria Math" pitchFamily="18" charset="0"/>
                                </a:rPr>
                                <m:t>𝑵</m:t>
                              </m:r>
                            </m:e>
                            <m:sub>
                              <m:r>
                                <a:rPr lang="en-GB" sz="2400" b="1" i="1">
                                  <a:latin typeface="Cambria Math" pitchFamily="18" charset="0"/>
                                  <a:ea typeface="Cambria Math" pitchFamily="18" charset="0"/>
                                </a:rPr>
                                <m:t>𝒑</m:t>
                              </m:r>
                            </m:sub>
                          </m:sSub>
                        </m:den>
                      </m:f>
                    </m:oMath>
                  </m:oMathPara>
                </a14:m>
                <a:endParaRPr lang="en-US" sz="2400" b="1" dirty="0">
                  <a:latin typeface="Cambria Math" pitchFamily="18" charset="0"/>
                  <a:ea typeface="Cambria Math" pitchFamily="18" charset="0"/>
                </a:endParaRPr>
              </a:p>
              <a:p>
                <a:pPr algn="ctr" fontAlgn="auto">
                  <a:spcBef>
                    <a:spcPts val="0"/>
                  </a:spcBef>
                  <a:spcAft>
                    <a:spcPts val="0"/>
                  </a:spcAft>
                  <a:defRPr/>
                </a:pPr>
                <a:endParaRPr lang="en-US" sz="2400" b="1" dirty="0" smtClean="0">
                  <a:latin typeface="Cambria Math" pitchFamily="18" charset="0"/>
                  <a:ea typeface="Cambria Math" pitchFamily="18" charset="0"/>
                </a:endParaRPr>
              </a:p>
              <a:p>
                <a:pPr algn="ctr" fontAlgn="auto">
                  <a:spcBef>
                    <a:spcPts val="0"/>
                  </a:spcBef>
                  <a:spcAft>
                    <a:spcPts val="0"/>
                  </a:spcAft>
                  <a:defRPr/>
                </a:pPr>
                <a:r>
                  <a:rPr lang="en-US" sz="2400" b="1" i="1" dirty="0" err="1" smtClean="0">
                    <a:latin typeface="Cambria Math" pitchFamily="18" charset="0"/>
                    <a:ea typeface="Cambria Math" pitchFamily="18" charset="0"/>
                  </a:rPr>
                  <a:t>V</a:t>
                </a:r>
                <a:r>
                  <a:rPr lang="en-US" sz="2400" b="1" i="1" baseline="-25000" dirty="0" err="1" smtClean="0">
                    <a:latin typeface="Cambria Math" pitchFamily="18" charset="0"/>
                    <a:ea typeface="Cambria Math" pitchFamily="18" charset="0"/>
                  </a:rPr>
                  <a:t>p</a:t>
                </a:r>
                <a:r>
                  <a:rPr lang="en-US" sz="2400" b="1" i="1" dirty="0" err="1" smtClean="0">
                    <a:latin typeface="Cambria Math" pitchFamily="18" charset="0"/>
                    <a:ea typeface="Cambria Math" pitchFamily="18" charset="0"/>
                  </a:rPr>
                  <a:t>I</a:t>
                </a:r>
                <a:r>
                  <a:rPr lang="en-US" sz="2400" b="1" i="1" baseline="-25000" dirty="0" err="1" smtClean="0">
                    <a:latin typeface="Cambria Math" pitchFamily="18" charset="0"/>
                    <a:ea typeface="Cambria Math" pitchFamily="18" charset="0"/>
                  </a:rPr>
                  <a:t>p</a:t>
                </a:r>
                <a:r>
                  <a:rPr lang="en-US" sz="2400" b="1" i="1" dirty="0" smtClean="0">
                    <a:latin typeface="Cambria Math" pitchFamily="18" charset="0"/>
                    <a:ea typeface="Cambria Math" pitchFamily="18" charset="0"/>
                  </a:rPr>
                  <a:t/>
                </a:r>
                <a:r>
                  <a:rPr lang="en-US" sz="2400" b="1" i="1" dirty="0">
                    <a:latin typeface="Cambria Math" pitchFamily="18" charset="0"/>
                    <a:ea typeface="Cambria Math" pitchFamily="18" charset="0"/>
                  </a:rPr>
                  <a:t>= </a:t>
                </a:r>
                <a:r>
                  <a:rPr lang="en-US" sz="2400" b="1" i="1" dirty="0" err="1" smtClean="0">
                    <a:latin typeface="Cambria Math" pitchFamily="18" charset="0"/>
                    <a:ea typeface="Cambria Math" pitchFamily="18" charset="0"/>
                  </a:rPr>
                  <a:t>V</a:t>
                </a:r>
                <a:r>
                  <a:rPr lang="en-US" sz="2400" b="1" i="1" baseline="-25000" dirty="0" err="1" smtClean="0">
                    <a:latin typeface="Cambria Math" pitchFamily="18" charset="0"/>
                    <a:ea typeface="Cambria Math" pitchFamily="18" charset="0"/>
                  </a:rPr>
                  <a:t>s</a:t>
                </a:r>
                <a:r>
                  <a:rPr lang="en-US" sz="2400" b="1" i="1" dirty="0" err="1" smtClean="0">
                    <a:latin typeface="Cambria Math" pitchFamily="18" charset="0"/>
                    <a:ea typeface="Cambria Math" pitchFamily="18" charset="0"/>
                  </a:rPr>
                  <a:t>I</a:t>
                </a:r>
                <a:r>
                  <a:rPr lang="en-US" sz="2400" b="1" i="1" baseline="-25000" dirty="0" err="1" smtClean="0">
                    <a:latin typeface="Cambria Math" pitchFamily="18" charset="0"/>
                    <a:ea typeface="Cambria Math" pitchFamily="18" charset="0"/>
                  </a:rPr>
                  <a:t>s</a:t>
                </a:r>
                <a:endParaRPr lang="en-US" sz="2400" b="1" i="1" dirty="0" smtClean="0">
                  <a:latin typeface="Cambria Math" pitchFamily="18" charset="0"/>
                  <a:ea typeface="Cambria Math" pitchFamily="18" charset="0"/>
                </a:endParaRPr>
              </a:p>
              <a:p>
                <a:pPr fontAlgn="auto">
                  <a:spcBef>
                    <a:spcPts val="0"/>
                  </a:spcBef>
                  <a:spcAft>
                    <a:spcPts val="0"/>
                  </a:spcAft>
                  <a:defRPr/>
                </a:pPr>
                <a:endParaRPr lang="en-US" sz="2400" b="1" dirty="0">
                  <a:latin typeface="Cambria Math" pitchFamily="18" charset="0"/>
                  <a:ea typeface="Cambria Math" pitchFamily="18" charset="0"/>
                </a:endParaRPr>
              </a:p>
              <a:p>
                <a:pPr fontAlgn="auto">
                  <a:spcBef>
                    <a:spcPts val="0"/>
                  </a:spcBef>
                  <a:spcAft>
                    <a:spcPts val="0"/>
                  </a:spcAft>
                  <a:defRPr/>
                </a:pPr>
                <a14:m>
                  <m:oMathPara xmlns:m="http://schemas.openxmlformats.org/officeDocument/2006/math">
                    <m:oMathParaPr>
                      <m:jc m:val="centerGroup"/>
                    </m:oMathParaPr>
                    <m:oMath xmlns:m="http://schemas.openxmlformats.org/officeDocument/2006/math">
                      <m:f>
                        <m:fPr>
                          <m:ctrlPr>
                            <a:rPr lang="en-US" sz="2400" b="1" i="1">
                              <a:latin typeface="Cambria Math" pitchFamily="18" charset="0"/>
                              <a:ea typeface="Cambria Math" pitchFamily="18" charset="0"/>
                            </a:rPr>
                          </m:ctrlPr>
                        </m:fPr>
                        <m:num>
                          <m:sSub>
                            <m:sSubPr>
                              <m:ctrlPr>
                                <a:rPr lang="en-US" sz="2400" b="1" i="1">
                                  <a:latin typeface="Cambria Math" pitchFamily="18" charset="0"/>
                                  <a:ea typeface="Cambria Math" pitchFamily="18" charset="0"/>
                                </a:rPr>
                              </m:ctrlPr>
                            </m:sSubPr>
                            <m:e>
                              <m:r>
                                <a:rPr lang="en-GB" sz="2400" b="1" i="1">
                                  <a:latin typeface="Cambria Math" pitchFamily="18" charset="0"/>
                                  <a:ea typeface="Cambria Math" pitchFamily="18" charset="0"/>
                                </a:rPr>
                                <m:t>𝑽</m:t>
                              </m:r>
                            </m:e>
                            <m:sub>
                              <m:r>
                                <a:rPr lang="en-GB" sz="2400" b="1" i="1">
                                  <a:latin typeface="Cambria Math" pitchFamily="18" charset="0"/>
                                  <a:ea typeface="Cambria Math" pitchFamily="18" charset="0"/>
                                </a:rPr>
                                <m:t>𝒔</m:t>
                              </m:r>
                            </m:sub>
                          </m:sSub>
                        </m:num>
                        <m:den>
                          <m:sSub>
                            <m:sSubPr>
                              <m:ctrlPr>
                                <a:rPr lang="en-US" sz="2400" b="1" i="1">
                                  <a:latin typeface="Cambria Math" pitchFamily="18" charset="0"/>
                                  <a:ea typeface="Cambria Math" pitchFamily="18" charset="0"/>
                                </a:rPr>
                              </m:ctrlPr>
                            </m:sSubPr>
                            <m:e>
                              <m:r>
                                <a:rPr lang="en-GB" sz="2400" b="1" i="1">
                                  <a:latin typeface="Cambria Math" pitchFamily="18" charset="0"/>
                                  <a:ea typeface="Cambria Math" pitchFamily="18" charset="0"/>
                                </a:rPr>
                                <m:t>𝑽</m:t>
                              </m:r>
                            </m:e>
                            <m:sub>
                              <m:r>
                                <a:rPr lang="en-GB" sz="2400" b="1" i="1">
                                  <a:latin typeface="Cambria Math" pitchFamily="18" charset="0"/>
                                  <a:ea typeface="Cambria Math" pitchFamily="18" charset="0"/>
                                </a:rPr>
                                <m:t>𝒑</m:t>
                              </m:r>
                            </m:sub>
                          </m:sSub>
                        </m:den>
                      </m:f>
                      <m:r>
                        <a:rPr lang="en-US" sz="2400" b="1" i="1">
                          <a:latin typeface="Cambria Math" pitchFamily="18" charset="0"/>
                          <a:ea typeface="Cambria Math" pitchFamily="18" charset="0"/>
                        </a:rPr>
                        <m:t>=</m:t>
                      </m:r>
                      <m:f>
                        <m:fPr>
                          <m:ctrlPr>
                            <a:rPr lang="en-US" sz="2400" b="1" i="1">
                              <a:latin typeface="Cambria Math" pitchFamily="18" charset="0"/>
                              <a:ea typeface="Cambria Math" pitchFamily="18" charset="0"/>
                            </a:rPr>
                          </m:ctrlPr>
                        </m:fPr>
                        <m:num>
                          <m:sSub>
                            <m:sSubPr>
                              <m:ctrlPr>
                                <a:rPr lang="en-US" sz="2400" b="1" i="1">
                                  <a:latin typeface="Cambria Math" pitchFamily="18" charset="0"/>
                                  <a:ea typeface="Cambria Math" pitchFamily="18" charset="0"/>
                                </a:rPr>
                              </m:ctrlPr>
                            </m:sSubPr>
                            <m:e>
                              <m:r>
                                <a:rPr lang="en-GB" sz="2400" b="1" i="1">
                                  <a:latin typeface="Cambria Math" pitchFamily="18" charset="0"/>
                                  <a:ea typeface="Cambria Math" pitchFamily="18" charset="0"/>
                                </a:rPr>
                                <m:t>𝑵</m:t>
                              </m:r>
                            </m:e>
                            <m:sub>
                              <m:r>
                                <a:rPr lang="en-GB" sz="2400" b="1" i="1">
                                  <a:latin typeface="Cambria Math" pitchFamily="18" charset="0"/>
                                  <a:ea typeface="Cambria Math" pitchFamily="18" charset="0"/>
                                </a:rPr>
                                <m:t>𝒔</m:t>
                              </m:r>
                            </m:sub>
                          </m:sSub>
                        </m:num>
                        <m:den>
                          <m:sSub>
                            <m:sSubPr>
                              <m:ctrlPr>
                                <a:rPr lang="en-US" sz="2400" b="1" i="1">
                                  <a:latin typeface="Cambria Math" pitchFamily="18" charset="0"/>
                                  <a:ea typeface="Cambria Math" pitchFamily="18" charset="0"/>
                                </a:rPr>
                              </m:ctrlPr>
                            </m:sSubPr>
                            <m:e>
                              <m:r>
                                <a:rPr lang="en-GB" sz="2400" b="1" i="1">
                                  <a:latin typeface="Cambria Math" pitchFamily="18" charset="0"/>
                                  <a:ea typeface="Cambria Math" pitchFamily="18" charset="0"/>
                                </a:rPr>
                                <m:t>𝑵</m:t>
                              </m:r>
                            </m:e>
                            <m:sub>
                              <m:r>
                                <a:rPr lang="en-GB" sz="2400" b="1" i="1">
                                  <a:latin typeface="Cambria Math" pitchFamily="18" charset="0"/>
                                  <a:ea typeface="Cambria Math" pitchFamily="18" charset="0"/>
                                </a:rPr>
                                <m:t>𝒑</m:t>
                              </m:r>
                            </m:sub>
                          </m:sSub>
                        </m:den>
                      </m:f>
                    </m:oMath>
                  </m:oMathPara>
                </a14:m>
                <a:endParaRPr lang="en-US" sz="2400" b="1" dirty="0">
                  <a:latin typeface="Cambria Math" pitchFamily="18" charset="0"/>
                  <a:ea typeface="Cambria Math" pitchFamily="18" charset="0"/>
                </a:endParaRPr>
              </a:p>
            </p:txBody>
          </p:sp>
        </mc:Choice>
        <mc:Fallback>
          <p:sp>
            <p:nvSpPr>
              <p:cNvPr id="8" name="TextBox 7"/>
              <p:cNvSpPr txBox="1">
                <a:spLocks noRot="1" noChangeAspect="1" noMove="1" noResize="1" noEditPoints="1" noAdjustHandles="1" noChangeArrowheads="1" noChangeShapeType="1" noTextEdit="1"/>
              </p:cNvSpPr>
              <p:nvPr/>
            </p:nvSpPr>
            <p:spPr>
              <a:xfrm>
                <a:off x="6553200" y="3992575"/>
                <a:ext cx="2362200" cy="2789225"/>
              </a:xfrm>
              <a:prstGeom prst="rect">
                <a:avLst/>
              </a:prstGeom>
              <a:blipFill rotWithShape="1">
                <a:blip r:embed="rId4"/>
                <a:stretch>
                  <a:fillRect/>
                </a:stretch>
              </a:blipFill>
            </p:spPr>
            <p:txBody>
              <a:bodyPr/>
              <a:lstStyle/>
              <a:p>
                <a:r>
                  <a:rPr lang="en-GB">
                    <a:noFill/>
                  </a:rPr>
                  <a:t> </a:t>
                </a:r>
              </a:p>
            </p:txBody>
          </p:sp>
        </mc:Fallback>
      </mc:AlternateContent>
      <p:sp>
        <p:nvSpPr>
          <p:cNvPr id="9" name="TextBox 8"/>
          <p:cNvSpPr txBox="1"/>
          <p:nvPr/>
        </p:nvSpPr>
        <p:spPr>
          <a:xfrm>
            <a:off x="152400" y="5781675"/>
            <a:ext cx="6172200" cy="923925"/>
          </a:xfrm>
          <a:prstGeom prst="rect">
            <a:avLst/>
          </a:prstGeom>
        </p:spPr>
        <p:style>
          <a:lnRef idx="1">
            <a:schemeClr val="accent5"/>
          </a:lnRef>
          <a:fillRef idx="2">
            <a:schemeClr val="accent5"/>
          </a:fillRef>
          <a:effectRef idx="1">
            <a:schemeClr val="accent5"/>
          </a:effectRef>
          <a:fontRef idx="minor">
            <a:schemeClr val="dk1"/>
          </a:fontRef>
        </p:style>
        <p:txBody>
          <a:bodyPr>
            <a:spAutoFit/>
          </a:bodyPr>
          <a:lstStyle/>
          <a:p>
            <a:pPr fontAlgn="auto">
              <a:spcBef>
                <a:spcPts val="0"/>
              </a:spcBef>
              <a:spcAft>
                <a:spcPts val="0"/>
              </a:spcAft>
              <a:defRPr/>
            </a:pPr>
            <a:r>
              <a:rPr lang="en-US" dirty="0"/>
              <a:t>In practice, transformers waste energy as heat due to resistance of the coils and eddy currents produced by the changing flux. The core is laminated to reduce this.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972</TotalTime>
  <Words>777</Words>
  <Application>Microsoft Office PowerPoint</Application>
  <PresentationFormat>On-screen Show (4:3)</PresentationFormat>
  <Paragraphs>43</Paragraphs>
  <Slides>7</Slides>
  <Notes>5</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Slide 1</vt:lpstr>
      <vt:lpstr>Slide 2</vt:lpstr>
      <vt:lpstr>Slide 3</vt:lpstr>
      <vt:lpstr>Slide 4</vt:lpstr>
      <vt:lpstr>Slide 5</vt:lpstr>
      <vt:lpstr>Slide 6</vt:lpstr>
      <vt:lpstr>Slide 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DELL</cp:lastModifiedBy>
  <cp:revision>116</cp:revision>
  <dcterms:created xsi:type="dcterms:W3CDTF">2006-08-16T00:00:00Z</dcterms:created>
  <dcterms:modified xsi:type="dcterms:W3CDTF">2020-07-17T10:19:10Z</dcterms:modified>
</cp:coreProperties>
</file>