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0"/>
  </p:notesMasterIdLst>
  <p:handoutMasterIdLst>
    <p:handoutMasterId r:id="rId21"/>
  </p:handoutMasterIdLst>
  <p:sldIdLst>
    <p:sldId id="256" r:id="rId2"/>
    <p:sldId id="338" r:id="rId3"/>
    <p:sldId id="333" r:id="rId4"/>
    <p:sldId id="340" r:id="rId5"/>
    <p:sldId id="332" r:id="rId6"/>
    <p:sldId id="339" r:id="rId7"/>
    <p:sldId id="337" r:id="rId8"/>
    <p:sldId id="334" r:id="rId9"/>
    <p:sldId id="336" r:id="rId10"/>
    <p:sldId id="335" r:id="rId11"/>
    <p:sldId id="342" r:id="rId12"/>
    <p:sldId id="341" r:id="rId13"/>
    <p:sldId id="343" r:id="rId14"/>
    <p:sldId id="346" r:id="rId15"/>
    <p:sldId id="344" r:id="rId16"/>
    <p:sldId id="331" r:id="rId17"/>
    <p:sldId id="345" r:id="rId18"/>
    <p:sldId id="283" r:id="rId1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66FF"/>
    <a:srgbClr val="CC3300"/>
    <a:srgbClr val="00FFFF"/>
    <a:srgbClr val="00FF00"/>
    <a:srgbClr val="87B7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/>
            </a:lvl1pPr>
          </a:lstStyle>
          <a:p>
            <a:pPr>
              <a:defRPr/>
            </a:pPr>
            <a:fld id="{CAEFC0EF-2F7E-4565-89E2-2B278318C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469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AD5D48E-9B0A-47EA-BF18-3F8E862F80A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6544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4C40208-5A25-4AE0-B1B0-2E334F768215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516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3D90F1-33AC-4988-B9F3-B54BB050B800}" type="slidenum">
              <a:rPr lang="tr-TR" altLang="en-US" smtClean="0"/>
              <a:pPr>
                <a:spcBef>
                  <a:spcPct val="0"/>
                </a:spcBef>
              </a:pPr>
              <a:t>18</a:t>
            </a:fld>
            <a:endParaRPr lang="tr-TR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761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tr-TR" altLang="en-US" noProof="0" smtClean="0"/>
              <a:t>Click to edit Master title style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tr-TR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C3025-DAE4-41C3-9815-D8256B181A2A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579681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76E55-BAF6-4328-AFB9-EEEEC0CE5734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144151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3AEA1-42A9-459C-871B-970F42E55924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617447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CD43E-8B14-40F4-BC4D-DCE745546017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787769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F7B3F6-1D65-429E-A8A5-1EFBB0508728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761886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2FE97-2920-475B-B259-4F8D5DBBB28A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781372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D7392-13E4-4E74-9AB3-F4929A1D4CEE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590108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95219-724F-450B-98D4-966A92F5FD8F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536118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8A11C-122E-4C9F-8DEB-80F6E7D75CA0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94175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5D8C7-02A3-4322-A765-3FF25F315A9F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503495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E1E08-575B-4336-A47F-1B2650F72A50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15683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B66F9-ABC2-40E0-81DE-BA4C4A1EF70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088228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2FDF9-0998-4AB5-9BA7-C7ACBA5610C4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827735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text styles</a:t>
            </a:r>
          </a:p>
          <a:p>
            <a:pPr lvl="1"/>
            <a:r>
              <a:rPr lang="tr-TR" altLang="en-US" smtClean="0"/>
              <a:t>Second level</a:t>
            </a:r>
          </a:p>
          <a:p>
            <a:pPr lvl="2"/>
            <a:r>
              <a:rPr lang="tr-TR" altLang="en-US" smtClean="0"/>
              <a:t>Third level</a:t>
            </a:r>
          </a:p>
          <a:p>
            <a:pPr lvl="3"/>
            <a:r>
              <a:rPr lang="tr-TR" altLang="en-US" smtClean="0"/>
              <a:t>Fourth level</a:t>
            </a:r>
          </a:p>
          <a:p>
            <a:pPr lvl="4"/>
            <a:r>
              <a:rPr lang="tr-TR" altLang="en-US" smtClean="0"/>
              <a:t>Fifth level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06DD3F0A-9D36-4D21-9634-E7456429CA1A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295400"/>
            <a:ext cx="7623175" cy="1752600"/>
          </a:xfrm>
        </p:spPr>
        <p:txBody>
          <a:bodyPr/>
          <a:lstStyle/>
          <a:p>
            <a:pPr algn="ctr" eaLnBrk="1" hangingPunct="1"/>
            <a:r>
              <a:rPr lang="en-US" altLang="en-US" sz="4400" dirty="0" smtClean="0"/>
              <a:t>(a</a:t>
            </a:r>
            <a:r>
              <a:rPr lang="en-US" altLang="en-US" sz="4400" dirty="0"/>
              <a:t>) Demonstrate the use </a:t>
            </a:r>
            <a:r>
              <a:rPr lang="en-US" altLang="en-US" sz="4400" dirty="0" smtClean="0"/>
              <a:t>of MATLAB Graphics</a:t>
            </a:r>
            <a:br>
              <a:rPr lang="en-US" altLang="en-US" sz="4400" dirty="0" smtClean="0"/>
            </a:br>
            <a:r>
              <a:rPr lang="en-US" altLang="en-US" sz="4400" dirty="0" smtClean="0"/>
              <a:t>(b)Implementation of basic Signals in MATLAB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200400"/>
            <a:ext cx="6553200" cy="1752600"/>
          </a:xfrm>
        </p:spPr>
        <p:txBody>
          <a:bodyPr/>
          <a:lstStyle/>
          <a:p>
            <a:pPr algn="ctr" eaLnBrk="1" hangingPunct="1"/>
            <a:endParaRPr lang="en-US" altLang="en-US" dirty="0" smtClean="0"/>
          </a:p>
          <a:p>
            <a:pPr algn="ctr" eaLnBrk="1" hangingPunct="1"/>
            <a:endParaRPr lang="en-US" altLang="en-US" dirty="0" smtClean="0"/>
          </a:p>
          <a:p>
            <a:pPr algn="ctr" eaLnBrk="1" hangingPunct="1"/>
            <a:endParaRPr lang="en-US" altLang="en-US" dirty="0" smtClean="0"/>
          </a:p>
          <a:p>
            <a:pPr algn="ctr" eaLnBrk="1" hangingPunct="1"/>
            <a:r>
              <a:rPr lang="en-US" altLang="en-US" dirty="0" smtClean="0"/>
              <a:t>Signals &amp; Systems</a:t>
            </a:r>
          </a:p>
          <a:p>
            <a:pPr algn="ctr" eaLnBrk="1" hangingPunct="1"/>
            <a:r>
              <a:rPr lang="en-US" altLang="en-US" dirty="0" smtClean="0"/>
              <a:t>Lab No. 02</a:t>
            </a:r>
          </a:p>
          <a:p>
            <a:pPr algn="ctr" eaLnBrk="1" hangingPunct="1"/>
            <a:r>
              <a:rPr lang="en-US" altLang="en-US" dirty="0" smtClean="0"/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5252133" y="6400800"/>
            <a:ext cx="37027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dirty="0" smtClean="0"/>
              <a:t>Delivered By: </a:t>
            </a:r>
            <a:r>
              <a:rPr lang="en-US" altLang="en-US" b="1" dirty="0" smtClean="0"/>
              <a:t>Engr. </a:t>
            </a:r>
            <a:r>
              <a:rPr lang="en-US" altLang="en-US" b="1" dirty="0" smtClean="0"/>
              <a:t>Kiran Arshad</a:t>
            </a:r>
            <a:endParaRPr lang="en-US" altLang="en-US" b="1" dirty="0" smtClean="0"/>
          </a:p>
          <a:p>
            <a:pPr algn="ctr"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en-US" altLang="en-US" smtClean="0"/>
              <a:t>Creating Multiple Data Tips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40325"/>
          </a:xfrm>
        </p:spPr>
        <p:txBody>
          <a:bodyPr/>
          <a:lstStyle/>
          <a:p>
            <a:pPr algn="just"/>
            <a:r>
              <a:rPr lang="en-US" altLang="en-US" sz="2000" smtClean="0"/>
              <a:t>Normally, there is only one data tip displayed at one time. However, you can display multiple data tips simultaneously on a graph. This is a simple way to annotate a number of points on a graph.</a:t>
            </a:r>
          </a:p>
          <a:p>
            <a:pPr algn="just"/>
            <a:r>
              <a:rPr lang="en-US" altLang="en-US" sz="2000" smtClean="0"/>
              <a:t>Use the following procedure to create multiple data tips.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en-US" sz="2000" smtClean="0"/>
              <a:t>Enable data cursor mode from the figure toolbar. The cursor changes to a cross.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en-US" sz="2000" smtClean="0"/>
              <a:t>Click on the graph to insert a data tip.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en-US" sz="2000" smtClean="0"/>
              <a:t>Right-click to display the context menu. Select Create New Data tip.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en-US" sz="2000" smtClean="0"/>
              <a:t>Click on the graph to place the second data tip. e way to annotate a number of points on a graph.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en-US" altLang="en-US" smtClean="0">
                <a:solidFill>
                  <a:srgbClr val="FF0000"/>
                </a:solidFill>
              </a:rPr>
              <a:t>Input</a:t>
            </a:r>
            <a:r>
              <a:rPr lang="en-US" altLang="en-US" smtClean="0"/>
              <a:t> command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3581400"/>
          </a:xfrm>
        </p:spPr>
        <p:txBody>
          <a:bodyPr/>
          <a:lstStyle/>
          <a:p>
            <a:pPr algn="just">
              <a:defRPr/>
            </a:pPr>
            <a:r>
              <a:rPr lang="en-US" sz="2400" dirty="0" smtClean="0"/>
              <a:t> input  &gt;&gt;&gt;Prompt for user input. 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R = </a:t>
            </a:r>
            <a:r>
              <a:rPr lang="en-US" sz="2400" dirty="0" smtClean="0">
                <a:solidFill>
                  <a:srgbClr val="FF0000"/>
                </a:solidFill>
              </a:rPr>
              <a:t>input</a:t>
            </a:r>
            <a:r>
              <a:rPr lang="en-US" sz="2400" dirty="0" smtClean="0"/>
              <a:t>('How many apples') gives the user the prompt in the text string and then waits for input from the keyboard.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n-US" sz="2400" dirty="0"/>
              <a:t>	</a:t>
            </a:r>
            <a:r>
              <a:rPr lang="en-US" sz="2400" dirty="0" smtClean="0"/>
              <a:t>The input can be any MATLAB expression, which is evaluated, using the variables in the current workspace, and the result returned in R.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017587"/>
          </a:xfrm>
        </p:spPr>
        <p:txBody>
          <a:bodyPr/>
          <a:lstStyle/>
          <a:p>
            <a:pPr algn="just"/>
            <a:r>
              <a:rPr lang="en-US" altLang="en-US" smtClean="0"/>
              <a:t>(b) </a:t>
            </a:r>
            <a:r>
              <a:rPr lang="en-US" altLang="en-US" sz="3200" smtClean="0"/>
              <a:t>Implementation of basic signals in MATLAB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40325"/>
          </a:xfrm>
        </p:spPr>
        <p:txBody>
          <a:bodyPr/>
          <a:lstStyle/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Unit Step Signal: </a:t>
            </a:r>
            <a:r>
              <a:rPr lang="en-US" sz="2400" dirty="0" smtClean="0"/>
              <a:t>(Also called as Heaviside Step function) is a discontinuous function whose value is zero for negative argument and one for positive argument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 smtClean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algn="just">
              <a:defRPr/>
            </a:pPr>
            <a:r>
              <a:rPr lang="en-US" sz="1800" dirty="0" err="1" smtClean="0"/>
              <a:t>clc</a:t>
            </a:r>
            <a:r>
              <a:rPr lang="en-US" sz="1800" dirty="0" smtClean="0"/>
              <a:t>;</a:t>
            </a:r>
          </a:p>
          <a:p>
            <a:pPr algn="just">
              <a:defRPr/>
            </a:pPr>
            <a:r>
              <a:rPr lang="en-US" sz="1800" dirty="0" smtClean="0"/>
              <a:t>clear all;</a:t>
            </a:r>
          </a:p>
          <a:p>
            <a:pPr algn="just">
              <a:defRPr/>
            </a:pPr>
            <a:r>
              <a:rPr lang="en-US" sz="1800" dirty="0" smtClean="0"/>
              <a:t>N=input</a:t>
            </a:r>
            <a:r>
              <a:rPr lang="en-US" sz="1800" dirty="0"/>
              <a:t>('Number of Samples = ');</a:t>
            </a:r>
          </a:p>
          <a:p>
            <a:pPr algn="just">
              <a:defRPr/>
            </a:pPr>
            <a:r>
              <a:rPr lang="en-US" sz="1800" dirty="0"/>
              <a:t>n=-N:1:N</a:t>
            </a:r>
          </a:p>
          <a:p>
            <a:pPr algn="just">
              <a:defRPr/>
            </a:pPr>
            <a:r>
              <a:rPr lang="en-US" sz="1800" dirty="0"/>
              <a:t>x=[zeros(1,N) 1 ones(1,N)]</a:t>
            </a:r>
          </a:p>
          <a:p>
            <a:pPr algn="just">
              <a:defRPr/>
            </a:pPr>
            <a:r>
              <a:rPr lang="en-US" sz="1800" dirty="0"/>
              <a:t>stem(</a:t>
            </a:r>
            <a:r>
              <a:rPr lang="en-US" sz="1800" dirty="0" err="1"/>
              <a:t>n,x</a:t>
            </a:r>
            <a:r>
              <a:rPr lang="en-US" sz="1800" dirty="0"/>
              <a:t>);</a:t>
            </a:r>
          </a:p>
          <a:p>
            <a:pPr algn="just">
              <a:defRPr/>
            </a:pPr>
            <a:r>
              <a:rPr lang="en-US" sz="1800" dirty="0" err="1"/>
              <a:t>xlabel</a:t>
            </a:r>
            <a:r>
              <a:rPr lang="en-US" sz="1800" dirty="0"/>
              <a:t>('Time');</a:t>
            </a:r>
          </a:p>
          <a:p>
            <a:pPr algn="just">
              <a:defRPr/>
            </a:pPr>
            <a:r>
              <a:rPr lang="en-US" sz="1800" dirty="0" err="1"/>
              <a:t>ylabel</a:t>
            </a:r>
            <a:r>
              <a:rPr lang="en-US" sz="1800" dirty="0"/>
              <a:t>('Amplitude');</a:t>
            </a:r>
          </a:p>
          <a:p>
            <a:pPr algn="just">
              <a:defRPr/>
            </a:pPr>
            <a:r>
              <a:rPr lang="en-US" sz="1800" dirty="0"/>
              <a:t>title('Unit Step');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  <p:pic>
        <p:nvPicPr>
          <p:cNvPr id="17412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133600"/>
            <a:ext cx="22860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095500"/>
            <a:ext cx="52959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581400"/>
            <a:ext cx="62087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en-US" altLang="en-US" smtClean="0"/>
              <a:t>Unit Impulse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6525"/>
          </a:xfrm>
        </p:spPr>
        <p:txBody>
          <a:bodyPr/>
          <a:lstStyle/>
          <a:p>
            <a:pPr algn="just"/>
            <a:r>
              <a:rPr lang="en-US" altLang="en-US" sz="2400" smtClean="0"/>
              <a:t>A function δ[n] that has the value zero everywhere except at x = 0 where its value is infinitely large in such a way that its total integral is 1. In signal processing it is referred to as the unit impulse function</a:t>
            </a:r>
            <a:br>
              <a:rPr lang="en-US" altLang="en-US" sz="2400" smtClean="0"/>
            </a:br>
            <a:endParaRPr lang="en-US" altLang="en-US" sz="2400" smtClean="0"/>
          </a:p>
          <a:p>
            <a:pPr algn="just"/>
            <a:endParaRPr lang="en-US" altLang="en-US" sz="2400" smtClean="0"/>
          </a:p>
          <a:p>
            <a:pPr algn="just"/>
            <a:endParaRPr lang="en-US" altLang="en-US" sz="1800" smtClean="0"/>
          </a:p>
          <a:p>
            <a:pPr algn="just"/>
            <a:r>
              <a:rPr lang="en-US" altLang="en-US" sz="2000" smtClean="0"/>
              <a:t>N=input('Number of Samples = ');</a:t>
            </a:r>
          </a:p>
          <a:p>
            <a:pPr algn="just"/>
            <a:r>
              <a:rPr lang="en-US" altLang="en-US" sz="2000" smtClean="0"/>
              <a:t>n=-N:1:N</a:t>
            </a:r>
          </a:p>
          <a:p>
            <a:pPr algn="just"/>
            <a:r>
              <a:rPr lang="en-US" altLang="en-US" sz="2000" smtClean="0"/>
              <a:t>x=[zeros(1,N) 1 zeros(1,N)]</a:t>
            </a:r>
          </a:p>
          <a:p>
            <a:pPr algn="just"/>
            <a:r>
              <a:rPr lang="en-US" altLang="en-US" sz="2000" smtClean="0"/>
              <a:t>stem(n,x);</a:t>
            </a:r>
          </a:p>
          <a:p>
            <a:pPr algn="just"/>
            <a:r>
              <a:rPr lang="en-US" altLang="en-US" sz="2000" smtClean="0"/>
              <a:t>xlabel('Time');</a:t>
            </a:r>
          </a:p>
          <a:p>
            <a:pPr algn="just"/>
            <a:r>
              <a:rPr lang="en-US" altLang="en-US" sz="2000" smtClean="0"/>
              <a:t>ylabel('Amplitude');</a:t>
            </a:r>
          </a:p>
          <a:p>
            <a:pPr algn="just"/>
            <a:r>
              <a:rPr lang="en-US" altLang="en-US" sz="2000" smtClean="0"/>
              <a:t>title(‘Unit Impulse');</a:t>
            </a:r>
          </a:p>
          <a:p>
            <a:pPr algn="just"/>
            <a:endParaRPr lang="en-US" altLang="en-US" sz="2400" smtClean="0"/>
          </a:p>
          <a:p>
            <a:pPr algn="just"/>
            <a:endParaRPr lang="en-US" altLang="en-US" sz="2400" smtClean="0"/>
          </a:p>
        </p:txBody>
      </p:sp>
      <p:pic>
        <p:nvPicPr>
          <p:cNvPr id="18436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475" y="2438400"/>
            <a:ext cx="145732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438400"/>
            <a:ext cx="22860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8775" y="3790950"/>
            <a:ext cx="268128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en-US" altLang="en-US" smtClean="0"/>
              <a:t>Exponential Signal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6788"/>
            <a:ext cx="8229600" cy="4530725"/>
          </a:xfrm>
        </p:spPr>
        <p:txBody>
          <a:bodyPr/>
          <a:lstStyle/>
          <a:p>
            <a:pPr algn="just">
              <a:defRPr/>
            </a:pPr>
            <a:r>
              <a:rPr lang="en-US" sz="2000" dirty="0" smtClean="0"/>
              <a:t>Exponential signals are of the form </a:t>
            </a:r>
            <a:r>
              <a:rPr lang="en-US" sz="2000" dirty="0" smtClean="0">
                <a:solidFill>
                  <a:srgbClr val="FF0000"/>
                </a:solidFill>
              </a:rPr>
              <a:t>x(t)=</a:t>
            </a:r>
            <a:r>
              <a:rPr lang="en-US" sz="2000" dirty="0" err="1" smtClean="0">
                <a:solidFill>
                  <a:srgbClr val="FF0000"/>
                </a:solidFill>
              </a:rPr>
              <a:t>Ce</a:t>
            </a:r>
            <a:r>
              <a:rPr lang="en-US" sz="2000" baseline="30000" dirty="0" err="1" smtClean="0">
                <a:solidFill>
                  <a:srgbClr val="FF0000"/>
                </a:solidFill>
              </a:rPr>
              <a:t>at</a:t>
            </a:r>
            <a:endParaRPr lang="en-US" sz="2000" baseline="30000" dirty="0" smtClean="0">
              <a:solidFill>
                <a:srgbClr val="FF0000"/>
              </a:solidFill>
            </a:endParaRPr>
          </a:p>
          <a:p>
            <a:pPr algn="just">
              <a:defRPr/>
            </a:pPr>
            <a:r>
              <a:rPr lang="en-US" sz="2000" dirty="0" smtClean="0"/>
              <a:t>If a&gt;0, x(t) is increasing/growing function, if a&lt;0, x(t) is decreasing/decaying function. If t=0 then x(t)=C </a:t>
            </a:r>
          </a:p>
          <a:p>
            <a:pPr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Plot the signal x(t)=3e</a:t>
            </a:r>
            <a:r>
              <a:rPr lang="en-US" sz="2000" baseline="30000" dirty="0" smtClean="0">
                <a:solidFill>
                  <a:srgbClr val="FF0000"/>
                </a:solidFill>
              </a:rPr>
              <a:t>0.4t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and y(t)=2e</a:t>
            </a:r>
            <a:r>
              <a:rPr lang="en-US" sz="2000" baseline="30000" dirty="0" smtClean="0">
                <a:solidFill>
                  <a:srgbClr val="FF0000"/>
                </a:solidFill>
              </a:rPr>
              <a:t>-0.9t </a:t>
            </a:r>
            <a:r>
              <a:rPr lang="en-US" sz="2000" dirty="0" smtClean="0">
                <a:solidFill>
                  <a:srgbClr val="FF0000"/>
                </a:solidFill>
              </a:rPr>
              <a:t>in the time interval -2≤ t ≤ 5.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n-US" sz="2000" dirty="0"/>
              <a:t>t=-</a:t>
            </a:r>
            <a:r>
              <a:rPr lang="en-US" sz="2000" dirty="0" smtClean="0"/>
              <a:t>2:0.01:5</a:t>
            </a:r>
            <a:r>
              <a:rPr lang="en-US" sz="2000" dirty="0"/>
              <a:t>;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n-US" sz="2000" dirty="0"/>
              <a:t>x=3*</a:t>
            </a:r>
            <a:r>
              <a:rPr lang="en-US" sz="2000" dirty="0" err="1"/>
              <a:t>exp</a:t>
            </a:r>
            <a:r>
              <a:rPr lang="en-US" sz="2000" dirty="0"/>
              <a:t>(0.4*t);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n-US" sz="2000" dirty="0"/>
              <a:t>y=2*</a:t>
            </a:r>
            <a:r>
              <a:rPr lang="en-US" sz="2000" dirty="0" err="1"/>
              <a:t>exp</a:t>
            </a:r>
            <a:r>
              <a:rPr lang="en-US" sz="2000" dirty="0"/>
              <a:t>(-0.9*t</a:t>
            </a:r>
            <a:r>
              <a:rPr lang="en-US" sz="2000" dirty="0" smtClean="0"/>
              <a:t>); </a:t>
            </a:r>
            <a:endParaRPr lang="en-US" sz="2000" dirty="0"/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n-US" sz="2000" dirty="0" smtClean="0"/>
              <a:t>plot(</a:t>
            </a:r>
            <a:r>
              <a:rPr lang="en-US" sz="2000" dirty="0" err="1" smtClean="0"/>
              <a:t>t,x</a:t>
            </a:r>
            <a:r>
              <a:rPr lang="en-US" sz="2000" dirty="0" smtClean="0"/>
              <a:t>)</a:t>
            </a:r>
            <a:endParaRPr lang="en-US" sz="2000" dirty="0"/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n-US" sz="2000" dirty="0"/>
              <a:t>hold on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n-US" sz="2000" dirty="0"/>
              <a:t>plot(</a:t>
            </a:r>
            <a:r>
              <a:rPr lang="en-US" sz="2000" dirty="0" err="1"/>
              <a:t>t,y</a:t>
            </a:r>
            <a:r>
              <a:rPr lang="en-US" sz="2000" dirty="0"/>
              <a:t>)</a:t>
            </a:r>
          </a:p>
          <a:p>
            <a:pPr>
              <a:defRPr/>
            </a:pP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1946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5650" y="2057400"/>
            <a:ext cx="523875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pPr algn="just"/>
            <a:r>
              <a:rPr lang="en-US" altLang="en-US" sz="3600" smtClean="0"/>
              <a:t>Representation of Signal as sum of impulse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40325"/>
          </a:xfrm>
        </p:spPr>
        <p:txBody>
          <a:bodyPr/>
          <a:lstStyle/>
          <a:p>
            <a:pPr algn="just"/>
            <a:r>
              <a:rPr lang="en-US" altLang="en-US" sz="2000" smtClean="0"/>
              <a:t>Any discrete time signal can be broken down into a series of individual impulses which when added together give back the original discrete time signal.</a:t>
            </a:r>
          </a:p>
          <a:p>
            <a:endParaRPr lang="en-US" altLang="en-US" smtClean="0"/>
          </a:p>
        </p:txBody>
      </p:sp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75" t="49001" r="36874" b="19000"/>
          <a:stretch>
            <a:fillRect/>
          </a:stretch>
        </p:blipFill>
        <p:spPr bwMode="auto">
          <a:xfrm>
            <a:off x="1524000" y="2057400"/>
            <a:ext cx="59436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n-US" altLang="en-US" smtClean="0"/>
              <a:t>Lab Tasks…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algn="just">
              <a:defRPr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 Task 1: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a function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your name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‘name(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a,n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)’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acquires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amplitude (a) and index sequence (n) as a function argument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plots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step u[n]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impulse δ[n]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functions in same window using subplot. All functions must have same amplitude value a and index range [n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endParaRPr lang="en-US" sz="2000" dirty="0"/>
          </a:p>
          <a:p>
            <a:pPr algn="just">
              <a:defRPr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 Task 2: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Write a MATLAB program to generate a sinusoidal sequence. x[n] =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Acos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φ )and plot the sequence using the stem function. The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data specified by the user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amplitude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angular frequency w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and the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 φ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 0 &lt; w &lt;π and 0 &lt; φ &lt; 2 π.</a:t>
            </a:r>
          </a:p>
          <a:p>
            <a:pPr algn="just">
              <a:defRPr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 Task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Write a MATLAB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with name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expsignal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A,a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that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generates and plots the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 exponential sequence given as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x[n]=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2000" baseline="30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the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amplitude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the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indexing value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Solve it for the following cases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Growing exponential when a&gt;1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(ii) Decaying exponential when a&lt;1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(iii) a=-1 and (iv) a=1, observe the output and comment about them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 smtClean="0">
              <a:solidFill>
                <a:srgbClr val="FF0000"/>
              </a:solidFill>
            </a:endParaRPr>
          </a:p>
          <a:p>
            <a:pPr algn="just">
              <a:defRPr/>
            </a:pP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en-US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92725"/>
          </a:xfrm>
        </p:spPr>
        <p:txBody>
          <a:bodyPr/>
          <a:lstStyle/>
          <a:p>
            <a:r>
              <a:rPr lang="en-US" alt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 Task 4: </a:t>
            </a:r>
            <a:r>
              <a:rPr lang="en-US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Plot each of the following signals in the interval 0 ≤ n ≤ 20:</a:t>
            </a:r>
          </a:p>
          <a:p>
            <a:endParaRPr lang="en-US" altLang="en-US" smtClean="0"/>
          </a:p>
        </p:txBody>
      </p:sp>
      <p:pic>
        <p:nvPicPr>
          <p:cNvPr id="22531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219200"/>
            <a:ext cx="2133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905000"/>
            <a:ext cx="7772400" cy="914400"/>
          </a:xfrm>
        </p:spPr>
        <p:txBody>
          <a:bodyPr/>
          <a:lstStyle/>
          <a:p>
            <a:pPr algn="ctr" eaLnBrk="1" hangingPunct="1"/>
            <a:r>
              <a:rPr lang="en-US" altLang="en-US" sz="5700" smtClean="0">
                <a:solidFill>
                  <a:srgbClr val="FF3300"/>
                </a:solidFill>
              </a:rPr>
              <a:t>Thank You…</a:t>
            </a:r>
            <a:endParaRPr lang="en-US" altLang="en-US" sz="5700" smtClean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Specifying Line Style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229600" cy="4530725"/>
          </a:xfrm>
        </p:spPr>
        <p:txBody>
          <a:bodyPr/>
          <a:lstStyle/>
          <a:p>
            <a:r>
              <a:rPr lang="en-US" altLang="en-US" sz="2000" smtClean="0"/>
              <a:t>This example shows how to create a plot using a dashed line. Add the optional line specification, '--', to the x,y pair. </a:t>
            </a:r>
          </a:p>
          <a:p>
            <a:r>
              <a:rPr lang="en-US" altLang="en-US" sz="2000" smtClean="0"/>
              <a:t>The general syntax is </a:t>
            </a:r>
            <a:r>
              <a:rPr lang="en-US" altLang="en-US" sz="2000" smtClean="0">
                <a:solidFill>
                  <a:srgbClr val="FF0000"/>
                </a:solidFill>
              </a:rPr>
              <a:t>Plot(x,y,’linestyle’,….)</a:t>
            </a:r>
          </a:p>
          <a:p>
            <a:endParaRPr lang="en-US" altLang="en-US" sz="2000" smtClean="0"/>
          </a:p>
          <a:p>
            <a:endParaRPr lang="en-US" altLang="en-US" sz="2000" smtClean="0"/>
          </a:p>
          <a:p>
            <a:endParaRPr lang="en-US" altLang="en-US" sz="2000" smtClean="0"/>
          </a:p>
          <a:p>
            <a:endParaRPr lang="en-US" altLang="en-US" sz="2000" smtClean="0"/>
          </a:p>
          <a:p>
            <a:endParaRPr lang="en-US" altLang="en-US" sz="2000" smtClean="0"/>
          </a:p>
          <a:p>
            <a:endParaRPr lang="en-US" altLang="en-US" sz="2000" smtClean="0"/>
          </a:p>
          <a:p>
            <a:endParaRPr lang="en-US" altLang="en-US" sz="2000" smtClean="0"/>
          </a:p>
          <a:p>
            <a:endParaRPr lang="en-US" altLang="en-US" sz="2000" smtClean="0"/>
          </a:p>
          <a:p>
            <a:endParaRPr lang="en-US" altLang="en-US" sz="2000" smtClean="0"/>
          </a:p>
          <a:p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pic>
        <p:nvPicPr>
          <p:cNvPr id="717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133600"/>
            <a:ext cx="3810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0" y="1143000"/>
            <a:ext cx="356235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648200"/>
            <a:ext cx="3200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581400"/>
            <a:ext cx="36576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Specifying different lines for different colors and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3072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The general syntax is Plot(x,y,’</a:t>
            </a:r>
            <a:r>
              <a:rPr lang="en-US" sz="2000" dirty="0" err="1" smtClean="0">
                <a:solidFill>
                  <a:srgbClr val="C00000"/>
                </a:solidFill>
              </a:rPr>
              <a:t>linestyle</a:t>
            </a:r>
            <a:r>
              <a:rPr lang="en-US" sz="2000" dirty="0" err="1" smtClean="0">
                <a:solidFill>
                  <a:srgbClr val="00B050"/>
                </a:solidFill>
              </a:rPr>
              <a:t>linecolor</a:t>
            </a:r>
            <a:r>
              <a:rPr lang="en-US" sz="2000" dirty="0" smtClean="0">
                <a:solidFill>
                  <a:srgbClr val="00B050"/>
                </a:solidFill>
              </a:rPr>
              <a:t>’</a:t>
            </a:r>
            <a:r>
              <a:rPr lang="en-US" sz="2000" dirty="0" smtClean="0"/>
              <a:t>,….)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8196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5650" y="1981200"/>
            <a:ext cx="6381750" cy="419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590800"/>
            <a:ext cx="3276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73725"/>
          </a:xfrm>
        </p:spPr>
        <p:txBody>
          <a:bodyPr/>
          <a:lstStyle/>
          <a:p>
            <a:pPr algn="just"/>
            <a:r>
              <a:rPr lang="en-US" altLang="en-US" smtClean="0"/>
              <a:t>The plot is same as previous cos and sine.. </a:t>
            </a:r>
            <a:r>
              <a:rPr lang="en-US" altLang="en-US" smtClean="0">
                <a:solidFill>
                  <a:srgbClr val="FF0000"/>
                </a:solidFill>
              </a:rPr>
              <a:t>Identify the line color and line style </a:t>
            </a:r>
            <a:r>
              <a:rPr lang="en-US" altLang="en-US" smtClean="0"/>
              <a:t>…</a:t>
            </a:r>
          </a:p>
        </p:txBody>
      </p:sp>
      <p:pic>
        <p:nvPicPr>
          <p:cNvPr id="9219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1676400"/>
            <a:ext cx="6610350" cy="442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altLang="en-US" smtClean="0"/>
              <a:t>Specifying different lines for different colors, styles and markers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000" dirty="0"/>
              <a:t>x=0:0.1:2*pi</a:t>
            </a:r>
            <a:r>
              <a:rPr lang="en-US" sz="2000" dirty="0" smtClean="0"/>
              <a:t>;</a:t>
            </a:r>
            <a:endParaRPr lang="en-US" sz="2000" dirty="0"/>
          </a:p>
          <a:p>
            <a:pPr>
              <a:defRPr/>
            </a:pPr>
            <a:r>
              <a:rPr lang="en-US" sz="2000" dirty="0"/>
              <a:t>y=sin(x)</a:t>
            </a:r>
          </a:p>
          <a:p>
            <a:pPr>
              <a:defRPr/>
            </a:pPr>
            <a:r>
              <a:rPr lang="en-US" sz="2000" dirty="0"/>
              <a:t>z=cos(x)</a:t>
            </a:r>
          </a:p>
          <a:p>
            <a:pPr>
              <a:defRPr/>
            </a:pPr>
            <a:r>
              <a:rPr lang="en-US" sz="2000" dirty="0"/>
              <a:t>plot(</a:t>
            </a:r>
            <a:r>
              <a:rPr lang="en-US" sz="2000" dirty="0" err="1"/>
              <a:t>x,y</a:t>
            </a:r>
            <a:r>
              <a:rPr lang="en-US" sz="2000" dirty="0"/>
              <a:t>,'-g.',</a:t>
            </a:r>
            <a:r>
              <a:rPr lang="en-US" sz="2000" dirty="0" err="1"/>
              <a:t>x,z</a:t>
            </a:r>
            <a:r>
              <a:rPr lang="en-US" sz="2000" dirty="0"/>
              <a:t>,'--r*')</a:t>
            </a:r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 smtClean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The general syntax is</a:t>
            </a:r>
          </a:p>
          <a:p>
            <a:pPr>
              <a:defRPr/>
            </a:pPr>
            <a:r>
              <a:rPr lang="en-US" sz="2000" dirty="0" smtClean="0"/>
              <a:t>Plot(x,y,’</a:t>
            </a:r>
            <a:r>
              <a:rPr lang="en-US" sz="2000" dirty="0" err="1" smtClean="0">
                <a:solidFill>
                  <a:srgbClr val="C00000"/>
                </a:solidFill>
              </a:rPr>
              <a:t>linestyle</a:t>
            </a:r>
            <a:r>
              <a:rPr lang="en-US" sz="2000" dirty="0" err="1" smtClean="0">
                <a:solidFill>
                  <a:srgbClr val="00B050"/>
                </a:solidFill>
              </a:rPr>
              <a:t>linecolor</a:t>
            </a:r>
            <a:r>
              <a:rPr lang="en-US" sz="2000" dirty="0" err="1" smtClean="0">
                <a:solidFill>
                  <a:srgbClr val="0066FF"/>
                </a:solidFill>
              </a:rPr>
              <a:t>linemarker</a:t>
            </a:r>
            <a:r>
              <a:rPr lang="en-US" sz="2000" dirty="0" smtClean="0"/>
              <a:t>,….)</a:t>
            </a:r>
            <a:endParaRPr lang="en-US" sz="2000" dirty="0"/>
          </a:p>
          <a:p>
            <a:pPr>
              <a:defRPr/>
            </a:pPr>
            <a:endParaRPr lang="en-US" dirty="0"/>
          </a:p>
        </p:txBody>
      </p:sp>
      <p:pic>
        <p:nvPicPr>
          <p:cNvPr id="1024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0" y="1212850"/>
            <a:ext cx="5543550" cy="450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381000"/>
            <a:ext cx="7162800" cy="5562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n-US" altLang="en-US" smtClean="0"/>
              <a:t>Legend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algn="just"/>
            <a:r>
              <a:rPr lang="en-US" altLang="en-US" sz="2000" smtClean="0"/>
              <a:t>Add a legend to the graph identifying each data set using the legend function. Specify legend descriptions in the order that you plot the lines. </a:t>
            </a:r>
          </a:p>
          <a:p>
            <a:pPr algn="just"/>
            <a:endParaRPr lang="en-US" altLang="en-US" sz="2000" smtClean="0"/>
          </a:p>
          <a:p>
            <a:r>
              <a:rPr lang="en-US" altLang="en-US" sz="2000" smtClean="0"/>
              <a:t>x=0:0.1:2*pi; </a:t>
            </a:r>
          </a:p>
          <a:p>
            <a:r>
              <a:rPr lang="en-US" altLang="en-US" sz="2000" smtClean="0"/>
              <a:t>y=sin(x)</a:t>
            </a:r>
          </a:p>
          <a:p>
            <a:r>
              <a:rPr lang="en-US" altLang="en-US" sz="2000" smtClean="0"/>
              <a:t>z=cos(x)</a:t>
            </a:r>
          </a:p>
          <a:p>
            <a:r>
              <a:rPr lang="en-US" altLang="en-US" sz="2000" smtClean="0"/>
              <a:t>plot(x,y,'-g.',x,z,'--r*')</a:t>
            </a:r>
          </a:p>
          <a:p>
            <a:r>
              <a:rPr lang="en-US" altLang="en-US" sz="2000" smtClean="0"/>
              <a:t>legend('y=sin(x)','z=cos(x)')</a:t>
            </a:r>
          </a:p>
          <a:p>
            <a:pPr algn="just"/>
            <a:endParaRPr lang="en-US" altLang="en-US" sz="2000" smtClean="0"/>
          </a:p>
        </p:txBody>
      </p:sp>
      <p:pic>
        <p:nvPicPr>
          <p:cNvPr id="1229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676400"/>
            <a:ext cx="5695950" cy="424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n-US" altLang="en-US" smtClean="0"/>
              <a:t>Data Exploration…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403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Display Data Values Interactively:</a:t>
            </a:r>
          </a:p>
          <a:p>
            <a:pPr lvl="1" algn="just"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Data cursors </a:t>
            </a:r>
            <a:r>
              <a:rPr lang="en-US" sz="2400" dirty="0" smtClean="0"/>
              <a:t>enable you to read data directly from a graph by displaying the values of points you select on plotted lines, surfaces, images, and so on. You can place multiple data tips in a plot and move them interactively. If you save the figure, the data tips in it are saved, along with any other annotations present. </a:t>
            </a:r>
          </a:p>
          <a:p>
            <a:pPr lvl="1" algn="just"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Enabling Data Cursor Mode </a:t>
            </a:r>
            <a:r>
              <a:rPr lang="en-US" sz="2400" dirty="0" smtClean="0"/>
              <a:t>:</a:t>
            </a:r>
          </a:p>
          <a:p>
            <a:pPr marL="344487" lvl="1" indent="0" algn="just"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	Once you have enabled data cursor mode, clicking the mouse on a line or other graph object displays data values of the point clicked. Clicking elsewhere does not create or update data tips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990600"/>
            <a:ext cx="8229600" cy="48402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2168</TotalTime>
  <Words>866</Words>
  <Application>Microsoft Office PowerPoint</Application>
  <PresentationFormat>On-screen Show (4:3)</PresentationFormat>
  <Paragraphs>114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Garamond</vt:lpstr>
      <vt:lpstr>Times New Roman</vt:lpstr>
      <vt:lpstr>Wingdings</vt:lpstr>
      <vt:lpstr>Edge</vt:lpstr>
      <vt:lpstr>(a) Demonstrate the use of MATLAB Graphics (b)Implementation of basic Signals in MATLAB</vt:lpstr>
      <vt:lpstr>Specifying Line Style</vt:lpstr>
      <vt:lpstr>Specifying different lines for different colors and styles</vt:lpstr>
      <vt:lpstr>PowerPoint Presentation</vt:lpstr>
      <vt:lpstr>Specifying different lines for different colors, styles and markers</vt:lpstr>
      <vt:lpstr>PowerPoint Presentation</vt:lpstr>
      <vt:lpstr>Legend </vt:lpstr>
      <vt:lpstr>Data Exploration…</vt:lpstr>
      <vt:lpstr>PowerPoint Presentation</vt:lpstr>
      <vt:lpstr>Creating Multiple Data Tips</vt:lpstr>
      <vt:lpstr>Input command</vt:lpstr>
      <vt:lpstr>(b) Implementation of basic signals in MATLAB</vt:lpstr>
      <vt:lpstr>Unit Impulse Function</vt:lpstr>
      <vt:lpstr>Exponential Signal</vt:lpstr>
      <vt:lpstr>Representation of Signal as sum of impulse</vt:lpstr>
      <vt:lpstr>Lab Tasks…</vt:lpstr>
      <vt:lpstr>PowerPoint Presentation</vt:lpstr>
      <vt:lpstr>Thank You…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MaTLAB</dc:title>
  <dc:creator>Engr. Naveed Anwar</dc:creator>
  <cp:lastModifiedBy>Windows User</cp:lastModifiedBy>
  <cp:revision>234</cp:revision>
  <dcterms:created xsi:type="dcterms:W3CDTF">2005-09-21T15:00:10Z</dcterms:created>
  <dcterms:modified xsi:type="dcterms:W3CDTF">2020-10-16T11:20:50Z</dcterms:modified>
</cp:coreProperties>
</file>