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
  </p:notesMasterIdLst>
  <p:sldIdLst>
    <p:sldId id="290" r:id="rId2"/>
    <p:sldId id="256" r:id="rId3"/>
    <p:sldId id="291" r:id="rId4"/>
    <p:sldId id="258" r:id="rId5"/>
    <p:sldId id="266" r:id="rId6"/>
    <p:sldId id="26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46" autoAdjust="0"/>
  </p:normalViewPr>
  <p:slideViewPr>
    <p:cSldViewPr snapToGrid="0">
      <p:cViewPr varScale="1">
        <p:scale>
          <a:sx n="63" d="100"/>
          <a:sy n="63"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8AB70-1124-48BA-B0C7-0F3F506D8312}" type="datetimeFigureOut">
              <a:rPr lang="en-US" smtClean="0"/>
              <a:t>5/20/2020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887AC-80F9-4899-BF41-E60F6D05DCE0}" type="slidenum">
              <a:rPr lang="en-US" smtClean="0"/>
              <a:t>‹#›</a:t>
            </a:fld>
            <a:endParaRPr lang="en-US"/>
          </a:p>
        </p:txBody>
      </p:sp>
    </p:spTree>
    <p:extLst>
      <p:ext uri="{BB962C8B-B14F-4D97-AF65-F5344CB8AC3E}">
        <p14:creationId xmlns:p14="http://schemas.microsoft.com/office/powerpoint/2010/main" val="20218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87AC-80F9-4899-BF41-E60F6D05DCE0}" type="slidenum">
              <a:rPr lang="en-US" smtClean="0"/>
              <a:t>1</a:t>
            </a:fld>
            <a:endParaRPr lang="en-US"/>
          </a:p>
        </p:txBody>
      </p:sp>
    </p:spTree>
    <p:extLst>
      <p:ext uri="{BB962C8B-B14F-4D97-AF65-F5344CB8AC3E}">
        <p14:creationId xmlns:p14="http://schemas.microsoft.com/office/powerpoint/2010/main" val="161439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87AC-80F9-4899-BF41-E60F6D05DCE0}" type="slidenum">
              <a:rPr lang="en-US" smtClean="0"/>
              <a:t>3</a:t>
            </a:fld>
            <a:endParaRPr lang="en-US"/>
          </a:p>
        </p:txBody>
      </p:sp>
    </p:spTree>
    <p:extLst>
      <p:ext uri="{BB962C8B-B14F-4D97-AF65-F5344CB8AC3E}">
        <p14:creationId xmlns:p14="http://schemas.microsoft.com/office/powerpoint/2010/main" val="1147010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primary active transport, the energy is derived directly from the breakdown of ATP. In the secondary active transport, the energy is derived secondarily from energy that has been stored in the form of ionic concentration differences between the two sides of a membrane.</a:t>
            </a:r>
            <a:endParaRPr lang="en-US" dirty="0"/>
          </a:p>
        </p:txBody>
      </p:sp>
      <p:sp>
        <p:nvSpPr>
          <p:cNvPr id="4" name="Slide Number Placeholder 3"/>
          <p:cNvSpPr>
            <a:spLocks noGrp="1"/>
          </p:cNvSpPr>
          <p:nvPr>
            <p:ph type="sldNum" sz="quarter" idx="10"/>
          </p:nvPr>
        </p:nvSpPr>
        <p:spPr/>
        <p:txBody>
          <a:bodyPr/>
          <a:lstStyle/>
          <a:p>
            <a:fld id="{D29887AC-80F9-4899-BF41-E60F6D05DCE0}" type="slidenum">
              <a:rPr lang="en-US" smtClean="0"/>
              <a:t>6</a:t>
            </a:fld>
            <a:endParaRPr lang="en-US"/>
          </a:p>
        </p:txBody>
      </p:sp>
    </p:spTree>
    <p:extLst>
      <p:ext uri="{BB962C8B-B14F-4D97-AF65-F5344CB8AC3E}">
        <p14:creationId xmlns:p14="http://schemas.microsoft.com/office/powerpoint/2010/main" val="524030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9B8087-AC9A-4C28-B8FC-29740C21F52B}" type="datetimeFigureOut">
              <a:rPr lang="en-US" smtClean="0"/>
              <a:t>5/20/2020</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385227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12114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955449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55119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4071899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49B8087-AC9A-4C28-B8FC-29740C21F52B}" type="datetimeFigureOut">
              <a:rPr lang="en-US" smtClean="0"/>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3166858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49B8087-AC9A-4C28-B8FC-29740C21F52B}" type="datetimeFigureOut">
              <a:rPr lang="en-US" smtClean="0"/>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1474371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9B8087-AC9A-4C28-B8FC-29740C21F52B}"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1325374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9B8087-AC9A-4C28-B8FC-29740C21F52B}"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165034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9B8087-AC9A-4C28-B8FC-29740C21F52B}"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12480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B8087-AC9A-4C28-B8FC-29740C21F52B}"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54478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9B8087-AC9A-4C28-B8FC-29740C21F52B}"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56948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9B8087-AC9A-4C28-B8FC-29740C21F52B}" type="datetimeFigureOut">
              <a:rPr lang="en-US" smtClean="0"/>
              <a:t>5/20/2020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321663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9B8087-AC9A-4C28-B8FC-29740C21F52B}" type="datetimeFigureOut">
              <a:rPr lang="en-US" smtClean="0"/>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9948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B8087-AC9A-4C28-B8FC-29740C21F52B}" type="datetimeFigureOut">
              <a:rPr lang="en-US" smtClean="0"/>
              <a:t>5/20/2020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5869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410807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48736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49B8087-AC9A-4C28-B8FC-29740C21F52B}" type="datetimeFigureOut">
              <a:rPr lang="en-US" smtClean="0"/>
              <a:t>5/20/2020</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AE6DD64-A0DF-47AE-8A1B-BC1C354A4D89}" type="slidenum">
              <a:rPr lang="en-US" smtClean="0"/>
              <a:t>‹#›</a:t>
            </a:fld>
            <a:endParaRPr lang="en-US"/>
          </a:p>
        </p:txBody>
      </p:sp>
    </p:spTree>
    <p:extLst>
      <p:ext uri="{BB962C8B-B14F-4D97-AF65-F5344CB8AC3E}">
        <p14:creationId xmlns:p14="http://schemas.microsoft.com/office/powerpoint/2010/main" val="3218287864"/>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ismillah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67547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smtClean="0"/>
              <a:t>Diuretics</a:t>
            </a:r>
            <a:endParaRPr lang="en-US" sz="8000" dirty="0"/>
          </a:p>
        </p:txBody>
      </p:sp>
      <p:sp>
        <p:nvSpPr>
          <p:cNvPr id="3" name="Subtitle 2"/>
          <p:cNvSpPr>
            <a:spLocks noGrp="1"/>
          </p:cNvSpPr>
          <p:nvPr>
            <p:ph type="subTitle" idx="1"/>
          </p:nvPr>
        </p:nvSpPr>
        <p:spPr>
          <a:xfrm>
            <a:off x="2073647" y="3509963"/>
            <a:ext cx="8791575" cy="1655762"/>
          </a:xfrm>
        </p:spPr>
        <p:txBody>
          <a:bodyPr>
            <a:normAutofit/>
          </a:bodyPr>
          <a:lstStyle/>
          <a:p>
            <a:r>
              <a:rPr lang="en-US" sz="3600" dirty="0" smtClean="0"/>
              <a:t>Dr.Taseer Ahmad</a:t>
            </a:r>
            <a:endParaRPr lang="en-US"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26805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742" y="136969"/>
            <a:ext cx="11691258" cy="6494085"/>
          </a:xfrm>
          <a:prstGeom prst="rect">
            <a:avLst/>
          </a:prstGeom>
        </p:spPr>
        <p:txBody>
          <a:bodyPr wrap="square">
            <a:spAutoFit/>
          </a:bodyPr>
          <a:lstStyle/>
          <a:p>
            <a:pPr marL="457200" indent="-457200">
              <a:buFont typeface="Wingdings" panose="05000000000000000000" pitchFamily="2" charset="2"/>
              <a:buChar char="v"/>
            </a:pPr>
            <a:r>
              <a:rPr lang="en-US" sz="3200" dirty="0"/>
              <a:t>One of the great advances in the therapy of renal disease occurred in the 1930s and was the synthesis of orally administered diuretic compounds. </a:t>
            </a:r>
            <a:endParaRPr lang="en-US" sz="3200" dirty="0" smtClean="0"/>
          </a:p>
          <a:p>
            <a:pPr marL="457200" indent="-457200">
              <a:buFont typeface="Wingdings" panose="05000000000000000000" pitchFamily="2" charset="2"/>
              <a:buChar char="v"/>
            </a:pPr>
            <a:r>
              <a:rPr lang="en-US" sz="3200" dirty="0" smtClean="0"/>
              <a:t>In </a:t>
            </a:r>
            <a:r>
              <a:rPr lang="en-US" sz="3200" dirty="0"/>
              <a:t>1937 suphanilamides had been introduced as </a:t>
            </a:r>
            <a:r>
              <a:rPr lang="en-US" sz="3200" dirty="0" err="1"/>
              <a:t>antimicrobiological</a:t>
            </a:r>
            <a:r>
              <a:rPr lang="en-US" sz="3200" dirty="0"/>
              <a:t> agents. In patients treated with suphanilamides, metabolic acidosis with alkaline urine was observed. Pursuance of this phenomenon led to the accidental discovery of the diuretic effect of suphanilamides</a:t>
            </a:r>
            <a:r>
              <a:rPr lang="en-US" sz="3200" dirty="0" smtClean="0"/>
              <a:t>.</a:t>
            </a:r>
          </a:p>
          <a:p>
            <a:pPr marL="457200" indent="-457200">
              <a:buFont typeface="Wingdings" panose="05000000000000000000" pitchFamily="2" charset="2"/>
              <a:buChar char="v"/>
            </a:pPr>
            <a:r>
              <a:rPr lang="en-US" sz="3200" dirty="0" smtClean="0"/>
              <a:t> </a:t>
            </a:r>
            <a:r>
              <a:rPr lang="en-US" sz="3200" dirty="0"/>
              <a:t>In 1940 it was found that some suphanilamides inhibited carboanhydrase. An intensive search for suphanilamides without carboanhydrase inhibition led to the synthesis of </a:t>
            </a:r>
            <a:r>
              <a:rPr lang="en-US" sz="3200" dirty="0" err="1"/>
              <a:t>benzothiazide</a:t>
            </a:r>
            <a:r>
              <a:rPr lang="en-US" sz="3200" dirty="0"/>
              <a:t> by </a:t>
            </a:r>
            <a:r>
              <a:rPr lang="en-US" sz="3200" dirty="0" err="1"/>
              <a:t>Novello</a:t>
            </a:r>
            <a:r>
              <a:rPr lang="en-US" sz="3200" dirty="0"/>
              <a:t> and </a:t>
            </a:r>
            <a:r>
              <a:rPr lang="en-US" sz="3200" dirty="0" smtClean="0"/>
              <a:t>Sprague. </a:t>
            </a:r>
          </a:p>
          <a:p>
            <a:pPr marL="457200" indent="-457200">
              <a:buFont typeface="Wingdings" panose="05000000000000000000" pitchFamily="2" charset="2"/>
              <a:buChar char="v"/>
            </a:pPr>
            <a:r>
              <a:rPr lang="en-US" sz="3200" dirty="0" smtClean="0"/>
              <a:t>Subsequently</a:t>
            </a:r>
            <a:r>
              <a:rPr lang="en-US" sz="3200" dirty="0"/>
              <a:t>, numerous congeners were synthesized which are widely used today</a:t>
            </a:r>
            <a:r>
              <a:rPr lang="en-US" sz="3200" dirty="0" smtClean="0"/>
              <a:t>. </a:t>
            </a:r>
            <a:r>
              <a:rPr lang="en-US" sz="2400" dirty="0" smtClean="0">
                <a:solidFill>
                  <a:srgbClr val="FF0000"/>
                </a:solidFill>
              </a:rPr>
              <a:t>(</a:t>
            </a:r>
            <a:r>
              <a:rPr lang="en-US" sz="2400" dirty="0">
                <a:solidFill>
                  <a:srgbClr val="FF0000"/>
                </a:solidFill>
              </a:rPr>
              <a:t>T</a:t>
            </a:r>
            <a:r>
              <a:rPr lang="en-US" sz="2400" dirty="0" smtClean="0">
                <a:solidFill>
                  <a:srgbClr val="FF0000"/>
                </a:solidFill>
              </a:rPr>
              <a:t>his slide is not included in learning objectives)</a:t>
            </a:r>
            <a:endParaRPr lang="en-US" sz="3200" dirty="0">
              <a:solidFill>
                <a:srgbClr val="FF00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92642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929378" y="0"/>
            <a:ext cx="6501493" cy="689389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87310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31223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43803" y="55418"/>
            <a:ext cx="11684961" cy="5777345"/>
          </a:xfrm>
          <a:prstGeom prst="rect">
            <a:avLst/>
          </a:prstGeom>
        </p:spPr>
      </p:pic>
      <p:sp>
        <p:nvSpPr>
          <p:cNvPr id="3" name="Rectangle 2"/>
          <p:cNvSpPr/>
          <p:nvPr/>
        </p:nvSpPr>
        <p:spPr>
          <a:xfrm>
            <a:off x="766137" y="5933136"/>
            <a:ext cx="10640292" cy="523220"/>
          </a:xfrm>
          <a:prstGeom prst="rect">
            <a:avLst/>
          </a:prstGeom>
        </p:spPr>
        <p:txBody>
          <a:bodyPr wrap="square">
            <a:spAutoFit/>
          </a:bodyPr>
          <a:lstStyle/>
          <a:p>
            <a:r>
              <a:rPr lang="en-US" sz="2800" i="1" dirty="0">
                <a:latin typeface="OfficinaSans-BookItalic"/>
              </a:rPr>
              <a:t>Seven basic mechanisms for transmembrane transport of </a:t>
            </a:r>
            <a:r>
              <a:rPr lang="en-US" sz="2800" i="1" dirty="0" smtClean="0">
                <a:latin typeface="OfficinaSans-BookItalic"/>
              </a:rPr>
              <a:t>solutes</a:t>
            </a:r>
            <a:endParaRPr lang="en-US" sz="6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32674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2588</TotalTime>
  <Words>180</Words>
  <Application>Microsoft Office PowerPoint</Application>
  <PresentationFormat>Widescreen</PresentationFormat>
  <Paragraphs>11</Paragraphs>
  <Slides>6</Slides>
  <Notes>3</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OfficinaSans-BookItalic</vt:lpstr>
      <vt:lpstr>Trebuchet MS</vt:lpstr>
      <vt:lpstr>Tw Cen MT</vt:lpstr>
      <vt:lpstr>Wingdings</vt:lpstr>
      <vt:lpstr>Circuit</vt:lpstr>
      <vt:lpstr>PowerPoint Presentation</vt:lpstr>
      <vt:lpstr>Diuretics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Diuretics</dc:title>
  <dc:creator>TASEER</dc:creator>
  <cp:lastModifiedBy>Administrator</cp:lastModifiedBy>
  <cp:revision>76</cp:revision>
  <dcterms:created xsi:type="dcterms:W3CDTF">2015-08-25T15:56:58Z</dcterms:created>
  <dcterms:modified xsi:type="dcterms:W3CDTF">2020-05-20T06:33:58Z</dcterms:modified>
</cp:coreProperties>
</file>