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1" r:id="rId1"/>
  </p:sldMasterIdLst>
  <p:notesMasterIdLst>
    <p:notesMasterId r:id="rId43"/>
  </p:notesMasterIdLst>
  <p:handoutMasterIdLst>
    <p:handoutMasterId r:id="rId44"/>
  </p:handoutMasterIdLst>
  <p:sldIdLst>
    <p:sldId id="304" r:id="rId2"/>
    <p:sldId id="257" r:id="rId3"/>
    <p:sldId id="258" r:id="rId4"/>
    <p:sldId id="259" r:id="rId5"/>
    <p:sldId id="306" r:id="rId6"/>
    <p:sldId id="260" r:id="rId7"/>
    <p:sldId id="261" r:id="rId8"/>
    <p:sldId id="262" r:id="rId9"/>
    <p:sldId id="263" r:id="rId10"/>
    <p:sldId id="264" r:id="rId11"/>
    <p:sldId id="265" r:id="rId12"/>
    <p:sldId id="288" r:id="rId13"/>
    <p:sldId id="298" r:id="rId14"/>
    <p:sldId id="307" r:id="rId15"/>
    <p:sldId id="268" r:id="rId16"/>
    <p:sldId id="270" r:id="rId17"/>
    <p:sldId id="272" r:id="rId18"/>
    <p:sldId id="273" r:id="rId19"/>
    <p:sldId id="274" r:id="rId20"/>
    <p:sldId id="276" r:id="rId21"/>
    <p:sldId id="277" r:id="rId22"/>
    <p:sldId id="278" r:id="rId23"/>
    <p:sldId id="279" r:id="rId24"/>
    <p:sldId id="280" r:id="rId25"/>
    <p:sldId id="293" r:id="rId26"/>
    <p:sldId id="294" r:id="rId27"/>
    <p:sldId id="318" r:id="rId28"/>
    <p:sldId id="316" r:id="rId29"/>
    <p:sldId id="319" r:id="rId30"/>
    <p:sldId id="320" r:id="rId31"/>
    <p:sldId id="326" r:id="rId32"/>
    <p:sldId id="282" r:id="rId33"/>
    <p:sldId id="283" r:id="rId34"/>
    <p:sldId id="295" r:id="rId35"/>
    <p:sldId id="314" r:id="rId36"/>
    <p:sldId id="315" r:id="rId37"/>
    <p:sldId id="309" r:id="rId38"/>
    <p:sldId id="327" r:id="rId39"/>
    <p:sldId id="321" r:id="rId40"/>
    <p:sldId id="322" r:id="rId41"/>
    <p:sldId id="284" r:id="rId42"/>
  </p:sldIdLst>
  <p:sldSz cx="9144000" cy="6858000" type="screen4x3"/>
  <p:notesSz cx="6797675" cy="9926638"/>
  <p:embeddedFontLst>
    <p:embeddedFont>
      <p:font typeface="Monotype Sorts" panose="020B0604020202020204"/>
      <p:regular r:id="rId45"/>
    </p:embeddedFont>
    <p:embeddedFont>
      <p:font typeface="Tahoma" panose="020B0604030504040204" pitchFamily="34" charset="0"/>
      <p:regular r:id="rId46"/>
      <p:bold r:id="rId47"/>
    </p:embeddedFont>
    <p:embeddedFont>
      <p:font typeface="Cambria Math" panose="02040503050406030204" pitchFamily="18" charset="0"/>
      <p:regular r:id="rId48"/>
    </p:embeddedFont>
    <p:embeddedFont>
      <p:font typeface="Book Antiqua" panose="02040602050305030304" pitchFamily="18" charset="0"/>
      <p:regular r:id="rId49"/>
      <p:bold r:id="rId50"/>
      <p:italic r:id="rId51"/>
      <p:boldItalic r:id="rId52"/>
    </p:embeddedFont>
    <p:embeddedFont>
      <p:font typeface="MT Symbol" panose="020B0604020202020204"/>
      <p:regular r:id="rId53"/>
    </p:embeddedFont>
  </p:embeddedFontLst>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289">
          <p15:clr>
            <a:srgbClr val="A4A3A4"/>
          </p15:clr>
        </p15:guide>
        <p15:guide id="2" pos="28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414141"/>
    <a:srgbClr val="FF5008"/>
    <a:srgbClr val="006699"/>
    <a:srgbClr val="6600CC"/>
    <a:srgbClr val="990099"/>
    <a:srgbClr val="80808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72"/>
      </p:cViewPr>
      <p:guideLst>
        <p:guide orient="horz" pos="289"/>
        <p:guide pos="287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font" Target="fonts/font8.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 Id="rId4"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18068" y="9510356"/>
            <a:ext cx="410371"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algn="r"/>
            <a:fld id="{5AF519AE-ADF0-4574-935E-FC7B4CBD27E7}" type="slidenum">
              <a:rPr lang="en-US" altLang="en-US" sz="1400">
                <a:effectLst/>
              </a:rPr>
              <a:pPr algn="r"/>
              <a:t>‹#›</a:t>
            </a:fld>
            <a:endParaRPr lang="en-US" altLang="en-US" sz="1400">
              <a:effectLst/>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notes styles</a:t>
            </a:r>
          </a:p>
          <a:p>
            <a:pPr lvl="0"/>
            <a:r>
              <a:rPr lang="en-US" altLang="en-US" smtClean="0"/>
              <a:t>Second Level</a:t>
            </a:r>
          </a:p>
          <a:p>
            <a:pPr lvl="0"/>
            <a:r>
              <a:rPr lang="en-US" altLang="en-US" smtClean="0"/>
              <a:t>Third Level</a:t>
            </a:r>
          </a:p>
          <a:p>
            <a:pPr lvl="0"/>
            <a:r>
              <a:rPr lang="en-US" altLang="en-US" smtClean="0"/>
              <a:t>Fourth Level</a:t>
            </a:r>
          </a:p>
          <a:p>
            <a:pPr lvl="0"/>
            <a:r>
              <a:rPr lang="en-US" altLang="en-US" smtClean="0"/>
              <a:t>Fifth Level</a:t>
            </a:r>
          </a:p>
        </p:txBody>
      </p:sp>
      <p:sp>
        <p:nvSpPr>
          <p:cNvPr id="2051" name="Rectangle 3"/>
          <p:cNvSpPr>
            <a:spLocks noGrp="1" noRot="1" noChangeAspect="1" noChangeArrowheads="1" noTextEdit="1"/>
          </p:cNvSpPr>
          <p:nvPr>
            <p:ph type="sldImg" idx="2"/>
          </p:nvPr>
        </p:nvSpPr>
        <p:spPr bwMode="auto">
          <a:xfrm>
            <a:off x="925513" y="750888"/>
            <a:ext cx="4946650" cy="3709987"/>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ChangeArrowheads="1"/>
          </p:cNvSpPr>
          <p:nvPr/>
        </p:nvSpPr>
        <p:spPr bwMode="auto">
          <a:xfrm>
            <a:off x="6318068" y="9510356"/>
            <a:ext cx="410371"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algn="r"/>
            <a:fld id="{79F1F974-4AF3-4288-9A64-2578DF2CA659}" type="slidenum">
              <a:rPr lang="en-US" altLang="en-US" sz="1400">
                <a:effectLst/>
              </a:rPr>
              <a:pPr algn="r"/>
              <a:t>‹#›</a:t>
            </a:fld>
            <a:endParaRPr lang="en-US" altLang="en-US" sz="1400">
              <a:effectLst/>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925513" y="750888"/>
            <a:ext cx="4946650" cy="3709987"/>
          </a:xfrm>
          <a:ln/>
        </p:spPr>
      </p:sp>
      <p:sp>
        <p:nvSpPr>
          <p:cNvPr id="1034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5513" y="750888"/>
            <a:ext cx="4946650" cy="3709987"/>
          </a:xfrm>
          <a:ln/>
        </p:spPr>
      </p:sp>
      <p:sp>
        <p:nvSpPr>
          <p:cNvPr id="430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925513" y="750888"/>
            <a:ext cx="4946650" cy="3709987"/>
          </a:xfrm>
          <a:ln/>
        </p:spPr>
      </p:sp>
      <p:sp>
        <p:nvSpPr>
          <p:cNvPr id="440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925513" y="750888"/>
            <a:ext cx="4946650" cy="3709987"/>
          </a:xfrm>
          <a:ln/>
        </p:spPr>
      </p:sp>
      <p:sp>
        <p:nvSpPr>
          <p:cNvPr id="106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925513" y="750888"/>
            <a:ext cx="4946650" cy="3709987"/>
          </a:xfrm>
          <a:ln/>
        </p:spPr>
      </p:sp>
      <p:sp>
        <p:nvSpPr>
          <p:cNvPr id="1075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925513" y="750888"/>
            <a:ext cx="4946650" cy="3709987"/>
          </a:xfrm>
          <a:ln/>
        </p:spPr>
      </p:sp>
      <p:sp>
        <p:nvSpPr>
          <p:cNvPr id="1085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925513" y="750888"/>
            <a:ext cx="4946650" cy="3709987"/>
          </a:xfrm>
          <a:ln/>
        </p:spPr>
      </p:sp>
      <p:sp>
        <p:nvSpPr>
          <p:cNvPr id="471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25513" y="750888"/>
            <a:ext cx="4946650" cy="3709987"/>
          </a:xfrm>
          <a:ln/>
        </p:spPr>
      </p:sp>
      <p:sp>
        <p:nvSpPr>
          <p:cNvPr id="491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25513" y="750888"/>
            <a:ext cx="4946650" cy="3709987"/>
          </a:xfrm>
          <a:ln/>
        </p:spPr>
      </p:sp>
      <p:sp>
        <p:nvSpPr>
          <p:cNvPr id="512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925513" y="750888"/>
            <a:ext cx="4946650" cy="3709987"/>
          </a:xfrm>
          <a:ln/>
        </p:spPr>
      </p:sp>
      <p:sp>
        <p:nvSpPr>
          <p:cNvPr id="522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25513" y="750888"/>
            <a:ext cx="4946650" cy="3709987"/>
          </a:xfrm>
          <a:ln/>
        </p:spPr>
      </p:sp>
      <p:sp>
        <p:nvSpPr>
          <p:cNvPr id="532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925513" y="750888"/>
            <a:ext cx="4946650" cy="3709987"/>
          </a:xfrm>
          <a:ln/>
        </p:spPr>
      </p:sp>
      <p:sp>
        <p:nvSpPr>
          <p:cNvPr id="358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925513" y="750888"/>
            <a:ext cx="4946650" cy="3709987"/>
          </a:xfrm>
          <a:ln/>
        </p:spPr>
      </p:sp>
      <p:sp>
        <p:nvSpPr>
          <p:cNvPr id="552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925513" y="750888"/>
            <a:ext cx="4946650" cy="3709987"/>
          </a:xfrm>
          <a:ln/>
        </p:spPr>
      </p:sp>
      <p:sp>
        <p:nvSpPr>
          <p:cNvPr id="563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925513" y="750888"/>
            <a:ext cx="4946650" cy="3709987"/>
          </a:xfrm>
          <a:ln/>
        </p:spPr>
      </p:sp>
      <p:sp>
        <p:nvSpPr>
          <p:cNvPr id="573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925513" y="750888"/>
            <a:ext cx="4946650" cy="3709987"/>
          </a:xfrm>
          <a:ln/>
        </p:spPr>
      </p:sp>
      <p:sp>
        <p:nvSpPr>
          <p:cNvPr id="583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925513" y="750888"/>
            <a:ext cx="4946650" cy="3709987"/>
          </a:xfrm>
          <a:ln/>
        </p:spPr>
      </p:sp>
      <p:sp>
        <p:nvSpPr>
          <p:cNvPr id="593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925513" y="750888"/>
            <a:ext cx="4946650" cy="3709987"/>
          </a:xfrm>
          <a:ln/>
        </p:spPr>
      </p:sp>
      <p:sp>
        <p:nvSpPr>
          <p:cNvPr id="1095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925513" y="750888"/>
            <a:ext cx="4946650" cy="3709987"/>
          </a:xfrm>
          <a:ln/>
        </p:spPr>
      </p:sp>
      <p:sp>
        <p:nvSpPr>
          <p:cNvPr id="1105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925513" y="750888"/>
            <a:ext cx="4946650" cy="3709987"/>
          </a:xfrm>
          <a:ln/>
        </p:spPr>
      </p:sp>
      <p:sp>
        <p:nvSpPr>
          <p:cNvPr id="1116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62477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925513" y="750888"/>
            <a:ext cx="4946650" cy="3709987"/>
          </a:xfrm>
          <a:ln/>
        </p:spPr>
      </p:sp>
      <p:sp>
        <p:nvSpPr>
          <p:cNvPr id="614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925513" y="750888"/>
            <a:ext cx="4946650" cy="3709987"/>
          </a:xfrm>
          <a:ln/>
        </p:spPr>
      </p:sp>
      <p:sp>
        <p:nvSpPr>
          <p:cNvPr id="624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925513" y="750888"/>
            <a:ext cx="4946650" cy="3709987"/>
          </a:xfrm>
          <a:ln/>
        </p:spPr>
      </p:sp>
      <p:sp>
        <p:nvSpPr>
          <p:cNvPr id="368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925513" y="750888"/>
            <a:ext cx="4946650" cy="3709987"/>
          </a:xfrm>
          <a:ln/>
        </p:spPr>
      </p:sp>
      <p:sp>
        <p:nvSpPr>
          <p:cNvPr id="1126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925513" y="750888"/>
            <a:ext cx="4946650" cy="3709987"/>
          </a:xfrm>
          <a:ln/>
        </p:spPr>
      </p:sp>
      <p:sp>
        <p:nvSpPr>
          <p:cNvPr id="1136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925513" y="750888"/>
            <a:ext cx="4946650" cy="3709987"/>
          </a:xfrm>
          <a:ln/>
        </p:spPr>
      </p:sp>
      <p:sp>
        <p:nvSpPr>
          <p:cNvPr id="1146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925513" y="750888"/>
            <a:ext cx="4946650" cy="3709987"/>
          </a:xfrm>
          <a:ln/>
        </p:spPr>
      </p:sp>
      <p:sp>
        <p:nvSpPr>
          <p:cNvPr id="1157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925513" y="750888"/>
            <a:ext cx="4946650" cy="3709987"/>
          </a:xfrm>
          <a:ln/>
        </p:spPr>
      </p:sp>
      <p:sp>
        <p:nvSpPr>
          <p:cNvPr id="634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925513" y="750888"/>
            <a:ext cx="4946650" cy="3709987"/>
          </a:xfrm>
          <a:ln/>
        </p:spPr>
      </p:sp>
      <p:sp>
        <p:nvSpPr>
          <p:cNvPr id="378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925513" y="750888"/>
            <a:ext cx="4946650" cy="3709987"/>
          </a:xfrm>
          <a:ln/>
        </p:spPr>
      </p:sp>
      <p:sp>
        <p:nvSpPr>
          <p:cNvPr id="1054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925513" y="750888"/>
            <a:ext cx="4946650" cy="3709987"/>
          </a:xfrm>
          <a:ln/>
        </p:spPr>
      </p:sp>
      <p:sp>
        <p:nvSpPr>
          <p:cNvPr id="389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925513" y="750888"/>
            <a:ext cx="4946650" cy="3709987"/>
          </a:xfrm>
          <a:ln/>
        </p:spPr>
      </p:sp>
      <p:sp>
        <p:nvSpPr>
          <p:cNvPr id="399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925513" y="750888"/>
            <a:ext cx="4946650" cy="3709987"/>
          </a:xfrm>
          <a:ln/>
        </p:spPr>
      </p:sp>
      <p:sp>
        <p:nvSpPr>
          <p:cNvPr id="40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925513" y="750888"/>
            <a:ext cx="4946650" cy="3709987"/>
          </a:xfrm>
          <a:ln/>
        </p:spPr>
      </p:sp>
      <p:sp>
        <p:nvSpPr>
          <p:cNvPr id="4198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740779185"/>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4534842"/>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52388"/>
            <a:ext cx="1943100" cy="5686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2388"/>
            <a:ext cx="5678488" cy="56864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9635128"/>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CE229AC9-B3D1-4369-8281-85312EE1D2DA}" type="datetime1">
              <a:rPr lang="ar-AE"/>
              <a:pPr>
                <a:defRPr/>
              </a:pPr>
              <a:t>05/09/1439</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704A0B1F-DCE7-4775-8CCC-01A82F5BD0D7}" type="slidenum">
              <a:rPr lang="ar-SA" altLang="en-US"/>
              <a:pPr/>
              <a:t>‹#›</a:t>
            </a:fld>
            <a:endParaRPr lang="en-US" altLang="en-US"/>
          </a:p>
        </p:txBody>
      </p:sp>
    </p:spTree>
    <p:extLst>
      <p:ext uri="{BB962C8B-B14F-4D97-AF65-F5344CB8AC3E}">
        <p14:creationId xmlns:p14="http://schemas.microsoft.com/office/powerpoint/2010/main" val="140640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7663945"/>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215953485"/>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7388" y="1095375"/>
            <a:ext cx="3810000" cy="46434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095375"/>
            <a:ext cx="3810000" cy="46434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7680682"/>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5443762"/>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6100896"/>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376607"/>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194329800"/>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986073307"/>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66">
                <a:gamma/>
                <a:shade val="46275"/>
                <a:invGamma/>
              </a:srgbClr>
            </a:gs>
            <a:gs pos="50000">
              <a:srgbClr val="006666"/>
            </a:gs>
            <a:gs pos="100000">
              <a:srgbClr val="006666">
                <a:gamma/>
                <a:shade val="46275"/>
                <a:invGamma/>
              </a:srgbClr>
            </a:gs>
          </a:gsLst>
          <a:lin ang="5400000" scaled="1"/>
        </a:gradFill>
        <a:effectLst/>
      </p:bgPr>
    </p:bg>
    <p:spTree>
      <p:nvGrpSpPr>
        <p:cNvPr id="1" name=""/>
        <p:cNvGrpSpPr/>
        <p:nvPr/>
      </p:nvGrpSpPr>
      <p:grpSpPr>
        <a:xfrm>
          <a:off x="0" y="0"/>
          <a:ext cx="0" cy="0"/>
          <a:chOff x="0" y="0"/>
          <a:chExt cx="0" cy="0"/>
        </a:xfrm>
      </p:grpSpPr>
      <p:grpSp>
        <p:nvGrpSpPr>
          <p:cNvPr id="87042" name="Group 2"/>
          <p:cNvGrpSpPr>
            <a:grpSpLocks/>
          </p:cNvGrpSpPr>
          <p:nvPr/>
        </p:nvGrpSpPr>
        <p:grpSpPr bwMode="auto">
          <a:xfrm>
            <a:off x="457200" y="304800"/>
            <a:ext cx="8231188" cy="6183313"/>
            <a:chOff x="372" y="186"/>
            <a:chExt cx="5185" cy="3895"/>
          </a:xfrm>
        </p:grpSpPr>
        <p:grpSp>
          <p:nvGrpSpPr>
            <p:cNvPr id="87043" name="Group 3"/>
            <p:cNvGrpSpPr>
              <a:grpSpLocks/>
            </p:cNvGrpSpPr>
            <p:nvPr/>
          </p:nvGrpSpPr>
          <p:grpSpPr bwMode="auto">
            <a:xfrm>
              <a:off x="372" y="186"/>
              <a:ext cx="5185" cy="919"/>
              <a:chOff x="372" y="186"/>
              <a:chExt cx="5185" cy="919"/>
            </a:xfrm>
          </p:grpSpPr>
          <p:sp>
            <p:nvSpPr>
              <p:cNvPr id="87044" name="Freeform 4"/>
              <p:cNvSpPr>
                <a:spLocks/>
              </p:cNvSpPr>
              <p:nvPr/>
            </p:nvSpPr>
            <p:spPr bwMode="auto">
              <a:xfrm>
                <a:off x="372" y="192"/>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Lst>
                <a:ahLst/>
                <a:cxnLst>
                  <a:cxn ang="0">
                    <a:pos x="T0" y="T1"/>
                  </a:cxn>
                  <a:cxn ang="0">
                    <a:pos x="T2" y="T3"/>
                  </a:cxn>
                  <a:cxn ang="0">
                    <a:pos x="T4" y="T5"/>
                  </a:cxn>
                  <a:cxn ang="0">
                    <a:pos x="T6" y="T7"/>
                  </a:cxn>
                  <a:cxn ang="0">
                    <a:pos x="T8" y="T9"/>
                  </a:cxn>
                </a:cxnLst>
                <a:rect l="0" t="0" r="r" b="b"/>
                <a:pathLst>
                  <a:path w="86" h="913">
                    <a:moveTo>
                      <a:pt x="0" y="0"/>
                    </a:moveTo>
                    <a:lnTo>
                      <a:pt x="85" y="96"/>
                    </a:lnTo>
                    <a:lnTo>
                      <a:pt x="85" y="816"/>
                    </a:lnTo>
                    <a:lnTo>
                      <a:pt x="0" y="912"/>
                    </a:lnTo>
                    <a:lnTo>
                      <a:pt x="0" y="0"/>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45" name="Freeform 5"/>
              <p:cNvSpPr>
                <a:spLocks/>
              </p:cNvSpPr>
              <p:nvPr/>
            </p:nvSpPr>
            <p:spPr bwMode="auto">
              <a:xfrm>
                <a:off x="5470" y="186"/>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Lst>
                <a:ahLst/>
                <a:cxnLst>
                  <a:cxn ang="0">
                    <a:pos x="T0" y="T1"/>
                  </a:cxn>
                  <a:cxn ang="0">
                    <a:pos x="T2" y="T3"/>
                  </a:cxn>
                  <a:cxn ang="0">
                    <a:pos x="T4" y="T5"/>
                  </a:cxn>
                  <a:cxn ang="0">
                    <a:pos x="T6" y="T7"/>
                  </a:cxn>
                  <a:cxn ang="0">
                    <a:pos x="T8" y="T9"/>
                  </a:cxn>
                </a:cxnLst>
                <a:rect l="0" t="0" r="r" b="b"/>
                <a:pathLst>
                  <a:path w="87" h="910">
                    <a:moveTo>
                      <a:pt x="86" y="0"/>
                    </a:moveTo>
                    <a:lnTo>
                      <a:pt x="0" y="93"/>
                    </a:lnTo>
                    <a:lnTo>
                      <a:pt x="0" y="813"/>
                    </a:lnTo>
                    <a:lnTo>
                      <a:pt x="86" y="909"/>
                    </a:lnTo>
                    <a:lnTo>
                      <a:pt x="86" y="0"/>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46" name="Freeform 6"/>
              <p:cNvSpPr>
                <a:spLocks/>
              </p:cNvSpPr>
              <p:nvPr/>
            </p:nvSpPr>
            <p:spPr bwMode="auto">
              <a:xfrm>
                <a:off x="372" y="189"/>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Lst>
                <a:ahLst/>
                <a:cxnLst>
                  <a:cxn ang="0">
                    <a:pos x="T0" y="T1"/>
                  </a:cxn>
                  <a:cxn ang="0">
                    <a:pos x="T2" y="T3"/>
                  </a:cxn>
                  <a:cxn ang="0">
                    <a:pos x="T4" y="T5"/>
                  </a:cxn>
                  <a:cxn ang="0">
                    <a:pos x="T6" y="T7"/>
                  </a:cxn>
                  <a:cxn ang="0">
                    <a:pos x="T8" y="T9"/>
                  </a:cxn>
                </a:cxnLst>
                <a:rect l="0" t="0" r="r" b="b"/>
                <a:pathLst>
                  <a:path w="5185" h="103">
                    <a:moveTo>
                      <a:pt x="0" y="0"/>
                    </a:moveTo>
                    <a:lnTo>
                      <a:pt x="5184" y="3"/>
                    </a:lnTo>
                    <a:lnTo>
                      <a:pt x="5093" y="102"/>
                    </a:lnTo>
                    <a:lnTo>
                      <a:pt x="88" y="102"/>
                    </a:lnTo>
                    <a:lnTo>
                      <a:pt x="0" y="0"/>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7047" name="Group 7"/>
            <p:cNvGrpSpPr>
              <a:grpSpLocks/>
            </p:cNvGrpSpPr>
            <p:nvPr/>
          </p:nvGrpSpPr>
          <p:grpSpPr bwMode="auto">
            <a:xfrm>
              <a:off x="372" y="291"/>
              <a:ext cx="5185" cy="3790"/>
              <a:chOff x="372" y="291"/>
              <a:chExt cx="5185" cy="3790"/>
            </a:xfrm>
          </p:grpSpPr>
          <p:sp>
            <p:nvSpPr>
              <p:cNvPr id="87048" name="Freeform 8"/>
              <p:cNvSpPr>
                <a:spLocks/>
              </p:cNvSpPr>
              <p:nvPr/>
            </p:nvSpPr>
            <p:spPr bwMode="auto">
              <a:xfrm>
                <a:off x="372" y="807"/>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Lst>
                <a:ahLst/>
                <a:cxnLst>
                  <a:cxn ang="0">
                    <a:pos x="T0" y="T1"/>
                  </a:cxn>
                  <a:cxn ang="0">
                    <a:pos x="T2" y="T3"/>
                  </a:cxn>
                  <a:cxn ang="0">
                    <a:pos x="T4" y="T5"/>
                  </a:cxn>
                  <a:cxn ang="0">
                    <a:pos x="T6" y="T7"/>
                  </a:cxn>
                  <a:cxn ang="0">
                    <a:pos x="T8" y="T9"/>
                  </a:cxn>
                </a:cxnLst>
                <a:rect l="0" t="0" r="r" b="b"/>
                <a:pathLst>
                  <a:path w="79" h="3274">
                    <a:moveTo>
                      <a:pt x="0" y="0"/>
                    </a:moveTo>
                    <a:lnTo>
                      <a:pt x="78" y="107"/>
                    </a:lnTo>
                    <a:lnTo>
                      <a:pt x="78" y="3166"/>
                    </a:lnTo>
                    <a:lnTo>
                      <a:pt x="0" y="3273"/>
                    </a:lnTo>
                    <a:lnTo>
                      <a:pt x="0" y="0"/>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49" name="Freeform 9"/>
              <p:cNvSpPr>
                <a:spLocks/>
              </p:cNvSpPr>
              <p:nvPr/>
            </p:nvSpPr>
            <p:spPr bwMode="auto">
              <a:xfrm>
                <a:off x="5470" y="747"/>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Lst>
                <a:ahLst/>
                <a:cxnLst>
                  <a:cxn ang="0">
                    <a:pos x="T0" y="T1"/>
                  </a:cxn>
                  <a:cxn ang="0">
                    <a:pos x="T2" y="T3"/>
                  </a:cxn>
                  <a:cxn ang="0">
                    <a:pos x="T4" y="T5"/>
                  </a:cxn>
                  <a:cxn ang="0">
                    <a:pos x="T6" y="T7"/>
                  </a:cxn>
                  <a:cxn ang="0">
                    <a:pos x="T8" y="T9"/>
                  </a:cxn>
                </a:cxnLst>
                <a:rect l="0" t="0" r="r" b="b"/>
                <a:pathLst>
                  <a:path w="84" h="3325">
                    <a:moveTo>
                      <a:pt x="83" y="0"/>
                    </a:moveTo>
                    <a:lnTo>
                      <a:pt x="3" y="109"/>
                    </a:lnTo>
                    <a:lnTo>
                      <a:pt x="0" y="3233"/>
                    </a:lnTo>
                    <a:lnTo>
                      <a:pt x="83" y="3324"/>
                    </a:lnTo>
                    <a:lnTo>
                      <a:pt x="83" y="0"/>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0" name="Freeform 10"/>
              <p:cNvSpPr>
                <a:spLocks/>
              </p:cNvSpPr>
              <p:nvPr/>
            </p:nvSpPr>
            <p:spPr bwMode="auto">
              <a:xfrm>
                <a:off x="372" y="3984"/>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Lst>
                <a:ahLst/>
                <a:cxnLst>
                  <a:cxn ang="0">
                    <a:pos x="T0" y="T1"/>
                  </a:cxn>
                  <a:cxn ang="0">
                    <a:pos x="T2" y="T3"/>
                  </a:cxn>
                  <a:cxn ang="0">
                    <a:pos x="T4" y="T5"/>
                  </a:cxn>
                  <a:cxn ang="0">
                    <a:pos x="T6" y="T7"/>
                  </a:cxn>
                  <a:cxn ang="0">
                    <a:pos x="T8" y="T9"/>
                  </a:cxn>
                </a:cxnLst>
                <a:rect l="0" t="0" r="r" b="b"/>
                <a:pathLst>
                  <a:path w="5185" h="88">
                    <a:moveTo>
                      <a:pt x="0" y="87"/>
                    </a:moveTo>
                    <a:lnTo>
                      <a:pt x="5184" y="87"/>
                    </a:lnTo>
                    <a:lnTo>
                      <a:pt x="5095" y="0"/>
                    </a:lnTo>
                    <a:lnTo>
                      <a:pt x="89" y="0"/>
                    </a:lnTo>
                    <a:lnTo>
                      <a:pt x="0" y="87"/>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1" name="Rectangle 11"/>
              <p:cNvSpPr>
                <a:spLocks noChangeArrowheads="1"/>
              </p:cNvSpPr>
              <p:nvPr/>
            </p:nvSpPr>
            <p:spPr bwMode="auto">
              <a:xfrm>
                <a:off x="457" y="291"/>
                <a:ext cx="5013" cy="3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87052" name="Rectangle 12"/>
          <p:cNvSpPr>
            <a:spLocks noGrp="1" noChangeArrowheads="1"/>
          </p:cNvSpPr>
          <p:nvPr>
            <p:ph type="title"/>
          </p:nvPr>
        </p:nvSpPr>
        <p:spPr bwMode="auto">
          <a:xfrm>
            <a:off x="685800" y="52388"/>
            <a:ext cx="7772400"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87053" name="Rectangle 13"/>
          <p:cNvSpPr>
            <a:spLocks noGrp="1" noChangeArrowheads="1"/>
          </p:cNvSpPr>
          <p:nvPr>
            <p:ph type="body" idx="1"/>
          </p:nvPr>
        </p:nvSpPr>
        <p:spPr bwMode="auto">
          <a:xfrm>
            <a:off x="687388" y="1095375"/>
            <a:ext cx="7772400" cy="464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87054" name="Rectangle 14"/>
          <p:cNvSpPr>
            <a:spLocks noChangeArrowheads="1"/>
          </p:cNvSpPr>
          <p:nvPr/>
        </p:nvSpPr>
        <p:spPr bwMode="auto">
          <a:xfrm>
            <a:off x="8305800" y="6445250"/>
            <a:ext cx="585788" cy="36353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algn="l"/>
            <a:r>
              <a:rPr lang="en-US" altLang="en-US" sz="1800">
                <a:effectLst/>
              </a:rPr>
              <a:t>  </a:t>
            </a:r>
            <a:fld id="{EA73966D-E79D-4F51-8E0B-9450DEC8125D}" type="slidenum">
              <a:rPr lang="en-US" altLang="en-US" sz="1800">
                <a:effectLst/>
              </a:rPr>
              <a:pPr algn="l"/>
              <a:t>‹#›</a:t>
            </a:fld>
            <a:endParaRPr lang="en-US" altLang="en-US" sz="1800">
              <a:effectLst/>
            </a:endParaRPr>
          </a:p>
        </p:txBody>
      </p:sp>
      <p:sp>
        <p:nvSpPr>
          <p:cNvPr id="87055" name="Rectangle 15"/>
          <p:cNvSpPr>
            <a:spLocks noChangeArrowheads="1"/>
          </p:cNvSpPr>
          <p:nvPr/>
        </p:nvSpPr>
        <p:spPr bwMode="auto">
          <a:xfrm>
            <a:off x="7851775" y="6170613"/>
            <a:ext cx="831850" cy="638175"/>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pPr algn="l"/>
            <a:r>
              <a:rPr lang="en-US" altLang="en-US" sz="1800">
                <a:effectLst/>
              </a:rPr>
              <a:t>            Slide</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p:zoom/>
  </p:transition>
  <p:txStyles>
    <p:titleStyle>
      <a:lvl1pPr algn="ctr" rtl="0" eaLnBrk="0" fontAlgn="base" hangingPunct="0">
        <a:spcBef>
          <a:spcPct val="0"/>
        </a:spcBef>
        <a:spcAft>
          <a:spcPct val="0"/>
        </a:spcAft>
        <a:defRPr sz="2800" kern="1200">
          <a:solidFill>
            <a:srgbClr val="66FF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2pPr>
      <a:lvl3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3pPr>
      <a:lvl4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4pPr>
      <a:lvl5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5pPr>
      <a:lvl6pPr marL="4572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6pPr>
      <a:lvl7pPr marL="9144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7pPr>
      <a:lvl8pPr marL="13716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8pPr>
      <a:lvl9pPr marL="18288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9pPr>
    </p:titleStyle>
    <p:bodyStyle>
      <a:lvl1pPr marL="342900" indent="-342900" algn="l" rtl="0" eaLnBrk="0" fontAlgn="base" hangingPunct="0">
        <a:spcBef>
          <a:spcPct val="20000"/>
        </a:spcBef>
        <a:spcAft>
          <a:spcPct val="0"/>
        </a:spcAft>
        <a:buClr>
          <a:srgbClr val="66FFFF"/>
        </a:buClr>
        <a:buSzPct val="75000"/>
        <a:buFont typeface="Monotype Sorts" pitchFamily="2" charset="2"/>
        <a:buChar char="n"/>
        <a:defRPr sz="24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FF"/>
        </a:buClr>
        <a:buSzPct val="125000"/>
        <a:buChar char="•"/>
        <a:defRPr sz="24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rgbClr val="66FFFF"/>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15.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oleObject4.bin"/><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7.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9.emf"/><Relationship Id="rId4" Type="http://schemas.openxmlformats.org/officeDocument/2006/relationships/oleObject" Target="../embeddings/oleObject6.bin"/><Relationship Id="rId9" Type="http://schemas.openxmlformats.org/officeDocument/2006/relationships/image" Target="../media/image11.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3.emf"/><Relationship Id="rId5" Type="http://schemas.openxmlformats.org/officeDocument/2006/relationships/oleObject" Target="../embeddings/oleObject9.bin"/><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7.emf"/><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notesSlide" Target="../notesSlides/notesSlide24.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8.emf"/><Relationship Id="rId5" Type="http://schemas.openxmlformats.org/officeDocument/2006/relationships/oleObject" Target="../embeddings/oleObject11.bin"/><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2.emf"/><Relationship Id="rId5" Type="http://schemas.openxmlformats.org/officeDocument/2006/relationships/oleObject" Target="../embeddings/oleObject13.bin"/><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27.xml"/><Relationship Id="rId7" Type="http://schemas.openxmlformats.org/officeDocument/2006/relationships/image" Target="../media/image25.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5.bin"/><Relationship Id="rId11" Type="http://schemas.openxmlformats.org/officeDocument/2006/relationships/image" Target="../media/image27.emf"/><Relationship Id="rId5" Type="http://schemas.openxmlformats.org/officeDocument/2006/relationships/image" Target="../media/image24.e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SchoolMisc\SBE8cov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457200"/>
            <a:ext cx="3952875" cy="5257800"/>
          </a:xfrm>
          <a:prstGeom prst="rect">
            <a:avLst/>
          </a:prstGeom>
          <a:noFill/>
          <a:extLst>
            <a:ext uri="{909E8E84-426E-40DD-AFC4-6F175D3DCCD1}">
              <a14:hiddenFill xmlns:a14="http://schemas.microsoft.com/office/drawing/2010/main">
                <a:solidFill>
                  <a:srgbClr val="FFFFFF"/>
                </a:solidFill>
              </a14:hiddenFill>
            </a:ext>
          </a:extLst>
        </p:spPr>
      </p:pic>
      <p:sp>
        <p:nvSpPr>
          <p:cNvPr id="86019" name="Text Box 3"/>
          <p:cNvSpPr txBox="1">
            <a:spLocks noChangeArrowheads="1"/>
          </p:cNvSpPr>
          <p:nvPr/>
        </p:nvSpPr>
        <p:spPr bwMode="auto">
          <a:xfrm>
            <a:off x="5447229" y="2508250"/>
            <a:ext cx="276280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smtClean="0">
                <a:solidFill>
                  <a:srgbClr val="66FFFF"/>
                </a:solidFill>
                <a:effectLst>
                  <a:outerShdw blurRad="38100" dist="38100" dir="2700000" algn="tl">
                    <a:srgbClr val="000000"/>
                  </a:outerShdw>
                </a:effectLst>
                <a:latin typeface="Times New Roman" panose="02020603050405020304" pitchFamily="18" charset="0"/>
              </a:rPr>
              <a:t>Chapter 9</a:t>
            </a:r>
            <a:endParaRPr lang="en-US" altLang="en-US" sz="2800" dirty="0">
              <a:solidFill>
                <a:srgbClr val="66FFFF"/>
              </a:solidFill>
              <a:effectLst>
                <a:outerShdw blurRad="38100" dist="38100" dir="2700000" algn="tl">
                  <a:srgbClr val="000000"/>
                </a:outerShdw>
              </a:effectLst>
              <a:latin typeface="Times New Roman" panose="02020603050405020304" pitchFamily="18" charset="0"/>
            </a:endParaRPr>
          </a:p>
          <a:p>
            <a:r>
              <a:rPr lang="en-US" altLang="en-US" sz="2800" dirty="0" smtClean="0">
                <a:solidFill>
                  <a:srgbClr val="66FFFF"/>
                </a:solidFill>
                <a:effectLst>
                  <a:outerShdw blurRad="38100" dist="38100" dir="2700000" algn="tl">
                    <a:srgbClr val="000000"/>
                  </a:outerShdw>
                </a:effectLst>
                <a:latin typeface="Times New Roman" panose="02020603050405020304" pitchFamily="18" charset="0"/>
              </a:rPr>
              <a:t>One Sample Tests</a:t>
            </a:r>
            <a:endParaRPr lang="en-US" altLang="en-US" sz="2800" dirty="0">
              <a:solidFill>
                <a:srgbClr val="66FFFF"/>
              </a:solidFill>
              <a:effectLst>
                <a:outerShdw blurRad="38100" dist="38100" dir="2700000" algn="tl">
                  <a:srgbClr val="000000"/>
                </a:outerShdw>
              </a:effectLst>
              <a:latin typeface="Times New Roman" panose="02020603050405020304" pitchFamily="18" charset="0"/>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73025"/>
            <a:ext cx="7772400" cy="762000"/>
          </a:xfrm>
          <a:noFill/>
          <a:ln/>
        </p:spPr>
        <p:txBody>
          <a:bodyPr/>
          <a:lstStyle/>
          <a:p>
            <a:r>
              <a:rPr lang="en-US" altLang="en-US"/>
              <a:t>Type I and Type II Errors</a:t>
            </a:r>
          </a:p>
        </p:txBody>
      </p:sp>
      <p:sp>
        <p:nvSpPr>
          <p:cNvPr id="12291" name="Rectangle 3"/>
          <p:cNvSpPr>
            <a:spLocks noGrp="1" noChangeArrowheads="1"/>
          </p:cNvSpPr>
          <p:nvPr>
            <p:ph type="body" idx="1"/>
          </p:nvPr>
        </p:nvSpPr>
        <p:spPr>
          <a:xfrm>
            <a:off x="235528" y="983673"/>
            <a:ext cx="8645236" cy="4934527"/>
          </a:xfrm>
          <a:noFill/>
          <a:ln/>
        </p:spPr>
        <p:txBody>
          <a:bodyPr/>
          <a:lstStyle/>
          <a:p>
            <a:pPr algn="justLow">
              <a:lnSpc>
                <a:spcPct val="90000"/>
              </a:lnSpc>
            </a:pPr>
            <a:r>
              <a:rPr lang="en-US" altLang="en-US" sz="2100" dirty="0"/>
              <a:t>Since hypothesis tests are based on sample data, we must allow for the possibility of errors</a:t>
            </a:r>
            <a:r>
              <a:rPr lang="en-US" altLang="en-US" sz="2100" dirty="0" smtClean="0"/>
              <a:t>.</a:t>
            </a:r>
          </a:p>
          <a:p>
            <a:pPr marL="0" indent="0" algn="justLow">
              <a:lnSpc>
                <a:spcPct val="90000"/>
              </a:lnSpc>
              <a:buNone/>
            </a:pPr>
            <a:endParaRPr lang="en-US" altLang="en-US" sz="2100" dirty="0"/>
          </a:p>
          <a:p>
            <a:pPr algn="justLow">
              <a:lnSpc>
                <a:spcPct val="90000"/>
              </a:lnSpc>
            </a:pPr>
            <a:r>
              <a:rPr lang="en-US" altLang="en-US" sz="2100" dirty="0"/>
              <a:t>A </a:t>
            </a:r>
            <a:r>
              <a:rPr lang="en-US" altLang="en-US" sz="2100" u="sng" dirty="0">
                <a:solidFill>
                  <a:srgbClr val="FFFF00"/>
                </a:solidFill>
              </a:rPr>
              <a:t>Type I error</a:t>
            </a:r>
            <a:r>
              <a:rPr lang="en-US" altLang="en-US" sz="2100" dirty="0">
                <a:solidFill>
                  <a:srgbClr val="FFFF00"/>
                </a:solidFill>
              </a:rPr>
              <a:t> </a:t>
            </a:r>
            <a:r>
              <a:rPr lang="en-US" altLang="en-US" sz="2100" dirty="0"/>
              <a:t>is rejecting </a:t>
            </a:r>
            <a:r>
              <a:rPr lang="en-US" altLang="en-US" sz="2100" i="1" dirty="0"/>
              <a:t>H</a:t>
            </a:r>
            <a:r>
              <a:rPr lang="en-US" altLang="en-US" sz="2100" baseline="-25000" dirty="0"/>
              <a:t>0</a:t>
            </a:r>
            <a:r>
              <a:rPr lang="en-US" altLang="en-US" sz="2100" dirty="0"/>
              <a:t> when it is true</a:t>
            </a:r>
            <a:r>
              <a:rPr lang="en-US" altLang="en-US" sz="2100" dirty="0" smtClean="0"/>
              <a:t>.</a:t>
            </a:r>
          </a:p>
          <a:p>
            <a:pPr marL="0" indent="0" algn="justLow">
              <a:lnSpc>
                <a:spcPct val="90000"/>
              </a:lnSpc>
              <a:buNone/>
            </a:pPr>
            <a:endParaRPr lang="en-US" altLang="en-US" sz="2100" dirty="0"/>
          </a:p>
          <a:p>
            <a:pPr algn="justLow">
              <a:lnSpc>
                <a:spcPct val="90000"/>
              </a:lnSpc>
            </a:pPr>
            <a:r>
              <a:rPr lang="en-US" altLang="en-US" sz="2100" dirty="0"/>
              <a:t>A </a:t>
            </a:r>
            <a:r>
              <a:rPr lang="en-US" altLang="en-US" sz="2100" u="sng" dirty="0">
                <a:solidFill>
                  <a:srgbClr val="FFFF00"/>
                </a:solidFill>
              </a:rPr>
              <a:t>Type II error</a:t>
            </a:r>
            <a:r>
              <a:rPr lang="en-US" altLang="en-US" sz="2100" dirty="0">
                <a:solidFill>
                  <a:srgbClr val="FFFF00"/>
                </a:solidFill>
              </a:rPr>
              <a:t> </a:t>
            </a:r>
            <a:r>
              <a:rPr lang="en-US" altLang="en-US" sz="2100" dirty="0"/>
              <a:t>is accepting </a:t>
            </a:r>
            <a:r>
              <a:rPr lang="en-US" altLang="en-US" sz="2100" i="1" dirty="0"/>
              <a:t>H</a:t>
            </a:r>
            <a:r>
              <a:rPr lang="en-US" altLang="en-US" sz="2100" baseline="-25000" dirty="0"/>
              <a:t>0</a:t>
            </a:r>
            <a:r>
              <a:rPr lang="en-US" altLang="en-US" sz="2100" dirty="0"/>
              <a:t> when it is false</a:t>
            </a:r>
            <a:r>
              <a:rPr lang="en-US" altLang="en-US" sz="2100" dirty="0" smtClean="0"/>
              <a:t>.</a:t>
            </a:r>
          </a:p>
          <a:p>
            <a:pPr marL="0" indent="0" algn="justLow">
              <a:lnSpc>
                <a:spcPct val="90000"/>
              </a:lnSpc>
              <a:buNone/>
            </a:pPr>
            <a:endParaRPr lang="en-US" altLang="en-US" sz="2100" dirty="0"/>
          </a:p>
          <a:p>
            <a:pPr algn="justLow">
              <a:lnSpc>
                <a:spcPct val="90000"/>
              </a:lnSpc>
            </a:pPr>
            <a:r>
              <a:rPr lang="en-US" altLang="en-US" sz="2100" dirty="0"/>
              <a:t>The person conducting the hypothesis test specifies the maximum allowable probability of making </a:t>
            </a:r>
            <a:r>
              <a:rPr lang="en-US" altLang="en-US" sz="2100" dirty="0" smtClean="0"/>
              <a:t>a Type </a:t>
            </a:r>
            <a:r>
              <a:rPr lang="en-US" altLang="en-US" sz="2100" dirty="0"/>
              <a:t>I error, denoted by </a:t>
            </a:r>
            <a:r>
              <a:rPr lang="en-US" altLang="en-US" sz="2100" i="1" dirty="0">
                <a:solidFill>
                  <a:srgbClr val="FFFF00"/>
                </a:solidFill>
                <a:latin typeface="Symbol" panose="05050102010706020507" pitchFamily="18" charset="2"/>
              </a:rPr>
              <a:t></a:t>
            </a:r>
            <a:r>
              <a:rPr lang="en-US" altLang="en-US" sz="2100" dirty="0"/>
              <a:t> and called the </a:t>
            </a:r>
            <a:r>
              <a:rPr lang="en-US" altLang="en-US" sz="2100" u="sng" dirty="0">
                <a:solidFill>
                  <a:srgbClr val="FFFF00"/>
                </a:solidFill>
              </a:rPr>
              <a:t>level of significance</a:t>
            </a:r>
            <a:r>
              <a:rPr lang="en-US" altLang="en-US" sz="2100" dirty="0" smtClean="0"/>
              <a:t>.</a:t>
            </a:r>
          </a:p>
          <a:p>
            <a:pPr marL="0" indent="0" algn="justLow">
              <a:lnSpc>
                <a:spcPct val="90000"/>
              </a:lnSpc>
              <a:buNone/>
            </a:pPr>
            <a:endParaRPr lang="en-US" altLang="en-US" sz="2100" i="1" dirty="0"/>
          </a:p>
          <a:p>
            <a:pPr algn="justLow">
              <a:lnSpc>
                <a:spcPct val="90000"/>
              </a:lnSpc>
            </a:pPr>
            <a:r>
              <a:rPr lang="en-US" altLang="en-US" sz="2100" dirty="0"/>
              <a:t>Generally, we cannot control for the probability of making a Type II error, denoted by </a:t>
            </a:r>
            <a:r>
              <a:rPr lang="en-US" altLang="en-US" sz="2100" i="1" dirty="0">
                <a:latin typeface="Symbol" panose="05050102010706020507" pitchFamily="18" charset="2"/>
              </a:rPr>
              <a:t></a:t>
            </a:r>
            <a:r>
              <a:rPr lang="en-US" altLang="en-US" sz="2100" dirty="0" smtClean="0"/>
              <a:t>.</a:t>
            </a:r>
          </a:p>
          <a:p>
            <a:pPr marL="0" indent="0" algn="justLow">
              <a:lnSpc>
                <a:spcPct val="90000"/>
              </a:lnSpc>
              <a:buNone/>
            </a:pPr>
            <a:endParaRPr lang="en-US" altLang="en-US" sz="2100" dirty="0"/>
          </a:p>
          <a:p>
            <a:pPr algn="justLow">
              <a:lnSpc>
                <a:spcPct val="90000"/>
              </a:lnSpc>
            </a:pPr>
            <a:r>
              <a:rPr lang="en-US" altLang="en-US" sz="2100" dirty="0"/>
              <a:t>Statistician avoids the risk of making a Type II error by using </a:t>
            </a:r>
            <a:r>
              <a:rPr lang="en-US" altLang="en-US" sz="2100" dirty="0">
                <a:solidFill>
                  <a:srgbClr val="FFFF00"/>
                </a:solidFill>
              </a:rPr>
              <a:t>“do not reject </a:t>
            </a:r>
            <a:r>
              <a:rPr lang="en-US" altLang="en-US" sz="2100" i="1" dirty="0">
                <a:solidFill>
                  <a:srgbClr val="FFFF00"/>
                </a:solidFill>
              </a:rPr>
              <a:t>H</a:t>
            </a:r>
            <a:r>
              <a:rPr lang="en-US" altLang="en-US" sz="2100" baseline="-25000" dirty="0">
                <a:solidFill>
                  <a:srgbClr val="FFFF00"/>
                </a:solidFill>
              </a:rPr>
              <a:t>0</a:t>
            </a:r>
            <a:r>
              <a:rPr lang="en-US" altLang="en-US" sz="2100" dirty="0">
                <a:solidFill>
                  <a:srgbClr val="FFFF00"/>
                </a:solidFill>
              </a:rPr>
              <a:t>” and not “accept </a:t>
            </a:r>
            <a:r>
              <a:rPr lang="en-US" altLang="en-US" sz="2100" i="1" dirty="0">
                <a:solidFill>
                  <a:srgbClr val="FFFF00"/>
                </a:solidFill>
              </a:rPr>
              <a:t>H</a:t>
            </a:r>
            <a:r>
              <a:rPr lang="en-US" altLang="en-US" sz="2100" baseline="-25000" dirty="0">
                <a:solidFill>
                  <a:srgbClr val="FFFF00"/>
                </a:solidFill>
              </a:rPr>
              <a:t>0</a:t>
            </a:r>
            <a:r>
              <a:rPr lang="en-US" altLang="en-US" sz="2100" dirty="0">
                <a:solidFill>
                  <a:srgbClr val="FFFF00"/>
                </a:solidFill>
              </a:rPr>
              <a:t>”.</a:t>
            </a: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27" name="Group 15"/>
          <p:cNvGrpSpPr>
            <a:grpSpLocks/>
          </p:cNvGrpSpPr>
          <p:nvPr/>
        </p:nvGrpSpPr>
        <p:grpSpPr bwMode="auto">
          <a:xfrm>
            <a:off x="1181100" y="1638300"/>
            <a:ext cx="7008813" cy="4292600"/>
            <a:chOff x="744" y="1032"/>
            <a:chExt cx="4415" cy="2704"/>
          </a:xfrm>
        </p:grpSpPr>
        <p:sp>
          <p:nvSpPr>
            <p:cNvPr id="13326" name="Rectangle 14"/>
            <p:cNvSpPr>
              <a:spLocks noChangeArrowheads="1"/>
            </p:cNvSpPr>
            <p:nvPr/>
          </p:nvSpPr>
          <p:spPr bwMode="auto">
            <a:xfrm>
              <a:off x="744" y="1032"/>
              <a:ext cx="4404" cy="27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6" name="Line 4"/>
            <p:cNvSpPr>
              <a:spLocks noChangeShapeType="1"/>
            </p:cNvSpPr>
            <p:nvPr/>
          </p:nvSpPr>
          <p:spPr bwMode="auto">
            <a:xfrm>
              <a:off x="749" y="2031"/>
              <a:ext cx="4408"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13317" name="Line 5"/>
            <p:cNvSpPr>
              <a:spLocks noChangeShapeType="1"/>
            </p:cNvSpPr>
            <p:nvPr/>
          </p:nvSpPr>
          <p:spPr bwMode="auto">
            <a:xfrm>
              <a:off x="751" y="2907"/>
              <a:ext cx="4408"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13319" name="Line 7"/>
            <p:cNvSpPr>
              <a:spLocks noChangeShapeType="1"/>
            </p:cNvSpPr>
            <p:nvPr/>
          </p:nvSpPr>
          <p:spPr bwMode="auto">
            <a:xfrm>
              <a:off x="2544" y="1039"/>
              <a:ext cx="0" cy="2697"/>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13320" name="Line 8"/>
            <p:cNvSpPr>
              <a:spLocks noChangeShapeType="1"/>
            </p:cNvSpPr>
            <p:nvPr/>
          </p:nvSpPr>
          <p:spPr bwMode="auto">
            <a:xfrm>
              <a:off x="3879" y="1435"/>
              <a:ext cx="0" cy="2289"/>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grpSp>
      <p:sp>
        <p:nvSpPr>
          <p:cNvPr id="13315" name="Rectangle 3"/>
          <p:cNvSpPr>
            <a:spLocks noGrp="1" noChangeArrowheads="1"/>
          </p:cNvSpPr>
          <p:nvPr>
            <p:ph type="body" idx="1"/>
          </p:nvPr>
        </p:nvSpPr>
        <p:spPr>
          <a:xfrm>
            <a:off x="690563" y="1092200"/>
            <a:ext cx="7772400" cy="5157788"/>
          </a:xfrm>
          <a:noFill/>
          <a:ln/>
        </p:spPr>
        <p:txBody>
          <a:bodyPr/>
          <a:lstStyle/>
          <a:p>
            <a:r>
              <a:rPr lang="en-US" altLang="en-US" dirty="0">
                <a:solidFill>
                  <a:srgbClr val="66FFFF"/>
                </a:solidFill>
              </a:rPr>
              <a:t>Type I and Type II Errors</a:t>
            </a:r>
          </a:p>
          <a:p>
            <a:pPr lvl="1">
              <a:buFontTx/>
              <a:buNone/>
            </a:pPr>
            <a:endParaRPr lang="en-US" altLang="en-US" sz="1200" dirty="0">
              <a:solidFill>
                <a:srgbClr val="FFFF00"/>
              </a:solidFill>
            </a:endParaRPr>
          </a:p>
          <a:p>
            <a:pPr>
              <a:buFont typeface="Monotype Sorts" pitchFamily="2" charset="2"/>
              <a:buNone/>
            </a:pPr>
            <a:r>
              <a:rPr lang="en-US" altLang="en-US" dirty="0">
                <a:solidFill>
                  <a:schemeClr val="tx2"/>
                </a:solidFill>
              </a:rPr>
              <a:t>					   </a:t>
            </a:r>
            <a:r>
              <a:rPr lang="en-US" altLang="en-US" u="sng" dirty="0"/>
              <a:t>Population Condition</a:t>
            </a:r>
            <a:endParaRPr lang="en-US" altLang="en-US" dirty="0"/>
          </a:p>
          <a:p>
            <a:pPr>
              <a:buFont typeface="Monotype Sorts" pitchFamily="2" charset="2"/>
              <a:buNone/>
            </a:pPr>
            <a:r>
              <a:rPr lang="en-US" altLang="en-US" dirty="0">
                <a:solidFill>
                  <a:schemeClr val="tx2"/>
                </a:solidFill>
              </a:rPr>
              <a:t>				 	   </a:t>
            </a:r>
            <a:r>
              <a:rPr lang="en-US" altLang="en-US" i="1" dirty="0"/>
              <a:t>H</a:t>
            </a:r>
            <a:r>
              <a:rPr lang="en-US" altLang="en-US" baseline="-25000" dirty="0"/>
              <a:t>0 </a:t>
            </a:r>
            <a:r>
              <a:rPr lang="en-US" altLang="en-US" dirty="0"/>
              <a:t>True	     </a:t>
            </a:r>
            <a:r>
              <a:rPr lang="en-US" altLang="en-US" i="1" dirty="0"/>
              <a:t>H</a:t>
            </a:r>
            <a:r>
              <a:rPr lang="en-US" altLang="en-US" sz="2800" baseline="-25000" dirty="0"/>
              <a:t>a </a:t>
            </a:r>
            <a:r>
              <a:rPr lang="en-US" altLang="en-US" dirty="0"/>
              <a:t>True</a:t>
            </a:r>
            <a:endParaRPr lang="en-US" altLang="en-US" dirty="0">
              <a:solidFill>
                <a:schemeClr val="tx2"/>
              </a:solidFill>
            </a:endParaRPr>
          </a:p>
          <a:p>
            <a:pPr>
              <a:buFont typeface="Monotype Sorts" pitchFamily="2" charset="2"/>
              <a:buNone/>
            </a:pPr>
            <a:r>
              <a:rPr lang="en-US" altLang="en-US" dirty="0">
                <a:solidFill>
                  <a:schemeClr val="tx2"/>
                </a:solidFill>
              </a:rPr>
              <a:t>		</a:t>
            </a:r>
            <a:r>
              <a:rPr lang="en-US" altLang="en-US" u="sng" dirty="0"/>
              <a:t>Conclusion</a:t>
            </a:r>
            <a:r>
              <a:rPr lang="en-US" altLang="en-US" dirty="0">
                <a:solidFill>
                  <a:schemeClr val="tx2"/>
                </a:solidFill>
              </a:rPr>
              <a:t>		   </a:t>
            </a:r>
            <a:r>
              <a:rPr lang="en-US" altLang="en-US" dirty="0" smtClean="0"/>
              <a:t>(</a:t>
            </a:r>
            <a:r>
              <a:rPr lang="en-US" altLang="en-US" i="1" dirty="0" smtClean="0">
                <a:latin typeface="Symbol" panose="05050102010706020507" pitchFamily="18" charset="2"/>
              </a:rPr>
              <a:t></a:t>
            </a:r>
            <a:r>
              <a:rPr lang="en-US" altLang="en-US" dirty="0" smtClean="0">
                <a:latin typeface="Symbol" panose="05050102010706020507" pitchFamily="18" charset="2"/>
              </a:rPr>
              <a:t></a:t>
            </a:r>
            <a:r>
              <a:rPr lang="en-US" altLang="en-US" u="sng" dirty="0" smtClean="0">
                <a:latin typeface="Symbol" panose="05050102010706020507" pitchFamily="18" charset="2"/>
              </a:rPr>
              <a:t></a:t>
            </a:r>
            <a:r>
              <a:rPr lang="en-US" altLang="en-US" dirty="0" smtClean="0">
                <a:latin typeface="Symbol" panose="05050102010706020507" pitchFamily="18" charset="2"/>
              </a:rPr>
              <a:t></a:t>
            </a:r>
            <a:r>
              <a:rPr lang="en-US" altLang="en-US" dirty="0" smtClean="0"/>
              <a:t> </a:t>
            </a:r>
            <a:r>
              <a:rPr lang="en-US" altLang="en-US" dirty="0"/>
              <a:t>)   	     (</a:t>
            </a:r>
            <a:r>
              <a:rPr lang="en-US" altLang="en-US" i="1" dirty="0">
                <a:latin typeface="Symbol" panose="05050102010706020507" pitchFamily="18" charset="2"/>
              </a:rPr>
              <a:t></a:t>
            </a:r>
            <a:r>
              <a:rPr lang="en-US" altLang="en-US" dirty="0">
                <a:latin typeface="Symbol" panose="05050102010706020507" pitchFamily="18" charset="2"/>
              </a:rPr>
              <a:t></a:t>
            </a:r>
            <a:r>
              <a:rPr lang="en-US" altLang="en-US" dirty="0"/>
              <a:t> )</a:t>
            </a:r>
          </a:p>
          <a:p>
            <a:pPr>
              <a:buFont typeface="Monotype Sorts" pitchFamily="2" charset="2"/>
              <a:buNone/>
            </a:pPr>
            <a:endParaRPr lang="en-US" altLang="en-US" dirty="0">
              <a:solidFill>
                <a:schemeClr val="tx2"/>
              </a:solidFill>
            </a:endParaRPr>
          </a:p>
          <a:p>
            <a:pPr>
              <a:buFont typeface="Monotype Sorts" pitchFamily="2" charset="2"/>
              <a:buNone/>
            </a:pPr>
            <a:r>
              <a:rPr lang="en-US" altLang="en-US" dirty="0">
                <a:solidFill>
                  <a:schemeClr val="tx2"/>
                </a:solidFill>
              </a:rPr>
              <a:t>		  </a:t>
            </a:r>
            <a:r>
              <a:rPr lang="en-US" altLang="en-US" dirty="0"/>
              <a:t>Accept</a:t>
            </a:r>
            <a:r>
              <a:rPr lang="en-US" altLang="en-US" dirty="0">
                <a:solidFill>
                  <a:schemeClr val="tx2"/>
                </a:solidFill>
              </a:rPr>
              <a:t> </a:t>
            </a:r>
            <a:r>
              <a:rPr lang="en-US" altLang="en-US" i="1" dirty="0"/>
              <a:t>H</a:t>
            </a:r>
            <a:r>
              <a:rPr lang="en-US" altLang="en-US" baseline="-25000" dirty="0"/>
              <a:t>0</a:t>
            </a:r>
            <a:r>
              <a:rPr lang="en-US" altLang="en-US" b="1" baseline="-25000" dirty="0"/>
              <a:t>		    </a:t>
            </a:r>
            <a:r>
              <a:rPr lang="en-US" altLang="en-US" dirty="0"/>
              <a:t>Correct	     Type II</a:t>
            </a:r>
            <a:endParaRPr lang="en-US" altLang="en-US" dirty="0">
              <a:solidFill>
                <a:schemeClr val="tx2"/>
              </a:solidFill>
            </a:endParaRPr>
          </a:p>
          <a:p>
            <a:pPr>
              <a:buFont typeface="Monotype Sorts" pitchFamily="2" charset="2"/>
              <a:buNone/>
            </a:pPr>
            <a:r>
              <a:rPr lang="en-US" altLang="en-US" dirty="0">
                <a:solidFill>
                  <a:schemeClr val="tx2"/>
                </a:solidFill>
              </a:rPr>
              <a:t>	   </a:t>
            </a:r>
            <a:r>
              <a:rPr lang="en-US" altLang="en-US" dirty="0"/>
              <a:t>(Conclude </a:t>
            </a:r>
            <a:r>
              <a:rPr lang="en-US" altLang="en-US" i="1" dirty="0">
                <a:latin typeface="Symbol" panose="05050102010706020507" pitchFamily="18" charset="2"/>
              </a:rPr>
              <a:t></a:t>
            </a:r>
            <a:r>
              <a:rPr lang="en-US" altLang="en-US" dirty="0">
                <a:latin typeface="Symbol" panose="05050102010706020507" pitchFamily="18" charset="2"/>
              </a:rPr>
              <a:t></a:t>
            </a:r>
            <a:r>
              <a:rPr lang="en-US" altLang="en-US" u="sng" dirty="0">
                <a:latin typeface="Symbol" panose="05050102010706020507" pitchFamily="18" charset="2"/>
              </a:rPr>
              <a:t></a:t>
            </a:r>
            <a:r>
              <a:rPr lang="en-US" altLang="en-US" dirty="0">
                <a:latin typeface="Symbol" panose="05050102010706020507" pitchFamily="18" charset="2"/>
              </a:rPr>
              <a:t></a:t>
            </a:r>
            <a:r>
              <a:rPr lang="en-US" altLang="en-US" dirty="0"/>
              <a:t>        Conclusion	       Error</a:t>
            </a:r>
          </a:p>
          <a:p>
            <a:pPr>
              <a:buFont typeface="Monotype Sorts" pitchFamily="2" charset="2"/>
              <a:buNone/>
            </a:pPr>
            <a:endParaRPr lang="en-US" altLang="en-US" dirty="0">
              <a:solidFill>
                <a:schemeClr val="tx2"/>
              </a:solidFill>
            </a:endParaRPr>
          </a:p>
          <a:p>
            <a:pPr>
              <a:buFont typeface="Monotype Sorts" pitchFamily="2" charset="2"/>
              <a:buNone/>
            </a:pPr>
            <a:r>
              <a:rPr lang="en-US" altLang="en-US" dirty="0">
                <a:solidFill>
                  <a:schemeClr val="tx2"/>
                </a:solidFill>
              </a:rPr>
              <a:t>		   </a:t>
            </a:r>
            <a:r>
              <a:rPr lang="en-US" altLang="en-US" dirty="0"/>
              <a:t>Reject</a:t>
            </a:r>
            <a:r>
              <a:rPr lang="en-US" altLang="en-US" dirty="0">
                <a:solidFill>
                  <a:schemeClr val="tx2"/>
                </a:solidFill>
              </a:rPr>
              <a:t> </a:t>
            </a:r>
            <a:r>
              <a:rPr lang="en-US" altLang="en-US" i="1" dirty="0"/>
              <a:t>H</a:t>
            </a:r>
            <a:r>
              <a:rPr lang="en-US" altLang="en-US" baseline="-25000" dirty="0"/>
              <a:t>0</a:t>
            </a:r>
            <a:r>
              <a:rPr lang="en-US" altLang="en-US" b="1" baseline="-25000" dirty="0"/>
              <a:t>		      </a:t>
            </a:r>
            <a:r>
              <a:rPr lang="en-US" altLang="en-US" dirty="0"/>
              <a:t>Type I	     Correct</a:t>
            </a:r>
            <a:endParaRPr lang="en-US" altLang="en-US" dirty="0">
              <a:solidFill>
                <a:schemeClr val="tx2"/>
              </a:solidFill>
            </a:endParaRPr>
          </a:p>
          <a:p>
            <a:pPr>
              <a:buFont typeface="Monotype Sorts" pitchFamily="2" charset="2"/>
              <a:buNone/>
            </a:pPr>
            <a:r>
              <a:rPr lang="en-US" altLang="en-US" dirty="0">
                <a:solidFill>
                  <a:schemeClr val="tx2"/>
                </a:solidFill>
              </a:rPr>
              <a:t>	   </a:t>
            </a:r>
            <a:r>
              <a:rPr lang="en-US" altLang="en-US" dirty="0"/>
              <a:t>(Conclude </a:t>
            </a:r>
            <a:r>
              <a:rPr lang="en-US" altLang="en-US" i="1" dirty="0">
                <a:latin typeface="Symbol" panose="05050102010706020507" pitchFamily="18" charset="2"/>
              </a:rPr>
              <a:t></a:t>
            </a:r>
            <a:r>
              <a:rPr lang="en-US" altLang="en-US" dirty="0">
                <a:latin typeface="Symbol" panose="05050102010706020507" pitchFamily="18" charset="2"/>
              </a:rPr>
              <a:t>	</a:t>
            </a:r>
            <a:r>
              <a:rPr lang="en-US" altLang="en-US" dirty="0" err="1"/>
              <a:t>rror</a:t>
            </a:r>
            <a:r>
              <a:rPr lang="en-US" altLang="en-US" dirty="0"/>
              <a:t>	  Conclusion</a:t>
            </a:r>
          </a:p>
        </p:txBody>
      </p:sp>
      <p:sp>
        <p:nvSpPr>
          <p:cNvPr id="13314" name="Rectangle 2"/>
          <p:cNvSpPr>
            <a:spLocks noGrp="1" noChangeArrowheads="1"/>
          </p:cNvSpPr>
          <p:nvPr>
            <p:ph type="title"/>
          </p:nvPr>
        </p:nvSpPr>
        <p:spPr>
          <a:xfrm>
            <a:off x="685800" y="155575"/>
            <a:ext cx="7772400" cy="604838"/>
          </a:xfrm>
          <a:noFill/>
          <a:ln/>
        </p:spPr>
        <p:txBody>
          <a:bodyPr/>
          <a:lstStyle/>
          <a:p>
            <a:r>
              <a:rPr lang="en-US" altLang="en-US"/>
              <a:t>Example:  Metro EMS</a:t>
            </a:r>
          </a:p>
        </p:txBody>
      </p:sp>
      <p:sp>
        <p:nvSpPr>
          <p:cNvPr id="13318" name="Line 6"/>
          <p:cNvSpPr>
            <a:spLocks noChangeShapeType="1"/>
          </p:cNvSpPr>
          <p:nvPr/>
        </p:nvSpPr>
        <p:spPr bwMode="auto">
          <a:xfrm>
            <a:off x="1192213" y="5918200"/>
            <a:ext cx="6997700" cy="0"/>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325" name="Line 13"/>
          <p:cNvSpPr>
            <a:spLocks noChangeShapeType="1"/>
          </p:cNvSpPr>
          <p:nvPr/>
        </p:nvSpPr>
        <p:spPr bwMode="auto">
          <a:xfrm>
            <a:off x="8172450" y="1611313"/>
            <a:ext cx="0" cy="4281487"/>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692727" y="331355"/>
            <a:ext cx="77724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8D00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solidFill>
                  <a:srgbClr val="66FFFF"/>
                </a:solidFill>
                <a:effectLst>
                  <a:outerShdw blurRad="38100" dist="38100" dir="2700000" algn="tl">
                    <a:srgbClr val="000000"/>
                  </a:outerShdw>
                </a:effectLst>
                <a:latin typeface="Book Antiqua" panose="02040602050305030304" pitchFamily="18" charset="0"/>
              </a:rPr>
              <a:t>The Use of </a:t>
            </a:r>
            <a:r>
              <a:rPr lang="en-US" altLang="en-US" i="1" dirty="0">
                <a:solidFill>
                  <a:srgbClr val="66FFFF"/>
                </a:solidFill>
                <a:effectLst>
                  <a:outerShdw blurRad="38100" dist="38100" dir="2700000" algn="tl">
                    <a:srgbClr val="000000"/>
                  </a:outerShdw>
                </a:effectLst>
                <a:latin typeface="Book Antiqua" panose="02040602050305030304" pitchFamily="18" charset="0"/>
              </a:rPr>
              <a:t>p</a:t>
            </a:r>
            <a:r>
              <a:rPr lang="en-US" altLang="en-US" dirty="0">
                <a:solidFill>
                  <a:srgbClr val="66FFFF"/>
                </a:solidFill>
                <a:effectLst>
                  <a:outerShdw blurRad="38100" dist="38100" dir="2700000" algn="tl">
                    <a:srgbClr val="000000"/>
                  </a:outerShdw>
                </a:effectLst>
                <a:latin typeface="Book Antiqua" panose="02040602050305030304" pitchFamily="18" charset="0"/>
              </a:rPr>
              <a:t>-Values</a:t>
            </a:r>
          </a:p>
        </p:txBody>
      </p:sp>
      <p:sp>
        <p:nvSpPr>
          <p:cNvPr id="69635" name="Rectangle 3"/>
          <p:cNvSpPr>
            <a:spLocks noChangeArrowheads="1"/>
          </p:cNvSpPr>
          <p:nvPr/>
        </p:nvSpPr>
        <p:spPr bwMode="auto">
          <a:xfrm>
            <a:off x="360218" y="1330036"/>
            <a:ext cx="843741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Low">
              <a:lnSpc>
                <a:spcPct val="90000"/>
              </a:lnSpc>
              <a:spcBef>
                <a:spcPct val="20000"/>
              </a:spcBef>
              <a:buClr>
                <a:srgbClr val="66FFFF"/>
              </a:buClr>
              <a:buSzPct val="75000"/>
              <a:buFont typeface="Monotype Sorts" pitchFamily="2" charset="2"/>
              <a:buChar char="n"/>
            </a:pPr>
            <a:r>
              <a:rPr lang="en-US" altLang="en-US" dirty="0">
                <a:effectLst>
                  <a:outerShdw blurRad="38100" dist="38100" dir="2700000" algn="tl">
                    <a:srgbClr val="000000"/>
                  </a:outerShdw>
                </a:effectLst>
                <a:latin typeface="Book Antiqua" panose="02040602050305030304" pitchFamily="18" charset="0"/>
              </a:rPr>
              <a:t>The </a:t>
            </a:r>
            <a:r>
              <a:rPr lang="en-US" altLang="en-US" i="1" u="sng" dirty="0">
                <a:solidFill>
                  <a:srgbClr val="FFFF00"/>
                </a:solidFill>
                <a:effectLst>
                  <a:outerShdw blurRad="38100" dist="38100" dir="2700000" algn="tl">
                    <a:srgbClr val="000000"/>
                  </a:outerShdw>
                </a:effectLst>
                <a:latin typeface="Book Antiqua" panose="02040602050305030304" pitchFamily="18" charset="0"/>
              </a:rPr>
              <a:t>p</a:t>
            </a:r>
            <a:r>
              <a:rPr lang="en-US" altLang="en-US" u="sng" dirty="0">
                <a:solidFill>
                  <a:srgbClr val="FFFF00"/>
                </a:solidFill>
                <a:effectLst>
                  <a:outerShdw blurRad="38100" dist="38100" dir="2700000" algn="tl">
                    <a:srgbClr val="000000"/>
                  </a:outerShdw>
                </a:effectLst>
                <a:latin typeface="Book Antiqua" panose="02040602050305030304" pitchFamily="18" charset="0"/>
              </a:rPr>
              <a:t>-value</a:t>
            </a:r>
            <a:r>
              <a:rPr lang="en-US" altLang="en-US" dirty="0">
                <a:effectLst>
                  <a:outerShdw blurRad="38100" dist="38100" dir="2700000" algn="tl">
                    <a:srgbClr val="000000"/>
                  </a:outerShdw>
                </a:effectLst>
                <a:latin typeface="Book Antiqua" panose="02040602050305030304" pitchFamily="18" charset="0"/>
              </a:rPr>
              <a:t> is the probability of obtaining a sample result that is at least as unlikely as what is observed</a:t>
            </a:r>
            <a:r>
              <a:rPr lang="en-US" altLang="en-US" dirty="0" smtClean="0">
                <a:effectLst>
                  <a:outerShdw blurRad="38100" dist="38100" dir="2700000" algn="tl">
                    <a:srgbClr val="000000"/>
                  </a:outerShdw>
                </a:effectLst>
                <a:latin typeface="Book Antiqua" panose="02040602050305030304" pitchFamily="18" charset="0"/>
              </a:rPr>
              <a:t>.</a:t>
            </a:r>
          </a:p>
          <a:p>
            <a:pPr marL="0" indent="0" algn="justLow">
              <a:lnSpc>
                <a:spcPct val="90000"/>
              </a:lnSpc>
              <a:spcBef>
                <a:spcPct val="20000"/>
              </a:spcBef>
              <a:buClr>
                <a:srgbClr val="66FFFF"/>
              </a:buClr>
              <a:buSzPct val="75000"/>
            </a:pPr>
            <a:endParaRPr lang="en-US" altLang="en-US" dirty="0">
              <a:effectLst>
                <a:outerShdw blurRad="38100" dist="38100" dir="2700000" algn="tl">
                  <a:srgbClr val="000000"/>
                </a:outerShdw>
              </a:effectLst>
              <a:latin typeface="Book Antiqua" panose="02040602050305030304" pitchFamily="18" charset="0"/>
            </a:endParaRPr>
          </a:p>
          <a:p>
            <a:pPr algn="justLow">
              <a:lnSpc>
                <a:spcPct val="90000"/>
              </a:lnSpc>
              <a:spcBef>
                <a:spcPct val="20000"/>
              </a:spcBef>
              <a:buClr>
                <a:srgbClr val="66FFFF"/>
              </a:buClr>
              <a:buSzPct val="75000"/>
              <a:buFont typeface="Monotype Sorts" pitchFamily="2" charset="2"/>
              <a:buChar char="n"/>
            </a:pPr>
            <a:r>
              <a:rPr lang="en-US" altLang="en-US" dirty="0">
                <a:effectLst>
                  <a:outerShdw blurRad="38100" dist="38100" dir="2700000" algn="tl">
                    <a:srgbClr val="000000"/>
                  </a:outerShdw>
                </a:effectLst>
                <a:latin typeface="Book Antiqua" panose="02040602050305030304" pitchFamily="18" charset="0"/>
              </a:rPr>
              <a:t>The </a:t>
            </a:r>
            <a:r>
              <a:rPr lang="en-US" altLang="en-US" i="1" dirty="0">
                <a:solidFill>
                  <a:srgbClr val="FFFF00"/>
                </a:solidFill>
                <a:effectLst>
                  <a:outerShdw blurRad="38100" dist="38100" dir="2700000" algn="tl">
                    <a:srgbClr val="000000"/>
                  </a:outerShdw>
                </a:effectLst>
                <a:latin typeface="Book Antiqua" panose="02040602050305030304" pitchFamily="18" charset="0"/>
              </a:rPr>
              <a:t>p</a:t>
            </a:r>
            <a:r>
              <a:rPr lang="en-US" altLang="en-US" dirty="0">
                <a:solidFill>
                  <a:srgbClr val="FFFF00"/>
                </a:solidFill>
                <a:effectLst>
                  <a:outerShdw blurRad="38100" dist="38100" dir="2700000" algn="tl">
                    <a:srgbClr val="000000"/>
                  </a:outerShdw>
                </a:effectLst>
                <a:latin typeface="Book Antiqua" panose="02040602050305030304" pitchFamily="18" charset="0"/>
              </a:rPr>
              <a:t>-value</a:t>
            </a:r>
            <a:r>
              <a:rPr lang="en-US" altLang="en-US" dirty="0">
                <a:effectLst>
                  <a:outerShdw blurRad="38100" dist="38100" dir="2700000" algn="tl">
                    <a:srgbClr val="000000"/>
                  </a:outerShdw>
                </a:effectLst>
                <a:latin typeface="Book Antiqua" panose="02040602050305030304" pitchFamily="18" charset="0"/>
              </a:rPr>
              <a:t> can be used to make the decision in a hypothesis test by noting that</a:t>
            </a:r>
            <a:r>
              <a:rPr lang="en-US" altLang="en-US" dirty="0" smtClean="0">
                <a:effectLst>
                  <a:outerShdw blurRad="38100" dist="38100" dir="2700000" algn="tl">
                    <a:srgbClr val="000000"/>
                  </a:outerShdw>
                </a:effectLst>
                <a:latin typeface="Book Antiqua" panose="02040602050305030304" pitchFamily="18" charset="0"/>
              </a:rPr>
              <a:t>:</a:t>
            </a:r>
          </a:p>
          <a:p>
            <a:pPr marL="0" indent="0" algn="justLow">
              <a:lnSpc>
                <a:spcPct val="90000"/>
              </a:lnSpc>
              <a:spcBef>
                <a:spcPct val="20000"/>
              </a:spcBef>
              <a:buClr>
                <a:srgbClr val="66FFFF"/>
              </a:buClr>
              <a:buSzPct val="75000"/>
            </a:pPr>
            <a:endParaRPr lang="en-US" altLang="en-US" dirty="0">
              <a:effectLst>
                <a:outerShdw blurRad="38100" dist="38100" dir="2700000" algn="tl">
                  <a:srgbClr val="000000"/>
                </a:outerShdw>
              </a:effectLst>
              <a:latin typeface="Book Antiqua" panose="02040602050305030304" pitchFamily="18" charset="0"/>
            </a:endParaRPr>
          </a:p>
          <a:p>
            <a:pPr lvl="1" algn="justLow">
              <a:lnSpc>
                <a:spcPct val="90000"/>
              </a:lnSpc>
              <a:spcBef>
                <a:spcPct val="20000"/>
              </a:spcBef>
              <a:buClr>
                <a:srgbClr val="66FFFF"/>
              </a:buClr>
              <a:buSzPct val="125000"/>
              <a:buFontTx/>
              <a:buChar char="•"/>
            </a:pPr>
            <a:r>
              <a:rPr lang="en-US" altLang="en-US" dirty="0">
                <a:effectLst>
                  <a:outerShdw blurRad="38100" dist="38100" dir="2700000" algn="tl">
                    <a:srgbClr val="000000"/>
                  </a:outerShdw>
                </a:effectLst>
                <a:latin typeface="Book Antiqua" panose="02040602050305030304" pitchFamily="18" charset="0"/>
              </a:rPr>
              <a:t>if the </a:t>
            </a:r>
            <a:r>
              <a:rPr lang="en-US" altLang="en-US" i="1" dirty="0">
                <a:solidFill>
                  <a:srgbClr val="FFFF00"/>
                </a:solidFill>
                <a:effectLst>
                  <a:outerShdw blurRad="38100" dist="38100" dir="2700000" algn="tl">
                    <a:srgbClr val="000000"/>
                  </a:outerShdw>
                </a:effectLst>
                <a:latin typeface="Book Antiqua" panose="02040602050305030304" pitchFamily="18" charset="0"/>
              </a:rPr>
              <a:t>p</a:t>
            </a:r>
            <a:r>
              <a:rPr lang="en-US" altLang="en-US" dirty="0">
                <a:solidFill>
                  <a:srgbClr val="FFFF00"/>
                </a:solidFill>
                <a:effectLst>
                  <a:outerShdw blurRad="38100" dist="38100" dir="2700000" algn="tl">
                    <a:srgbClr val="000000"/>
                  </a:outerShdw>
                </a:effectLst>
                <a:latin typeface="Book Antiqua" panose="02040602050305030304" pitchFamily="18" charset="0"/>
              </a:rPr>
              <a:t>-value is less than the level of significance </a:t>
            </a:r>
            <a:r>
              <a:rPr lang="en-US" altLang="en-US" i="1" dirty="0">
                <a:solidFill>
                  <a:srgbClr val="FFFF00"/>
                </a:solidFill>
                <a:effectLst>
                  <a:outerShdw blurRad="38100" dist="38100" dir="2700000" algn="tl">
                    <a:srgbClr val="000000"/>
                  </a:outerShdw>
                </a:effectLst>
                <a:latin typeface="Symbol" panose="05050102010706020507" pitchFamily="18" charset="2"/>
              </a:rPr>
              <a:t></a:t>
            </a:r>
            <a:r>
              <a:rPr lang="en-US" altLang="en-US" dirty="0">
                <a:effectLst>
                  <a:outerShdw blurRad="38100" dist="38100" dir="2700000" algn="tl">
                    <a:srgbClr val="000000"/>
                  </a:outerShdw>
                </a:effectLst>
                <a:latin typeface="Book Antiqua" panose="02040602050305030304" pitchFamily="18" charset="0"/>
              </a:rPr>
              <a:t>, the value of the test statistic is in the rejection region.</a:t>
            </a:r>
          </a:p>
          <a:p>
            <a:pPr lvl="1" algn="justLow">
              <a:lnSpc>
                <a:spcPct val="90000"/>
              </a:lnSpc>
              <a:spcBef>
                <a:spcPct val="20000"/>
              </a:spcBef>
              <a:buClr>
                <a:srgbClr val="66FFFF"/>
              </a:buClr>
              <a:buSzPct val="125000"/>
              <a:buFontTx/>
              <a:buChar char="•"/>
            </a:pPr>
            <a:r>
              <a:rPr lang="en-US" altLang="en-US" dirty="0">
                <a:effectLst>
                  <a:outerShdw blurRad="38100" dist="38100" dir="2700000" algn="tl">
                    <a:srgbClr val="000000"/>
                  </a:outerShdw>
                </a:effectLst>
                <a:latin typeface="Book Antiqua" panose="02040602050305030304" pitchFamily="18" charset="0"/>
              </a:rPr>
              <a:t>if the </a:t>
            </a:r>
            <a:r>
              <a:rPr lang="en-US" altLang="en-US" i="1" dirty="0">
                <a:solidFill>
                  <a:srgbClr val="FFFF00"/>
                </a:solidFill>
                <a:effectLst>
                  <a:outerShdw blurRad="38100" dist="38100" dir="2700000" algn="tl">
                    <a:srgbClr val="000000"/>
                  </a:outerShdw>
                </a:effectLst>
                <a:latin typeface="Book Antiqua" panose="02040602050305030304" pitchFamily="18" charset="0"/>
              </a:rPr>
              <a:t>p</a:t>
            </a:r>
            <a:r>
              <a:rPr lang="en-US" altLang="en-US" dirty="0">
                <a:solidFill>
                  <a:srgbClr val="FFFF00"/>
                </a:solidFill>
                <a:effectLst>
                  <a:outerShdw blurRad="38100" dist="38100" dir="2700000" algn="tl">
                    <a:srgbClr val="000000"/>
                  </a:outerShdw>
                </a:effectLst>
                <a:latin typeface="Book Antiqua" panose="02040602050305030304" pitchFamily="18" charset="0"/>
              </a:rPr>
              <a:t>-value is greater than or equal to </a:t>
            </a:r>
            <a:r>
              <a:rPr lang="en-US" altLang="en-US" i="1" dirty="0">
                <a:solidFill>
                  <a:srgbClr val="FFFF00"/>
                </a:solidFill>
                <a:effectLst>
                  <a:outerShdw blurRad="38100" dist="38100" dir="2700000" algn="tl">
                    <a:srgbClr val="000000"/>
                  </a:outerShdw>
                </a:effectLst>
                <a:latin typeface="Symbol" panose="05050102010706020507" pitchFamily="18" charset="2"/>
              </a:rPr>
              <a:t></a:t>
            </a:r>
            <a:r>
              <a:rPr lang="en-US" altLang="en-US" dirty="0">
                <a:effectLst>
                  <a:outerShdw blurRad="38100" dist="38100" dir="2700000" algn="tl">
                    <a:srgbClr val="000000"/>
                  </a:outerShdw>
                </a:effectLst>
                <a:latin typeface="Book Antiqua" panose="02040602050305030304" pitchFamily="18" charset="0"/>
              </a:rPr>
              <a:t>, the value of the test statistic is not in the rejection region</a:t>
            </a:r>
            <a:r>
              <a:rPr lang="en-US" altLang="en-US" dirty="0" smtClean="0">
                <a:effectLst>
                  <a:outerShdw blurRad="38100" dist="38100" dir="2700000" algn="tl">
                    <a:srgbClr val="000000"/>
                  </a:outerShdw>
                </a:effectLst>
                <a:latin typeface="Book Antiqua" panose="02040602050305030304" pitchFamily="18" charset="0"/>
              </a:rPr>
              <a:t>.</a:t>
            </a:r>
          </a:p>
          <a:p>
            <a:pPr marL="457200" lvl="1" indent="0" algn="justLow">
              <a:lnSpc>
                <a:spcPct val="90000"/>
              </a:lnSpc>
              <a:spcBef>
                <a:spcPct val="20000"/>
              </a:spcBef>
              <a:buClr>
                <a:srgbClr val="66FFFF"/>
              </a:buClr>
              <a:buSzPct val="125000"/>
            </a:pPr>
            <a:endParaRPr lang="en-US" altLang="en-US" dirty="0">
              <a:effectLst>
                <a:outerShdw blurRad="38100" dist="38100" dir="2700000" algn="tl">
                  <a:srgbClr val="000000"/>
                </a:outerShdw>
              </a:effectLst>
              <a:latin typeface="Book Antiqua" panose="02040602050305030304" pitchFamily="18" charset="0"/>
            </a:endParaRPr>
          </a:p>
          <a:p>
            <a:pPr algn="justLow">
              <a:lnSpc>
                <a:spcPct val="90000"/>
              </a:lnSpc>
              <a:spcBef>
                <a:spcPct val="20000"/>
              </a:spcBef>
              <a:buClr>
                <a:srgbClr val="66FFFF"/>
              </a:buClr>
              <a:buSzPct val="75000"/>
              <a:buFont typeface="Monotype Sorts" pitchFamily="2" charset="2"/>
              <a:buChar char="n"/>
            </a:pPr>
            <a:r>
              <a:rPr lang="en-US" altLang="en-US" dirty="0">
                <a:effectLst>
                  <a:outerShdw blurRad="38100" dist="38100" dir="2700000" algn="tl">
                    <a:srgbClr val="000000"/>
                  </a:outerShdw>
                </a:effectLst>
                <a:latin typeface="Book Antiqua" panose="02040602050305030304" pitchFamily="18" charset="0"/>
              </a:rPr>
              <a:t>Reject </a:t>
            </a:r>
            <a:r>
              <a:rPr lang="en-US" altLang="en-US" i="1" dirty="0">
                <a:effectLst>
                  <a:outerShdw blurRad="38100" dist="38100" dir="2700000" algn="tl">
                    <a:srgbClr val="000000"/>
                  </a:outerShdw>
                </a:effectLst>
                <a:latin typeface="Book Antiqua" panose="02040602050305030304" pitchFamily="18" charset="0"/>
              </a:rPr>
              <a:t>H</a:t>
            </a:r>
            <a:r>
              <a:rPr lang="en-US" altLang="en-US" baseline="-25000" dirty="0">
                <a:effectLst>
                  <a:outerShdw blurRad="38100" dist="38100" dir="2700000" algn="tl">
                    <a:srgbClr val="000000"/>
                  </a:outerShdw>
                </a:effectLst>
                <a:latin typeface="Book Antiqua" panose="02040602050305030304" pitchFamily="18" charset="0"/>
              </a:rPr>
              <a:t>0</a:t>
            </a:r>
            <a:r>
              <a:rPr lang="en-US" altLang="en-US" dirty="0">
                <a:effectLst>
                  <a:outerShdw blurRad="38100" dist="38100" dir="2700000" algn="tl">
                    <a:srgbClr val="000000"/>
                  </a:outerShdw>
                </a:effectLst>
                <a:latin typeface="Book Antiqua" panose="02040602050305030304" pitchFamily="18" charset="0"/>
              </a:rPr>
              <a:t> if the </a:t>
            </a:r>
            <a:r>
              <a:rPr lang="en-US" altLang="en-US" i="1" dirty="0">
                <a:solidFill>
                  <a:srgbClr val="FFFF00"/>
                </a:solidFill>
                <a:effectLst>
                  <a:outerShdw blurRad="38100" dist="38100" dir="2700000" algn="tl">
                    <a:srgbClr val="000000"/>
                  </a:outerShdw>
                </a:effectLst>
                <a:latin typeface="Book Antiqua" panose="02040602050305030304" pitchFamily="18" charset="0"/>
              </a:rPr>
              <a:t>p</a:t>
            </a:r>
            <a:r>
              <a:rPr lang="en-US" altLang="en-US" dirty="0">
                <a:solidFill>
                  <a:srgbClr val="FFFF00"/>
                </a:solidFill>
                <a:effectLst>
                  <a:outerShdw blurRad="38100" dist="38100" dir="2700000" algn="tl">
                    <a:srgbClr val="000000"/>
                  </a:outerShdw>
                </a:effectLst>
                <a:latin typeface="Book Antiqua" panose="02040602050305030304" pitchFamily="18" charset="0"/>
              </a:rPr>
              <a:t>-value &lt; </a:t>
            </a:r>
            <a:r>
              <a:rPr lang="en-US" altLang="en-US" i="1" dirty="0">
                <a:solidFill>
                  <a:srgbClr val="FFFF00"/>
                </a:solidFill>
                <a:effectLst>
                  <a:outerShdw blurRad="38100" dist="38100" dir="2700000" algn="tl">
                    <a:srgbClr val="000000"/>
                  </a:outerShdw>
                </a:effectLst>
                <a:latin typeface="Symbol" panose="05050102010706020507" pitchFamily="18" charset="2"/>
              </a:rPr>
              <a:t></a:t>
            </a:r>
            <a:r>
              <a:rPr lang="en-US" altLang="en-US" dirty="0">
                <a:effectLst>
                  <a:outerShdw blurRad="38100" dist="38100" dir="2700000" algn="tl">
                    <a:srgbClr val="000000"/>
                  </a:outerShdw>
                </a:effectLst>
                <a:latin typeface="Book Antiqua" panose="02040602050305030304" pitchFamily="18" charset="0"/>
              </a:rPr>
              <a:t>.</a:t>
            </a: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684213" y="87313"/>
            <a:ext cx="77724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8D00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a:solidFill>
                  <a:srgbClr val="66FFFF"/>
                </a:solidFill>
                <a:effectLst>
                  <a:outerShdw blurRad="38100" dist="38100" dir="2700000" algn="tl">
                    <a:srgbClr val="000000"/>
                  </a:outerShdw>
                </a:effectLst>
                <a:latin typeface="Book Antiqua" panose="02040602050305030304" pitchFamily="18" charset="0"/>
              </a:rPr>
              <a:t>The Steps of Hypothesis Testing</a:t>
            </a:r>
          </a:p>
        </p:txBody>
      </p:sp>
      <p:sp>
        <p:nvSpPr>
          <p:cNvPr id="79875" name="Rectangle 3"/>
          <p:cNvSpPr>
            <a:spLocks noChangeArrowheads="1"/>
          </p:cNvSpPr>
          <p:nvPr/>
        </p:nvSpPr>
        <p:spPr bwMode="auto">
          <a:xfrm>
            <a:off x="290945" y="825500"/>
            <a:ext cx="8645237" cy="465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Low">
              <a:lnSpc>
                <a:spcPct val="90000"/>
              </a:lnSpc>
              <a:spcBef>
                <a:spcPct val="20000"/>
              </a:spcBef>
              <a:buClr>
                <a:srgbClr val="66FFFF"/>
              </a:buClr>
              <a:buSzPct val="75000"/>
              <a:buFont typeface="Monotype Sorts" pitchFamily="2" charset="2"/>
              <a:buChar char="n"/>
            </a:pPr>
            <a:r>
              <a:rPr lang="en-US" altLang="en-US" sz="2200" dirty="0">
                <a:effectLst>
                  <a:outerShdw blurRad="38100" dist="38100" dir="2700000" algn="tl">
                    <a:srgbClr val="000000"/>
                  </a:outerShdw>
                </a:effectLst>
                <a:latin typeface="Book Antiqua" panose="02040602050305030304" pitchFamily="18" charset="0"/>
              </a:rPr>
              <a:t>Determine the appropriate hypotheses</a:t>
            </a:r>
            <a:r>
              <a:rPr lang="en-US" altLang="en-US" sz="2200" dirty="0" smtClean="0">
                <a:effectLst>
                  <a:outerShdw blurRad="38100" dist="38100" dir="2700000" algn="tl">
                    <a:srgbClr val="000000"/>
                  </a:outerShdw>
                </a:effectLst>
                <a:latin typeface="Book Antiqua" panose="02040602050305030304" pitchFamily="18" charset="0"/>
              </a:rPr>
              <a:t>.</a:t>
            </a:r>
          </a:p>
          <a:p>
            <a:pPr marL="0" indent="0" algn="justLow">
              <a:lnSpc>
                <a:spcPct val="90000"/>
              </a:lnSpc>
              <a:spcBef>
                <a:spcPct val="20000"/>
              </a:spcBef>
              <a:buClr>
                <a:srgbClr val="66FFFF"/>
              </a:buClr>
              <a:buSzPct val="75000"/>
            </a:pPr>
            <a:endParaRPr lang="en-US" altLang="en-US" sz="2200" dirty="0">
              <a:effectLst>
                <a:outerShdw blurRad="38100" dist="38100" dir="2700000" algn="tl">
                  <a:srgbClr val="000000"/>
                </a:outerShdw>
              </a:effectLst>
              <a:latin typeface="Book Antiqua" panose="02040602050305030304" pitchFamily="18" charset="0"/>
            </a:endParaRPr>
          </a:p>
          <a:p>
            <a:pPr algn="justLow">
              <a:lnSpc>
                <a:spcPct val="90000"/>
              </a:lnSpc>
              <a:spcBef>
                <a:spcPct val="20000"/>
              </a:spcBef>
              <a:buClr>
                <a:srgbClr val="66FFFF"/>
              </a:buClr>
              <a:buSzPct val="75000"/>
              <a:buFont typeface="Monotype Sorts" pitchFamily="2" charset="2"/>
              <a:buChar char="n"/>
            </a:pPr>
            <a:r>
              <a:rPr lang="en-US" altLang="en-US" sz="2200" dirty="0">
                <a:effectLst>
                  <a:outerShdw blurRad="38100" dist="38100" dir="2700000" algn="tl">
                    <a:srgbClr val="000000"/>
                  </a:outerShdw>
                </a:effectLst>
                <a:latin typeface="Book Antiqua" panose="02040602050305030304" pitchFamily="18" charset="0"/>
              </a:rPr>
              <a:t>Select the test statistic for deciding whether or not to reject the null hypothesis</a:t>
            </a:r>
            <a:r>
              <a:rPr lang="en-US" altLang="en-US" sz="2200" dirty="0" smtClean="0">
                <a:effectLst>
                  <a:outerShdw blurRad="38100" dist="38100" dir="2700000" algn="tl">
                    <a:srgbClr val="000000"/>
                  </a:outerShdw>
                </a:effectLst>
                <a:latin typeface="Book Antiqua" panose="02040602050305030304" pitchFamily="18" charset="0"/>
              </a:rPr>
              <a:t>.</a:t>
            </a:r>
          </a:p>
          <a:p>
            <a:pPr marL="0" indent="0" algn="justLow">
              <a:lnSpc>
                <a:spcPct val="90000"/>
              </a:lnSpc>
              <a:spcBef>
                <a:spcPct val="20000"/>
              </a:spcBef>
              <a:buClr>
                <a:srgbClr val="66FFFF"/>
              </a:buClr>
              <a:buSzPct val="75000"/>
            </a:pPr>
            <a:endParaRPr lang="en-US" altLang="en-US" sz="2200" dirty="0">
              <a:effectLst>
                <a:outerShdw blurRad="38100" dist="38100" dir="2700000" algn="tl">
                  <a:srgbClr val="000000"/>
                </a:outerShdw>
              </a:effectLst>
              <a:latin typeface="Book Antiqua" panose="02040602050305030304" pitchFamily="18" charset="0"/>
            </a:endParaRPr>
          </a:p>
          <a:p>
            <a:pPr algn="justLow">
              <a:lnSpc>
                <a:spcPct val="90000"/>
              </a:lnSpc>
              <a:spcBef>
                <a:spcPct val="20000"/>
              </a:spcBef>
              <a:buClr>
                <a:srgbClr val="66FFFF"/>
              </a:buClr>
              <a:buSzPct val="75000"/>
              <a:buFont typeface="Monotype Sorts" pitchFamily="2" charset="2"/>
              <a:buChar char="n"/>
            </a:pPr>
            <a:r>
              <a:rPr lang="en-US" altLang="en-US" sz="2200" dirty="0">
                <a:effectLst>
                  <a:outerShdw blurRad="38100" dist="38100" dir="2700000" algn="tl">
                    <a:srgbClr val="000000"/>
                  </a:outerShdw>
                </a:effectLst>
                <a:latin typeface="Book Antiqua" panose="02040602050305030304" pitchFamily="18" charset="0"/>
              </a:rPr>
              <a:t>Specify the level of significance </a:t>
            </a:r>
            <a:r>
              <a:rPr lang="en-US" altLang="en-US" sz="2200" dirty="0">
                <a:effectLst>
                  <a:outerShdw blurRad="38100" dist="38100" dir="2700000" algn="tl">
                    <a:srgbClr val="000000"/>
                  </a:outerShdw>
                </a:effectLst>
                <a:latin typeface="Symbol" panose="05050102010706020507" pitchFamily="18" charset="2"/>
              </a:rPr>
              <a:t></a:t>
            </a:r>
            <a:r>
              <a:rPr lang="en-US" altLang="en-US" sz="2200" dirty="0">
                <a:effectLst>
                  <a:outerShdw blurRad="38100" dist="38100" dir="2700000" algn="tl">
                    <a:srgbClr val="000000"/>
                  </a:outerShdw>
                </a:effectLst>
                <a:latin typeface="Book Antiqua" panose="02040602050305030304" pitchFamily="18" charset="0"/>
              </a:rPr>
              <a:t> for the test</a:t>
            </a:r>
            <a:r>
              <a:rPr lang="en-US" altLang="en-US" sz="2200" dirty="0" smtClean="0">
                <a:effectLst>
                  <a:outerShdw blurRad="38100" dist="38100" dir="2700000" algn="tl">
                    <a:srgbClr val="000000"/>
                  </a:outerShdw>
                </a:effectLst>
                <a:latin typeface="Book Antiqua" panose="02040602050305030304" pitchFamily="18" charset="0"/>
              </a:rPr>
              <a:t>.</a:t>
            </a:r>
          </a:p>
          <a:p>
            <a:pPr marL="0" indent="0" algn="justLow">
              <a:lnSpc>
                <a:spcPct val="90000"/>
              </a:lnSpc>
              <a:spcBef>
                <a:spcPct val="20000"/>
              </a:spcBef>
              <a:buClr>
                <a:srgbClr val="66FFFF"/>
              </a:buClr>
              <a:buSzPct val="75000"/>
            </a:pPr>
            <a:endParaRPr lang="en-US" altLang="en-US" sz="2200" dirty="0">
              <a:effectLst>
                <a:outerShdw blurRad="38100" dist="38100" dir="2700000" algn="tl">
                  <a:srgbClr val="000000"/>
                </a:outerShdw>
              </a:effectLst>
              <a:latin typeface="Book Antiqua" panose="02040602050305030304" pitchFamily="18" charset="0"/>
            </a:endParaRPr>
          </a:p>
          <a:p>
            <a:pPr algn="justLow">
              <a:lnSpc>
                <a:spcPct val="90000"/>
              </a:lnSpc>
              <a:spcBef>
                <a:spcPct val="20000"/>
              </a:spcBef>
              <a:buClr>
                <a:srgbClr val="66FFFF"/>
              </a:buClr>
              <a:buSzPct val="75000"/>
              <a:buFont typeface="Monotype Sorts" pitchFamily="2" charset="2"/>
              <a:buChar char="n"/>
            </a:pPr>
            <a:r>
              <a:rPr lang="en-US" altLang="en-US" sz="2200" dirty="0">
                <a:effectLst>
                  <a:outerShdw blurRad="38100" dist="38100" dir="2700000" algn="tl">
                    <a:srgbClr val="000000"/>
                  </a:outerShdw>
                </a:effectLst>
                <a:latin typeface="Book Antiqua" panose="02040602050305030304" pitchFamily="18" charset="0"/>
              </a:rPr>
              <a:t>Use </a:t>
            </a:r>
            <a:r>
              <a:rPr lang="en-US" altLang="en-US" sz="2200" dirty="0">
                <a:effectLst>
                  <a:outerShdw blurRad="38100" dist="38100" dir="2700000" algn="tl">
                    <a:srgbClr val="000000"/>
                  </a:outerShdw>
                </a:effectLst>
                <a:latin typeface="Symbol" panose="05050102010706020507" pitchFamily="18" charset="2"/>
              </a:rPr>
              <a:t></a:t>
            </a:r>
            <a:r>
              <a:rPr lang="en-US" altLang="en-US" sz="2200" dirty="0">
                <a:effectLst>
                  <a:outerShdw blurRad="38100" dist="38100" dir="2700000" algn="tl">
                    <a:srgbClr val="000000"/>
                  </a:outerShdw>
                </a:effectLst>
                <a:latin typeface="Book Antiqua" panose="02040602050305030304" pitchFamily="18" charset="0"/>
              </a:rPr>
              <a:t>to develop the rule for rejecting </a:t>
            </a:r>
            <a:r>
              <a:rPr lang="en-US" altLang="en-US" sz="2200" i="1" dirty="0">
                <a:effectLst>
                  <a:outerShdw blurRad="38100" dist="38100" dir="2700000" algn="tl">
                    <a:srgbClr val="000000"/>
                  </a:outerShdw>
                </a:effectLst>
                <a:latin typeface="Book Antiqua" panose="02040602050305030304" pitchFamily="18" charset="0"/>
              </a:rPr>
              <a:t>H</a:t>
            </a:r>
            <a:r>
              <a:rPr lang="en-US" altLang="en-US" sz="2200" baseline="-25000" dirty="0">
                <a:effectLst>
                  <a:outerShdw blurRad="38100" dist="38100" dir="2700000" algn="tl">
                    <a:srgbClr val="000000"/>
                  </a:outerShdw>
                </a:effectLst>
                <a:latin typeface="Book Antiqua" panose="02040602050305030304" pitchFamily="18" charset="0"/>
              </a:rPr>
              <a:t>0</a:t>
            </a:r>
            <a:r>
              <a:rPr lang="en-US" altLang="en-US" sz="2200" dirty="0" smtClean="0">
                <a:effectLst>
                  <a:outerShdw blurRad="38100" dist="38100" dir="2700000" algn="tl">
                    <a:srgbClr val="000000"/>
                  </a:outerShdw>
                </a:effectLst>
                <a:latin typeface="Book Antiqua" panose="02040602050305030304" pitchFamily="18" charset="0"/>
              </a:rPr>
              <a:t>.</a:t>
            </a:r>
          </a:p>
          <a:p>
            <a:pPr marL="0" indent="0" algn="justLow">
              <a:lnSpc>
                <a:spcPct val="90000"/>
              </a:lnSpc>
              <a:spcBef>
                <a:spcPct val="20000"/>
              </a:spcBef>
              <a:buClr>
                <a:srgbClr val="66FFFF"/>
              </a:buClr>
              <a:buSzPct val="75000"/>
            </a:pPr>
            <a:endParaRPr lang="en-US" altLang="en-US" sz="2200" dirty="0">
              <a:effectLst>
                <a:outerShdw blurRad="38100" dist="38100" dir="2700000" algn="tl">
                  <a:srgbClr val="000000"/>
                </a:outerShdw>
              </a:effectLst>
              <a:latin typeface="Book Antiqua" panose="02040602050305030304" pitchFamily="18" charset="0"/>
            </a:endParaRPr>
          </a:p>
          <a:p>
            <a:pPr algn="justLow">
              <a:lnSpc>
                <a:spcPct val="90000"/>
              </a:lnSpc>
              <a:spcBef>
                <a:spcPct val="20000"/>
              </a:spcBef>
              <a:buClr>
                <a:srgbClr val="66FFFF"/>
              </a:buClr>
              <a:buSzPct val="75000"/>
              <a:buFont typeface="Monotype Sorts" pitchFamily="2" charset="2"/>
              <a:buChar char="n"/>
            </a:pPr>
            <a:r>
              <a:rPr lang="en-US" altLang="en-US" sz="2200" dirty="0">
                <a:effectLst>
                  <a:outerShdw blurRad="38100" dist="38100" dir="2700000" algn="tl">
                    <a:srgbClr val="000000"/>
                  </a:outerShdw>
                </a:effectLst>
                <a:latin typeface="Book Antiqua" panose="02040602050305030304" pitchFamily="18" charset="0"/>
              </a:rPr>
              <a:t>Collect the sample data and compute the value of the test statistic.</a:t>
            </a:r>
          </a:p>
          <a:p>
            <a:pPr algn="justLow">
              <a:lnSpc>
                <a:spcPct val="90000"/>
              </a:lnSpc>
              <a:spcBef>
                <a:spcPct val="20000"/>
              </a:spcBef>
              <a:buClr>
                <a:srgbClr val="66FFFF"/>
              </a:buClr>
              <a:buSzPct val="75000"/>
              <a:buFont typeface="Monotype Sorts" pitchFamily="2" charset="2"/>
              <a:buChar char="n"/>
            </a:pPr>
            <a:r>
              <a:rPr lang="en-US" altLang="en-US" sz="2100" dirty="0">
                <a:effectLst>
                  <a:outerShdw blurRad="38100" dist="38100" dir="2700000" algn="tl">
                    <a:srgbClr val="000000"/>
                  </a:outerShdw>
                </a:effectLst>
                <a:latin typeface="Book Antiqua" panose="02040602050305030304" pitchFamily="18" charset="0"/>
              </a:rPr>
              <a:t>a) Compare the test statistic to the critical value(s) in </a:t>
            </a:r>
            <a:r>
              <a:rPr lang="en-US" altLang="en-US" sz="2100" dirty="0" smtClean="0">
                <a:effectLst>
                  <a:outerShdw blurRad="38100" dist="38100" dir="2700000" algn="tl">
                    <a:srgbClr val="000000"/>
                  </a:outerShdw>
                </a:effectLst>
                <a:latin typeface="Book Antiqua" panose="02040602050305030304" pitchFamily="18" charset="0"/>
              </a:rPr>
              <a:t>the  rejection </a:t>
            </a:r>
            <a:r>
              <a:rPr lang="en-US" altLang="en-US" sz="2100" dirty="0">
                <a:effectLst>
                  <a:outerShdw blurRad="38100" dist="38100" dir="2700000" algn="tl">
                    <a:srgbClr val="000000"/>
                  </a:outerShdw>
                </a:effectLst>
                <a:latin typeface="Book Antiqua" panose="02040602050305030304" pitchFamily="18" charset="0"/>
              </a:rPr>
              <a:t>rule, or </a:t>
            </a:r>
          </a:p>
          <a:p>
            <a:pPr algn="justLow">
              <a:lnSpc>
                <a:spcPct val="90000"/>
              </a:lnSpc>
              <a:spcBef>
                <a:spcPct val="20000"/>
              </a:spcBef>
              <a:buClr>
                <a:srgbClr val="66FFFF"/>
              </a:buClr>
              <a:buSzPct val="75000"/>
              <a:buFont typeface="Monotype Sorts" pitchFamily="2" charset="2"/>
              <a:buNone/>
            </a:pPr>
            <a:r>
              <a:rPr lang="en-US" altLang="en-US" sz="2100" dirty="0">
                <a:effectLst>
                  <a:outerShdw blurRad="38100" dist="38100" dir="2700000" algn="tl">
                    <a:srgbClr val="000000"/>
                  </a:outerShdw>
                </a:effectLst>
                <a:latin typeface="Book Antiqua" panose="02040602050305030304" pitchFamily="18" charset="0"/>
              </a:rPr>
              <a:t>	b) Compute the </a:t>
            </a:r>
            <a:r>
              <a:rPr lang="en-US" altLang="en-US" sz="2100" i="1" dirty="0">
                <a:effectLst>
                  <a:outerShdw blurRad="38100" dist="38100" dir="2700000" algn="tl">
                    <a:srgbClr val="000000"/>
                  </a:outerShdw>
                </a:effectLst>
                <a:latin typeface="Book Antiqua" panose="02040602050305030304" pitchFamily="18" charset="0"/>
              </a:rPr>
              <a:t>p</a:t>
            </a:r>
            <a:r>
              <a:rPr lang="en-US" altLang="en-US" sz="2100" dirty="0">
                <a:effectLst>
                  <a:outerShdw blurRad="38100" dist="38100" dir="2700000" algn="tl">
                    <a:srgbClr val="000000"/>
                  </a:outerShdw>
                </a:effectLst>
                <a:latin typeface="Book Antiqua" panose="02040602050305030304" pitchFamily="18" charset="0"/>
              </a:rPr>
              <a:t>-value based on the test statistic and </a:t>
            </a:r>
            <a:r>
              <a:rPr lang="en-US" altLang="en-US" sz="2100" dirty="0" smtClean="0">
                <a:effectLst>
                  <a:outerShdw blurRad="38100" dist="38100" dir="2700000" algn="tl">
                    <a:srgbClr val="000000"/>
                  </a:outerShdw>
                </a:effectLst>
                <a:latin typeface="Book Antiqua" panose="02040602050305030304" pitchFamily="18" charset="0"/>
              </a:rPr>
              <a:t>compare</a:t>
            </a:r>
            <a:r>
              <a:rPr lang="en-US" altLang="en-US" sz="2100" dirty="0" smtClean="0">
                <a:effectLst>
                  <a:outerShdw blurRad="38100" dist="38100" dir="2700000" algn="tl">
                    <a:srgbClr val="000000"/>
                  </a:outerShdw>
                </a:effectLst>
                <a:latin typeface="Book Antiqua" panose="02040602050305030304" pitchFamily="18" charset="0"/>
              </a:rPr>
              <a:t> </a:t>
            </a:r>
            <a:r>
              <a:rPr lang="en-US" altLang="en-US" sz="2100" dirty="0" smtClean="0">
                <a:effectLst>
                  <a:outerShdw blurRad="38100" dist="38100" dir="2700000" algn="tl">
                    <a:srgbClr val="000000"/>
                  </a:outerShdw>
                </a:effectLst>
                <a:latin typeface="Book Antiqua" panose="02040602050305030304" pitchFamily="18" charset="0"/>
              </a:rPr>
              <a:t>it </a:t>
            </a:r>
            <a:r>
              <a:rPr lang="en-US" altLang="en-US" sz="2100" dirty="0">
                <a:effectLst>
                  <a:outerShdw blurRad="38100" dist="38100" dir="2700000" algn="tl">
                    <a:srgbClr val="000000"/>
                  </a:outerShdw>
                </a:effectLst>
                <a:latin typeface="Book Antiqua" panose="02040602050305030304" pitchFamily="18" charset="0"/>
              </a:rPr>
              <a:t>to </a:t>
            </a:r>
            <a:r>
              <a:rPr lang="en-US" altLang="en-US" sz="2100" i="1" dirty="0">
                <a:effectLst>
                  <a:outerShdw blurRad="38100" dist="38100" dir="2700000" algn="tl">
                    <a:srgbClr val="000000"/>
                  </a:outerShdw>
                </a:effectLst>
                <a:latin typeface="Symbol" panose="05050102010706020507" pitchFamily="18" charset="2"/>
              </a:rPr>
              <a:t></a:t>
            </a:r>
            <a:r>
              <a:rPr lang="en-US" altLang="en-US" sz="2100" dirty="0">
                <a:effectLst>
                  <a:outerShdw blurRad="38100" dist="38100" dir="2700000" algn="tl">
                    <a:srgbClr val="000000"/>
                  </a:outerShdw>
                </a:effectLst>
                <a:latin typeface="Symbol" panose="05050102010706020507" pitchFamily="18" charset="2"/>
              </a:rPr>
              <a:t></a:t>
            </a:r>
            <a:r>
              <a:rPr lang="en-US" altLang="en-US" sz="2100" dirty="0">
                <a:effectLst>
                  <a:outerShdw blurRad="38100" dist="38100" dir="2700000" algn="tl">
                    <a:srgbClr val="000000"/>
                  </a:outerShdw>
                </a:effectLst>
                <a:latin typeface="Book Antiqua" panose="02040602050305030304" pitchFamily="18" charset="0"/>
              </a:rPr>
              <a:t>to determine whether or not to reject </a:t>
            </a:r>
            <a:r>
              <a:rPr lang="en-US" altLang="en-US" sz="2100" i="1" dirty="0">
                <a:effectLst>
                  <a:outerShdw blurRad="38100" dist="38100" dir="2700000" algn="tl">
                    <a:srgbClr val="000000"/>
                  </a:outerShdw>
                </a:effectLst>
                <a:latin typeface="Book Antiqua" panose="02040602050305030304" pitchFamily="18" charset="0"/>
              </a:rPr>
              <a:t>H</a:t>
            </a:r>
            <a:r>
              <a:rPr lang="en-US" altLang="en-US" sz="2100" baseline="-25000" dirty="0">
                <a:effectLst>
                  <a:outerShdw blurRad="38100" dist="38100" dir="2700000" algn="tl">
                    <a:srgbClr val="000000"/>
                  </a:outerShdw>
                </a:effectLst>
                <a:latin typeface="Book Antiqua" panose="02040602050305030304" pitchFamily="18" charset="0"/>
              </a:rPr>
              <a:t>0</a:t>
            </a:r>
            <a:r>
              <a:rPr lang="en-US" altLang="en-US" sz="2100" dirty="0">
                <a:effectLst>
                  <a:outerShdw blurRad="38100" dist="38100" dir="2700000" algn="tl">
                    <a:srgbClr val="000000"/>
                  </a:outerShdw>
                </a:effectLst>
                <a:latin typeface="Book Antiqua" panose="02040602050305030304" pitchFamily="18" charset="0"/>
              </a:rPr>
              <a:t>.</a:t>
            </a: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5678488" y="4972050"/>
            <a:ext cx="2597150" cy="538163"/>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5" name="Rectangle 3"/>
          <p:cNvSpPr>
            <a:spLocks noChangeArrowheads="1"/>
          </p:cNvSpPr>
          <p:nvPr/>
        </p:nvSpPr>
        <p:spPr bwMode="auto">
          <a:xfrm>
            <a:off x="2801938" y="4978400"/>
            <a:ext cx="2597150" cy="538163"/>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6" name="Rectangle 4"/>
          <p:cNvSpPr>
            <a:spLocks noChangeArrowheads="1"/>
          </p:cNvSpPr>
          <p:nvPr/>
        </p:nvSpPr>
        <p:spPr bwMode="auto">
          <a:xfrm>
            <a:off x="6118225" y="1530350"/>
            <a:ext cx="1703388" cy="10160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7" name="Rectangle 5"/>
          <p:cNvSpPr>
            <a:spLocks noChangeArrowheads="1"/>
          </p:cNvSpPr>
          <p:nvPr/>
        </p:nvSpPr>
        <p:spPr bwMode="auto">
          <a:xfrm>
            <a:off x="3338513" y="1524000"/>
            <a:ext cx="1703387" cy="10160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8" name="Rectangle 6"/>
          <p:cNvSpPr>
            <a:spLocks noChangeArrowheads="1"/>
          </p:cNvSpPr>
          <p:nvPr/>
        </p:nvSpPr>
        <p:spPr bwMode="auto">
          <a:xfrm>
            <a:off x="685800" y="1096963"/>
            <a:ext cx="777240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rgbClr val="66FFFF"/>
              </a:buClr>
              <a:buSzPct val="75000"/>
              <a:buFont typeface="Monotype Sorts" pitchFamily="2" charset="2"/>
              <a:buChar char="n"/>
            </a:pPr>
            <a:r>
              <a:rPr lang="en-US" altLang="en-US">
                <a:solidFill>
                  <a:srgbClr val="66FFFF"/>
                </a:solidFill>
                <a:effectLst>
                  <a:outerShdw blurRad="38100" dist="38100" dir="2700000" algn="tl">
                    <a:srgbClr val="000000"/>
                  </a:outerShdw>
                </a:effectLst>
                <a:latin typeface="Book Antiqua" panose="02040602050305030304" pitchFamily="18" charset="0"/>
              </a:rPr>
              <a:t>Hypotheses</a:t>
            </a:r>
            <a:r>
              <a:rPr lang="en-US" altLang="en-US">
                <a:effectLst>
                  <a:outerShdw blurRad="38100" dist="38100" dir="2700000" algn="tl">
                    <a:srgbClr val="000000"/>
                  </a:outerShdw>
                </a:effectLst>
                <a:latin typeface="Book Antiqua" panose="02040602050305030304" pitchFamily="18" charset="0"/>
              </a:rPr>
              <a:t>	</a:t>
            </a:r>
          </a:p>
          <a:p>
            <a:pPr lvl="2">
              <a:spcBef>
                <a:spcPct val="20000"/>
              </a:spcBef>
              <a:buClr>
                <a:srgbClr val="66FFFF"/>
              </a:buClr>
            </a:pPr>
            <a:r>
              <a:rPr lang="en-US" altLang="en-US" i="1">
                <a:effectLst>
                  <a:outerShdw blurRad="38100" dist="38100" dir="2700000" algn="tl">
                    <a:srgbClr val="000000"/>
                  </a:outerShdw>
                </a:effectLst>
                <a:latin typeface="Book Antiqua" panose="02040602050305030304" pitchFamily="18" charset="0"/>
              </a:rPr>
              <a:t>			H</a:t>
            </a:r>
            <a:r>
              <a:rPr lang="en-US" altLang="en-US" baseline="-25000">
                <a:effectLst>
                  <a:outerShdw blurRad="38100" dist="38100" dir="2700000" algn="tl">
                    <a:srgbClr val="000000"/>
                  </a:outerShdw>
                </a:effectLst>
                <a:latin typeface="Book Antiqua" panose="02040602050305030304" pitchFamily="18" charset="0"/>
              </a:rPr>
              <a:t>0</a:t>
            </a:r>
            <a:r>
              <a:rPr lang="en-US" altLang="en-US">
                <a:effectLst>
                  <a:outerShdw blurRad="38100" dist="38100" dir="2700000" algn="tl">
                    <a:srgbClr val="000000"/>
                  </a:outerShdw>
                </a:effectLst>
                <a:latin typeface="Book Antiqua" panose="02040602050305030304" pitchFamily="18" charset="0"/>
              </a:rPr>
              <a:t>:  </a:t>
            </a:r>
            <a:r>
              <a:rPr lang="en-US" altLang="en-US" i="1">
                <a:effectLst>
                  <a:outerShdw blurRad="38100" dist="38100" dir="2700000" algn="tl">
                    <a:srgbClr val="000000"/>
                  </a:outerShdw>
                </a:effectLst>
                <a:latin typeface="Symbol" panose="05050102010706020507" pitchFamily="18" charset="2"/>
              </a:rPr>
              <a:t></a:t>
            </a:r>
            <a:r>
              <a:rPr lang="en-US" altLang="en-US">
                <a:effectLst>
                  <a:outerShdw blurRad="38100" dist="38100" dir="2700000" algn="tl">
                    <a:srgbClr val="000000"/>
                  </a:outerShdw>
                </a:effectLst>
                <a:latin typeface="Symbol" panose="05050102010706020507" pitchFamily="18" charset="2"/>
              </a:rPr>
              <a:t></a:t>
            </a:r>
            <a:r>
              <a:rPr lang="en-US" altLang="en-US" u="sng">
                <a:effectLst>
                  <a:outerShdw blurRad="38100" dist="38100" dir="2700000" algn="tl">
                    <a:srgbClr val="000000"/>
                  </a:outerShdw>
                </a:effectLst>
                <a:latin typeface="Symbol" panose="05050102010706020507" pitchFamily="18" charset="2"/>
              </a:rPr>
              <a:t></a:t>
            </a:r>
            <a:r>
              <a:rPr lang="en-US" altLang="en-US">
                <a:effectLst>
                  <a:outerShdw blurRad="38100" dist="38100" dir="2700000" algn="tl">
                    <a:srgbClr val="000000"/>
                  </a:outerShdw>
                </a:effectLst>
                <a:latin typeface="Symbol" panose="05050102010706020507" pitchFamily="18" charset="2"/>
              </a:rPr>
              <a:t></a:t>
            </a:r>
            <a:r>
              <a:rPr lang="en-US" altLang="en-US" i="1">
                <a:effectLst>
                  <a:outerShdw blurRad="38100" dist="38100" dir="2700000" algn="tl">
                    <a:srgbClr val="000000"/>
                  </a:outerShdw>
                </a:effectLst>
                <a:latin typeface="Symbol" panose="05050102010706020507" pitchFamily="18" charset="2"/>
              </a:rPr>
              <a:t></a:t>
            </a:r>
            <a:r>
              <a:rPr lang="en-US" altLang="en-US" baseline="-25000">
                <a:effectLst>
                  <a:outerShdw blurRad="38100" dist="38100" dir="2700000" algn="tl">
                    <a:srgbClr val="000000"/>
                  </a:outerShdw>
                </a:effectLst>
                <a:latin typeface="Symbol" panose="05050102010706020507" pitchFamily="18" charset="2"/>
              </a:rPr>
              <a:t>	 </a:t>
            </a:r>
            <a:r>
              <a:rPr lang="en-US" altLang="en-US">
                <a:effectLst>
                  <a:outerShdw blurRad="38100" dist="38100" dir="2700000" algn="tl">
                    <a:srgbClr val="000000"/>
                  </a:outerShdw>
                </a:effectLst>
                <a:latin typeface="Book Antiqua" panose="02040602050305030304" pitchFamily="18" charset="0"/>
              </a:rPr>
              <a:t>or	 </a:t>
            </a:r>
            <a:r>
              <a:rPr lang="en-US" altLang="en-US" i="1">
                <a:effectLst>
                  <a:outerShdw blurRad="38100" dist="38100" dir="2700000" algn="tl">
                    <a:srgbClr val="000000"/>
                  </a:outerShdw>
                </a:effectLst>
                <a:latin typeface="Book Antiqua" panose="02040602050305030304" pitchFamily="18" charset="0"/>
              </a:rPr>
              <a:t>H</a:t>
            </a:r>
            <a:r>
              <a:rPr lang="en-US" altLang="en-US" baseline="-25000">
                <a:effectLst>
                  <a:outerShdw blurRad="38100" dist="38100" dir="2700000" algn="tl">
                    <a:srgbClr val="000000"/>
                  </a:outerShdw>
                </a:effectLst>
                <a:latin typeface="Book Antiqua" panose="02040602050305030304" pitchFamily="18" charset="0"/>
              </a:rPr>
              <a:t>0</a:t>
            </a:r>
            <a:r>
              <a:rPr lang="en-US" altLang="en-US">
                <a:effectLst>
                  <a:outerShdw blurRad="38100" dist="38100" dir="2700000" algn="tl">
                    <a:srgbClr val="000000"/>
                  </a:outerShdw>
                </a:effectLst>
                <a:latin typeface="Book Antiqua" panose="02040602050305030304" pitchFamily="18" charset="0"/>
              </a:rPr>
              <a:t>:  </a:t>
            </a:r>
            <a:r>
              <a:rPr lang="en-US" altLang="en-US" i="1">
                <a:effectLst>
                  <a:outerShdw blurRad="38100" dist="38100" dir="2700000" algn="tl">
                    <a:srgbClr val="000000"/>
                  </a:outerShdw>
                </a:effectLst>
                <a:latin typeface="Symbol" panose="05050102010706020507" pitchFamily="18" charset="2"/>
              </a:rPr>
              <a:t></a:t>
            </a:r>
            <a:r>
              <a:rPr lang="en-US" altLang="en-US">
                <a:effectLst>
                  <a:outerShdw blurRad="38100" dist="38100" dir="2700000" algn="tl">
                    <a:srgbClr val="000000"/>
                  </a:outerShdw>
                </a:effectLst>
                <a:latin typeface="Symbol" panose="05050102010706020507" pitchFamily="18" charset="2"/>
              </a:rPr>
              <a:t></a:t>
            </a:r>
            <a:r>
              <a:rPr lang="en-US" altLang="en-US" u="sng">
                <a:effectLst>
                  <a:outerShdw blurRad="38100" dist="38100" dir="2700000" algn="tl">
                    <a:srgbClr val="000000"/>
                  </a:outerShdw>
                </a:effectLst>
                <a:latin typeface="Symbol" panose="05050102010706020507" pitchFamily="18" charset="2"/>
              </a:rPr>
              <a:t></a:t>
            </a:r>
            <a:r>
              <a:rPr lang="en-US" altLang="en-US">
                <a:effectLst>
                  <a:outerShdw blurRad="38100" dist="38100" dir="2700000" algn="tl">
                    <a:srgbClr val="000000"/>
                  </a:outerShdw>
                </a:effectLst>
                <a:latin typeface="Symbol" panose="05050102010706020507" pitchFamily="18" charset="2"/>
              </a:rPr>
              <a:t></a:t>
            </a:r>
            <a:r>
              <a:rPr lang="en-US" altLang="en-US" i="1">
                <a:effectLst>
                  <a:outerShdw blurRad="38100" dist="38100" dir="2700000" algn="tl">
                    <a:srgbClr val="000000"/>
                  </a:outerShdw>
                </a:effectLst>
                <a:latin typeface="Symbol" panose="05050102010706020507" pitchFamily="18" charset="2"/>
              </a:rPr>
              <a:t></a:t>
            </a:r>
            <a:r>
              <a:rPr lang="en-US" altLang="en-US" baseline="-25000">
                <a:effectLst>
                  <a:outerShdw blurRad="38100" dist="38100" dir="2700000" algn="tl">
                    <a:srgbClr val="000000"/>
                  </a:outerShdw>
                </a:effectLst>
                <a:latin typeface="Symbol" panose="05050102010706020507" pitchFamily="18" charset="2"/>
              </a:rPr>
              <a:t></a:t>
            </a:r>
            <a:endParaRPr lang="en-US" altLang="en-US">
              <a:effectLst>
                <a:outerShdw blurRad="38100" dist="38100" dir="2700000" algn="tl">
                  <a:srgbClr val="000000"/>
                </a:outerShdw>
              </a:effectLst>
              <a:latin typeface="Book Antiqua" panose="02040602050305030304" pitchFamily="18" charset="0"/>
            </a:endParaRPr>
          </a:p>
          <a:p>
            <a:pPr>
              <a:spcBef>
                <a:spcPct val="20000"/>
              </a:spcBef>
              <a:buClr>
                <a:srgbClr val="66FFFF"/>
              </a:buClr>
              <a:buSzPct val="75000"/>
              <a:buFont typeface="Monotype Sorts" pitchFamily="2" charset="2"/>
              <a:buNone/>
            </a:pPr>
            <a:r>
              <a:rPr lang="en-US" altLang="en-US">
                <a:effectLst>
                  <a:outerShdw blurRad="38100" dist="38100" dir="2700000" algn="tl">
                    <a:srgbClr val="000000"/>
                  </a:outerShdw>
                </a:effectLst>
                <a:latin typeface="Book Antiqua" panose="02040602050305030304" pitchFamily="18" charset="0"/>
              </a:rPr>
              <a:t>				</a:t>
            </a:r>
            <a:r>
              <a:rPr lang="en-US" altLang="en-US" i="1">
                <a:effectLst>
                  <a:outerShdw blurRad="38100" dist="38100" dir="2700000" algn="tl">
                    <a:srgbClr val="000000"/>
                  </a:outerShdw>
                </a:effectLst>
                <a:latin typeface="Book Antiqua" panose="02040602050305030304" pitchFamily="18" charset="0"/>
              </a:rPr>
              <a:t>H</a:t>
            </a:r>
            <a:r>
              <a:rPr lang="en-US" altLang="en-US" sz="2800" baseline="-25000">
                <a:effectLst>
                  <a:outerShdw blurRad="38100" dist="38100" dir="2700000" algn="tl">
                    <a:srgbClr val="000000"/>
                  </a:outerShdw>
                </a:effectLst>
                <a:latin typeface="Book Antiqua" panose="02040602050305030304" pitchFamily="18" charset="0"/>
              </a:rPr>
              <a:t>a</a:t>
            </a:r>
            <a:r>
              <a:rPr lang="en-US" altLang="en-US">
                <a:effectLst>
                  <a:outerShdw blurRad="38100" dist="38100" dir="2700000" algn="tl">
                    <a:srgbClr val="000000"/>
                  </a:outerShdw>
                </a:effectLst>
                <a:latin typeface="Book Antiqua" panose="02040602050305030304" pitchFamily="18" charset="0"/>
              </a:rPr>
              <a:t>:</a:t>
            </a:r>
            <a:r>
              <a:rPr lang="en-US" altLang="en-US">
                <a:effectLst>
                  <a:outerShdw blurRad="38100" dist="38100" dir="2700000" algn="tl">
                    <a:srgbClr val="000000"/>
                  </a:outerShdw>
                </a:effectLst>
                <a:latin typeface="Symbol" panose="05050102010706020507" pitchFamily="18" charset="2"/>
              </a:rPr>
              <a:t></a:t>
            </a:r>
            <a:r>
              <a:rPr lang="en-US" altLang="en-US" i="1">
                <a:effectLst>
                  <a:outerShdw blurRad="38100" dist="38100" dir="2700000" algn="tl">
                    <a:srgbClr val="000000"/>
                  </a:outerShdw>
                </a:effectLst>
                <a:latin typeface="Symbol" panose="05050102010706020507" pitchFamily="18" charset="2"/>
              </a:rPr>
              <a:t></a:t>
            </a:r>
            <a:r>
              <a:rPr lang="en-US" altLang="en-US">
                <a:effectLst>
                  <a:outerShdw blurRad="38100" dist="38100" dir="2700000" algn="tl">
                    <a:srgbClr val="000000"/>
                  </a:outerShdw>
                </a:effectLst>
                <a:latin typeface="Symbol" panose="05050102010706020507" pitchFamily="18" charset="2"/>
              </a:rPr>
              <a:t></a:t>
            </a:r>
            <a:r>
              <a:rPr lang="en-US" altLang="en-US" i="1">
                <a:effectLst>
                  <a:outerShdw blurRad="38100" dist="38100" dir="2700000" algn="tl">
                    <a:srgbClr val="000000"/>
                  </a:outerShdw>
                </a:effectLst>
                <a:latin typeface="Symbol" panose="05050102010706020507" pitchFamily="18" charset="2"/>
              </a:rPr>
              <a:t></a:t>
            </a:r>
            <a:r>
              <a:rPr lang="en-US" altLang="en-US" baseline="-25000">
                <a:effectLst>
                  <a:outerShdw blurRad="38100" dist="38100" dir="2700000" algn="tl">
                    <a:srgbClr val="000000"/>
                  </a:outerShdw>
                </a:effectLst>
                <a:latin typeface="Symbol" panose="05050102010706020507" pitchFamily="18" charset="2"/>
              </a:rPr>
              <a:t>		</a:t>
            </a:r>
            <a:r>
              <a:rPr lang="en-US" altLang="en-US" i="1">
                <a:effectLst>
                  <a:outerShdw blurRad="38100" dist="38100" dir="2700000" algn="tl">
                    <a:srgbClr val="000000"/>
                  </a:outerShdw>
                </a:effectLst>
                <a:latin typeface="Book Antiqua" panose="02040602050305030304" pitchFamily="18" charset="0"/>
              </a:rPr>
              <a:t>H</a:t>
            </a:r>
            <a:r>
              <a:rPr lang="en-US" altLang="en-US" sz="2800" baseline="-25000">
                <a:effectLst>
                  <a:outerShdw blurRad="38100" dist="38100" dir="2700000" algn="tl">
                    <a:srgbClr val="000000"/>
                  </a:outerShdw>
                </a:effectLst>
                <a:latin typeface="Book Antiqua" panose="02040602050305030304" pitchFamily="18" charset="0"/>
              </a:rPr>
              <a:t>a</a:t>
            </a:r>
            <a:r>
              <a:rPr lang="en-US" altLang="en-US">
                <a:effectLst>
                  <a:outerShdw blurRad="38100" dist="38100" dir="2700000" algn="tl">
                    <a:srgbClr val="000000"/>
                  </a:outerShdw>
                </a:effectLst>
                <a:latin typeface="Book Antiqua" panose="02040602050305030304" pitchFamily="18" charset="0"/>
              </a:rPr>
              <a:t>:</a:t>
            </a:r>
            <a:r>
              <a:rPr lang="en-US" altLang="en-US">
                <a:effectLst>
                  <a:outerShdw blurRad="38100" dist="38100" dir="2700000" algn="tl">
                    <a:srgbClr val="000000"/>
                  </a:outerShdw>
                </a:effectLst>
                <a:latin typeface="Symbol" panose="05050102010706020507" pitchFamily="18" charset="2"/>
              </a:rPr>
              <a:t></a:t>
            </a:r>
            <a:r>
              <a:rPr lang="en-US" altLang="en-US" i="1">
                <a:effectLst>
                  <a:outerShdw blurRad="38100" dist="38100" dir="2700000" algn="tl">
                    <a:srgbClr val="000000"/>
                  </a:outerShdw>
                </a:effectLst>
                <a:latin typeface="Symbol" panose="05050102010706020507" pitchFamily="18" charset="2"/>
              </a:rPr>
              <a:t></a:t>
            </a:r>
            <a:r>
              <a:rPr lang="en-US" altLang="en-US">
                <a:effectLst>
                  <a:outerShdw blurRad="38100" dist="38100" dir="2700000" algn="tl">
                    <a:srgbClr val="000000"/>
                  </a:outerShdw>
                </a:effectLst>
                <a:latin typeface="Symbol" panose="05050102010706020507" pitchFamily="18" charset="2"/>
              </a:rPr>
              <a:t></a:t>
            </a:r>
            <a:r>
              <a:rPr lang="en-US" altLang="en-US" i="1">
                <a:effectLst>
                  <a:outerShdw blurRad="38100" dist="38100" dir="2700000" algn="tl">
                    <a:srgbClr val="000000"/>
                  </a:outerShdw>
                </a:effectLst>
                <a:latin typeface="Symbol" panose="05050102010706020507" pitchFamily="18" charset="2"/>
              </a:rPr>
              <a:t></a:t>
            </a:r>
            <a:r>
              <a:rPr lang="en-US" altLang="en-US" baseline="-25000">
                <a:effectLst>
                  <a:outerShdw blurRad="38100" dist="38100" dir="2700000" algn="tl">
                    <a:srgbClr val="000000"/>
                  </a:outerShdw>
                </a:effectLst>
                <a:latin typeface="Symbol" panose="05050102010706020507" pitchFamily="18" charset="2"/>
              </a:rPr>
              <a:t></a:t>
            </a:r>
            <a:endParaRPr lang="en-US" altLang="en-US">
              <a:effectLst>
                <a:outerShdw blurRad="38100" dist="38100" dir="2700000" algn="tl">
                  <a:srgbClr val="000000"/>
                </a:outerShdw>
              </a:effectLst>
              <a:latin typeface="Book Antiqua" panose="02040602050305030304" pitchFamily="18" charset="0"/>
            </a:endParaRPr>
          </a:p>
          <a:p>
            <a:pPr>
              <a:spcBef>
                <a:spcPct val="20000"/>
              </a:spcBef>
              <a:buClr>
                <a:srgbClr val="66FFFF"/>
              </a:buClr>
              <a:buSzPct val="75000"/>
              <a:buFont typeface="Monotype Sorts" pitchFamily="2" charset="2"/>
              <a:buNone/>
            </a:pPr>
            <a:endParaRPr lang="en-US" altLang="en-US" sz="1000">
              <a:effectLst>
                <a:outerShdw blurRad="38100" dist="38100" dir="2700000" algn="tl">
                  <a:srgbClr val="000000"/>
                </a:outerShdw>
              </a:effectLst>
              <a:latin typeface="Book Antiqua" panose="02040602050305030304" pitchFamily="18" charset="0"/>
            </a:endParaRPr>
          </a:p>
          <a:p>
            <a:pPr>
              <a:spcBef>
                <a:spcPct val="20000"/>
              </a:spcBef>
              <a:buClr>
                <a:srgbClr val="66FFFF"/>
              </a:buClr>
              <a:buSzPct val="75000"/>
              <a:buFont typeface="Monotype Sorts" pitchFamily="2" charset="2"/>
              <a:buChar char="n"/>
            </a:pPr>
            <a:r>
              <a:rPr lang="en-US" altLang="en-US">
                <a:solidFill>
                  <a:srgbClr val="66FFFF"/>
                </a:solidFill>
                <a:effectLst>
                  <a:outerShdw blurRad="38100" dist="38100" dir="2700000" algn="tl">
                    <a:srgbClr val="000000"/>
                  </a:outerShdw>
                </a:effectLst>
                <a:latin typeface="Book Antiqua" panose="02040602050305030304" pitchFamily="18" charset="0"/>
              </a:rPr>
              <a:t>Test Statistic</a:t>
            </a:r>
            <a:r>
              <a:rPr lang="en-US" altLang="en-US">
                <a:effectLst>
                  <a:outerShdw blurRad="38100" dist="38100" dir="2700000" algn="tl">
                    <a:srgbClr val="000000"/>
                  </a:outerShdw>
                </a:effectLst>
                <a:latin typeface="Book Antiqua" panose="02040602050305030304" pitchFamily="18" charset="0"/>
              </a:rPr>
              <a:t>	</a:t>
            </a:r>
            <a:endParaRPr lang="en-US" altLang="en-US" b="1">
              <a:effectLst>
                <a:outerShdw blurRad="38100" dist="38100" dir="2700000" algn="tl">
                  <a:srgbClr val="000000"/>
                </a:outerShdw>
              </a:effectLst>
              <a:latin typeface="Book Antiqua" panose="02040602050305030304" pitchFamily="18" charset="0"/>
            </a:endParaRPr>
          </a:p>
          <a:p>
            <a:pPr>
              <a:spcBef>
                <a:spcPct val="20000"/>
              </a:spcBef>
              <a:buClr>
                <a:srgbClr val="66FFFF"/>
              </a:buClr>
              <a:buSzPct val="75000"/>
              <a:buFont typeface="Monotype Sorts" pitchFamily="2" charset="2"/>
              <a:buNone/>
            </a:pPr>
            <a:r>
              <a:rPr lang="en-US" altLang="en-US">
                <a:effectLst>
                  <a:outerShdw blurRad="38100" dist="38100" dir="2700000" algn="tl">
                    <a:srgbClr val="000000"/>
                  </a:outerShdw>
                </a:effectLst>
                <a:latin typeface="Book Antiqua" panose="02040602050305030304" pitchFamily="18" charset="0"/>
              </a:rPr>
              <a:t>			            </a:t>
            </a:r>
            <a:r>
              <a:rPr lang="en-US" altLang="en-US" i="1" u="sng">
                <a:effectLst>
                  <a:outerShdw blurRad="38100" dist="38100" dir="2700000" algn="tl">
                    <a:srgbClr val="000000"/>
                  </a:outerShdw>
                </a:effectLst>
                <a:latin typeface="Symbol" panose="05050102010706020507" pitchFamily="18" charset="2"/>
              </a:rPr>
              <a:t></a:t>
            </a:r>
            <a:r>
              <a:rPr lang="en-US" altLang="en-US" u="sng">
                <a:effectLst>
                  <a:outerShdw blurRad="38100" dist="38100" dir="2700000" algn="tl">
                    <a:srgbClr val="000000"/>
                  </a:outerShdw>
                </a:effectLst>
                <a:latin typeface="Symbol" panose="05050102010706020507" pitchFamily="18" charset="2"/>
              </a:rPr>
              <a:t> </a:t>
            </a:r>
            <a:r>
              <a:rPr lang="en-US" altLang="en-US" u="sng">
                <a:effectLst>
                  <a:outerShdw blurRad="38100" dist="38100" dir="2700000" algn="tl">
                    <a:srgbClr val="000000"/>
                  </a:outerShdw>
                </a:effectLst>
                <a:latin typeface="Book Antiqua" panose="02040602050305030304" pitchFamily="18" charset="0"/>
              </a:rPr>
              <a:t>Known</a:t>
            </a:r>
            <a:r>
              <a:rPr lang="en-US" altLang="en-US">
                <a:effectLst>
                  <a:outerShdw blurRad="38100" dist="38100" dir="2700000" algn="tl">
                    <a:srgbClr val="000000"/>
                  </a:outerShdw>
                </a:effectLst>
                <a:latin typeface="Book Antiqua" panose="02040602050305030304" pitchFamily="18" charset="0"/>
              </a:rPr>
              <a:t>	</a:t>
            </a:r>
            <a:r>
              <a:rPr lang="en-US" altLang="en-US" i="1" u="sng">
                <a:effectLst>
                  <a:outerShdw blurRad="38100" dist="38100" dir="2700000" algn="tl">
                    <a:srgbClr val="000000"/>
                  </a:outerShdw>
                </a:effectLst>
                <a:latin typeface="Symbol" panose="05050102010706020507" pitchFamily="18" charset="2"/>
              </a:rPr>
              <a:t> </a:t>
            </a:r>
            <a:r>
              <a:rPr lang="en-US" altLang="en-US" u="sng">
                <a:effectLst>
                  <a:outerShdw blurRad="38100" dist="38100" dir="2700000" algn="tl">
                    <a:srgbClr val="000000"/>
                  </a:outerShdw>
                </a:effectLst>
                <a:latin typeface="Book Antiqua" panose="02040602050305030304" pitchFamily="18" charset="0"/>
              </a:rPr>
              <a:t> Unknown</a:t>
            </a:r>
          </a:p>
          <a:p>
            <a:pPr>
              <a:spcBef>
                <a:spcPct val="20000"/>
              </a:spcBef>
              <a:buClr>
                <a:srgbClr val="66FFFF"/>
              </a:buClr>
              <a:buSzPct val="75000"/>
              <a:buFont typeface="Monotype Sorts" pitchFamily="2" charset="2"/>
              <a:buNone/>
            </a:pPr>
            <a:r>
              <a:rPr lang="en-US" altLang="en-US">
                <a:effectLst>
                  <a:outerShdw blurRad="38100" dist="38100" dir="2700000" algn="tl">
                    <a:srgbClr val="000000"/>
                  </a:outerShdw>
                </a:effectLst>
                <a:latin typeface="Book Antiqua" panose="02040602050305030304" pitchFamily="18" charset="0"/>
              </a:rPr>
              <a:t>	</a:t>
            </a:r>
          </a:p>
          <a:p>
            <a:pPr>
              <a:spcBef>
                <a:spcPct val="20000"/>
              </a:spcBef>
              <a:buClr>
                <a:srgbClr val="66FFFF"/>
              </a:buClr>
              <a:buSzPct val="75000"/>
              <a:buFont typeface="Monotype Sorts" pitchFamily="2" charset="2"/>
              <a:buNone/>
            </a:pPr>
            <a:r>
              <a:rPr lang="en-US" altLang="en-US" sz="2800">
                <a:effectLst>
                  <a:outerShdw blurRad="38100" dist="38100" dir="2700000" algn="tl">
                    <a:srgbClr val="000000"/>
                  </a:outerShdw>
                </a:effectLst>
                <a:latin typeface="Book Antiqua" panose="02040602050305030304" pitchFamily="18" charset="0"/>
              </a:rPr>
              <a:t>		</a:t>
            </a:r>
          </a:p>
          <a:p>
            <a:pPr>
              <a:spcBef>
                <a:spcPct val="20000"/>
              </a:spcBef>
              <a:buClr>
                <a:srgbClr val="66FFFF"/>
              </a:buClr>
              <a:buSzPct val="75000"/>
              <a:buFont typeface="Monotype Sorts" pitchFamily="2" charset="2"/>
              <a:buChar char="n"/>
            </a:pPr>
            <a:r>
              <a:rPr lang="en-US" altLang="en-US">
                <a:solidFill>
                  <a:srgbClr val="66FFFF"/>
                </a:solidFill>
                <a:effectLst>
                  <a:outerShdw blurRad="38100" dist="38100" dir="2700000" algn="tl">
                    <a:srgbClr val="000000"/>
                  </a:outerShdw>
                </a:effectLst>
                <a:latin typeface="Book Antiqua" panose="02040602050305030304" pitchFamily="18" charset="0"/>
              </a:rPr>
              <a:t>Rejection Rule</a:t>
            </a:r>
          </a:p>
          <a:p>
            <a:pPr>
              <a:spcBef>
                <a:spcPct val="20000"/>
              </a:spcBef>
              <a:buClr>
                <a:srgbClr val="66FFFF"/>
              </a:buClr>
              <a:buSzPct val="75000"/>
              <a:buFont typeface="Monotype Sorts" pitchFamily="2" charset="2"/>
              <a:buNone/>
            </a:pPr>
            <a:endParaRPr lang="en-US" altLang="en-US" sz="800">
              <a:solidFill>
                <a:srgbClr val="66FFFF"/>
              </a:solidFill>
              <a:effectLst>
                <a:outerShdw blurRad="38100" dist="38100" dir="2700000" algn="tl">
                  <a:srgbClr val="000000"/>
                </a:outerShdw>
              </a:effectLst>
              <a:latin typeface="Book Antiqua" panose="02040602050305030304" pitchFamily="18" charset="0"/>
            </a:endParaRPr>
          </a:p>
          <a:p>
            <a:pPr>
              <a:spcBef>
                <a:spcPct val="20000"/>
              </a:spcBef>
              <a:buClr>
                <a:srgbClr val="66FFFF"/>
              </a:buClr>
              <a:buSzPct val="75000"/>
              <a:buFont typeface="Monotype Sorts" pitchFamily="2" charset="2"/>
              <a:buNone/>
            </a:pPr>
            <a:r>
              <a:rPr lang="en-US" altLang="en-US">
                <a:effectLst>
                  <a:outerShdw blurRad="38100" dist="38100" dir="2700000" algn="tl">
                    <a:srgbClr val="000000"/>
                  </a:outerShdw>
                </a:effectLst>
                <a:latin typeface="Book Antiqua" panose="02040602050305030304" pitchFamily="18" charset="0"/>
              </a:rPr>
              <a:t>			     Reject </a:t>
            </a:r>
            <a:r>
              <a:rPr lang="en-US" altLang="en-US" i="1">
                <a:effectLst>
                  <a:outerShdw blurRad="38100" dist="38100" dir="2700000" algn="tl">
                    <a:srgbClr val="000000"/>
                  </a:outerShdw>
                </a:effectLst>
                <a:latin typeface="Book Antiqua" panose="02040602050305030304" pitchFamily="18" charset="0"/>
              </a:rPr>
              <a:t>H</a:t>
            </a:r>
            <a:r>
              <a:rPr lang="en-US" altLang="en-US" baseline="-25000">
                <a:effectLst>
                  <a:outerShdw blurRad="38100" dist="38100" dir="2700000" algn="tl">
                    <a:srgbClr val="000000"/>
                  </a:outerShdw>
                </a:effectLst>
                <a:latin typeface="Book Antiqua" panose="02040602050305030304" pitchFamily="18" charset="0"/>
              </a:rPr>
              <a:t>0 </a:t>
            </a:r>
            <a:r>
              <a:rPr lang="en-US" altLang="en-US">
                <a:effectLst>
                  <a:outerShdw blurRad="38100" dist="38100" dir="2700000" algn="tl">
                    <a:srgbClr val="000000"/>
                  </a:outerShdw>
                </a:effectLst>
                <a:latin typeface="Book Antiqua" panose="02040602050305030304" pitchFamily="18" charset="0"/>
              </a:rPr>
              <a:t>if </a:t>
            </a:r>
            <a:r>
              <a:rPr lang="en-US" altLang="en-US" i="1">
                <a:effectLst>
                  <a:outerShdw blurRad="38100" dist="38100" dir="2700000" algn="tl">
                    <a:srgbClr val="000000"/>
                  </a:outerShdw>
                </a:effectLst>
                <a:latin typeface="Book Antiqua" panose="02040602050305030304" pitchFamily="18" charset="0"/>
              </a:rPr>
              <a:t>z</a:t>
            </a:r>
            <a:r>
              <a:rPr lang="en-US" altLang="en-US">
                <a:effectLst>
                  <a:outerShdw blurRad="38100" dist="38100" dir="2700000" algn="tl">
                    <a:srgbClr val="000000"/>
                  </a:outerShdw>
                </a:effectLst>
                <a:latin typeface="Book Antiqua" panose="02040602050305030304" pitchFamily="18" charset="0"/>
              </a:rPr>
              <a:t> &gt; </a:t>
            </a:r>
            <a:r>
              <a:rPr lang="en-US" altLang="en-US" i="1">
                <a:effectLst>
                  <a:outerShdw blurRad="38100" dist="38100" dir="2700000" algn="tl">
                    <a:srgbClr val="000000"/>
                  </a:outerShdw>
                </a:effectLst>
                <a:latin typeface="Book Antiqua" panose="02040602050305030304" pitchFamily="18" charset="0"/>
              </a:rPr>
              <a:t>z</a:t>
            </a:r>
            <a:r>
              <a:rPr lang="en-US" altLang="en-US" baseline="-25000">
                <a:effectLst>
                  <a:outerShdw blurRad="38100" dist="38100" dir="2700000" algn="tl">
                    <a:srgbClr val="000000"/>
                  </a:outerShdw>
                </a:effectLst>
                <a:latin typeface="Symbol" panose="05050102010706020507" pitchFamily="18" charset="2"/>
              </a:rPr>
              <a:t></a:t>
            </a:r>
            <a:r>
              <a:rPr lang="en-US" altLang="en-US">
                <a:effectLst>
                  <a:outerShdw blurRad="38100" dist="38100" dir="2700000" algn="tl">
                    <a:srgbClr val="000000"/>
                  </a:outerShdw>
                </a:effectLst>
                <a:latin typeface="Book Antiqua" panose="02040602050305030304" pitchFamily="18" charset="0"/>
              </a:rPr>
              <a:t>Reject </a:t>
            </a:r>
            <a:r>
              <a:rPr lang="en-US" altLang="en-US" i="1">
                <a:effectLst>
                  <a:outerShdw blurRad="38100" dist="38100" dir="2700000" algn="tl">
                    <a:srgbClr val="000000"/>
                  </a:outerShdw>
                </a:effectLst>
                <a:latin typeface="Book Antiqua" panose="02040602050305030304" pitchFamily="18" charset="0"/>
              </a:rPr>
              <a:t>H</a:t>
            </a:r>
            <a:r>
              <a:rPr lang="en-US" altLang="en-US" baseline="-25000">
                <a:effectLst>
                  <a:outerShdw blurRad="38100" dist="38100" dir="2700000" algn="tl">
                    <a:srgbClr val="000000"/>
                  </a:outerShdw>
                </a:effectLst>
                <a:latin typeface="Book Antiqua" panose="02040602050305030304" pitchFamily="18" charset="0"/>
              </a:rPr>
              <a:t>0 </a:t>
            </a:r>
            <a:r>
              <a:rPr lang="en-US" altLang="en-US">
                <a:effectLst>
                  <a:outerShdw blurRad="38100" dist="38100" dir="2700000" algn="tl">
                    <a:srgbClr val="000000"/>
                  </a:outerShdw>
                </a:effectLst>
                <a:latin typeface="Book Antiqua" panose="02040602050305030304" pitchFamily="18" charset="0"/>
              </a:rPr>
              <a:t>if </a:t>
            </a:r>
            <a:r>
              <a:rPr lang="en-US" altLang="en-US" i="1">
                <a:effectLst>
                  <a:outerShdw blurRad="38100" dist="38100" dir="2700000" algn="tl">
                    <a:srgbClr val="000000"/>
                  </a:outerShdw>
                </a:effectLst>
                <a:latin typeface="Book Antiqua" panose="02040602050305030304" pitchFamily="18" charset="0"/>
              </a:rPr>
              <a:t>z</a:t>
            </a:r>
            <a:r>
              <a:rPr lang="en-US" altLang="en-US">
                <a:effectLst>
                  <a:outerShdw blurRad="38100" dist="38100" dir="2700000" algn="tl">
                    <a:srgbClr val="000000"/>
                  </a:outerShdw>
                </a:effectLst>
                <a:latin typeface="Book Antiqua" panose="02040602050305030304" pitchFamily="18" charset="0"/>
              </a:rPr>
              <a:t> &lt; -</a:t>
            </a:r>
            <a:r>
              <a:rPr lang="en-US" altLang="en-US" i="1">
                <a:effectLst>
                  <a:outerShdw blurRad="38100" dist="38100" dir="2700000" algn="tl">
                    <a:srgbClr val="000000"/>
                  </a:outerShdw>
                </a:effectLst>
                <a:latin typeface="Book Antiqua" panose="02040602050305030304" pitchFamily="18" charset="0"/>
              </a:rPr>
              <a:t>z</a:t>
            </a:r>
            <a:r>
              <a:rPr lang="en-US" altLang="en-US" baseline="-25000">
                <a:effectLst>
                  <a:outerShdw blurRad="38100" dist="38100" dir="2700000" algn="tl">
                    <a:srgbClr val="000000"/>
                  </a:outerShdw>
                </a:effectLst>
                <a:latin typeface="Symbol" panose="05050102010706020507" pitchFamily="18" charset="2"/>
              </a:rPr>
              <a:t></a:t>
            </a:r>
          </a:p>
        </p:txBody>
      </p:sp>
      <p:sp>
        <p:nvSpPr>
          <p:cNvPr id="90119" name="Rectangle 7"/>
          <p:cNvSpPr>
            <a:spLocks noChangeArrowheads="1"/>
          </p:cNvSpPr>
          <p:nvPr/>
        </p:nvSpPr>
        <p:spPr bwMode="auto">
          <a:xfrm>
            <a:off x="5435600" y="3605213"/>
            <a:ext cx="1566863" cy="75565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20" name="Rectangle 8"/>
          <p:cNvSpPr>
            <a:spLocks noChangeArrowheads="1"/>
          </p:cNvSpPr>
          <p:nvPr/>
        </p:nvSpPr>
        <p:spPr bwMode="auto">
          <a:xfrm>
            <a:off x="3370263" y="3598863"/>
            <a:ext cx="1566862" cy="75565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21" name="Rectangle 9"/>
          <p:cNvSpPr>
            <a:spLocks noChangeArrowheads="1"/>
          </p:cNvSpPr>
          <p:nvPr/>
        </p:nvSpPr>
        <p:spPr bwMode="auto">
          <a:xfrm>
            <a:off x="690563" y="141288"/>
            <a:ext cx="7772400"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a:solidFill>
                  <a:srgbClr val="66FFFF"/>
                </a:solidFill>
                <a:effectLst>
                  <a:outerShdw blurRad="38100" dist="38100" dir="2700000" algn="tl">
                    <a:srgbClr val="000000"/>
                  </a:outerShdw>
                </a:effectLst>
                <a:latin typeface="Book Antiqua" panose="02040602050305030304" pitchFamily="18" charset="0"/>
              </a:rPr>
              <a:t>One-Tailed Tests about a Population Mean:  Large-Sample Case (</a:t>
            </a:r>
            <a:r>
              <a:rPr lang="en-US" altLang="en-US" sz="2800" i="1">
                <a:solidFill>
                  <a:srgbClr val="66FFFF"/>
                </a:solidFill>
                <a:effectLst>
                  <a:outerShdw blurRad="38100" dist="38100" dir="2700000" algn="tl">
                    <a:srgbClr val="000000"/>
                  </a:outerShdw>
                </a:effectLst>
                <a:latin typeface="Book Antiqua" panose="02040602050305030304" pitchFamily="18" charset="0"/>
              </a:rPr>
              <a:t>n</a:t>
            </a:r>
            <a:r>
              <a:rPr lang="en-US" altLang="en-US" sz="2800">
                <a:solidFill>
                  <a:srgbClr val="66FFFF"/>
                </a:solidFill>
                <a:effectLst>
                  <a:outerShdw blurRad="38100" dist="38100" dir="2700000" algn="tl">
                    <a:srgbClr val="000000"/>
                  </a:outerShdw>
                </a:effectLst>
                <a:latin typeface="Book Antiqua" panose="02040602050305030304" pitchFamily="18" charset="0"/>
              </a:rPr>
              <a:t> </a:t>
            </a:r>
            <a:r>
              <a:rPr lang="en-US" altLang="en-US" sz="2800" u="sng">
                <a:solidFill>
                  <a:srgbClr val="66FFFF"/>
                </a:solidFill>
                <a:effectLst>
                  <a:outerShdw blurRad="38100" dist="38100" dir="2700000" algn="tl">
                    <a:srgbClr val="000000"/>
                  </a:outerShdw>
                </a:effectLst>
                <a:latin typeface="Book Antiqua" panose="02040602050305030304" pitchFamily="18" charset="0"/>
              </a:rPr>
              <a:t>&gt;</a:t>
            </a:r>
            <a:r>
              <a:rPr lang="en-US" altLang="en-US" sz="2800">
                <a:solidFill>
                  <a:srgbClr val="66FFFF"/>
                </a:solidFill>
                <a:effectLst>
                  <a:outerShdw blurRad="38100" dist="38100" dir="2700000" algn="tl">
                    <a:srgbClr val="000000"/>
                  </a:outerShdw>
                </a:effectLst>
                <a:latin typeface="Book Antiqua" panose="02040602050305030304" pitchFamily="18" charset="0"/>
              </a:rPr>
              <a:t> 30)</a:t>
            </a:r>
          </a:p>
        </p:txBody>
      </p:sp>
      <p:graphicFrame>
        <p:nvGraphicFramePr>
          <p:cNvPr id="90122" name="Object 10">
            <a:hlinkClick r:id="" action="ppaction://ole?verb=0"/>
          </p:cNvPr>
          <p:cNvGraphicFramePr>
            <a:graphicFrameLocks/>
          </p:cNvGraphicFramePr>
          <p:nvPr/>
        </p:nvGraphicFramePr>
        <p:xfrm>
          <a:off x="3556000" y="3668713"/>
          <a:ext cx="1195388" cy="598487"/>
        </p:xfrm>
        <a:graphic>
          <a:graphicData uri="http://schemas.openxmlformats.org/presentationml/2006/ole">
            <mc:AlternateContent xmlns:mc="http://schemas.openxmlformats.org/markup-compatibility/2006">
              <mc:Choice xmlns:v="urn:schemas-microsoft-com:vml" Requires="v">
                <p:oleObj spid="_x0000_s90260" name="Equation" r:id="rId4" imgW="1204560" imgH="607680" progId="EQUATION">
                  <p:embed/>
                </p:oleObj>
              </mc:Choice>
              <mc:Fallback>
                <p:oleObj name="Equation" r:id="rId4" imgW="1204560" imgH="607680" progId="EQUATION">
                  <p:embed/>
                  <p:pic>
                    <p:nvPicPr>
                      <p:cNvPr id="0" name="Object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0" y="3668713"/>
                        <a:ext cx="1195388" cy="5984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90123" name="Object 11">
            <a:hlinkClick r:id="" action="ppaction://ole?verb=0"/>
          </p:cNvPr>
          <p:cNvGraphicFramePr>
            <a:graphicFrameLocks/>
          </p:cNvGraphicFramePr>
          <p:nvPr/>
        </p:nvGraphicFramePr>
        <p:xfrm>
          <a:off x="5605463" y="3651250"/>
          <a:ext cx="1208087" cy="598488"/>
        </p:xfrm>
        <a:graphic>
          <a:graphicData uri="http://schemas.openxmlformats.org/presentationml/2006/ole">
            <mc:AlternateContent xmlns:mc="http://schemas.openxmlformats.org/markup-compatibility/2006">
              <mc:Choice xmlns:v="urn:schemas-microsoft-com:vml" Requires="v">
                <p:oleObj spid="_x0000_s90261" name="Equation" r:id="rId6" imgW="1217520" imgH="607680" progId="EQUATION">
                  <p:embed/>
                </p:oleObj>
              </mc:Choice>
              <mc:Fallback>
                <p:oleObj name="Equation" r:id="rId6" imgW="1217520" imgH="607680" progId="EQUATION">
                  <p:embed/>
                  <p:pic>
                    <p:nvPicPr>
                      <p:cNvPr id="0" name="Object 1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5463" y="3651250"/>
                        <a:ext cx="1208087" cy="5984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80975"/>
            <a:ext cx="7772400" cy="547688"/>
          </a:xfrm>
          <a:noFill/>
          <a:ln/>
        </p:spPr>
        <p:txBody>
          <a:bodyPr/>
          <a:lstStyle/>
          <a:p>
            <a:r>
              <a:rPr lang="en-US" altLang="en-US" dirty="0"/>
              <a:t>Example:  Metro EMS</a:t>
            </a:r>
          </a:p>
        </p:txBody>
      </p:sp>
      <mc:AlternateContent xmlns:mc="http://schemas.openxmlformats.org/markup-compatibility/2006">
        <mc:Choice xmlns:a14="http://schemas.microsoft.com/office/drawing/2010/main" Requires="a14">
          <p:sp>
            <p:nvSpPr>
              <p:cNvPr id="16387" name="Rectangle 3"/>
              <p:cNvSpPr>
                <a:spLocks noGrp="1" noChangeArrowheads="1"/>
              </p:cNvSpPr>
              <p:nvPr>
                <p:ph type="body" idx="1"/>
              </p:nvPr>
            </p:nvSpPr>
            <p:spPr>
              <a:xfrm>
                <a:off x="457199" y="1011382"/>
                <a:ext cx="8368145" cy="5187806"/>
              </a:xfrm>
              <a:noFill/>
              <a:ln/>
            </p:spPr>
            <p:txBody>
              <a:bodyPr/>
              <a:lstStyle/>
              <a:p>
                <a:r>
                  <a:rPr lang="en-US" altLang="en-US" dirty="0" smtClean="0">
                    <a:solidFill>
                      <a:srgbClr val="66FFFF"/>
                    </a:solidFill>
                  </a:rPr>
                  <a:t>One-Tailed Test about a Population Mean:  Large </a:t>
                </a:r>
                <a:r>
                  <a:rPr lang="en-US" altLang="en-US" b="1" i="1" dirty="0">
                    <a:solidFill>
                      <a:srgbClr val="66FFFF"/>
                    </a:solidFill>
                  </a:rPr>
                  <a:t>n</a:t>
                </a:r>
              </a:p>
              <a:p>
                <a:pPr algn="justLow">
                  <a:buFont typeface="Monotype Sorts" pitchFamily="2" charset="2"/>
                  <a:buNone/>
                </a:pPr>
                <a:r>
                  <a:rPr lang="en-US" altLang="en-US" sz="2000" dirty="0"/>
                  <a:t>	   </a:t>
                </a:r>
                <a:r>
                  <a:rPr lang="en-US" altLang="en-US" dirty="0"/>
                  <a:t>Let  </a:t>
                </a:r>
                <a:r>
                  <a:rPr lang="en-US" altLang="en-US" i="1" dirty="0"/>
                  <a:t>n</a:t>
                </a:r>
                <a:r>
                  <a:rPr lang="en-US" altLang="en-US" dirty="0"/>
                  <a:t> = 40,    </a:t>
                </a:r>
                <a:r>
                  <a:rPr lang="en-US" altLang="en-US" dirty="0" smtClean="0"/>
                  <a:t>      </a:t>
                </a:r>
                <a:r>
                  <a:rPr lang="en-US" altLang="en-US" dirty="0"/>
                  <a:t>= 13.25 minutes,     </a:t>
                </a:r>
                <a:r>
                  <a:rPr lang="en-US" altLang="en-US" i="1" dirty="0"/>
                  <a:t>s</a:t>
                </a:r>
                <a:r>
                  <a:rPr lang="en-US" altLang="en-US" dirty="0"/>
                  <a:t> = 3.2 minutes</a:t>
                </a:r>
              </a:p>
              <a:p>
                <a:pPr algn="justLow">
                  <a:buFont typeface="Monotype Sorts" pitchFamily="2" charset="2"/>
                  <a:buNone/>
                </a:pPr>
                <a:r>
                  <a:rPr lang="en-US" altLang="en-US" dirty="0" smtClean="0"/>
                  <a:t> </a:t>
                </a:r>
                <a:r>
                  <a:rPr lang="en-US" altLang="en-US" dirty="0"/>
                  <a:t>(The sample standard deviation </a:t>
                </a:r>
                <a:r>
                  <a:rPr lang="en-US" altLang="en-US" i="1" dirty="0"/>
                  <a:t>s</a:t>
                </a:r>
                <a:r>
                  <a:rPr lang="en-US" altLang="en-US" dirty="0"/>
                  <a:t> can be used </a:t>
                </a:r>
                <a:r>
                  <a:rPr lang="en-US" altLang="en-US" dirty="0" smtClean="0"/>
                  <a:t>to estimate the </a:t>
                </a:r>
                <a:r>
                  <a:rPr lang="en-US" altLang="en-US" dirty="0"/>
                  <a:t>population standard deviation </a:t>
                </a:r>
                <a:r>
                  <a:rPr lang="en-US" altLang="en-US" i="1" dirty="0">
                    <a:latin typeface="Symbol" panose="05050102010706020507" pitchFamily="18" charset="2"/>
                  </a:rPr>
                  <a:t></a:t>
                </a:r>
                <a:r>
                  <a:rPr lang="en-US" altLang="en-US" dirty="0" smtClean="0"/>
                  <a:t>.)</a:t>
                </a:r>
              </a:p>
              <a:p>
                <a:pPr algn="ctr">
                  <a:buNone/>
                </a:pPr>
                <a:r>
                  <a:rPr lang="en-US" altLang="en-US" i="1" dirty="0"/>
                  <a:t>H</a:t>
                </a:r>
                <a:r>
                  <a:rPr lang="en-US" altLang="en-US" baseline="-25000" dirty="0"/>
                  <a:t>0</a:t>
                </a:r>
                <a:r>
                  <a:rPr lang="en-US" altLang="en-US" dirty="0"/>
                  <a:t>:  </a:t>
                </a:r>
                <a:r>
                  <a:rPr lang="en-US" altLang="en-US" i="1" dirty="0">
                    <a:latin typeface="Symbol" panose="05050102010706020507" pitchFamily="18" charset="2"/>
                  </a:rPr>
                  <a:t></a:t>
                </a:r>
                <a:r>
                  <a:rPr lang="en-US" altLang="en-US" dirty="0">
                    <a:latin typeface="Symbol" panose="05050102010706020507" pitchFamily="18" charset="2"/>
                  </a:rPr>
                  <a:t></a:t>
                </a:r>
                <a:r>
                  <a:rPr lang="en-US" altLang="en-US" u="sng" dirty="0">
                    <a:latin typeface="Symbol" panose="05050102010706020507" pitchFamily="18" charset="2"/>
                  </a:rPr>
                  <a:t></a:t>
                </a:r>
                <a:r>
                  <a:rPr lang="en-US" altLang="en-US" dirty="0">
                    <a:latin typeface="Symbol" panose="05050102010706020507" pitchFamily="18" charset="2"/>
                  </a:rPr>
                  <a:t></a:t>
                </a:r>
                <a:endParaRPr lang="en-US" altLang="en-US" dirty="0"/>
              </a:p>
              <a:p>
                <a:pPr>
                  <a:buFont typeface="Monotype Sorts" pitchFamily="2" charset="2"/>
                  <a:buNone/>
                </a:pPr>
                <a:endParaRPr lang="en-US" altLang="en-US" sz="800" dirty="0"/>
              </a:p>
              <a:p>
                <a:pPr algn="ctr">
                  <a:buNone/>
                </a:pPr>
                <a:r>
                  <a:rPr lang="en-US" altLang="en-US" i="1" dirty="0"/>
                  <a:t>H</a:t>
                </a:r>
                <a:r>
                  <a:rPr lang="en-US" altLang="en-US" sz="2800" baseline="-25000" dirty="0"/>
                  <a:t>a</a:t>
                </a:r>
                <a:r>
                  <a:rPr lang="en-US" altLang="en-US" dirty="0"/>
                  <a:t>:</a:t>
                </a:r>
                <a:r>
                  <a:rPr lang="en-US" altLang="en-US" dirty="0">
                    <a:latin typeface="Symbol" panose="05050102010706020507" pitchFamily="18" charset="2"/>
                  </a:rPr>
                  <a:t></a:t>
                </a:r>
                <a:r>
                  <a:rPr lang="en-US" altLang="en-US" i="1" dirty="0">
                    <a:latin typeface="Symbol" panose="05050102010706020507" pitchFamily="18" charset="2"/>
                  </a:rPr>
                  <a:t></a:t>
                </a:r>
                <a:r>
                  <a:rPr lang="en-US" altLang="en-US" dirty="0">
                    <a:latin typeface="Symbol" panose="05050102010706020507" pitchFamily="18" charset="2"/>
                  </a:rPr>
                  <a:t></a:t>
                </a:r>
                <a:endParaRPr lang="en-US" altLang="en-US" dirty="0"/>
              </a:p>
              <a:p>
                <a:pPr>
                  <a:buFont typeface="Monotype Sorts" pitchFamily="2" charset="2"/>
                  <a:buNone/>
                </a:pPr>
                <a:endParaRPr lang="en-US" altLang="en-US" dirty="0"/>
              </a:p>
              <a:p>
                <a:pPr>
                  <a:buFont typeface="Monotype Sorts" pitchFamily="2" charset="2"/>
                  <a:buNone/>
                </a:pPr>
                <a:r>
                  <a:rPr lang="en-US" altLang="en-US" dirty="0"/>
                  <a:t>	   		</a:t>
                </a:r>
                <a:endParaRPr lang="en-US" altLang="en-US" dirty="0" smtClean="0"/>
              </a:p>
              <a:p>
                <a:pPr>
                  <a:buNone/>
                </a:pPr>
                <a:r>
                  <a:rPr lang="en-US" altLang="en-US" dirty="0"/>
                  <a:t> </a:t>
                </a:r>
                <a:r>
                  <a:rPr lang="en-US" altLang="en-US" dirty="0" smtClean="0"/>
                  <a:t>                  </a:t>
                </a:r>
                <a:r>
                  <a:rPr lang="en-US" altLang="en-US" dirty="0" smtClean="0"/>
                  <a:t>Since z=2.47 </a:t>
                </a:r>
                <a:r>
                  <a:rPr lang="en-US" altLang="en-US" dirty="0"/>
                  <a:t>&gt; </a:t>
                </a:r>
                <a14:m>
                  <m:oMath xmlns:m="http://schemas.openxmlformats.org/officeDocument/2006/math">
                    <m:sSub>
                      <m:sSubPr>
                        <m:ctrlPr>
                          <a:rPr lang="en-US" i="1">
                            <a:effectLst/>
                            <a:latin typeface="Cambria Math" panose="02040503050406030204" pitchFamily="18" charset="0"/>
                          </a:rPr>
                        </m:ctrlPr>
                      </m:sSubPr>
                      <m:e>
                        <m:r>
                          <a:rPr lang="en-US" i="1">
                            <a:effectLst/>
                            <a:latin typeface="Cambria Math" panose="02040503050406030204" pitchFamily="18" charset="0"/>
                          </a:rPr>
                          <m:t>𝑧</m:t>
                        </m:r>
                      </m:e>
                      <m:sub>
                        <m:r>
                          <a:rPr lang="en-US" i="1">
                            <a:effectLst/>
                            <a:latin typeface="Cambria Math" panose="02040503050406030204" pitchFamily="18" charset="0"/>
                            <a:ea typeface="Cambria Math" panose="02040503050406030204" pitchFamily="18" charset="0"/>
                          </a:rPr>
                          <m:t>𝛼</m:t>
                        </m:r>
                      </m:sub>
                    </m:sSub>
                  </m:oMath>
                </a14:m>
                <a:r>
                  <a:rPr lang="en-US" altLang="en-US" dirty="0" smtClean="0"/>
                  <a:t>=</a:t>
                </a:r>
                <a14:m>
                  <m:oMath xmlns:m="http://schemas.openxmlformats.org/officeDocument/2006/math">
                    <m:sSub>
                      <m:sSubPr>
                        <m:ctrlPr>
                          <a:rPr lang="en-US" i="1">
                            <a:effectLst/>
                            <a:latin typeface="Cambria Math" panose="02040503050406030204" pitchFamily="18" charset="0"/>
                          </a:rPr>
                        </m:ctrlPr>
                      </m:sSubPr>
                      <m:e>
                        <m:r>
                          <a:rPr lang="en-US" i="1">
                            <a:effectLst/>
                            <a:latin typeface="Cambria Math" panose="02040503050406030204" pitchFamily="18" charset="0"/>
                          </a:rPr>
                          <m:t>𝑧</m:t>
                        </m:r>
                      </m:e>
                      <m:sub>
                        <m:r>
                          <a:rPr lang="en-US" b="0" i="1" smtClean="0">
                            <a:effectLst/>
                            <a:latin typeface="Cambria Math" panose="02040503050406030204" pitchFamily="18" charset="0"/>
                          </a:rPr>
                          <m:t>0.05</m:t>
                        </m:r>
                      </m:sub>
                    </m:sSub>
                  </m:oMath>
                </a14:m>
                <a:r>
                  <a:rPr lang="en-US" altLang="en-US" dirty="0" smtClean="0"/>
                  <a:t>=1.645</a:t>
                </a:r>
                <a:r>
                  <a:rPr lang="en-US" altLang="en-US" dirty="0"/>
                  <a:t>, we reject </a:t>
                </a:r>
                <a:r>
                  <a:rPr lang="en-US" altLang="en-US" i="1" dirty="0"/>
                  <a:t>H</a:t>
                </a:r>
                <a:r>
                  <a:rPr lang="en-US" altLang="en-US" baseline="-25000" dirty="0"/>
                  <a:t>0</a:t>
                </a:r>
                <a:r>
                  <a:rPr lang="en-US" altLang="en-US" dirty="0" smtClean="0"/>
                  <a:t>.</a:t>
                </a:r>
                <a:r>
                  <a:rPr lang="en-US" altLang="en-US" dirty="0"/>
                  <a:t>	   </a:t>
                </a:r>
                <a:endParaRPr lang="en-US" altLang="en-US" dirty="0" smtClean="0"/>
              </a:p>
              <a:p>
                <a:pPr algn="justLow">
                  <a:buFont typeface="Monotype Sorts" pitchFamily="2" charset="2"/>
                  <a:buNone/>
                </a:pPr>
                <a:r>
                  <a:rPr lang="en-US" altLang="en-US" sz="2200" u="sng" dirty="0" smtClean="0"/>
                  <a:t>Conclusion</a:t>
                </a:r>
                <a:r>
                  <a:rPr lang="en-US" altLang="en-US" sz="2200" b="1" dirty="0"/>
                  <a:t>:  </a:t>
                </a:r>
                <a:r>
                  <a:rPr lang="en-US" altLang="en-US" sz="2200" dirty="0"/>
                  <a:t>We are </a:t>
                </a:r>
                <a:r>
                  <a:rPr lang="en-US" altLang="en-US" sz="2200" dirty="0" smtClean="0"/>
                  <a:t> </a:t>
                </a:r>
                <a:r>
                  <a:rPr lang="en-US" altLang="en-US" sz="2200" dirty="0"/>
                  <a:t>confident </a:t>
                </a:r>
                <a:r>
                  <a:rPr lang="en-US" altLang="en-US" sz="2200" dirty="0" smtClean="0"/>
                  <a:t>(at the 5% significant level) that </a:t>
                </a:r>
                <a:r>
                  <a:rPr lang="en-US" altLang="en-US" sz="2200" dirty="0"/>
                  <a:t>Metro </a:t>
                </a:r>
                <a:r>
                  <a:rPr lang="en-US" altLang="en-US" sz="2200" dirty="0" smtClean="0"/>
                  <a:t>EMS  </a:t>
                </a:r>
                <a:r>
                  <a:rPr lang="en-US" altLang="en-US" sz="2200" dirty="0"/>
                  <a:t>is not meeting the response goal of 12 minutes</a:t>
                </a:r>
                <a:r>
                  <a:rPr lang="en-US" altLang="en-US" sz="2200" dirty="0" smtClean="0"/>
                  <a:t>; </a:t>
                </a:r>
                <a:r>
                  <a:rPr lang="en-US" altLang="en-US" sz="2200" dirty="0"/>
                  <a:t>appropriate action should be taken to </a:t>
                </a:r>
                <a:r>
                  <a:rPr lang="en-US" altLang="en-US" sz="2200" dirty="0" smtClean="0"/>
                  <a:t>improve service</a:t>
                </a:r>
                <a:r>
                  <a:rPr lang="en-US" altLang="en-US" sz="2200" dirty="0"/>
                  <a:t>.</a:t>
                </a:r>
              </a:p>
            </p:txBody>
          </p:sp>
        </mc:Choice>
        <mc:Fallback>
          <p:sp>
            <p:nvSpPr>
              <p:cNvPr id="16387" name="Rectangle 3"/>
              <p:cNvSpPr>
                <a:spLocks noGrp="1" noRot="1" noChangeAspect="1" noMove="1" noResize="1" noEditPoints="1" noAdjustHandles="1" noChangeArrowheads="1" noChangeShapeType="1" noTextEdit="1"/>
              </p:cNvSpPr>
              <p:nvPr>
                <p:ph type="body" idx="1"/>
              </p:nvPr>
            </p:nvSpPr>
            <p:spPr>
              <a:xfrm>
                <a:off x="457199" y="1011382"/>
                <a:ext cx="8368145" cy="5187806"/>
              </a:xfrm>
              <a:blipFill>
                <a:blip r:embed="rId4"/>
                <a:stretch>
                  <a:fillRect l="-1020" t="-1058" r="-2403" b="-1645"/>
                </a:stretch>
              </a:blipFill>
              <a:ln/>
            </p:spPr>
            <p:txBody>
              <a:bodyPr/>
              <a:lstStyle/>
              <a:p>
                <a:r>
                  <a:rPr lang="en-US">
                    <a:noFill/>
                  </a:rPr>
                  <a:t> </a:t>
                </a:r>
              </a:p>
            </p:txBody>
          </p:sp>
        </mc:Fallback>
      </mc:AlternateContent>
      <p:graphicFrame>
        <p:nvGraphicFramePr>
          <p:cNvPr id="16388" name="Object 4">
            <a:hlinkClick r:id="" action="ppaction://ole?verb=0"/>
          </p:cNvPr>
          <p:cNvGraphicFramePr>
            <a:graphicFrameLocks/>
          </p:cNvGraphicFramePr>
          <p:nvPr>
            <p:extLst>
              <p:ext uri="{D42A27DB-BD31-4B8C-83A1-F6EECF244321}">
                <p14:modId xmlns:p14="http://schemas.microsoft.com/office/powerpoint/2010/main" val="2471441907"/>
              </p:ext>
            </p:extLst>
          </p:nvPr>
        </p:nvGraphicFramePr>
        <p:xfrm>
          <a:off x="2987820" y="1620982"/>
          <a:ext cx="211137" cy="212725"/>
        </p:xfrm>
        <a:graphic>
          <a:graphicData uri="http://schemas.openxmlformats.org/presentationml/2006/ole">
            <mc:AlternateContent xmlns:mc="http://schemas.openxmlformats.org/markup-compatibility/2006">
              <mc:Choice xmlns:v="urn:schemas-microsoft-com:vml" Requires="v">
                <p:oleObj spid="_x0000_s16528" name="Equation" r:id="rId5" imgW="201600" imgH="188640" progId="EQUATION">
                  <p:embed/>
                </p:oleObj>
              </mc:Choice>
              <mc:Fallback>
                <p:oleObj name="Equation" r:id="rId5" imgW="201600" imgH="188640" progId="EQUATION">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0" y="1620982"/>
                        <a:ext cx="211137" cy="212725"/>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16389" name="Object 5">
            <a:hlinkClick r:id="" action="ppaction://ole?verb=0"/>
          </p:cNvPr>
          <p:cNvGraphicFramePr>
            <a:graphicFrameLocks/>
          </p:cNvGraphicFramePr>
          <p:nvPr>
            <p:extLst>
              <p:ext uri="{D42A27DB-BD31-4B8C-83A1-F6EECF244321}">
                <p14:modId xmlns:p14="http://schemas.microsoft.com/office/powerpoint/2010/main" val="423259631"/>
              </p:ext>
            </p:extLst>
          </p:nvPr>
        </p:nvGraphicFramePr>
        <p:xfrm>
          <a:off x="2755106" y="3794414"/>
          <a:ext cx="3633787" cy="700088"/>
        </p:xfrm>
        <a:graphic>
          <a:graphicData uri="http://schemas.openxmlformats.org/presentationml/2006/ole">
            <mc:AlternateContent xmlns:mc="http://schemas.openxmlformats.org/markup-compatibility/2006">
              <mc:Choice xmlns:v="urn:schemas-microsoft-com:vml" Requires="v">
                <p:oleObj spid="_x0000_s16529" name="Equation" r:id="rId7" imgW="3643200" imgH="709560" progId="EQUATION">
                  <p:embed/>
                </p:oleObj>
              </mc:Choice>
              <mc:Fallback>
                <p:oleObj name="Equation" r:id="rId7" imgW="3643200" imgH="709560" progId="EQUATION">
                  <p:embed/>
                  <p:pic>
                    <p:nvPicPr>
                      <p:cNvPr id="0" name="Object 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5106" y="3794414"/>
                        <a:ext cx="3633787" cy="7000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155575"/>
            <a:ext cx="7772400" cy="604838"/>
          </a:xfrm>
          <a:noFill/>
          <a:ln/>
        </p:spPr>
        <p:txBody>
          <a:bodyPr/>
          <a:lstStyle/>
          <a:p>
            <a:r>
              <a:rPr lang="en-US" altLang="en-US"/>
              <a:t>Example:  Metro EMS</a:t>
            </a:r>
          </a:p>
        </p:txBody>
      </p:sp>
      <mc:AlternateContent xmlns:mc="http://schemas.openxmlformats.org/markup-compatibility/2006">
        <mc:Choice xmlns:a14="http://schemas.microsoft.com/office/drawing/2010/main" Requires="a14">
          <p:sp>
            <p:nvSpPr>
              <p:cNvPr id="18435" name="Rectangle 3"/>
              <p:cNvSpPr>
                <a:spLocks noGrp="1" noChangeArrowheads="1"/>
              </p:cNvSpPr>
              <p:nvPr>
                <p:ph type="body" idx="1"/>
              </p:nvPr>
            </p:nvSpPr>
            <p:spPr>
              <a:xfrm>
                <a:off x="401782" y="1579417"/>
                <a:ext cx="8437418" cy="3892695"/>
              </a:xfrm>
              <a:noFill/>
              <a:ln/>
              <a:effectLst>
                <a:outerShdw dist="17961" dir="2700000" algn="ctr" rotWithShape="0">
                  <a:srgbClr val="000000"/>
                </a:outerShdw>
              </a:effectLst>
            </p:spPr>
            <p:txBody>
              <a:bodyPr/>
              <a:lstStyle/>
              <a:p>
                <a:r>
                  <a:rPr lang="en-US" altLang="en-US" dirty="0">
                    <a:solidFill>
                      <a:srgbClr val="66FFFF"/>
                    </a:solidFill>
                  </a:rPr>
                  <a:t>Using the </a:t>
                </a:r>
                <a:r>
                  <a:rPr lang="en-US" altLang="en-US" i="1" dirty="0">
                    <a:solidFill>
                      <a:srgbClr val="66FFFF"/>
                    </a:solidFill>
                  </a:rPr>
                  <a:t>p</a:t>
                </a:r>
                <a:r>
                  <a:rPr lang="en-US" altLang="en-US" dirty="0">
                    <a:solidFill>
                      <a:srgbClr val="66FFFF"/>
                    </a:solidFill>
                  </a:rPr>
                  <a:t>-value </a:t>
                </a:r>
                <a:r>
                  <a:rPr lang="en-US" altLang="en-US" dirty="0" smtClean="0">
                    <a:solidFill>
                      <a:srgbClr val="66FFFF"/>
                    </a:solidFill>
                  </a:rPr>
                  <a:t>Method to </a:t>
                </a:r>
                <a:r>
                  <a:rPr lang="en-US" altLang="en-US" dirty="0">
                    <a:solidFill>
                      <a:srgbClr val="66FFFF"/>
                    </a:solidFill>
                  </a:rPr>
                  <a:t>Test the </a:t>
                </a:r>
                <a:r>
                  <a:rPr lang="en-US" altLang="en-US" dirty="0" smtClean="0">
                    <a:solidFill>
                      <a:srgbClr val="66FFFF"/>
                    </a:solidFill>
                  </a:rPr>
                  <a:t>Hypothesis</a:t>
                </a:r>
              </a:p>
              <a:p>
                <a:endParaRPr lang="en-US" altLang="en-US" dirty="0">
                  <a:solidFill>
                    <a:srgbClr val="66FFFF"/>
                  </a:solidFill>
                </a:endParaRPr>
              </a:p>
              <a:p>
                <a:pPr>
                  <a:buNone/>
                </a:pPr>
                <a:r>
                  <a:rPr lang="en-US" altLang="en-US" sz="2200" dirty="0" smtClean="0"/>
                  <a:t>Recall </a:t>
                </a:r>
                <a:r>
                  <a:rPr lang="en-US" altLang="en-US" sz="2200" dirty="0"/>
                  <a:t>that </a:t>
                </a:r>
                <a:r>
                  <a:rPr lang="en-US" altLang="en-US" sz="2200" i="1" dirty="0"/>
                  <a:t>z</a:t>
                </a:r>
                <a:r>
                  <a:rPr lang="en-US" altLang="en-US" sz="2200" dirty="0"/>
                  <a:t> = 2.47 for </a:t>
                </a:r>
                <a:r>
                  <a:rPr lang="en-US" altLang="en-US" sz="2200" dirty="0">
                    <a:solidFill>
                      <a:srgbClr val="FFFF00"/>
                    </a:solidFill>
                  </a:rPr>
                  <a:t> </a:t>
                </a:r>
                <a:r>
                  <a:rPr lang="en-US" altLang="en-US" sz="2200" dirty="0" smtClean="0">
                    <a:solidFill>
                      <a:srgbClr val="FFFF00"/>
                    </a:solidFill>
                  </a:rPr>
                  <a:t> </a:t>
                </a:r>
                <a14:m>
                  <m:oMath xmlns:m="http://schemas.openxmlformats.org/officeDocument/2006/math">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𝑥</m:t>
                        </m:r>
                      </m:e>
                    </m:acc>
                  </m:oMath>
                </a14:m>
                <a:r>
                  <a:rPr lang="en-US" altLang="en-US" sz="2000" dirty="0"/>
                  <a:t> </a:t>
                </a:r>
                <a:r>
                  <a:rPr lang="en-US" altLang="en-US" sz="2200" dirty="0" smtClean="0">
                    <a:solidFill>
                      <a:srgbClr val="FFFF00"/>
                    </a:solidFill>
                  </a:rPr>
                  <a:t> </a:t>
                </a:r>
                <a:r>
                  <a:rPr lang="en-US" altLang="en-US" sz="2200" dirty="0"/>
                  <a:t>= 13.25.  </a:t>
                </a:r>
                <a:endParaRPr lang="en-US" altLang="en-US" sz="2200" dirty="0" smtClean="0"/>
              </a:p>
              <a:p>
                <a:pPr>
                  <a:buFont typeface="Monotype Sorts" pitchFamily="2" charset="2"/>
                  <a:buNone/>
                </a:pPr>
                <a:r>
                  <a:rPr lang="en-US" altLang="en-US" sz="2200" dirty="0" smtClean="0"/>
                  <a:t>Then </a:t>
                </a:r>
                <a:r>
                  <a:rPr lang="en-US" altLang="en-US" sz="2200" i="1" dirty="0"/>
                  <a:t>p</a:t>
                </a:r>
                <a:r>
                  <a:rPr lang="en-US" altLang="en-US" sz="2200" dirty="0"/>
                  <a:t>-value = </a:t>
                </a:r>
                <a:r>
                  <a:rPr lang="en-US" altLang="en-US" sz="2200" dirty="0" smtClean="0"/>
                  <a:t>P(Z&gt; 2.47) =0.0068 (can be produced by SPSS).</a:t>
                </a:r>
              </a:p>
              <a:p>
                <a:pPr>
                  <a:buFont typeface="Monotype Sorts" pitchFamily="2" charset="2"/>
                  <a:buNone/>
                </a:pPr>
                <a:endParaRPr lang="en-US" altLang="en-US" sz="2200" dirty="0"/>
              </a:p>
              <a:p>
                <a:pPr>
                  <a:buFont typeface="Monotype Sorts" pitchFamily="2" charset="2"/>
                  <a:buNone/>
                </a:pPr>
                <a:r>
                  <a:rPr lang="en-US" altLang="en-US" sz="2200" dirty="0" smtClean="0"/>
                  <a:t>Since </a:t>
                </a:r>
                <a:r>
                  <a:rPr lang="en-US" altLang="en-US" sz="2200" i="1" dirty="0" smtClean="0"/>
                  <a:t>p</a:t>
                </a:r>
                <a:r>
                  <a:rPr lang="en-US" altLang="en-US" sz="2200" dirty="0" smtClean="0"/>
                  <a:t>-value=0.0068 </a:t>
                </a:r>
                <a:r>
                  <a:rPr lang="en-US" altLang="en-US" sz="2200" dirty="0"/>
                  <a:t>&lt; </a:t>
                </a:r>
                <a:r>
                  <a:rPr lang="en-US" altLang="en-US" sz="2200" i="1" dirty="0" smtClean="0">
                    <a:latin typeface="Symbol" panose="05050102010706020507" pitchFamily="18" charset="2"/>
                  </a:rPr>
                  <a:t>=0.05</a:t>
                </a:r>
                <a:r>
                  <a:rPr lang="en-US" altLang="en-US" sz="2200" dirty="0" smtClean="0"/>
                  <a:t>, </a:t>
                </a:r>
                <a:r>
                  <a:rPr lang="en-US" altLang="en-US" sz="2200" b="1" dirty="0"/>
                  <a:t>we reject </a:t>
                </a:r>
                <a:r>
                  <a:rPr lang="en-US" altLang="en-US" sz="2200" b="1" i="1" dirty="0"/>
                  <a:t>H</a:t>
                </a:r>
                <a:r>
                  <a:rPr lang="en-US" altLang="en-US" sz="2200" b="1" baseline="-25000" dirty="0"/>
                  <a:t>0</a:t>
                </a:r>
                <a:r>
                  <a:rPr lang="en-US" altLang="en-US" sz="2200" dirty="0"/>
                  <a:t>.</a:t>
                </a:r>
                <a:endParaRPr lang="en-US" altLang="en-US" sz="2200" baseline="-25000" dirty="0"/>
              </a:p>
              <a:p>
                <a:pPr>
                  <a:buFont typeface="Monotype Sorts" pitchFamily="2" charset="2"/>
                  <a:buNone/>
                </a:pPr>
                <a:endParaRPr lang="en-US" altLang="en-US" baseline="-25000" dirty="0"/>
              </a:p>
            </p:txBody>
          </p:sp>
        </mc:Choice>
        <mc:Fallback>
          <p:sp>
            <p:nvSpPr>
              <p:cNvPr id="18435" name="Rectangle 3"/>
              <p:cNvSpPr>
                <a:spLocks noGrp="1" noRot="1" noChangeAspect="1" noMove="1" noResize="1" noEditPoints="1" noAdjustHandles="1" noChangeArrowheads="1" noChangeShapeType="1" noTextEdit="1"/>
              </p:cNvSpPr>
              <p:nvPr>
                <p:ph type="body" idx="1"/>
              </p:nvPr>
            </p:nvSpPr>
            <p:spPr>
              <a:xfrm>
                <a:off x="401782" y="1579417"/>
                <a:ext cx="8437418" cy="3892695"/>
              </a:xfrm>
              <a:blipFill>
                <a:blip r:embed="rId3"/>
                <a:stretch>
                  <a:fillRect l="-143" t="-308"/>
                </a:stretch>
              </a:blipFill>
              <a:ln/>
              <a:effectLst>
                <a:outerShdw dist="17961" dir="2700000" algn="ctr" rotWithShape="0">
                  <a:srgbClr val="000000"/>
                </a:outerShdw>
              </a:effectLst>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 name="Rectangle 10"/>
          <p:cNvSpPr>
            <a:spLocks noChangeArrowheads="1"/>
          </p:cNvSpPr>
          <p:nvPr/>
        </p:nvSpPr>
        <p:spPr bwMode="auto">
          <a:xfrm>
            <a:off x="3354388" y="1538288"/>
            <a:ext cx="1668462" cy="973137"/>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9" name="Rectangle 9"/>
          <p:cNvSpPr>
            <a:spLocks noChangeArrowheads="1"/>
          </p:cNvSpPr>
          <p:nvPr/>
        </p:nvSpPr>
        <p:spPr bwMode="auto">
          <a:xfrm>
            <a:off x="3354388" y="4506913"/>
            <a:ext cx="3149600" cy="550862"/>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3" name="Rectangle 3"/>
          <p:cNvSpPr>
            <a:spLocks noGrp="1" noChangeArrowheads="1"/>
          </p:cNvSpPr>
          <p:nvPr>
            <p:ph type="body" idx="1"/>
          </p:nvPr>
        </p:nvSpPr>
        <p:spPr>
          <a:xfrm>
            <a:off x="690563" y="1095375"/>
            <a:ext cx="7772400" cy="4381500"/>
          </a:xfrm>
          <a:noFill/>
          <a:ln/>
        </p:spPr>
        <p:txBody>
          <a:bodyPr/>
          <a:lstStyle/>
          <a:p>
            <a:r>
              <a:rPr lang="en-US" altLang="en-US">
                <a:solidFill>
                  <a:srgbClr val="66FFFF"/>
                </a:solidFill>
              </a:rPr>
              <a:t>Hypotheses</a:t>
            </a:r>
            <a:r>
              <a:rPr lang="en-US" altLang="en-US"/>
              <a:t>	</a:t>
            </a:r>
          </a:p>
          <a:p>
            <a:pPr>
              <a:buFont typeface="Monotype Sorts" pitchFamily="2" charset="2"/>
              <a:buNone/>
            </a:pPr>
            <a:r>
              <a:rPr lang="en-US" altLang="en-US" i="1"/>
              <a:t>				H</a:t>
            </a:r>
            <a:r>
              <a:rPr lang="en-US" altLang="en-US" baseline="-25000"/>
              <a:t>0</a:t>
            </a:r>
            <a:r>
              <a:rPr lang="en-US" altLang="en-US"/>
              <a:t>:  </a:t>
            </a:r>
            <a:r>
              <a:rPr lang="en-US" altLang="en-US" i="1">
                <a:latin typeface="Symbol" panose="05050102010706020507" pitchFamily="18" charset="2"/>
              </a:rPr>
              <a:t></a:t>
            </a:r>
            <a:r>
              <a:rPr lang="en-US" altLang="en-US">
                <a:latin typeface="Symbol" panose="05050102010706020507" pitchFamily="18" charset="2"/>
              </a:rPr>
              <a:t>=</a:t>
            </a:r>
            <a:r>
              <a:rPr lang="en-US" altLang="en-US" i="1">
                <a:latin typeface="Symbol" panose="05050102010706020507" pitchFamily="18" charset="2"/>
              </a:rPr>
              <a:t></a:t>
            </a:r>
            <a:r>
              <a:rPr lang="en-US" altLang="en-US" baseline="-25000">
                <a:latin typeface="Symbol" panose="05050102010706020507" pitchFamily="18" charset="2"/>
              </a:rPr>
              <a:t>	</a:t>
            </a:r>
          </a:p>
          <a:p>
            <a:pPr>
              <a:buFont typeface="Monotype Sorts" pitchFamily="2" charset="2"/>
              <a:buNone/>
            </a:pPr>
            <a:r>
              <a:rPr lang="en-US" altLang="en-US" baseline="-25000">
                <a:latin typeface="Symbol" panose="05050102010706020507" pitchFamily="18" charset="2"/>
              </a:rPr>
              <a:t>				</a:t>
            </a:r>
            <a:r>
              <a:rPr lang="en-US" altLang="en-US" i="1"/>
              <a:t>H</a:t>
            </a:r>
            <a:r>
              <a:rPr lang="en-US" altLang="en-US" sz="2800" baseline="-25000"/>
              <a:t>a</a:t>
            </a:r>
            <a:r>
              <a:rPr lang="en-US" altLang="en-US"/>
              <a:t>:</a:t>
            </a:r>
            <a:r>
              <a:rPr lang="en-US" altLang="en-US">
                <a:latin typeface="Symbol" panose="05050102010706020507" pitchFamily="18" charset="2"/>
              </a:rPr>
              <a:t> </a:t>
            </a:r>
            <a:r>
              <a:rPr lang="en-US" altLang="en-US" i="1">
                <a:latin typeface="Symbol" panose="05050102010706020507" pitchFamily="18" charset="2"/>
              </a:rPr>
              <a:t></a:t>
            </a:r>
            <a:r>
              <a:rPr lang="en-US" altLang="en-US">
                <a:latin typeface="Symbol" panose="05050102010706020507" pitchFamily="18" charset="2"/>
              </a:rPr>
              <a:t></a:t>
            </a:r>
            <a:r>
              <a:rPr lang="en-US" altLang="en-US" i="1">
                <a:latin typeface="Symbol" panose="05050102010706020507" pitchFamily="18" charset="2"/>
              </a:rPr>
              <a:t></a:t>
            </a:r>
            <a:r>
              <a:rPr lang="en-US" altLang="en-US" baseline="-25000">
                <a:latin typeface="Symbol" panose="05050102010706020507" pitchFamily="18" charset="2"/>
              </a:rPr>
              <a:t></a:t>
            </a:r>
            <a:endParaRPr lang="en-US" altLang="en-US"/>
          </a:p>
          <a:p>
            <a:pPr>
              <a:buFont typeface="Monotype Sorts" pitchFamily="2" charset="2"/>
              <a:buNone/>
            </a:pPr>
            <a:endParaRPr lang="en-US" altLang="en-US" sz="1000"/>
          </a:p>
          <a:p>
            <a:r>
              <a:rPr lang="en-US" altLang="en-US">
                <a:solidFill>
                  <a:srgbClr val="66FFFF"/>
                </a:solidFill>
              </a:rPr>
              <a:t>Test Statistic</a:t>
            </a:r>
            <a:r>
              <a:rPr lang="en-US" altLang="en-US"/>
              <a:t>	</a:t>
            </a:r>
            <a:r>
              <a:rPr lang="en-US" altLang="en-US" i="1" u="sng">
                <a:latin typeface="Symbol" panose="05050102010706020507" pitchFamily="18" charset="2"/>
              </a:rPr>
              <a:t> </a:t>
            </a:r>
            <a:r>
              <a:rPr lang="en-US" altLang="en-US" u="sng">
                <a:latin typeface="Symbol" panose="05050102010706020507" pitchFamily="18" charset="2"/>
              </a:rPr>
              <a:t></a:t>
            </a:r>
            <a:r>
              <a:rPr lang="en-US" altLang="en-US" u="sng"/>
              <a:t>Known</a:t>
            </a:r>
            <a:r>
              <a:rPr lang="en-US" altLang="en-US"/>
              <a:t>	</a:t>
            </a:r>
            <a:r>
              <a:rPr lang="en-US" altLang="en-US" i="1" u="sng">
                <a:latin typeface="Symbol" panose="05050102010706020507" pitchFamily="18" charset="2"/>
              </a:rPr>
              <a:t> </a:t>
            </a:r>
            <a:r>
              <a:rPr lang="en-US" altLang="en-US" u="sng"/>
              <a:t> Unknown</a:t>
            </a:r>
            <a:endParaRPr lang="en-US" altLang="en-US"/>
          </a:p>
          <a:p>
            <a:pPr>
              <a:buFont typeface="Monotype Sorts" pitchFamily="2" charset="2"/>
              <a:buNone/>
            </a:pPr>
            <a:r>
              <a:rPr lang="en-US" altLang="en-US"/>
              <a:t>				</a:t>
            </a:r>
          </a:p>
          <a:p>
            <a:pPr>
              <a:buFont typeface="Monotype Sorts" pitchFamily="2" charset="2"/>
              <a:buNone/>
            </a:pPr>
            <a:r>
              <a:rPr lang="en-US" altLang="en-US"/>
              <a:t>			</a:t>
            </a:r>
          </a:p>
          <a:p>
            <a:pPr>
              <a:buFont typeface="Monotype Sorts" pitchFamily="2" charset="2"/>
              <a:buNone/>
            </a:pPr>
            <a:endParaRPr lang="en-US" altLang="en-US" sz="1000"/>
          </a:p>
          <a:p>
            <a:r>
              <a:rPr lang="en-US" altLang="en-US">
                <a:solidFill>
                  <a:srgbClr val="66FFFF"/>
                </a:solidFill>
              </a:rPr>
              <a:t>Rejection Rule</a:t>
            </a:r>
          </a:p>
          <a:p>
            <a:pPr>
              <a:buFont typeface="Monotype Sorts" pitchFamily="2" charset="2"/>
              <a:buNone/>
            </a:pPr>
            <a:r>
              <a:rPr lang="en-US" altLang="en-US"/>
              <a:t>				Reject </a:t>
            </a:r>
            <a:r>
              <a:rPr lang="en-US" altLang="en-US" i="1"/>
              <a:t>H</a:t>
            </a:r>
            <a:r>
              <a:rPr lang="en-US" altLang="en-US" baseline="-25000"/>
              <a:t>0 </a:t>
            </a:r>
            <a:r>
              <a:rPr lang="en-US" altLang="en-US"/>
              <a:t>if |</a:t>
            </a:r>
            <a:r>
              <a:rPr lang="en-US" altLang="en-US" i="1"/>
              <a:t>z</a:t>
            </a:r>
            <a:r>
              <a:rPr lang="en-US" altLang="en-US"/>
              <a:t>| &gt; </a:t>
            </a:r>
            <a:r>
              <a:rPr lang="en-US" altLang="en-US" i="1"/>
              <a:t>z</a:t>
            </a:r>
            <a:r>
              <a:rPr lang="en-US" altLang="en-US" baseline="-25000">
                <a:latin typeface="Symbol" panose="05050102010706020507" pitchFamily="18" charset="2"/>
              </a:rPr>
              <a:t></a:t>
            </a:r>
          </a:p>
        </p:txBody>
      </p:sp>
      <p:sp>
        <p:nvSpPr>
          <p:cNvPr id="20488" name="Rectangle 8"/>
          <p:cNvSpPr>
            <a:spLocks noChangeArrowheads="1"/>
          </p:cNvSpPr>
          <p:nvPr/>
        </p:nvSpPr>
        <p:spPr bwMode="auto">
          <a:xfrm>
            <a:off x="5373688" y="3176588"/>
            <a:ext cx="1566862" cy="75565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7" name="Rectangle 7"/>
          <p:cNvSpPr>
            <a:spLocks noChangeArrowheads="1"/>
          </p:cNvSpPr>
          <p:nvPr/>
        </p:nvSpPr>
        <p:spPr bwMode="auto">
          <a:xfrm>
            <a:off x="3400425" y="3184525"/>
            <a:ext cx="1566863" cy="75565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2" name="Rectangle 2"/>
          <p:cNvSpPr>
            <a:spLocks noGrp="1" noChangeArrowheads="1"/>
          </p:cNvSpPr>
          <p:nvPr>
            <p:ph type="title"/>
          </p:nvPr>
        </p:nvSpPr>
        <p:spPr>
          <a:xfrm>
            <a:off x="690563" y="141288"/>
            <a:ext cx="7772400" cy="814387"/>
          </a:xfrm>
          <a:noFill/>
          <a:ln/>
        </p:spPr>
        <p:txBody>
          <a:bodyPr/>
          <a:lstStyle/>
          <a:p>
            <a:r>
              <a:rPr lang="en-US" altLang="en-US" sz="2400" dirty="0"/>
              <a:t>Two-Tailed Tests about a Population Mean:  </a:t>
            </a:r>
            <a:br>
              <a:rPr lang="en-US" altLang="en-US" sz="2400" dirty="0"/>
            </a:br>
            <a:r>
              <a:rPr lang="en-US" altLang="en-US" sz="2400" dirty="0"/>
              <a:t>Large-Sample Case (</a:t>
            </a:r>
            <a:r>
              <a:rPr lang="en-US" altLang="en-US" sz="2400" i="1" dirty="0"/>
              <a:t>n</a:t>
            </a:r>
            <a:r>
              <a:rPr lang="en-US" altLang="en-US" sz="2400" dirty="0"/>
              <a:t> </a:t>
            </a:r>
            <a:r>
              <a:rPr lang="en-US" altLang="en-US" sz="2400" u="sng" dirty="0"/>
              <a:t>&gt;</a:t>
            </a:r>
            <a:r>
              <a:rPr lang="en-US" altLang="en-US" sz="2400" dirty="0"/>
              <a:t> 30)</a:t>
            </a:r>
          </a:p>
        </p:txBody>
      </p:sp>
      <p:graphicFrame>
        <p:nvGraphicFramePr>
          <p:cNvPr id="20484" name="Object 4">
            <a:hlinkClick r:id="" action="ppaction://ole?verb=0"/>
          </p:cNvPr>
          <p:cNvGraphicFramePr>
            <a:graphicFrameLocks/>
          </p:cNvGraphicFramePr>
          <p:nvPr/>
        </p:nvGraphicFramePr>
        <p:xfrm>
          <a:off x="4344988" y="2141538"/>
          <a:ext cx="188912" cy="214312"/>
        </p:xfrm>
        <a:graphic>
          <a:graphicData uri="http://schemas.openxmlformats.org/presentationml/2006/ole">
            <mc:AlternateContent xmlns:mc="http://schemas.openxmlformats.org/markup-compatibility/2006">
              <mc:Choice xmlns:v="urn:schemas-microsoft-com:vml" Requires="v">
                <p:oleObj spid="_x0000_s20698" name="Equation" r:id="rId4" imgW="188640" imgH="214200" progId="Equation.2">
                  <p:embed/>
                </p:oleObj>
              </mc:Choice>
              <mc:Fallback>
                <p:oleObj name="Equation" r:id="rId4" imgW="188640" imgH="214200" progId="Equation.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4988" y="2141538"/>
                        <a:ext cx="188912" cy="214312"/>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20485" name="Object 5">
            <a:hlinkClick r:id="" action="ppaction://ole?verb=0"/>
          </p:cNvPr>
          <p:cNvGraphicFramePr>
            <a:graphicFrameLocks/>
          </p:cNvGraphicFramePr>
          <p:nvPr/>
        </p:nvGraphicFramePr>
        <p:xfrm>
          <a:off x="3570288" y="3235325"/>
          <a:ext cx="1195387" cy="598488"/>
        </p:xfrm>
        <a:graphic>
          <a:graphicData uri="http://schemas.openxmlformats.org/presentationml/2006/ole">
            <mc:AlternateContent xmlns:mc="http://schemas.openxmlformats.org/markup-compatibility/2006">
              <mc:Choice xmlns:v="urn:schemas-microsoft-com:vml" Requires="v">
                <p:oleObj spid="_x0000_s20699" name="Equation" r:id="rId6" imgW="1204560" imgH="607680" progId="EQUATION">
                  <p:embed/>
                </p:oleObj>
              </mc:Choice>
              <mc:Fallback>
                <p:oleObj name="Equation" r:id="rId6" imgW="1204560" imgH="607680" progId="EQUATION">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0288" y="3235325"/>
                        <a:ext cx="1195387" cy="5984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20486" name="Object 6">
            <a:hlinkClick r:id="" action="ppaction://ole?verb=0"/>
          </p:cNvPr>
          <p:cNvGraphicFramePr>
            <a:graphicFrameLocks/>
          </p:cNvGraphicFramePr>
          <p:nvPr/>
        </p:nvGraphicFramePr>
        <p:xfrm>
          <a:off x="5554663" y="3238500"/>
          <a:ext cx="1208087" cy="598488"/>
        </p:xfrm>
        <a:graphic>
          <a:graphicData uri="http://schemas.openxmlformats.org/presentationml/2006/ole">
            <mc:AlternateContent xmlns:mc="http://schemas.openxmlformats.org/markup-compatibility/2006">
              <mc:Choice xmlns:v="urn:schemas-microsoft-com:vml" Requires="v">
                <p:oleObj spid="_x0000_s20700" name="Equation" r:id="rId8" imgW="1217520" imgH="607680" progId="EQUATION">
                  <p:embed/>
                </p:oleObj>
              </mc:Choice>
              <mc:Fallback>
                <p:oleObj name="Equation" r:id="rId8" imgW="1217520" imgH="607680" progId="EQUATION">
                  <p:embed/>
                  <p:pic>
                    <p:nvPicPr>
                      <p:cNvPr id="0" name="Object 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4663" y="3238500"/>
                        <a:ext cx="1208087" cy="5984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32509" y="361084"/>
            <a:ext cx="7772400" cy="547688"/>
          </a:xfrm>
          <a:noFill/>
          <a:ln/>
        </p:spPr>
        <p:txBody>
          <a:bodyPr/>
          <a:lstStyle/>
          <a:p>
            <a:r>
              <a:rPr lang="en-US" altLang="en-US" sz="2400" dirty="0"/>
              <a:t>Example:  Glow Toothpaste</a:t>
            </a:r>
          </a:p>
        </p:txBody>
      </p:sp>
      <p:sp>
        <p:nvSpPr>
          <p:cNvPr id="21507" name="Rectangle 3"/>
          <p:cNvSpPr>
            <a:spLocks noGrp="1" noChangeArrowheads="1"/>
          </p:cNvSpPr>
          <p:nvPr>
            <p:ph type="body" idx="1"/>
          </p:nvPr>
        </p:nvSpPr>
        <p:spPr>
          <a:xfrm>
            <a:off x="332509" y="1219200"/>
            <a:ext cx="8506691" cy="4864100"/>
          </a:xfrm>
          <a:noFill/>
          <a:ln/>
        </p:spPr>
        <p:txBody>
          <a:bodyPr/>
          <a:lstStyle/>
          <a:p>
            <a:r>
              <a:rPr lang="en-US" altLang="en-US" dirty="0">
                <a:solidFill>
                  <a:srgbClr val="66FFFF"/>
                </a:solidFill>
              </a:rPr>
              <a:t>Two-Tailed Tests about a Population Mean:  Large </a:t>
            </a:r>
            <a:r>
              <a:rPr lang="en-US" altLang="en-US" b="1" i="1" dirty="0">
                <a:solidFill>
                  <a:srgbClr val="66FFFF"/>
                </a:solidFill>
              </a:rPr>
              <a:t>n</a:t>
            </a:r>
            <a:r>
              <a:rPr lang="en-US" altLang="en-US" dirty="0"/>
              <a:t> </a:t>
            </a:r>
            <a:endParaRPr lang="en-US" altLang="en-US" dirty="0" smtClean="0"/>
          </a:p>
          <a:p>
            <a:pPr marL="0" indent="0">
              <a:buNone/>
            </a:pPr>
            <a:endParaRPr lang="en-US" altLang="en-US" dirty="0"/>
          </a:p>
          <a:p>
            <a:pPr algn="justLow">
              <a:buFont typeface="Monotype Sorts" pitchFamily="2" charset="2"/>
              <a:buNone/>
            </a:pPr>
            <a:r>
              <a:rPr lang="en-US" altLang="en-US" dirty="0"/>
              <a:t>	</a:t>
            </a:r>
            <a:r>
              <a:rPr lang="en-US" altLang="en-US" sz="2200" dirty="0" smtClean="0"/>
              <a:t>The </a:t>
            </a:r>
            <a:r>
              <a:rPr lang="en-US" altLang="en-US" sz="2200" dirty="0"/>
              <a:t>production line for Glow toothpaste is designed to fill tubes of toothpaste with a mean weight of 6 ounces</a:t>
            </a:r>
            <a:r>
              <a:rPr lang="en-US" altLang="en-US" sz="2200" dirty="0" smtClean="0"/>
              <a:t>.</a:t>
            </a:r>
          </a:p>
          <a:p>
            <a:pPr algn="justLow">
              <a:buFont typeface="Monotype Sorts" pitchFamily="2" charset="2"/>
              <a:buNone/>
            </a:pPr>
            <a:r>
              <a:rPr lang="en-US" altLang="en-US" sz="2200" dirty="0" smtClean="0"/>
              <a:t>  </a:t>
            </a:r>
            <a:endParaRPr lang="en-US" altLang="en-US" sz="2200" dirty="0"/>
          </a:p>
          <a:p>
            <a:pPr algn="justLow">
              <a:buFont typeface="Monotype Sorts" pitchFamily="2" charset="2"/>
              <a:buNone/>
            </a:pPr>
            <a:r>
              <a:rPr lang="en-US" altLang="en-US" sz="2200" dirty="0"/>
              <a:t>	</a:t>
            </a:r>
            <a:r>
              <a:rPr lang="en-US" altLang="en-US" sz="2200" dirty="0" smtClean="0"/>
              <a:t>Periodically</a:t>
            </a:r>
            <a:r>
              <a:rPr lang="en-US" altLang="en-US" sz="2200" dirty="0"/>
              <a:t>, a sample of 30 tubes will be selected in order to check the filling process.  Quality assurance procedures call for the continuation of the filling process if the sample results are consistent with the assumption that the mean filling weight for the population of toothpaste tubes is 6 ounces; otherwise the filling process will be stopped and adjusted.</a:t>
            </a:r>
          </a:p>
          <a:p>
            <a:pPr>
              <a:buFont typeface="Monotype Sorts" pitchFamily="2" charset="2"/>
              <a:buNone/>
            </a:pPr>
            <a:r>
              <a:rPr lang="en-US" altLang="en-US" dirty="0"/>
              <a:t> </a:t>
            </a: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74625"/>
            <a:ext cx="7772400" cy="566738"/>
          </a:xfrm>
          <a:noFill/>
          <a:ln/>
        </p:spPr>
        <p:txBody>
          <a:bodyPr/>
          <a:lstStyle/>
          <a:p>
            <a:r>
              <a:rPr lang="en-US" altLang="en-US" dirty="0"/>
              <a:t>Example:  Glow Toothpaste</a:t>
            </a:r>
          </a:p>
        </p:txBody>
      </p:sp>
      <mc:AlternateContent xmlns:mc="http://schemas.openxmlformats.org/markup-compatibility/2006">
        <mc:Choice xmlns:a14="http://schemas.microsoft.com/office/drawing/2010/main" Requires="a14">
          <p:sp>
            <p:nvSpPr>
              <p:cNvPr id="22531" name="Rectangle 3"/>
              <p:cNvSpPr>
                <a:spLocks noGrp="1" noChangeArrowheads="1"/>
              </p:cNvSpPr>
              <p:nvPr>
                <p:ph type="body" idx="1"/>
              </p:nvPr>
            </p:nvSpPr>
            <p:spPr>
              <a:xfrm>
                <a:off x="304800" y="1096963"/>
                <a:ext cx="8423563" cy="4714875"/>
              </a:xfrm>
              <a:noFill/>
              <a:ln/>
            </p:spPr>
            <p:txBody>
              <a:bodyPr/>
              <a:lstStyle/>
              <a:p>
                <a:r>
                  <a:rPr lang="en-US" altLang="en-US" dirty="0" smtClean="0">
                    <a:solidFill>
                      <a:srgbClr val="66FFFF"/>
                    </a:solidFill>
                  </a:rPr>
                  <a:t>Two-Tailed Tests about a Population Mean:  Large </a:t>
                </a:r>
                <a:r>
                  <a:rPr lang="en-US" altLang="en-US" b="1" i="1" dirty="0">
                    <a:solidFill>
                      <a:srgbClr val="66FFFF"/>
                    </a:solidFill>
                  </a:rPr>
                  <a:t>n</a:t>
                </a:r>
              </a:p>
              <a:p>
                <a:pPr algn="justLow">
                  <a:buFont typeface="Monotype Sorts" pitchFamily="2" charset="2"/>
                  <a:buNone/>
                </a:pPr>
                <a:r>
                  <a:rPr lang="en-US" altLang="en-US" dirty="0"/>
                  <a:t>	</a:t>
                </a:r>
                <a:r>
                  <a:rPr lang="en-US" altLang="en-US" dirty="0" smtClean="0"/>
                  <a:t>A </a:t>
                </a:r>
                <a:r>
                  <a:rPr lang="en-US" altLang="en-US" dirty="0"/>
                  <a:t>hypothesis test about the population mean can be used to help determine when the filling process should continue operating and when it should be stopped and corrected.</a:t>
                </a:r>
              </a:p>
              <a:p>
                <a:pPr lvl="1"/>
                <a:r>
                  <a:rPr lang="en-US" altLang="en-US" dirty="0">
                    <a:solidFill>
                      <a:srgbClr val="66FFFF"/>
                    </a:solidFill>
                  </a:rPr>
                  <a:t>Hypotheses</a:t>
                </a:r>
                <a:r>
                  <a:rPr lang="en-US" altLang="en-US" dirty="0"/>
                  <a:t>	</a:t>
                </a:r>
              </a:p>
              <a:p>
                <a:pPr>
                  <a:buFont typeface="Monotype Sorts" pitchFamily="2" charset="2"/>
                  <a:buNone/>
                </a:pPr>
                <a:r>
                  <a:rPr lang="en-US" altLang="en-US" i="1" dirty="0"/>
                  <a:t>				   </a:t>
                </a:r>
                <a:r>
                  <a:rPr lang="en-US" altLang="en-US" i="1" dirty="0" smtClean="0"/>
                  <a:t>    </a:t>
                </a:r>
                <a:r>
                  <a:rPr lang="en-US" altLang="en-US" i="1" dirty="0"/>
                  <a:t>H</a:t>
                </a:r>
                <a:r>
                  <a:rPr lang="en-US" altLang="en-US" baseline="-25000" dirty="0"/>
                  <a:t>0</a:t>
                </a:r>
                <a:r>
                  <a:rPr lang="en-US" altLang="en-US" dirty="0"/>
                  <a:t>:  </a:t>
                </a:r>
                <a:r>
                  <a:rPr lang="en-US" altLang="en-US" i="1" dirty="0">
                    <a:latin typeface="Symbol" panose="05050102010706020507" pitchFamily="18" charset="2"/>
                  </a:rPr>
                  <a:t></a:t>
                </a:r>
                <a:r>
                  <a:rPr lang="en-US" altLang="en-US" dirty="0">
                    <a:latin typeface="Symbol" panose="05050102010706020507" pitchFamily="18" charset="2"/>
                  </a:rPr>
                  <a:t></a:t>
                </a:r>
                <a:r>
                  <a:rPr lang="en-US" altLang="en-US" baseline="-25000" dirty="0">
                    <a:latin typeface="Symbol" panose="05050102010706020507" pitchFamily="18" charset="2"/>
                  </a:rPr>
                  <a:t>	</a:t>
                </a:r>
              </a:p>
              <a:p>
                <a:pPr>
                  <a:buFont typeface="Monotype Sorts" pitchFamily="2" charset="2"/>
                  <a:buNone/>
                </a:pPr>
                <a:r>
                  <a:rPr lang="en-US" altLang="en-US" baseline="-25000" dirty="0">
                    <a:latin typeface="Symbol" panose="05050102010706020507" pitchFamily="18" charset="2"/>
                  </a:rPr>
                  <a:t>				</a:t>
                </a:r>
                <a:r>
                  <a:rPr lang="en-US" altLang="en-US" baseline="-25000" dirty="0" smtClean="0">
                    <a:latin typeface="Symbol" panose="05050102010706020507" pitchFamily="18" charset="2"/>
                  </a:rPr>
                  <a:t>    </a:t>
                </a:r>
                <a:r>
                  <a:rPr lang="en-US" altLang="en-US" i="1" dirty="0"/>
                  <a:t>H</a:t>
                </a:r>
                <a:r>
                  <a:rPr lang="en-US" altLang="en-US" sz="2800" baseline="-25000" dirty="0"/>
                  <a:t>a</a:t>
                </a:r>
                <a:r>
                  <a:rPr lang="en-US" altLang="en-US" dirty="0"/>
                  <a:t>:</a:t>
                </a:r>
                <a:r>
                  <a:rPr lang="en-US" altLang="en-US" dirty="0">
                    <a:latin typeface="Symbol" panose="05050102010706020507" pitchFamily="18" charset="2"/>
                  </a:rPr>
                  <a:t> </a:t>
                </a:r>
                <a:r>
                  <a:rPr lang="en-US" altLang="en-US" i="1" dirty="0" smtClean="0">
                    <a:latin typeface="Symbol" panose="05050102010706020507" pitchFamily="18" charset="2"/>
                  </a:rPr>
                  <a:t></a:t>
                </a:r>
                <a:r>
                  <a:rPr lang="en-US" altLang="en-US" dirty="0" smtClean="0">
                    <a:latin typeface="Symbol" panose="05050102010706020507" pitchFamily="18" charset="2"/>
                  </a:rPr>
                  <a:t></a:t>
                </a:r>
                <a14:m>
                  <m:oMath xmlns:m="http://schemas.openxmlformats.org/officeDocument/2006/math">
                    <m:r>
                      <a:rPr lang="en-US" altLang="en-US" i="1" smtClean="0">
                        <a:latin typeface="Cambria Math" panose="02040503050406030204" pitchFamily="18" charset="0"/>
                        <a:ea typeface="Cambria Math" panose="02040503050406030204" pitchFamily="18" charset="0"/>
                      </a:rPr>
                      <m:t>≠</m:t>
                    </m:r>
                  </m:oMath>
                </a14:m>
                <a:r>
                  <a:rPr lang="en-US" altLang="en-US" dirty="0" smtClean="0">
                    <a:latin typeface="Symbol" panose="05050102010706020507" pitchFamily="18" charset="2"/>
                  </a:rPr>
                  <a:t></a:t>
                </a:r>
                <a:endParaRPr lang="en-US" altLang="en-US" dirty="0">
                  <a:latin typeface="Symbol" panose="05050102010706020507" pitchFamily="18" charset="2"/>
                </a:endParaRPr>
              </a:p>
              <a:p>
                <a:pPr lvl="1"/>
                <a:r>
                  <a:rPr lang="en-US" altLang="en-US" dirty="0">
                    <a:solidFill>
                      <a:srgbClr val="66FFFF"/>
                    </a:solidFill>
                  </a:rPr>
                  <a:t>Rejection Rule</a:t>
                </a:r>
              </a:p>
              <a:p>
                <a:pPr>
                  <a:buFont typeface="Monotype Sorts" pitchFamily="2" charset="2"/>
                  <a:buNone/>
                </a:pPr>
                <a:r>
                  <a:rPr lang="en-US" altLang="en-US" dirty="0">
                    <a:latin typeface="Symbol" panose="05050102010706020507" pitchFamily="18" charset="2"/>
                  </a:rPr>
                  <a:t>		</a:t>
                </a:r>
                <a:r>
                  <a:rPr lang="en-US" altLang="en-US" dirty="0"/>
                  <a:t>ssuming </a:t>
                </a:r>
                <a14:m>
                  <m:oMath xmlns:m="http://schemas.openxmlformats.org/officeDocument/2006/math">
                    <m:r>
                      <a:rPr lang="en-US" altLang="en-US" i="1" smtClean="0">
                        <a:latin typeface="Cambria Math" panose="02040503050406030204" pitchFamily="18" charset="0"/>
                        <a:ea typeface="Cambria Math" panose="02040503050406030204" pitchFamily="18" charset="0"/>
                      </a:rPr>
                      <m:t>𝛼</m:t>
                    </m:r>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0</m:t>
                    </m:r>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05</m:t>
                    </m:r>
                  </m:oMath>
                </a14:m>
                <a:r>
                  <a:rPr lang="en-US" altLang="en-US" dirty="0" smtClean="0"/>
                  <a:t> level </a:t>
                </a:r>
                <a:r>
                  <a:rPr lang="en-US" altLang="en-US" dirty="0"/>
                  <a:t>of significance, </a:t>
                </a:r>
              </a:p>
              <a:p>
                <a:pPr>
                  <a:buFont typeface="Monotype Sorts" pitchFamily="2" charset="2"/>
                  <a:buNone/>
                </a:pPr>
                <a:r>
                  <a:rPr lang="en-US" altLang="en-US" dirty="0"/>
                  <a:t>		         Reject </a:t>
                </a:r>
                <a:r>
                  <a:rPr lang="en-US" altLang="en-US" i="1" dirty="0"/>
                  <a:t>H</a:t>
                </a:r>
                <a:r>
                  <a:rPr lang="en-US" altLang="en-US" baseline="-25000" dirty="0"/>
                  <a:t>0 </a:t>
                </a:r>
                <a:r>
                  <a:rPr lang="en-US" altLang="en-US" dirty="0"/>
                  <a:t>if </a:t>
                </a:r>
                <a:r>
                  <a:rPr lang="en-US" altLang="en-US" i="1" dirty="0"/>
                  <a:t>z </a:t>
                </a:r>
                <a:r>
                  <a:rPr lang="en-US" altLang="en-US" dirty="0"/>
                  <a:t>&lt; -1.96 or if </a:t>
                </a:r>
                <a:r>
                  <a:rPr lang="en-US" altLang="en-US" i="1" dirty="0"/>
                  <a:t>z</a:t>
                </a:r>
                <a:r>
                  <a:rPr lang="en-US" altLang="en-US" dirty="0"/>
                  <a:t> &gt; 1.96</a:t>
                </a:r>
              </a:p>
            </p:txBody>
          </p:sp>
        </mc:Choice>
        <mc:Fallback>
          <p:sp>
            <p:nvSpPr>
              <p:cNvPr id="22531" name="Rectangle 3"/>
              <p:cNvSpPr>
                <a:spLocks noGrp="1" noRot="1" noChangeAspect="1" noMove="1" noResize="1" noEditPoints="1" noAdjustHandles="1" noChangeArrowheads="1" noChangeShapeType="1" noTextEdit="1"/>
              </p:cNvSpPr>
              <p:nvPr>
                <p:ph type="body" idx="1"/>
              </p:nvPr>
            </p:nvSpPr>
            <p:spPr>
              <a:xfrm>
                <a:off x="304800" y="1096963"/>
                <a:ext cx="8423563" cy="4714875"/>
              </a:xfrm>
              <a:blipFill>
                <a:blip r:embed="rId3"/>
                <a:stretch>
                  <a:fillRect l="-434" t="-1164" r="-2388" b="-1811"/>
                </a:stretch>
              </a:blipFill>
              <a:ln/>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11922" y="394278"/>
            <a:ext cx="7772400" cy="814388"/>
          </a:xfrm>
          <a:noFill/>
          <a:ln/>
        </p:spPr>
        <p:txBody>
          <a:bodyPr/>
          <a:lstStyle/>
          <a:p>
            <a:r>
              <a:rPr lang="en-US" altLang="en-US" dirty="0"/>
              <a:t>Chapter 9</a:t>
            </a:r>
            <a:br>
              <a:rPr lang="en-US" altLang="en-US" dirty="0"/>
            </a:br>
            <a:r>
              <a:rPr lang="en-US" altLang="en-US" dirty="0"/>
              <a:t> Hypothesis Testing</a:t>
            </a:r>
          </a:p>
        </p:txBody>
      </p:sp>
      <p:sp>
        <p:nvSpPr>
          <p:cNvPr id="5123" name="Rectangle 3"/>
          <p:cNvSpPr>
            <a:spLocks noGrp="1" noChangeArrowheads="1"/>
          </p:cNvSpPr>
          <p:nvPr>
            <p:ph type="body" idx="1"/>
          </p:nvPr>
        </p:nvSpPr>
        <p:spPr>
          <a:xfrm>
            <a:off x="490249" y="1939637"/>
            <a:ext cx="8215745" cy="3699164"/>
          </a:xfrm>
          <a:noFill/>
          <a:ln/>
        </p:spPr>
        <p:txBody>
          <a:bodyPr/>
          <a:lstStyle/>
          <a:p>
            <a:r>
              <a:rPr lang="en-US" altLang="en-US" sz="2000" dirty="0"/>
              <a:t>Developing Null and Alternative Hypotheses</a:t>
            </a:r>
          </a:p>
          <a:p>
            <a:r>
              <a:rPr lang="en-US" altLang="en-US" sz="2000" dirty="0"/>
              <a:t>Type I and Type II Errors</a:t>
            </a:r>
          </a:p>
          <a:p>
            <a:r>
              <a:rPr lang="en-US" altLang="en-US" sz="2000" dirty="0"/>
              <a:t>One-Tailed Tests About a Population Mean</a:t>
            </a:r>
            <a:r>
              <a:rPr lang="en-US" altLang="en-US" sz="2000" dirty="0" smtClean="0"/>
              <a:t>: </a:t>
            </a:r>
            <a:r>
              <a:rPr lang="en-US" altLang="en-US" sz="2000" dirty="0"/>
              <a:t>Large-Sample Case</a:t>
            </a:r>
          </a:p>
          <a:p>
            <a:r>
              <a:rPr lang="en-US" altLang="en-US" sz="2000" dirty="0"/>
              <a:t>Two-Tailed Tests About a Population Mean</a:t>
            </a:r>
            <a:r>
              <a:rPr lang="en-US" altLang="en-US" sz="2000" dirty="0" smtClean="0"/>
              <a:t>: </a:t>
            </a:r>
            <a:r>
              <a:rPr lang="en-US" altLang="en-US" sz="2000" dirty="0"/>
              <a:t>Large-Sample Case</a:t>
            </a:r>
          </a:p>
          <a:p>
            <a:r>
              <a:rPr lang="en-US" altLang="en-US" sz="2000" dirty="0"/>
              <a:t>Tests About a Population </a:t>
            </a:r>
            <a:r>
              <a:rPr lang="en-US" altLang="en-US" sz="2000" dirty="0" smtClean="0"/>
              <a:t>Mean: Small-Sample Case</a:t>
            </a:r>
          </a:p>
          <a:p>
            <a:r>
              <a:rPr lang="en-US" altLang="en-US" sz="2000" dirty="0"/>
              <a:t>Tests About a Population Proportion</a:t>
            </a:r>
          </a:p>
          <a:p>
            <a:r>
              <a:rPr lang="en-US" altLang="en-US" sz="2000" dirty="0"/>
              <a:t>Hypothesis Testing and Decision Making</a:t>
            </a:r>
          </a:p>
          <a:p>
            <a:pPr marL="0" indent="0">
              <a:buNone/>
            </a:pPr>
            <a:endParaRPr lang="en-US" altLang="en-US" sz="2000" dirty="0"/>
          </a:p>
          <a:p>
            <a:pPr>
              <a:buFont typeface="Monotype Sorts" pitchFamily="2" charset="2"/>
              <a:buNone/>
            </a:pPr>
            <a:r>
              <a:rPr lang="en-US" altLang="en-US" dirty="0"/>
              <a:t>					</a:t>
            </a:r>
            <a:endParaRPr lang="en-US" altLang="en-US" dirty="0" smtClean="0"/>
          </a:p>
          <a:p>
            <a:pPr>
              <a:buFont typeface="Monotype Sorts" pitchFamily="2" charset="2"/>
              <a:buNone/>
            </a:pPr>
            <a:r>
              <a:rPr lang="en-US" altLang="en-US" dirty="0" smtClean="0">
                <a:solidFill>
                  <a:srgbClr val="66FFFF"/>
                </a:solidFill>
              </a:rPr>
              <a:t>                    </a:t>
            </a:r>
          </a:p>
          <a:p>
            <a:pPr>
              <a:buFont typeface="Monotype Sorts" pitchFamily="2" charset="2"/>
              <a:buNone/>
            </a:pPr>
            <a:endParaRPr lang="en-US" altLang="en-US" dirty="0">
              <a:solidFill>
                <a:srgbClr val="66FFFF"/>
              </a:solidFill>
            </a:endParaRPr>
          </a:p>
          <a:p>
            <a:pPr>
              <a:buFont typeface="Monotype Sorts" pitchFamily="2" charset="2"/>
              <a:buNone/>
            </a:pPr>
            <a:r>
              <a:rPr lang="en-US" altLang="en-US" dirty="0" smtClean="0">
                <a:solidFill>
                  <a:srgbClr val="66FFFF"/>
                </a:solidFill>
              </a:rPr>
              <a:t>                         </a:t>
            </a:r>
            <a:endParaRPr lang="en-US" altLang="en-US" dirty="0"/>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74625"/>
            <a:ext cx="7772400" cy="566738"/>
          </a:xfrm>
          <a:noFill/>
          <a:ln/>
        </p:spPr>
        <p:txBody>
          <a:bodyPr/>
          <a:lstStyle/>
          <a:p>
            <a:r>
              <a:rPr lang="en-US" altLang="en-US"/>
              <a:t>Example:  Glow Toothpaste</a:t>
            </a:r>
          </a:p>
        </p:txBody>
      </p:sp>
      <mc:AlternateContent xmlns:mc="http://schemas.openxmlformats.org/markup-compatibility/2006">
        <mc:Choice xmlns:a14="http://schemas.microsoft.com/office/drawing/2010/main" Requires="a14">
          <p:sp>
            <p:nvSpPr>
              <p:cNvPr id="24579" name="Rectangle 3"/>
              <p:cNvSpPr>
                <a:spLocks noGrp="1" noChangeArrowheads="1"/>
              </p:cNvSpPr>
              <p:nvPr>
                <p:ph type="body" idx="1"/>
              </p:nvPr>
            </p:nvSpPr>
            <p:spPr>
              <a:xfrm>
                <a:off x="380999" y="972272"/>
                <a:ext cx="8499765" cy="5446712"/>
              </a:xfrm>
              <a:noFill/>
              <a:ln/>
              <a:effectLst>
                <a:outerShdw dist="17961" dir="2700000" algn="ctr" rotWithShape="0">
                  <a:srgbClr val="000000"/>
                </a:outerShdw>
              </a:effectLst>
            </p:spPr>
            <p:txBody>
              <a:bodyPr/>
              <a:lstStyle/>
              <a:p>
                <a:r>
                  <a:rPr lang="en-US" altLang="en-US" sz="2200" dirty="0" smtClean="0">
                    <a:solidFill>
                      <a:srgbClr val="66FFFF"/>
                    </a:solidFill>
                  </a:rPr>
                  <a:t>Two-Tailed Test about a Population Mean:  Large </a:t>
                </a:r>
                <a:r>
                  <a:rPr lang="en-US" altLang="en-US" sz="2200" b="1" i="1" dirty="0">
                    <a:solidFill>
                      <a:srgbClr val="66FFFF"/>
                    </a:solidFill>
                  </a:rPr>
                  <a:t>n</a:t>
                </a:r>
              </a:p>
              <a:p>
                <a:pPr lvl="1" algn="justLow">
                  <a:buFontTx/>
                  <a:buNone/>
                </a:pPr>
                <a:r>
                  <a:rPr lang="en-US" altLang="en-US" sz="2200" dirty="0" smtClean="0"/>
                  <a:t>Assume </a:t>
                </a:r>
                <a:r>
                  <a:rPr lang="en-US" altLang="en-US" sz="2200" dirty="0"/>
                  <a:t>that a sample of 30 toothpaste </a:t>
                </a:r>
                <a:r>
                  <a:rPr lang="en-US" altLang="en-US" sz="2200" dirty="0" smtClean="0"/>
                  <a:t>tubes provides a sample </a:t>
                </a:r>
                <a:r>
                  <a:rPr lang="en-US" altLang="en-US" sz="2200" dirty="0"/>
                  <a:t>mean of 6.1 ounces and </a:t>
                </a:r>
                <a:r>
                  <a:rPr lang="en-US" altLang="en-US" sz="2200" dirty="0" smtClean="0"/>
                  <a:t>standard deviation </a:t>
                </a:r>
                <a:r>
                  <a:rPr lang="en-US" altLang="en-US" sz="2200" dirty="0"/>
                  <a:t>of 0.2 ounces</a:t>
                </a:r>
                <a:r>
                  <a:rPr lang="en-US" altLang="en-US" sz="2200" dirty="0" smtClean="0"/>
                  <a:t>.</a:t>
                </a:r>
              </a:p>
              <a:p>
                <a:pPr lvl="1" algn="justLow">
                  <a:buFontTx/>
                  <a:buNone/>
                </a:pPr>
                <a:endParaRPr lang="en-US" altLang="en-US" sz="2200" dirty="0"/>
              </a:p>
              <a:p>
                <a:pPr>
                  <a:buFont typeface="Monotype Sorts" pitchFamily="2" charset="2"/>
                  <a:buNone/>
                </a:pPr>
                <a:r>
                  <a:rPr lang="en-US" altLang="en-US" dirty="0"/>
                  <a:t>		Let  </a:t>
                </a:r>
                <a:r>
                  <a:rPr lang="en-US" altLang="en-US" i="1" dirty="0"/>
                  <a:t>n</a:t>
                </a:r>
                <a:r>
                  <a:rPr lang="en-US" altLang="en-US" dirty="0"/>
                  <a:t> = 30,      </a:t>
                </a:r>
                <a14:m>
                  <m:oMath xmlns:m="http://schemas.openxmlformats.org/officeDocument/2006/math">
                    <m:acc>
                      <m:accPr>
                        <m:chr m:val="̅"/>
                        <m:ctrlPr>
                          <a:rPr lang="en-US" altLang="en-US" i="1" smtClean="0">
                            <a:latin typeface="Cambria Math" panose="02040503050406030204" pitchFamily="18" charset="0"/>
                          </a:rPr>
                        </m:ctrlPr>
                      </m:accPr>
                      <m:e>
                        <m:r>
                          <a:rPr lang="en-US" altLang="en-US" b="0" i="1" smtClean="0">
                            <a:latin typeface="Cambria Math" panose="02040503050406030204" pitchFamily="18" charset="0"/>
                          </a:rPr>
                          <m:t>𝑥</m:t>
                        </m:r>
                      </m:e>
                    </m:acc>
                  </m:oMath>
                </a14:m>
                <a:r>
                  <a:rPr lang="en-US" altLang="en-US" dirty="0" smtClean="0"/>
                  <a:t> </a:t>
                </a:r>
                <a:r>
                  <a:rPr lang="en-US" altLang="en-US" dirty="0"/>
                  <a:t>= 6.1 ounces,    </a:t>
                </a:r>
                <a:r>
                  <a:rPr lang="en-US" altLang="en-US" i="1" dirty="0"/>
                  <a:t>s</a:t>
                </a:r>
                <a:r>
                  <a:rPr lang="en-US" altLang="en-US" dirty="0"/>
                  <a:t> = .2 ounces</a:t>
                </a:r>
              </a:p>
              <a:p>
                <a:pPr>
                  <a:buFont typeface="Monotype Sorts" pitchFamily="2" charset="2"/>
                  <a:buNone/>
                </a:pPr>
                <a:endParaRPr lang="en-US" altLang="en-US" dirty="0"/>
              </a:p>
              <a:p>
                <a:pPr>
                  <a:buFont typeface="Monotype Sorts" pitchFamily="2" charset="2"/>
                  <a:buNone/>
                </a:pPr>
                <a:r>
                  <a:rPr lang="en-US" altLang="en-US" dirty="0"/>
                  <a:t>	   </a:t>
                </a:r>
              </a:p>
              <a:p>
                <a:pPr>
                  <a:buFont typeface="Monotype Sorts" pitchFamily="2" charset="2"/>
                  <a:buNone/>
                </a:pPr>
                <a:endParaRPr lang="en-US" altLang="en-US" sz="1000" dirty="0"/>
              </a:p>
              <a:p>
                <a:pPr>
                  <a:buFont typeface="Monotype Sorts" pitchFamily="2" charset="2"/>
                  <a:buNone/>
                </a:pPr>
                <a:r>
                  <a:rPr lang="en-US" altLang="en-US" dirty="0"/>
                  <a:t>		         </a:t>
                </a:r>
                <a:r>
                  <a:rPr lang="en-US" altLang="en-US" dirty="0" smtClean="0"/>
                  <a:t>  </a:t>
                </a:r>
              </a:p>
              <a:p>
                <a:pPr algn="ctr">
                  <a:buNone/>
                </a:pPr>
                <a:r>
                  <a:rPr lang="en-US" altLang="en-US" dirty="0" smtClean="0"/>
                  <a:t>  </a:t>
                </a:r>
                <a:r>
                  <a:rPr lang="en-US" altLang="en-US" dirty="0"/>
                  <a:t>Since </a:t>
                </a:r>
                <a14:m>
                  <m:oMath xmlns:m="http://schemas.openxmlformats.org/officeDocument/2006/math">
                    <m:r>
                      <a:rPr lang="en-US" altLang="en-US" i="1" dirty="0" smtClean="0">
                        <a:latin typeface="Cambria Math" panose="02040503050406030204" pitchFamily="18" charset="0"/>
                      </a:rPr>
                      <m:t>𝑧</m:t>
                    </m:r>
                  </m:oMath>
                </a14:m>
                <a:r>
                  <a:rPr lang="en-US" altLang="en-US" dirty="0" smtClean="0"/>
                  <a:t>=2.74 </a:t>
                </a:r>
                <a:r>
                  <a:rPr lang="en-US" altLang="en-US" dirty="0"/>
                  <a:t>&gt; </a:t>
                </a:r>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𝑧</m:t>
                        </m:r>
                      </m:e>
                      <m:sub>
                        <m:r>
                          <a:rPr lang="en-US" altLang="en-US" i="1" smtClean="0">
                            <a:latin typeface="Cambria Math" panose="02040503050406030204" pitchFamily="18" charset="0"/>
                            <a:ea typeface="Cambria Math" panose="02040503050406030204" pitchFamily="18" charset="0"/>
                          </a:rPr>
                          <m:t>𝛼</m:t>
                        </m:r>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2</m:t>
                        </m:r>
                      </m:sub>
                    </m:sSub>
                  </m:oMath>
                </a14:m>
                <a:r>
                  <a:rPr lang="en-US" altLang="en-US" dirty="0" smtClean="0"/>
                  <a:t>=</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𝑧</m:t>
                        </m:r>
                      </m:e>
                      <m:sub>
                        <m:r>
                          <a:rPr lang="en-US" altLang="en-US" b="0" i="1" smtClean="0">
                            <a:latin typeface="Cambria Math" panose="02040503050406030204" pitchFamily="18" charset="0"/>
                          </a:rPr>
                          <m:t>0</m:t>
                        </m:r>
                        <m:r>
                          <a:rPr lang="en-US" altLang="en-US" b="0" i="1" smtClean="0">
                            <a:latin typeface="Cambria Math" panose="02040503050406030204" pitchFamily="18" charset="0"/>
                          </a:rPr>
                          <m:t>.</m:t>
                        </m:r>
                        <m:r>
                          <a:rPr lang="en-US" altLang="en-US" b="0" i="1" smtClean="0">
                            <a:latin typeface="Cambria Math" panose="02040503050406030204" pitchFamily="18" charset="0"/>
                          </a:rPr>
                          <m:t>025</m:t>
                        </m:r>
                      </m:sub>
                    </m:sSub>
                  </m:oMath>
                </a14:m>
                <a:r>
                  <a:rPr lang="en-US" altLang="en-US" dirty="0" smtClean="0"/>
                  <a:t>=1.96</a:t>
                </a:r>
                <a:r>
                  <a:rPr lang="en-US" altLang="en-US" dirty="0"/>
                  <a:t>, we reject </a:t>
                </a:r>
                <a:r>
                  <a:rPr lang="en-US" altLang="en-US" i="1" dirty="0"/>
                  <a:t>H</a:t>
                </a:r>
                <a:r>
                  <a:rPr lang="en-US" altLang="en-US" baseline="-25000" dirty="0"/>
                  <a:t>0</a:t>
                </a:r>
                <a:r>
                  <a:rPr lang="en-US" altLang="en-US" dirty="0" smtClean="0"/>
                  <a:t>.</a:t>
                </a:r>
                <a:endParaRPr lang="en-US" altLang="en-US" dirty="0"/>
              </a:p>
              <a:p>
                <a:pPr algn="justLow">
                  <a:buFont typeface="Monotype Sorts" pitchFamily="2" charset="2"/>
                  <a:buNone/>
                </a:pPr>
                <a:r>
                  <a:rPr lang="en-US" altLang="en-US" dirty="0"/>
                  <a:t>	</a:t>
                </a:r>
                <a:r>
                  <a:rPr lang="en-US" altLang="en-US" sz="2200" u="sng" dirty="0"/>
                  <a:t>Conclusion</a:t>
                </a:r>
                <a:r>
                  <a:rPr lang="en-US" altLang="en-US" sz="2200" b="1" dirty="0"/>
                  <a:t>:  </a:t>
                </a:r>
                <a:r>
                  <a:rPr lang="en-US" altLang="en-US" sz="2200" dirty="0"/>
                  <a:t>We are </a:t>
                </a:r>
                <a:r>
                  <a:rPr lang="en-US" altLang="en-US" sz="2200" dirty="0" smtClean="0"/>
                  <a:t> </a:t>
                </a:r>
                <a:r>
                  <a:rPr lang="en-US" altLang="en-US" sz="2200" dirty="0"/>
                  <a:t>confident </a:t>
                </a:r>
                <a:r>
                  <a:rPr lang="en-US" altLang="en-US" sz="2200" dirty="0" smtClean="0"/>
                  <a:t>(at the 5% confidence level) that </a:t>
                </a:r>
                <a:r>
                  <a:rPr lang="en-US" altLang="en-US" sz="2200" dirty="0"/>
                  <a:t>the mean filling weight of the toothpaste tubes is not 6 ounces.  The filling process should be stopped and the filling mechanism adjusted.</a:t>
                </a:r>
              </a:p>
            </p:txBody>
          </p:sp>
        </mc:Choice>
        <mc:Fallback>
          <p:sp>
            <p:nvSpPr>
              <p:cNvPr id="24579" name="Rectangle 3"/>
              <p:cNvSpPr>
                <a:spLocks noGrp="1" noRot="1" noChangeAspect="1" noMove="1" noResize="1" noEditPoints="1" noAdjustHandles="1" noChangeArrowheads="1" noChangeShapeType="1" noTextEdit="1"/>
              </p:cNvSpPr>
              <p:nvPr>
                <p:ph type="body" idx="1"/>
              </p:nvPr>
            </p:nvSpPr>
            <p:spPr>
              <a:xfrm>
                <a:off x="380999" y="972272"/>
                <a:ext cx="8499765" cy="5446712"/>
              </a:xfrm>
              <a:blipFill>
                <a:blip r:embed="rId4"/>
                <a:stretch>
                  <a:fillRect l="-139" t="-216"/>
                </a:stretch>
              </a:blipFill>
              <a:ln/>
              <a:effectLst>
                <a:outerShdw dist="17961" dir="2700000" algn="ctr" rotWithShape="0">
                  <a:srgbClr val="000000"/>
                </a:outerShdw>
              </a:effectLst>
            </p:spPr>
            <p:txBody>
              <a:bodyPr/>
              <a:lstStyle/>
              <a:p>
                <a:r>
                  <a:rPr lang="en-US">
                    <a:noFill/>
                  </a:rPr>
                  <a:t> </a:t>
                </a:r>
              </a:p>
            </p:txBody>
          </p:sp>
        </mc:Fallback>
      </mc:AlternateContent>
      <p:graphicFrame>
        <p:nvGraphicFramePr>
          <p:cNvPr id="24580" name="Object 4">
            <a:hlinkClick r:id="" action="ppaction://ole?verb=0"/>
          </p:cNvPr>
          <p:cNvGraphicFramePr>
            <a:graphicFrameLocks/>
          </p:cNvGraphicFramePr>
          <p:nvPr>
            <p:extLst>
              <p:ext uri="{D42A27DB-BD31-4B8C-83A1-F6EECF244321}">
                <p14:modId xmlns:p14="http://schemas.microsoft.com/office/powerpoint/2010/main" val="1456476111"/>
              </p:ext>
            </p:extLst>
          </p:nvPr>
        </p:nvGraphicFramePr>
        <p:xfrm>
          <a:off x="3073400" y="3055216"/>
          <a:ext cx="2997200" cy="892175"/>
        </p:xfrm>
        <a:graphic>
          <a:graphicData uri="http://schemas.openxmlformats.org/presentationml/2006/ole">
            <mc:AlternateContent xmlns:mc="http://schemas.openxmlformats.org/markup-compatibility/2006">
              <mc:Choice xmlns:v="urn:schemas-microsoft-com:vml" Requires="v">
                <p:oleObj spid="_x0000_s24669" name="Equation" r:id="rId5" imgW="1726920" imgH="419040" progId="Equation.3">
                  <p:embed/>
                </p:oleObj>
              </mc:Choice>
              <mc:Fallback>
                <p:oleObj name="Equation" r:id="rId5" imgW="1726920" imgH="419040" progId="Equation.3">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3400" y="3055216"/>
                        <a:ext cx="2997200" cy="892175"/>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36525"/>
            <a:ext cx="7772400" cy="642938"/>
          </a:xfrm>
          <a:noFill/>
          <a:ln/>
        </p:spPr>
        <p:txBody>
          <a:bodyPr/>
          <a:lstStyle/>
          <a:p>
            <a:r>
              <a:rPr lang="en-US" altLang="en-US"/>
              <a:t>Example:  Glow Toothpaste</a:t>
            </a:r>
          </a:p>
        </p:txBody>
      </p:sp>
      <mc:AlternateContent xmlns:mc="http://schemas.openxmlformats.org/markup-compatibility/2006">
        <mc:Choice xmlns:a14="http://schemas.microsoft.com/office/drawing/2010/main" Requires="a14">
          <p:sp>
            <p:nvSpPr>
              <p:cNvPr id="25603" name="Rectangle 3"/>
              <p:cNvSpPr>
                <a:spLocks noGrp="1" noChangeArrowheads="1"/>
              </p:cNvSpPr>
              <p:nvPr>
                <p:ph type="body" idx="1"/>
              </p:nvPr>
            </p:nvSpPr>
            <p:spPr>
              <a:xfrm>
                <a:off x="221673" y="1100138"/>
                <a:ext cx="8672945" cy="4738687"/>
              </a:xfrm>
              <a:noFill/>
              <a:ln/>
            </p:spPr>
            <p:txBody>
              <a:bodyPr/>
              <a:lstStyle/>
              <a:p>
                <a:r>
                  <a:rPr lang="en-US" altLang="en-US" dirty="0">
                    <a:solidFill>
                      <a:srgbClr val="66FFFF"/>
                    </a:solidFill>
                  </a:rPr>
                  <a:t>Using the </a:t>
                </a:r>
                <a:r>
                  <a:rPr lang="en-US" altLang="en-US" i="1" dirty="0">
                    <a:solidFill>
                      <a:srgbClr val="66FFFF"/>
                    </a:solidFill>
                  </a:rPr>
                  <a:t>p</a:t>
                </a:r>
                <a:r>
                  <a:rPr lang="en-US" altLang="en-US" dirty="0">
                    <a:solidFill>
                      <a:srgbClr val="66FFFF"/>
                    </a:solidFill>
                  </a:rPr>
                  <a:t>-Value for a Two-Tailed Hypothesis Test</a:t>
                </a:r>
              </a:p>
              <a:p>
                <a:pPr>
                  <a:buNone/>
                </a:pPr>
                <a:endParaRPr lang="en-US" altLang="en-US" dirty="0"/>
              </a:p>
              <a:p>
                <a:pPr>
                  <a:buNone/>
                </a:pPr>
                <a:r>
                  <a:rPr lang="en-US" altLang="en-US" dirty="0" smtClean="0"/>
                  <a:t>Recall </a:t>
                </a:r>
                <a:r>
                  <a:rPr lang="en-US" altLang="en-US" dirty="0"/>
                  <a:t>that z = </a:t>
                </a:r>
                <a:r>
                  <a:rPr lang="en-US" altLang="en-US" dirty="0" smtClean="0"/>
                  <a:t>2.74 </a:t>
                </a:r>
                <a:r>
                  <a:rPr lang="en-US" altLang="en-US" dirty="0"/>
                  <a:t>for   </a:t>
                </a:r>
                <a14:m>
                  <m:oMath xmlns:m="http://schemas.openxmlformats.org/officeDocument/2006/math">
                    <m:acc>
                      <m:accPr>
                        <m:chr m:val="̅"/>
                        <m:ctrlPr>
                          <a:rPr lang="en-US" altLang="en-US" i="1">
                            <a:latin typeface="Cambria Math" panose="02040503050406030204" pitchFamily="18" charset="0"/>
                          </a:rPr>
                        </m:ctrlPr>
                      </m:accPr>
                      <m:e>
                        <m:r>
                          <a:rPr lang="en-US" altLang="en-US" i="1">
                            <a:latin typeface="Cambria Math" panose="02040503050406030204" pitchFamily="18" charset="0"/>
                          </a:rPr>
                          <m:t>𝑥</m:t>
                        </m:r>
                      </m:e>
                    </m:acc>
                  </m:oMath>
                </a14:m>
                <a:r>
                  <a:rPr lang="en-US" altLang="en-US" dirty="0"/>
                  <a:t>   = </a:t>
                </a:r>
                <a:r>
                  <a:rPr lang="en-US" altLang="en-US" dirty="0" smtClean="0"/>
                  <a:t>6.1.  </a:t>
                </a:r>
                <a:endParaRPr lang="en-US" altLang="en-US" dirty="0"/>
              </a:p>
              <a:p>
                <a:pPr>
                  <a:buNone/>
                </a:pPr>
                <a:r>
                  <a:rPr lang="en-US" altLang="en-US" dirty="0"/>
                  <a:t>Then p-value = </a:t>
                </a:r>
                <a:r>
                  <a:rPr lang="en-US" altLang="en-US" dirty="0" smtClean="0"/>
                  <a:t>2P(Z</a:t>
                </a:r>
                <a:r>
                  <a:rPr lang="en-US" altLang="en-US" dirty="0"/>
                  <a:t>&gt; </a:t>
                </a:r>
                <a:r>
                  <a:rPr lang="en-US" altLang="en-US" dirty="0" smtClean="0"/>
                  <a:t>|2.74|) </a:t>
                </a:r>
                <a:r>
                  <a:rPr lang="en-US" altLang="en-US" dirty="0"/>
                  <a:t>=</a:t>
                </a:r>
                <a:r>
                  <a:rPr lang="en-US" altLang="en-US" dirty="0" smtClean="0"/>
                  <a:t>0.0062 </a:t>
                </a:r>
                <a:r>
                  <a:rPr lang="en-US" altLang="en-US" dirty="0"/>
                  <a:t>(can be produced by SPSS).</a:t>
                </a:r>
              </a:p>
              <a:p>
                <a:pPr>
                  <a:buNone/>
                </a:pPr>
                <a:endParaRPr lang="en-US" altLang="en-US" dirty="0"/>
              </a:p>
              <a:p>
                <a:pPr>
                  <a:buNone/>
                </a:pPr>
                <a:r>
                  <a:rPr lang="en-US" altLang="en-US" dirty="0"/>
                  <a:t>Since </a:t>
                </a:r>
                <a:r>
                  <a:rPr lang="en-US" altLang="en-US" dirty="0"/>
                  <a:t>t</a:t>
                </a:r>
                <a:r>
                  <a:rPr lang="en-US" altLang="en-US" dirty="0" smtClean="0"/>
                  <a:t>he </a:t>
                </a:r>
                <a:r>
                  <a:rPr lang="en-US" altLang="en-US" i="1" dirty="0" smtClean="0"/>
                  <a:t>p</a:t>
                </a:r>
                <a:r>
                  <a:rPr lang="en-US" altLang="en-US" dirty="0" smtClean="0"/>
                  <a:t>-value = 0.0062 </a:t>
                </a:r>
                <a:r>
                  <a:rPr lang="en-US" altLang="en-US" dirty="0"/>
                  <a:t>&lt;</a:t>
                </a:r>
                <a:r>
                  <a:rPr lang="en-US" altLang="en-US" dirty="0" smtClean="0"/>
                  <a:t> </a:t>
                </a:r>
                <a:r>
                  <a:rPr lang="en-US" altLang="en-US" i="1" dirty="0">
                    <a:latin typeface="Symbol" panose="05050102010706020507" pitchFamily="18" charset="2"/>
                  </a:rPr>
                  <a:t></a:t>
                </a:r>
                <a:r>
                  <a:rPr lang="en-US" altLang="en-US" dirty="0"/>
                  <a:t> = .05, so </a:t>
                </a:r>
                <a:r>
                  <a:rPr lang="en-US" altLang="en-US" i="1" dirty="0"/>
                  <a:t>H</a:t>
                </a:r>
                <a:r>
                  <a:rPr lang="en-US" altLang="en-US" baseline="-25000" dirty="0"/>
                  <a:t>0</a:t>
                </a:r>
                <a:r>
                  <a:rPr lang="en-US" altLang="en-US" dirty="0"/>
                  <a:t> is rejected.</a:t>
                </a:r>
              </a:p>
            </p:txBody>
          </p:sp>
        </mc:Choice>
        <mc:Fallback>
          <p:sp>
            <p:nvSpPr>
              <p:cNvPr id="25603" name="Rectangle 3"/>
              <p:cNvSpPr>
                <a:spLocks noGrp="1" noRot="1" noChangeAspect="1" noMove="1" noResize="1" noEditPoints="1" noAdjustHandles="1" noChangeArrowheads="1" noChangeShapeType="1" noTextEdit="1"/>
              </p:cNvSpPr>
              <p:nvPr>
                <p:ph type="body" idx="1"/>
              </p:nvPr>
            </p:nvSpPr>
            <p:spPr>
              <a:xfrm>
                <a:off x="221673" y="1100138"/>
                <a:ext cx="8672945" cy="4738687"/>
              </a:xfrm>
              <a:blipFill>
                <a:blip r:embed="rId3"/>
                <a:stretch>
                  <a:fillRect l="-1124" t="-1157"/>
                </a:stretch>
              </a:blipFill>
              <a:ln/>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90563" y="340736"/>
            <a:ext cx="7772400" cy="871537"/>
          </a:xfrm>
          <a:noFill/>
          <a:ln/>
        </p:spPr>
        <p:txBody>
          <a:bodyPr/>
          <a:lstStyle/>
          <a:p>
            <a:r>
              <a:rPr lang="en-US" altLang="en-US" dirty="0"/>
              <a:t>Confidence Interval Approach to a</a:t>
            </a:r>
            <a:br>
              <a:rPr lang="en-US" altLang="en-US" dirty="0"/>
            </a:br>
            <a:r>
              <a:rPr lang="en-US" altLang="en-US" dirty="0"/>
              <a:t>Two-Tailed Test about a Population Mean</a:t>
            </a:r>
          </a:p>
        </p:txBody>
      </p:sp>
      <mc:AlternateContent xmlns:mc="http://schemas.openxmlformats.org/markup-compatibility/2006">
        <mc:Choice xmlns:a14="http://schemas.microsoft.com/office/drawing/2010/main" Requires="a14">
          <p:sp>
            <p:nvSpPr>
              <p:cNvPr id="26627" name="Rectangle 3"/>
              <p:cNvSpPr>
                <a:spLocks noGrp="1" noChangeArrowheads="1"/>
              </p:cNvSpPr>
              <p:nvPr>
                <p:ph type="body" idx="1"/>
              </p:nvPr>
            </p:nvSpPr>
            <p:spPr>
              <a:xfrm>
                <a:off x="510454" y="1648690"/>
                <a:ext cx="8132618" cy="4094595"/>
              </a:xfrm>
              <a:noFill/>
              <a:ln/>
            </p:spPr>
            <p:txBody>
              <a:bodyPr/>
              <a:lstStyle/>
              <a:p>
                <a:pPr algn="justLow"/>
                <a:r>
                  <a:rPr lang="en-US" altLang="en-US" dirty="0"/>
                  <a:t>Select a simple random sample from the population and use the value of the sample mean  </a:t>
                </a:r>
                <a14:m>
                  <m:oMath xmlns:m="http://schemas.openxmlformats.org/officeDocument/2006/math">
                    <m:acc>
                      <m:accPr>
                        <m:chr m:val="̅"/>
                        <m:ctrlPr>
                          <a:rPr lang="en-US" altLang="en-US" i="1">
                            <a:latin typeface="Cambria Math" panose="02040503050406030204" pitchFamily="18" charset="0"/>
                          </a:rPr>
                        </m:ctrlPr>
                      </m:accPr>
                      <m:e>
                        <m:r>
                          <a:rPr lang="en-US" altLang="en-US" i="1">
                            <a:latin typeface="Cambria Math" panose="02040503050406030204" pitchFamily="18" charset="0"/>
                          </a:rPr>
                          <m:t>𝑥</m:t>
                        </m:r>
                      </m:e>
                    </m:acc>
                  </m:oMath>
                </a14:m>
                <a:r>
                  <a:rPr lang="en-US" altLang="en-US" dirty="0"/>
                  <a:t> </a:t>
                </a:r>
                <a:r>
                  <a:rPr lang="en-US" altLang="en-US" dirty="0"/>
                  <a:t>  to develop the confidence interval for the population mean </a:t>
                </a:r>
                <a:r>
                  <a:rPr lang="en-US" altLang="en-US" i="1" dirty="0">
                    <a:latin typeface="Symbol" panose="05050102010706020507" pitchFamily="18" charset="2"/>
                  </a:rPr>
                  <a:t></a:t>
                </a:r>
                <a:r>
                  <a:rPr lang="en-US" altLang="en-US" dirty="0" smtClean="0"/>
                  <a:t>.</a:t>
                </a:r>
              </a:p>
              <a:p>
                <a:pPr marL="0" indent="0" algn="justLow">
                  <a:buNone/>
                </a:pPr>
                <a:endParaRPr lang="en-US" altLang="en-US" dirty="0"/>
              </a:p>
              <a:p>
                <a:pPr algn="justLow"/>
                <a:r>
                  <a:rPr lang="en-US" altLang="en-US" dirty="0"/>
                  <a:t>If the confidence interval contains the hypothesized value </a:t>
                </a:r>
                <a:r>
                  <a:rPr lang="en-US" altLang="en-US" i="1" dirty="0">
                    <a:latin typeface="Symbol" panose="05050102010706020507" pitchFamily="18" charset="2"/>
                  </a:rPr>
                  <a:t></a:t>
                </a:r>
                <a:r>
                  <a:rPr lang="en-US" altLang="en-US" baseline="-25000" dirty="0"/>
                  <a:t>0</a:t>
                </a:r>
                <a:r>
                  <a:rPr lang="en-US" altLang="en-US" dirty="0"/>
                  <a:t>, do not reject </a:t>
                </a:r>
                <a:r>
                  <a:rPr lang="en-US" altLang="en-US" i="1" dirty="0"/>
                  <a:t>H</a:t>
                </a:r>
                <a:r>
                  <a:rPr lang="en-US" altLang="en-US" baseline="-25000" dirty="0"/>
                  <a:t>0</a:t>
                </a:r>
                <a:r>
                  <a:rPr lang="en-US" altLang="en-US" dirty="0"/>
                  <a:t>.  Otherwise, reject </a:t>
                </a:r>
                <a:r>
                  <a:rPr lang="en-US" altLang="en-US" i="1" dirty="0"/>
                  <a:t>H</a:t>
                </a:r>
                <a:r>
                  <a:rPr lang="en-US" altLang="en-US" baseline="-25000" dirty="0"/>
                  <a:t>0</a:t>
                </a:r>
                <a:r>
                  <a:rPr lang="en-US" altLang="en-US" dirty="0"/>
                  <a:t>.</a:t>
                </a:r>
              </a:p>
            </p:txBody>
          </p:sp>
        </mc:Choice>
        <mc:Fallback>
          <p:sp>
            <p:nvSpPr>
              <p:cNvPr id="26627" name="Rectangle 3"/>
              <p:cNvSpPr>
                <a:spLocks noGrp="1" noRot="1" noChangeAspect="1" noMove="1" noResize="1" noEditPoints="1" noAdjustHandles="1" noChangeArrowheads="1" noChangeShapeType="1" noTextEdit="1"/>
              </p:cNvSpPr>
              <p:nvPr>
                <p:ph type="body" idx="1"/>
              </p:nvPr>
            </p:nvSpPr>
            <p:spPr>
              <a:xfrm>
                <a:off x="510454" y="1648690"/>
                <a:ext cx="8132618" cy="4094595"/>
              </a:xfrm>
              <a:blipFill>
                <a:blip r:embed="rId3"/>
                <a:stretch>
                  <a:fillRect l="-450" t="-1339" r="-2474"/>
                </a:stretch>
              </a:blipFill>
              <a:ln/>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84150"/>
            <a:ext cx="7772400" cy="547688"/>
          </a:xfrm>
          <a:noFill/>
          <a:ln/>
        </p:spPr>
        <p:txBody>
          <a:bodyPr/>
          <a:lstStyle/>
          <a:p>
            <a:r>
              <a:rPr lang="en-US" altLang="en-US"/>
              <a:t>Example:  Glow Toothpaste</a:t>
            </a:r>
          </a:p>
        </p:txBody>
      </p:sp>
      <p:sp>
        <p:nvSpPr>
          <p:cNvPr id="27651" name="Rectangle 3"/>
          <p:cNvSpPr>
            <a:spLocks noGrp="1" noChangeArrowheads="1"/>
          </p:cNvSpPr>
          <p:nvPr>
            <p:ph type="body" idx="1"/>
          </p:nvPr>
        </p:nvSpPr>
        <p:spPr>
          <a:xfrm>
            <a:off x="346364" y="1096962"/>
            <a:ext cx="8478981" cy="4805073"/>
          </a:xfrm>
          <a:noFill/>
          <a:ln/>
        </p:spPr>
        <p:txBody>
          <a:bodyPr/>
          <a:lstStyle/>
          <a:p>
            <a:pPr>
              <a:lnSpc>
                <a:spcPct val="90000"/>
              </a:lnSpc>
            </a:pPr>
            <a:r>
              <a:rPr lang="en-US" altLang="en-US" dirty="0">
                <a:solidFill>
                  <a:srgbClr val="66FFFF"/>
                </a:solidFill>
              </a:rPr>
              <a:t>Confidence Interval Approach to a Two-Tailed Hypothesis </a:t>
            </a:r>
            <a:r>
              <a:rPr lang="en-US" altLang="en-US" dirty="0" smtClean="0">
                <a:solidFill>
                  <a:srgbClr val="66FFFF"/>
                </a:solidFill>
              </a:rPr>
              <a:t>Test</a:t>
            </a:r>
          </a:p>
          <a:p>
            <a:pPr>
              <a:lnSpc>
                <a:spcPct val="90000"/>
              </a:lnSpc>
            </a:pPr>
            <a:endParaRPr lang="en-US" altLang="en-US" dirty="0">
              <a:solidFill>
                <a:srgbClr val="66FFFF"/>
              </a:solidFill>
            </a:endParaRPr>
          </a:p>
          <a:p>
            <a:pPr>
              <a:lnSpc>
                <a:spcPct val="90000"/>
              </a:lnSpc>
              <a:buFont typeface="Monotype Sorts" pitchFamily="2" charset="2"/>
              <a:buNone/>
            </a:pPr>
            <a:r>
              <a:rPr lang="en-US" altLang="en-US" dirty="0">
                <a:solidFill>
                  <a:schemeClr val="tx2"/>
                </a:solidFill>
              </a:rPr>
              <a:t>		     </a:t>
            </a:r>
            <a:r>
              <a:rPr lang="en-US" altLang="en-US" dirty="0"/>
              <a:t>The 95% confidence interval for </a:t>
            </a:r>
            <a:r>
              <a:rPr lang="en-US" altLang="en-US" i="1" dirty="0">
                <a:latin typeface="Symbol" panose="05050102010706020507" pitchFamily="18" charset="2"/>
              </a:rPr>
              <a:t></a:t>
            </a:r>
            <a:r>
              <a:rPr lang="en-US" altLang="en-US" dirty="0"/>
              <a:t> is</a:t>
            </a:r>
          </a:p>
          <a:p>
            <a:pPr>
              <a:lnSpc>
                <a:spcPct val="90000"/>
              </a:lnSpc>
              <a:buFont typeface="Monotype Sorts" pitchFamily="2" charset="2"/>
              <a:buNone/>
            </a:pPr>
            <a:endParaRPr lang="en-US" altLang="en-US" dirty="0"/>
          </a:p>
          <a:p>
            <a:pPr>
              <a:lnSpc>
                <a:spcPct val="90000"/>
              </a:lnSpc>
              <a:buFont typeface="Monotype Sorts" pitchFamily="2" charset="2"/>
              <a:buNone/>
            </a:pPr>
            <a:endParaRPr lang="en-US" altLang="en-US" dirty="0"/>
          </a:p>
          <a:p>
            <a:pPr>
              <a:lnSpc>
                <a:spcPct val="90000"/>
              </a:lnSpc>
              <a:buFont typeface="Monotype Sorts" pitchFamily="2" charset="2"/>
              <a:buNone/>
            </a:pPr>
            <a:r>
              <a:rPr lang="en-US" altLang="en-US" dirty="0"/>
              <a:t>			        or   6.0284 to </a:t>
            </a:r>
            <a:r>
              <a:rPr lang="en-US" altLang="en-US" dirty="0" smtClean="0"/>
              <a:t>6.1716 </a:t>
            </a:r>
          </a:p>
          <a:p>
            <a:pPr>
              <a:lnSpc>
                <a:spcPct val="90000"/>
              </a:lnSpc>
              <a:buFont typeface="Monotype Sorts" pitchFamily="2" charset="2"/>
              <a:buNone/>
            </a:pPr>
            <a:r>
              <a:rPr lang="en-US" altLang="en-US" dirty="0"/>
              <a:t> </a:t>
            </a:r>
            <a:r>
              <a:rPr lang="en-US" altLang="en-US" dirty="0" smtClean="0"/>
              <a:t>                               </a:t>
            </a:r>
            <a:r>
              <a:rPr lang="en-US" altLang="en-US" dirty="0" smtClean="0"/>
              <a:t>or    [6.0284,6.1716]</a:t>
            </a:r>
            <a:endParaRPr lang="en-US" altLang="en-US" dirty="0"/>
          </a:p>
          <a:p>
            <a:pPr>
              <a:lnSpc>
                <a:spcPct val="90000"/>
              </a:lnSpc>
              <a:buFont typeface="Monotype Sorts" pitchFamily="2" charset="2"/>
              <a:buNone/>
            </a:pPr>
            <a:endParaRPr lang="en-US" altLang="en-US" sz="1000" dirty="0"/>
          </a:p>
          <a:p>
            <a:pPr algn="justLow">
              <a:lnSpc>
                <a:spcPct val="90000"/>
              </a:lnSpc>
              <a:buFont typeface="Monotype Sorts" pitchFamily="2" charset="2"/>
              <a:buNone/>
            </a:pPr>
            <a:r>
              <a:rPr lang="en-US" altLang="en-US" sz="2200" dirty="0" smtClean="0"/>
              <a:t>Since </a:t>
            </a:r>
            <a:r>
              <a:rPr lang="en-US" altLang="en-US" sz="2200" dirty="0"/>
              <a:t>the hypothesized value for the population mean, </a:t>
            </a:r>
            <a:r>
              <a:rPr lang="en-US" altLang="en-US" sz="2200" dirty="0" smtClean="0"/>
              <a:t>  </a:t>
            </a:r>
            <a:r>
              <a:rPr lang="en-US" altLang="en-US" sz="2200" i="1" dirty="0" smtClean="0">
                <a:latin typeface="Symbol" panose="05050102010706020507" pitchFamily="18" charset="2"/>
              </a:rPr>
              <a:t></a:t>
            </a:r>
            <a:r>
              <a:rPr lang="en-US" altLang="en-US" sz="2200" baseline="-25000" dirty="0"/>
              <a:t>0</a:t>
            </a:r>
            <a:r>
              <a:rPr lang="en-US" altLang="en-US" sz="2200" dirty="0"/>
              <a:t> = 6, is not in this interval, the hypothesis-testing conclusion is that the null </a:t>
            </a:r>
            <a:r>
              <a:rPr lang="en-US" altLang="en-US" sz="2200" dirty="0" smtClean="0"/>
              <a:t>hypothesis, </a:t>
            </a:r>
            <a:r>
              <a:rPr lang="en-US" altLang="en-US" sz="2200" i="1" dirty="0" smtClean="0"/>
              <a:t>H</a:t>
            </a:r>
            <a:r>
              <a:rPr lang="en-US" altLang="en-US" sz="2200" baseline="-25000" dirty="0" smtClean="0"/>
              <a:t>0</a:t>
            </a:r>
            <a:r>
              <a:rPr lang="en-US" altLang="en-US" sz="2200" dirty="0"/>
              <a:t>:  </a:t>
            </a:r>
            <a:r>
              <a:rPr lang="en-US" altLang="en-US" sz="2200" i="1" dirty="0">
                <a:latin typeface="Symbol" panose="05050102010706020507" pitchFamily="18" charset="2"/>
              </a:rPr>
              <a:t></a:t>
            </a:r>
            <a:r>
              <a:rPr lang="en-US" altLang="en-US" sz="2200" dirty="0"/>
              <a:t> = 6, can be rejected.</a:t>
            </a:r>
          </a:p>
          <a:p>
            <a:pPr>
              <a:lnSpc>
                <a:spcPct val="90000"/>
              </a:lnSpc>
              <a:buFont typeface="Monotype Sorts" pitchFamily="2" charset="2"/>
              <a:buNone/>
            </a:pPr>
            <a:r>
              <a:rPr lang="en-US" altLang="en-US" sz="2200" dirty="0">
                <a:solidFill>
                  <a:schemeClr val="tx2"/>
                </a:solidFill>
              </a:rPr>
              <a:t> </a:t>
            </a:r>
          </a:p>
        </p:txBody>
      </p:sp>
      <p:graphicFrame>
        <p:nvGraphicFramePr>
          <p:cNvPr id="27652" name="Object 4">
            <a:hlinkClick r:id="" action="ppaction://ole?verb=0"/>
          </p:cNvPr>
          <p:cNvGraphicFramePr>
            <a:graphicFrameLocks/>
          </p:cNvGraphicFramePr>
          <p:nvPr>
            <p:extLst>
              <p:ext uri="{D42A27DB-BD31-4B8C-83A1-F6EECF244321}">
                <p14:modId xmlns:p14="http://schemas.microsoft.com/office/powerpoint/2010/main" val="1970882180"/>
              </p:ext>
            </p:extLst>
          </p:nvPr>
        </p:nvGraphicFramePr>
        <p:xfrm>
          <a:off x="1859756" y="2587625"/>
          <a:ext cx="5424487" cy="700088"/>
        </p:xfrm>
        <a:graphic>
          <a:graphicData uri="http://schemas.openxmlformats.org/presentationml/2006/ole">
            <mc:AlternateContent xmlns:mc="http://schemas.openxmlformats.org/markup-compatibility/2006">
              <mc:Choice xmlns:v="urn:schemas-microsoft-com:vml" Requires="v">
                <p:oleObj spid="_x0000_s27722" name="Equation" r:id="rId4" imgW="5433840" imgH="709560" progId="EQUATION">
                  <p:embed/>
                </p:oleObj>
              </mc:Choice>
              <mc:Fallback>
                <p:oleObj name="Equation" r:id="rId4" imgW="5433840" imgH="709560" progId="EQUATION">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9756" y="2587625"/>
                        <a:ext cx="5424487" cy="7000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85" name="Group 13"/>
          <p:cNvGrpSpPr>
            <a:grpSpLocks/>
          </p:cNvGrpSpPr>
          <p:nvPr/>
        </p:nvGrpSpPr>
        <p:grpSpPr bwMode="auto">
          <a:xfrm>
            <a:off x="1157288" y="4205288"/>
            <a:ext cx="7261225" cy="1441450"/>
            <a:chOff x="729" y="2649"/>
            <a:chExt cx="4574" cy="908"/>
          </a:xfrm>
        </p:grpSpPr>
        <p:sp>
          <p:nvSpPr>
            <p:cNvPr id="28680" name="Rectangle 8"/>
            <p:cNvSpPr>
              <a:spLocks noChangeArrowheads="1"/>
            </p:cNvSpPr>
            <p:nvPr/>
          </p:nvSpPr>
          <p:spPr bwMode="auto">
            <a:xfrm>
              <a:off x="732" y="2652"/>
              <a:ext cx="4571" cy="905"/>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1" name="Line 9"/>
            <p:cNvSpPr>
              <a:spLocks noChangeShapeType="1"/>
            </p:cNvSpPr>
            <p:nvPr/>
          </p:nvSpPr>
          <p:spPr bwMode="auto">
            <a:xfrm>
              <a:off x="1854" y="2652"/>
              <a:ext cx="0" cy="905"/>
            </a:xfrm>
            <a:prstGeom prst="line">
              <a:avLst/>
            </a:prstGeom>
            <a:noFill/>
            <a:ln w="12700">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28682" name="Line 10"/>
            <p:cNvSpPr>
              <a:spLocks noChangeShapeType="1"/>
            </p:cNvSpPr>
            <p:nvPr/>
          </p:nvSpPr>
          <p:spPr bwMode="auto">
            <a:xfrm>
              <a:off x="3444" y="2649"/>
              <a:ext cx="0" cy="905"/>
            </a:xfrm>
            <a:prstGeom prst="line">
              <a:avLst/>
            </a:prstGeom>
            <a:noFill/>
            <a:ln w="12700">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28683" name="Line 11"/>
            <p:cNvSpPr>
              <a:spLocks noChangeShapeType="1"/>
            </p:cNvSpPr>
            <p:nvPr/>
          </p:nvSpPr>
          <p:spPr bwMode="auto">
            <a:xfrm>
              <a:off x="731" y="2971"/>
              <a:ext cx="4563" cy="0"/>
            </a:xfrm>
            <a:prstGeom prst="line">
              <a:avLst/>
            </a:prstGeom>
            <a:noFill/>
            <a:ln w="12700">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28684" name="Line 12"/>
            <p:cNvSpPr>
              <a:spLocks noChangeShapeType="1"/>
            </p:cNvSpPr>
            <p:nvPr/>
          </p:nvSpPr>
          <p:spPr bwMode="auto">
            <a:xfrm>
              <a:off x="729" y="3238"/>
              <a:ext cx="4571" cy="0"/>
            </a:xfrm>
            <a:prstGeom prst="line">
              <a:avLst/>
            </a:prstGeom>
            <a:noFill/>
            <a:ln w="12700">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grpSp>
      <mc:AlternateContent xmlns:mc="http://schemas.openxmlformats.org/markup-compatibility/2006">
        <mc:Choice xmlns:a14="http://schemas.microsoft.com/office/drawing/2010/main" Requires="a14">
          <p:sp>
            <p:nvSpPr>
              <p:cNvPr id="28675" name="Rectangle 3"/>
              <p:cNvSpPr>
                <a:spLocks noGrp="1" noChangeArrowheads="1"/>
              </p:cNvSpPr>
              <p:nvPr>
                <p:ph type="body" idx="1"/>
              </p:nvPr>
            </p:nvSpPr>
            <p:spPr>
              <a:xfrm>
                <a:off x="360218" y="1096963"/>
                <a:ext cx="8492837" cy="5137582"/>
              </a:xfrm>
              <a:noFill/>
              <a:ln/>
            </p:spPr>
            <p:txBody>
              <a:bodyPr/>
              <a:lstStyle/>
              <a:p>
                <a:r>
                  <a:rPr lang="en-US" altLang="en-US" dirty="0" smtClean="0">
                    <a:solidFill>
                      <a:srgbClr val="66FFFF"/>
                    </a:solidFill>
                  </a:rPr>
                  <a:t>Test Statistic</a:t>
                </a:r>
                <a:r>
                  <a:rPr lang="en-US" altLang="en-US" dirty="0"/>
                  <a:t>	</a:t>
                </a:r>
                <a:r>
                  <a:rPr lang="en-US" altLang="en-US" dirty="0" smtClean="0"/>
                  <a:t>    </a:t>
                </a:r>
                <a:r>
                  <a:rPr lang="en-US" altLang="en-US" i="1" u="sng" dirty="0" smtClean="0">
                    <a:latin typeface="Symbol" panose="05050102010706020507" pitchFamily="18" charset="2"/>
                  </a:rPr>
                  <a:t> </a:t>
                </a:r>
                <a:r>
                  <a:rPr lang="en-US" altLang="en-US" u="sng" dirty="0">
                    <a:latin typeface="Symbol" panose="05050102010706020507" pitchFamily="18" charset="2"/>
                  </a:rPr>
                  <a:t></a:t>
                </a:r>
                <a:r>
                  <a:rPr lang="en-US" altLang="en-US" u="sng" dirty="0"/>
                  <a:t>Known</a:t>
                </a:r>
                <a:r>
                  <a:rPr lang="en-US" altLang="en-US" b="1" dirty="0"/>
                  <a:t>	</a:t>
                </a:r>
                <a:r>
                  <a:rPr lang="en-US" altLang="en-US" b="1" dirty="0" smtClean="0"/>
                  <a:t>    </a:t>
                </a:r>
                <a:r>
                  <a:rPr lang="en-US" altLang="en-US" i="1" u="sng" dirty="0" smtClean="0">
                    <a:latin typeface="Symbol" panose="05050102010706020507" pitchFamily="18" charset="2"/>
                  </a:rPr>
                  <a:t> </a:t>
                </a:r>
                <a:r>
                  <a:rPr lang="en-US" altLang="en-US" u="sng" dirty="0" smtClean="0"/>
                  <a:t> </a:t>
                </a:r>
                <a:r>
                  <a:rPr lang="en-US" altLang="en-US" u="sng" dirty="0"/>
                  <a:t>Unknown</a:t>
                </a:r>
                <a:endParaRPr lang="en-US" altLang="en-US" dirty="0"/>
              </a:p>
              <a:p>
                <a:pPr>
                  <a:buFont typeface="Monotype Sorts" pitchFamily="2" charset="2"/>
                  <a:buNone/>
                </a:pPr>
                <a:r>
                  <a:rPr lang="en-US" altLang="en-US" dirty="0"/>
                  <a:t>				</a:t>
                </a:r>
              </a:p>
              <a:p>
                <a:pPr>
                  <a:buFont typeface="Monotype Sorts" pitchFamily="2" charset="2"/>
                  <a:buNone/>
                </a:pPr>
                <a:r>
                  <a:rPr lang="en-US" altLang="en-US" dirty="0"/>
                  <a:t>			</a:t>
                </a:r>
              </a:p>
              <a:p>
                <a:pPr>
                  <a:buFont typeface="Monotype Sorts" pitchFamily="2" charset="2"/>
                  <a:buNone/>
                </a:pPr>
                <a:r>
                  <a:rPr lang="en-US" altLang="en-US" dirty="0"/>
                  <a:t>	This test statistic has a </a:t>
                </a:r>
                <a:r>
                  <a:rPr lang="en-US" altLang="en-US" i="1" dirty="0"/>
                  <a:t>t</a:t>
                </a:r>
                <a:r>
                  <a:rPr lang="en-US" altLang="en-US" dirty="0"/>
                  <a:t> distribution with </a:t>
                </a:r>
                <a:r>
                  <a:rPr lang="en-US" altLang="en-US" i="1" dirty="0"/>
                  <a:t>n</a:t>
                </a:r>
                <a:r>
                  <a:rPr lang="en-US" altLang="en-US" dirty="0"/>
                  <a:t> - 1 degrees of freedom.</a:t>
                </a:r>
              </a:p>
              <a:p>
                <a:r>
                  <a:rPr lang="en-US" altLang="en-US" dirty="0">
                    <a:solidFill>
                      <a:srgbClr val="66FFFF"/>
                    </a:solidFill>
                  </a:rPr>
                  <a:t>Rejection Rule</a:t>
                </a:r>
                <a:r>
                  <a:rPr lang="en-US" altLang="en-US" dirty="0">
                    <a:solidFill>
                      <a:schemeClr val="tx2"/>
                    </a:solidFill>
                  </a:rPr>
                  <a:t> </a:t>
                </a:r>
                <a:r>
                  <a:rPr lang="en-US" altLang="en-US" dirty="0" smtClean="0">
                    <a:solidFill>
                      <a:schemeClr val="tx2"/>
                    </a:solidFill>
                  </a:rPr>
                  <a:t>   </a:t>
                </a:r>
                <a:endParaRPr lang="en-US" altLang="en-US" dirty="0">
                  <a:solidFill>
                    <a:schemeClr val="tx2"/>
                  </a:solidFill>
                </a:endParaRPr>
              </a:p>
              <a:p>
                <a:pPr>
                  <a:buFont typeface="Monotype Sorts" pitchFamily="2" charset="2"/>
                  <a:buNone/>
                </a:pPr>
                <a:r>
                  <a:rPr lang="en-US" altLang="en-US" dirty="0"/>
                  <a:t>			         </a:t>
                </a:r>
                <a:r>
                  <a:rPr lang="en-US" altLang="en-US" u="sng" dirty="0"/>
                  <a:t>One-Tailed</a:t>
                </a:r>
                <a:r>
                  <a:rPr lang="en-US" altLang="en-US" b="1" dirty="0"/>
                  <a:t>	 	</a:t>
                </a:r>
                <a:r>
                  <a:rPr lang="en-US" altLang="en-US" u="sng" dirty="0"/>
                  <a:t>Two-Tailed</a:t>
                </a:r>
                <a:endParaRPr lang="en-US" altLang="en-US" dirty="0"/>
              </a:p>
              <a:p>
                <a:pPr>
                  <a:buFont typeface="Monotype Sorts" pitchFamily="2" charset="2"/>
                  <a:buNone/>
                </a:pPr>
                <a:endParaRPr lang="en-US" altLang="en-US" sz="800" dirty="0"/>
              </a:p>
              <a:p>
                <a:pPr>
                  <a:buFont typeface="Monotype Sorts" pitchFamily="2" charset="2"/>
                  <a:buNone/>
                </a:pPr>
                <a:r>
                  <a:rPr lang="en-US" altLang="en-US" dirty="0"/>
                  <a:t>	 </a:t>
                </a:r>
                <a:r>
                  <a:rPr lang="en-US" altLang="en-US" dirty="0" smtClean="0"/>
                  <a:t>      </a:t>
                </a:r>
                <a:r>
                  <a:rPr lang="en-US" altLang="en-US" i="1" dirty="0"/>
                  <a:t>H</a:t>
                </a:r>
                <a:r>
                  <a:rPr lang="en-US" altLang="en-US" baseline="-25000" dirty="0"/>
                  <a:t>0</a:t>
                </a:r>
                <a:r>
                  <a:rPr lang="en-US" altLang="en-US" dirty="0"/>
                  <a:t>:  </a:t>
                </a:r>
                <a:r>
                  <a:rPr lang="en-US" altLang="en-US" i="1" dirty="0">
                    <a:latin typeface="Symbol" panose="05050102010706020507" pitchFamily="18" charset="2"/>
                  </a:rPr>
                  <a:t></a:t>
                </a:r>
                <a:r>
                  <a:rPr lang="en-US" altLang="en-US" dirty="0">
                    <a:latin typeface="Symbol" panose="05050102010706020507" pitchFamily="18" charset="2"/>
                  </a:rPr>
                  <a:t></a:t>
                </a:r>
                <a:r>
                  <a:rPr lang="en-US" altLang="en-US" i="1" dirty="0">
                    <a:latin typeface="Symbol" panose="05050102010706020507" pitchFamily="18" charset="2"/>
                  </a:rPr>
                  <a:t></a:t>
                </a:r>
                <a:r>
                  <a:rPr lang="en-US" altLang="en-US" baseline="-25000" dirty="0">
                    <a:latin typeface="Symbol" panose="05050102010706020507" pitchFamily="18" charset="2"/>
                  </a:rPr>
                  <a:t></a:t>
                </a:r>
                <a:r>
                  <a:rPr lang="en-US" altLang="en-US" dirty="0">
                    <a:solidFill>
                      <a:schemeClr val="tx2"/>
                    </a:solidFill>
                  </a:rPr>
                  <a:t>      </a:t>
                </a:r>
                <a:r>
                  <a:rPr lang="en-US" altLang="en-US" dirty="0"/>
                  <a:t>Reject </a:t>
                </a:r>
                <a:r>
                  <a:rPr lang="en-US" altLang="en-US" i="1" dirty="0"/>
                  <a:t>H</a:t>
                </a:r>
                <a:r>
                  <a:rPr lang="en-US" altLang="en-US" baseline="-25000" dirty="0"/>
                  <a:t>0 </a:t>
                </a:r>
                <a:r>
                  <a:rPr lang="en-US" altLang="en-US" dirty="0"/>
                  <a:t>if </a:t>
                </a:r>
                <a:r>
                  <a:rPr lang="en-US" altLang="en-US" i="1" dirty="0"/>
                  <a:t>t</a:t>
                </a:r>
                <a:r>
                  <a:rPr lang="en-US" altLang="en-US" dirty="0"/>
                  <a:t> &gt; </a:t>
                </a:r>
                <a:r>
                  <a:rPr lang="en-US" altLang="en-US" i="1" dirty="0"/>
                  <a:t>t</a:t>
                </a:r>
                <a:r>
                  <a:rPr lang="en-US" altLang="en-US" baseline="-25000" dirty="0">
                    <a:latin typeface="Symbol" panose="05050102010706020507" pitchFamily="18" charset="2"/>
                  </a:rPr>
                  <a:t></a:t>
                </a:r>
                <a:endParaRPr lang="en-US" altLang="en-US" dirty="0"/>
              </a:p>
              <a:p>
                <a:pPr>
                  <a:buFont typeface="Monotype Sorts" pitchFamily="2" charset="2"/>
                  <a:buNone/>
                </a:pPr>
                <a:r>
                  <a:rPr lang="en-US" altLang="en-US" dirty="0"/>
                  <a:t>	  </a:t>
                </a:r>
                <a:r>
                  <a:rPr lang="en-US" altLang="en-US" dirty="0" smtClean="0"/>
                  <a:t>     </a:t>
                </a:r>
                <a:r>
                  <a:rPr lang="en-US" altLang="en-US" i="1" dirty="0" smtClean="0"/>
                  <a:t>H</a:t>
                </a:r>
                <a:r>
                  <a:rPr lang="en-US" altLang="en-US" baseline="-25000" dirty="0" smtClean="0"/>
                  <a:t>0</a:t>
                </a:r>
                <a:r>
                  <a:rPr lang="en-US" altLang="en-US" dirty="0"/>
                  <a:t>:  </a:t>
                </a:r>
                <a:r>
                  <a:rPr lang="en-US" altLang="en-US" i="1" dirty="0">
                    <a:latin typeface="Symbol" panose="05050102010706020507" pitchFamily="18" charset="2"/>
                  </a:rPr>
                  <a:t></a:t>
                </a:r>
                <a:r>
                  <a:rPr lang="en-US" altLang="en-US" dirty="0">
                    <a:latin typeface="Symbol" panose="05050102010706020507" pitchFamily="18" charset="2"/>
                  </a:rPr>
                  <a:t></a:t>
                </a:r>
                <a:r>
                  <a:rPr lang="en-US" altLang="en-US" i="1" dirty="0">
                    <a:latin typeface="Symbol" panose="05050102010706020507" pitchFamily="18" charset="2"/>
                  </a:rPr>
                  <a:t></a:t>
                </a:r>
                <a:r>
                  <a:rPr lang="en-US" altLang="en-US" baseline="-25000" dirty="0">
                    <a:latin typeface="Symbol" panose="05050102010706020507" pitchFamily="18" charset="2"/>
                  </a:rPr>
                  <a:t></a:t>
                </a:r>
                <a:r>
                  <a:rPr lang="en-US" altLang="en-US" dirty="0">
                    <a:solidFill>
                      <a:schemeClr val="tx2"/>
                    </a:solidFill>
                  </a:rPr>
                  <a:t>      </a:t>
                </a:r>
                <a:r>
                  <a:rPr lang="en-US" altLang="en-US" dirty="0"/>
                  <a:t>Reject </a:t>
                </a:r>
                <a:r>
                  <a:rPr lang="en-US" altLang="en-US" i="1" dirty="0"/>
                  <a:t>H</a:t>
                </a:r>
                <a:r>
                  <a:rPr lang="en-US" altLang="en-US" baseline="-25000" dirty="0"/>
                  <a:t>0 </a:t>
                </a:r>
                <a:r>
                  <a:rPr lang="en-US" altLang="en-US" dirty="0"/>
                  <a:t>if </a:t>
                </a:r>
                <a:r>
                  <a:rPr lang="en-US" altLang="en-US" i="1" dirty="0"/>
                  <a:t>t</a:t>
                </a:r>
                <a:r>
                  <a:rPr lang="en-US" altLang="en-US" dirty="0"/>
                  <a:t> &lt; -</a:t>
                </a:r>
                <a:r>
                  <a:rPr lang="en-US" altLang="en-US" i="1" dirty="0"/>
                  <a:t>t</a:t>
                </a:r>
                <a:r>
                  <a:rPr lang="en-US" altLang="en-US" baseline="-25000" dirty="0">
                    <a:latin typeface="Symbol" panose="05050102010706020507" pitchFamily="18" charset="2"/>
                  </a:rPr>
                  <a:t></a:t>
                </a:r>
                <a:endParaRPr lang="en-US" altLang="en-US" dirty="0"/>
              </a:p>
              <a:p>
                <a:pPr>
                  <a:buFont typeface="Monotype Sorts" pitchFamily="2" charset="2"/>
                  <a:buNone/>
                </a:pPr>
                <a:r>
                  <a:rPr lang="en-US" altLang="en-US" dirty="0"/>
                  <a:t>	</a:t>
                </a:r>
                <a:r>
                  <a:rPr lang="en-US" altLang="en-US" dirty="0" smtClean="0"/>
                  <a:t>       </a:t>
                </a:r>
                <a:r>
                  <a:rPr lang="en-US" altLang="en-US" i="1" dirty="0"/>
                  <a:t>H</a:t>
                </a:r>
                <a:r>
                  <a:rPr lang="en-US" altLang="en-US" baseline="-25000" dirty="0"/>
                  <a:t>0</a:t>
                </a:r>
                <a:r>
                  <a:rPr lang="en-US" altLang="en-US" dirty="0"/>
                  <a:t>:  </a:t>
                </a:r>
                <a:r>
                  <a:rPr lang="en-US" altLang="en-US" i="1" dirty="0">
                    <a:latin typeface="Symbol" panose="05050102010706020507" pitchFamily="18" charset="2"/>
                  </a:rPr>
                  <a:t></a:t>
                </a:r>
                <a:r>
                  <a:rPr lang="en-US" altLang="en-US" i="1" dirty="0" smtClean="0">
                    <a:latin typeface="Symbol" panose="05050102010706020507" pitchFamily="18" charset="2"/>
                  </a:rPr>
                  <a:t> </a:t>
                </a:r>
                <a14:m>
                  <m:oMath xmlns:m="http://schemas.openxmlformats.org/officeDocument/2006/math">
                    <m:r>
                      <a:rPr lang="en-US" altLang="en-US" b="0" i="1" smtClean="0">
                        <a:latin typeface="Cambria Math" panose="02040503050406030204" pitchFamily="18" charset="0"/>
                      </a:rPr>
                      <m:t>=</m:t>
                    </m:r>
                  </m:oMath>
                </a14:m>
                <a:r>
                  <a:rPr lang="en-US" altLang="en-US" dirty="0" smtClean="0">
                    <a:latin typeface="Symbol" panose="05050102010706020507" pitchFamily="18" charset="2"/>
                  </a:rPr>
                  <a:t></a:t>
                </a:r>
                <a:r>
                  <a:rPr lang="en-US" altLang="en-US" i="1" dirty="0" smtClean="0">
                    <a:latin typeface="Symbol" panose="05050102010706020507" pitchFamily="18" charset="2"/>
                  </a:rPr>
                  <a:t></a:t>
                </a:r>
                <a:r>
                  <a:rPr lang="en-US" altLang="en-US" baseline="-25000" dirty="0" smtClean="0">
                    <a:latin typeface="Symbol" panose="05050102010706020507" pitchFamily="18" charset="2"/>
                  </a:rPr>
                  <a:t></a:t>
                </a:r>
                <a:r>
                  <a:rPr lang="en-US" altLang="en-US" dirty="0" smtClean="0">
                    <a:solidFill>
                      <a:schemeClr val="tx2"/>
                    </a:solidFill>
                  </a:rPr>
                  <a:t> </a:t>
                </a:r>
                <a:r>
                  <a:rPr lang="en-US" altLang="en-US" dirty="0"/>
                  <a:t>		</a:t>
                </a:r>
                <a:r>
                  <a:rPr lang="en-US" altLang="en-US" dirty="0" smtClean="0"/>
                  <a:t>           </a:t>
                </a:r>
                <a:r>
                  <a:rPr lang="en-US" altLang="en-US" dirty="0"/>
                  <a:t>	   </a:t>
                </a:r>
                <a:r>
                  <a:rPr lang="en-US" altLang="en-US" dirty="0" smtClean="0"/>
                  <a:t>    Reject </a:t>
                </a:r>
                <a:r>
                  <a:rPr lang="en-US" altLang="en-US" i="1" dirty="0"/>
                  <a:t>H</a:t>
                </a:r>
                <a:r>
                  <a:rPr lang="en-US" altLang="en-US" baseline="-25000" dirty="0"/>
                  <a:t>0 </a:t>
                </a:r>
                <a:r>
                  <a:rPr lang="en-US" altLang="en-US" dirty="0"/>
                  <a:t>if |</a:t>
                </a:r>
                <a:r>
                  <a:rPr lang="en-US" altLang="en-US" i="1" dirty="0"/>
                  <a:t>t</a:t>
                </a:r>
                <a:r>
                  <a:rPr lang="en-US" altLang="en-US" dirty="0"/>
                  <a:t>| &gt; </a:t>
                </a:r>
                <a:r>
                  <a:rPr lang="en-US" altLang="en-US" i="1" dirty="0"/>
                  <a:t>t</a:t>
                </a:r>
                <a:r>
                  <a:rPr lang="en-US" altLang="en-US" baseline="-25000" dirty="0" smtClean="0">
                    <a:latin typeface="Symbol" panose="05050102010706020507" pitchFamily="18" charset="2"/>
                  </a:rPr>
                  <a:t></a:t>
                </a:r>
              </a:p>
              <a:p>
                <a:pPr>
                  <a:buFont typeface="Monotype Sorts" pitchFamily="2" charset="2"/>
                  <a:buNone/>
                </a:pPr>
                <a:endParaRPr lang="en-US" altLang="en-US" baseline="-25000" dirty="0" smtClean="0">
                  <a:latin typeface="Symbol" panose="05050102010706020507" pitchFamily="18" charset="2"/>
                </a:endParaRPr>
              </a:p>
              <a:p>
                <a:r>
                  <a:rPr lang="en-US" altLang="en-US" dirty="0" smtClean="0"/>
                  <a:t>Alternative to the rejection rule, the p-value produced by SPSS can be used to test the hypothesis. </a:t>
                </a:r>
                <a:endParaRPr lang="en-US" altLang="en-US" baseline="-25000" dirty="0">
                  <a:latin typeface="Symbol" panose="05050102010706020507" pitchFamily="18" charset="2"/>
                </a:endParaRPr>
              </a:p>
            </p:txBody>
          </p:sp>
        </mc:Choice>
        <mc:Fallback>
          <p:sp>
            <p:nvSpPr>
              <p:cNvPr id="28675" name="Rectangle 3"/>
              <p:cNvSpPr>
                <a:spLocks noGrp="1" noRot="1" noChangeAspect="1" noMove="1" noResize="1" noEditPoints="1" noAdjustHandles="1" noChangeArrowheads="1" noChangeShapeType="1" noTextEdit="1"/>
              </p:cNvSpPr>
              <p:nvPr>
                <p:ph type="body" idx="1"/>
              </p:nvPr>
            </p:nvSpPr>
            <p:spPr>
              <a:xfrm>
                <a:off x="360218" y="1096963"/>
                <a:ext cx="8492837" cy="5137582"/>
              </a:xfrm>
              <a:blipFill>
                <a:blip r:embed="rId4"/>
                <a:stretch>
                  <a:fillRect l="-359" t="-1305" b="-11862"/>
                </a:stretch>
              </a:blipFill>
              <a:ln/>
            </p:spPr>
            <p:txBody>
              <a:bodyPr/>
              <a:lstStyle/>
              <a:p>
                <a:r>
                  <a:rPr lang="en-US">
                    <a:noFill/>
                  </a:rPr>
                  <a:t> </a:t>
                </a:r>
              </a:p>
            </p:txBody>
          </p:sp>
        </mc:Fallback>
      </mc:AlternateContent>
      <p:sp>
        <p:nvSpPr>
          <p:cNvPr id="28679" name="Rectangle 7"/>
          <p:cNvSpPr>
            <a:spLocks noChangeArrowheads="1"/>
          </p:cNvSpPr>
          <p:nvPr/>
        </p:nvSpPr>
        <p:spPr bwMode="auto">
          <a:xfrm>
            <a:off x="5507038" y="1592263"/>
            <a:ext cx="1379537" cy="798512"/>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8" name="Rectangle 6"/>
          <p:cNvSpPr>
            <a:spLocks noChangeArrowheads="1"/>
          </p:cNvSpPr>
          <p:nvPr/>
        </p:nvSpPr>
        <p:spPr bwMode="auto">
          <a:xfrm>
            <a:off x="3511550" y="1597025"/>
            <a:ext cx="1379538" cy="798513"/>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4" name="Rectangle 2"/>
          <p:cNvSpPr>
            <a:spLocks noGrp="1" noChangeArrowheads="1"/>
          </p:cNvSpPr>
          <p:nvPr>
            <p:ph type="title"/>
          </p:nvPr>
        </p:nvSpPr>
        <p:spPr>
          <a:xfrm>
            <a:off x="690563" y="150813"/>
            <a:ext cx="7772400" cy="814387"/>
          </a:xfrm>
          <a:noFill/>
          <a:ln/>
        </p:spPr>
        <p:txBody>
          <a:bodyPr/>
          <a:lstStyle/>
          <a:p>
            <a:r>
              <a:rPr lang="en-US" altLang="en-US"/>
              <a:t>Tests about a Population Mean:</a:t>
            </a:r>
            <a:br>
              <a:rPr lang="en-US" altLang="en-US"/>
            </a:br>
            <a:r>
              <a:rPr lang="en-US" altLang="en-US"/>
              <a:t>Small-Sample Case (</a:t>
            </a:r>
            <a:r>
              <a:rPr lang="en-US" altLang="en-US" i="1"/>
              <a:t>n</a:t>
            </a:r>
            <a:r>
              <a:rPr lang="en-US" altLang="en-US"/>
              <a:t> &lt; 30)</a:t>
            </a:r>
          </a:p>
        </p:txBody>
      </p:sp>
      <p:graphicFrame>
        <p:nvGraphicFramePr>
          <p:cNvPr id="28676" name="Object 4">
            <a:hlinkClick r:id="" action="ppaction://ole?verb=0"/>
          </p:cNvPr>
          <p:cNvGraphicFramePr>
            <a:graphicFrameLocks/>
          </p:cNvGraphicFramePr>
          <p:nvPr/>
        </p:nvGraphicFramePr>
        <p:xfrm>
          <a:off x="3595688" y="1625600"/>
          <a:ext cx="1220787" cy="700088"/>
        </p:xfrm>
        <a:graphic>
          <a:graphicData uri="http://schemas.openxmlformats.org/presentationml/2006/ole">
            <mc:AlternateContent xmlns:mc="http://schemas.openxmlformats.org/markup-compatibility/2006">
              <mc:Choice xmlns:v="urn:schemas-microsoft-com:vml" Requires="v">
                <p:oleObj spid="_x0000_s28822" name="Equation" r:id="rId5" imgW="1230120" imgH="709560" progId="EQUATION">
                  <p:embed/>
                </p:oleObj>
              </mc:Choice>
              <mc:Fallback>
                <p:oleObj name="Equation" r:id="rId5" imgW="1230120" imgH="709560" progId="EQUATION">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5688" y="1625600"/>
                        <a:ext cx="1220787" cy="7000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28677" name="Object 5">
            <a:hlinkClick r:id="" action="ppaction://ole?verb=0"/>
          </p:cNvPr>
          <p:cNvGraphicFramePr>
            <a:graphicFrameLocks/>
          </p:cNvGraphicFramePr>
          <p:nvPr/>
        </p:nvGraphicFramePr>
        <p:xfrm>
          <a:off x="5591175" y="1624013"/>
          <a:ext cx="1220788" cy="700087"/>
        </p:xfrm>
        <a:graphic>
          <a:graphicData uri="http://schemas.openxmlformats.org/presentationml/2006/ole">
            <mc:AlternateContent xmlns:mc="http://schemas.openxmlformats.org/markup-compatibility/2006">
              <mc:Choice xmlns:v="urn:schemas-microsoft-com:vml" Requires="v">
                <p:oleObj spid="_x0000_s28823" name="Equation" r:id="rId7" imgW="1230120" imgH="709560" progId="EQUATION">
                  <p:embed/>
                </p:oleObj>
              </mc:Choice>
              <mc:Fallback>
                <p:oleObj name="Equation" r:id="rId7" imgW="1230120" imgH="709560" progId="EQUATION">
                  <p:embed/>
                  <p:pic>
                    <p:nvPicPr>
                      <p:cNvPr id="0" name="Object 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1175" y="1624013"/>
                        <a:ext cx="1220788" cy="7000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Example:  Highway Patrol</a:t>
            </a:r>
          </a:p>
        </p:txBody>
      </p:sp>
      <mc:AlternateContent xmlns:mc="http://schemas.openxmlformats.org/markup-compatibility/2006">
        <mc:Choice xmlns:a14="http://schemas.microsoft.com/office/drawing/2010/main" Requires="a14">
          <p:sp>
            <p:nvSpPr>
              <p:cNvPr id="74755" name="Rectangle 3"/>
              <p:cNvSpPr>
                <a:spLocks noGrp="1" noChangeArrowheads="1"/>
              </p:cNvSpPr>
              <p:nvPr>
                <p:ph type="body" idx="1"/>
              </p:nvPr>
            </p:nvSpPr>
            <p:spPr>
              <a:xfrm>
                <a:off x="346363" y="1095375"/>
                <a:ext cx="8520545" cy="4931352"/>
              </a:xfrm>
            </p:spPr>
            <p:txBody>
              <a:bodyPr/>
              <a:lstStyle/>
              <a:p>
                <a:r>
                  <a:rPr lang="en-US" altLang="en-US" dirty="0" smtClean="0">
                    <a:solidFill>
                      <a:srgbClr val="66FFFF"/>
                    </a:solidFill>
                  </a:rPr>
                  <a:t>One-Tailed Test about a Population Mean:  Small </a:t>
                </a:r>
                <a:r>
                  <a:rPr lang="en-US" altLang="en-US" b="1" i="1" dirty="0">
                    <a:solidFill>
                      <a:srgbClr val="66FFFF"/>
                    </a:solidFill>
                  </a:rPr>
                  <a:t>n</a:t>
                </a:r>
              </a:p>
              <a:p>
                <a:pPr algn="justLow">
                  <a:buFont typeface="Monotype Sorts" pitchFamily="2" charset="2"/>
                  <a:buNone/>
                </a:pPr>
                <a:r>
                  <a:rPr lang="en-US" altLang="en-US" b="1" i="1" dirty="0">
                    <a:solidFill>
                      <a:srgbClr val="FDFF3D"/>
                    </a:solidFill>
                  </a:rPr>
                  <a:t>	</a:t>
                </a:r>
                <a:r>
                  <a:rPr lang="en-US" altLang="en-US" dirty="0" smtClean="0"/>
                  <a:t>A </a:t>
                </a:r>
                <a:r>
                  <a:rPr lang="en-US" altLang="en-US" dirty="0"/>
                  <a:t>State Highway Patrol periodically samples vehicle speeds at various locations on a particular roadway.  The sample of vehicle speeds is used to test the </a:t>
                </a:r>
                <a:r>
                  <a:rPr lang="en-US" altLang="en-US" dirty="0" smtClean="0"/>
                  <a:t>hypothesis</a:t>
                </a:r>
              </a:p>
              <a:p>
                <a:pPr algn="ctr">
                  <a:buNone/>
                </a:pPr>
                <a:r>
                  <a:rPr lang="en-US" altLang="en-US" i="1" dirty="0"/>
                  <a:t>H</a:t>
                </a:r>
                <a:r>
                  <a:rPr lang="en-US" altLang="en-US" baseline="-25000" dirty="0"/>
                  <a:t>0</a:t>
                </a:r>
                <a:r>
                  <a:rPr lang="en-US" altLang="en-US" dirty="0"/>
                  <a:t> :</a:t>
                </a:r>
                <a:r>
                  <a:rPr lang="en-US" altLang="en-US" i="1" dirty="0">
                    <a:latin typeface="Symbol" panose="05050102010706020507" pitchFamily="18" charset="2"/>
                  </a:rPr>
                  <a:t> m</a:t>
                </a:r>
                <a:r>
                  <a:rPr lang="en-US" altLang="en-US" dirty="0"/>
                  <a:t> </a:t>
                </a:r>
                <a14:m>
                  <m:oMath xmlns:m="http://schemas.openxmlformats.org/officeDocument/2006/math">
                    <m:r>
                      <a:rPr lang="en-US" altLang="en-US" i="1">
                        <a:latin typeface="Cambria Math" panose="02040503050406030204" pitchFamily="18" charset="0"/>
                        <a:ea typeface="Cambria Math" panose="02040503050406030204" pitchFamily="18" charset="0"/>
                      </a:rPr>
                      <m:t>≤</m:t>
                    </m:r>
                  </m:oMath>
                </a14:m>
                <a:r>
                  <a:rPr lang="en-US" altLang="en-US" dirty="0"/>
                  <a:t> 65</a:t>
                </a:r>
                <a:r>
                  <a:rPr lang="en-US" altLang="en-US" dirty="0" smtClean="0"/>
                  <a:t> </a:t>
                </a:r>
                <a:endParaRPr lang="en-US" altLang="en-US" dirty="0"/>
              </a:p>
              <a:p>
                <a:pPr algn="ctr">
                  <a:buFont typeface="Monotype Sorts" pitchFamily="2" charset="2"/>
                  <a:buNone/>
                </a:pPr>
                <a:r>
                  <a:rPr lang="en-US" altLang="en-US" dirty="0" smtClean="0"/>
                  <a:t>  </a:t>
                </a:r>
                <a:r>
                  <a:rPr lang="en-US" altLang="en-US" i="1" dirty="0" smtClean="0"/>
                  <a:t>H</a:t>
                </a:r>
                <a:r>
                  <a:rPr lang="en-US" altLang="en-US" baseline="-25000" dirty="0"/>
                  <a:t>a</a:t>
                </a:r>
                <a:r>
                  <a:rPr lang="en-US" altLang="en-US" dirty="0" smtClean="0"/>
                  <a:t>:  </a:t>
                </a:r>
                <a:r>
                  <a:rPr lang="en-US" altLang="en-US" i="1" dirty="0">
                    <a:latin typeface="Symbol" panose="05050102010706020507" pitchFamily="18" charset="2"/>
                  </a:rPr>
                  <a:t>m</a:t>
                </a:r>
                <a:r>
                  <a:rPr lang="en-US" altLang="en-US" dirty="0"/>
                  <a:t> </a:t>
                </a:r>
                <a14:m>
                  <m:oMath xmlns:m="http://schemas.openxmlformats.org/officeDocument/2006/math">
                    <m:r>
                      <a:rPr lang="en-US" altLang="en-US" i="1" smtClean="0">
                        <a:latin typeface="Cambria Math" panose="02040503050406030204" pitchFamily="18" charset="0"/>
                        <a:ea typeface="Cambria Math" panose="02040503050406030204" pitchFamily="18" charset="0"/>
                      </a:rPr>
                      <m:t>&gt;</m:t>
                    </m:r>
                  </m:oMath>
                </a14:m>
                <a:r>
                  <a:rPr lang="en-US" altLang="en-US" dirty="0" smtClean="0"/>
                  <a:t> </a:t>
                </a:r>
                <a:r>
                  <a:rPr lang="en-US" altLang="en-US" dirty="0"/>
                  <a:t>65.</a:t>
                </a:r>
              </a:p>
              <a:p>
                <a:pPr algn="justLow">
                  <a:buNone/>
                </a:pPr>
                <a:r>
                  <a:rPr lang="en-US" altLang="en-US" dirty="0"/>
                  <a:t>	The locations where </a:t>
                </a:r>
                <a:r>
                  <a:rPr lang="en-US" altLang="en-US" i="1" dirty="0"/>
                  <a:t>H</a:t>
                </a:r>
                <a:r>
                  <a:rPr lang="en-US" altLang="en-US" baseline="-25000" dirty="0"/>
                  <a:t>0</a:t>
                </a:r>
                <a:r>
                  <a:rPr lang="en-US" altLang="en-US" dirty="0"/>
                  <a:t> </a:t>
                </a:r>
                <a:r>
                  <a:rPr lang="en-US" altLang="en-US" dirty="0" smtClean="0"/>
                  <a:t>is </a:t>
                </a:r>
                <a:r>
                  <a:rPr lang="en-US" altLang="en-US" dirty="0"/>
                  <a:t>rejected are deemed the best locations for radar traps</a:t>
                </a:r>
                <a:r>
                  <a:rPr lang="en-US" altLang="en-US" dirty="0" smtClean="0"/>
                  <a:t>.</a:t>
                </a:r>
              </a:p>
              <a:p>
                <a:pPr algn="justLow">
                  <a:buFont typeface="Monotype Sorts" pitchFamily="2" charset="2"/>
                  <a:buNone/>
                </a:pPr>
                <a:endParaRPr lang="en-US" altLang="en-US" dirty="0"/>
              </a:p>
              <a:p>
                <a:pPr algn="justLow">
                  <a:buFont typeface="Monotype Sorts" pitchFamily="2" charset="2"/>
                  <a:buNone/>
                </a:pPr>
                <a:r>
                  <a:rPr lang="en-US" altLang="en-US" dirty="0"/>
                  <a:t>	</a:t>
                </a:r>
                <a:r>
                  <a:rPr lang="en-US" altLang="en-US" dirty="0" smtClean="0"/>
                  <a:t>At </a:t>
                </a:r>
                <a:r>
                  <a:rPr lang="en-US" altLang="en-US" dirty="0"/>
                  <a:t>Location F, a sample of 16 vehicles shows a mean speed of 68.2 mph with a standard deviation of 3.8 mph.  Use an </a:t>
                </a:r>
                <a:r>
                  <a:rPr lang="en-US" altLang="en-US" dirty="0">
                    <a:latin typeface="Symbol" panose="05050102010706020507" pitchFamily="18" charset="2"/>
                  </a:rPr>
                  <a:t>a</a:t>
                </a:r>
                <a:r>
                  <a:rPr lang="en-US" altLang="en-US" dirty="0"/>
                  <a:t> = .05 to test the hypothesis.</a:t>
                </a:r>
              </a:p>
            </p:txBody>
          </p:sp>
        </mc:Choice>
        <mc:Fallback>
          <p:sp>
            <p:nvSpPr>
              <p:cNvPr id="74755" name="Rectangle 3"/>
              <p:cNvSpPr>
                <a:spLocks noGrp="1" noRot="1" noChangeAspect="1" noMove="1" noResize="1" noEditPoints="1" noAdjustHandles="1" noChangeArrowheads="1" noChangeShapeType="1" noTextEdit="1"/>
              </p:cNvSpPr>
              <p:nvPr>
                <p:ph type="body" idx="1"/>
              </p:nvPr>
            </p:nvSpPr>
            <p:spPr>
              <a:xfrm>
                <a:off x="346363" y="1095375"/>
                <a:ext cx="8520545" cy="4931352"/>
              </a:xfrm>
              <a:blipFill>
                <a:blip r:embed="rId3"/>
                <a:stretch>
                  <a:fillRect l="-429" t="-1112" r="-2361" b="-3337"/>
                </a:stretch>
              </a:blipFill>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Example:  Highway Patrol</a:t>
            </a:r>
          </a:p>
        </p:txBody>
      </p:sp>
      <mc:AlternateContent xmlns:mc="http://schemas.openxmlformats.org/markup-compatibility/2006">
        <mc:Choice xmlns:a14="http://schemas.microsoft.com/office/drawing/2010/main" Requires="a14">
          <p:sp>
            <p:nvSpPr>
              <p:cNvPr id="75779" name="Rectangle 3"/>
              <p:cNvSpPr>
                <a:spLocks noGrp="1" noChangeArrowheads="1"/>
              </p:cNvSpPr>
              <p:nvPr>
                <p:ph type="body" idx="1"/>
              </p:nvPr>
            </p:nvSpPr>
            <p:spPr>
              <a:xfrm>
                <a:off x="429491" y="1095375"/>
                <a:ext cx="8506691" cy="4931352"/>
              </a:xfrm>
            </p:spPr>
            <p:txBody>
              <a:bodyPr/>
              <a:lstStyle/>
              <a:p>
                <a:r>
                  <a:rPr lang="en-US" altLang="en-US" dirty="0" smtClean="0">
                    <a:solidFill>
                      <a:srgbClr val="66FFFF"/>
                    </a:solidFill>
                  </a:rPr>
                  <a:t>One-Tailed Test about a Population Mean:  Small </a:t>
                </a:r>
                <a:r>
                  <a:rPr lang="en-US" altLang="en-US" b="1" i="1" dirty="0">
                    <a:solidFill>
                      <a:srgbClr val="66FFFF"/>
                    </a:solidFill>
                  </a:rPr>
                  <a:t>n</a:t>
                </a:r>
              </a:p>
              <a:p>
                <a:pPr>
                  <a:buFont typeface="Monotype Sorts" pitchFamily="2" charset="2"/>
                  <a:buNone/>
                </a:pPr>
                <a:r>
                  <a:rPr lang="en-US" altLang="en-US" dirty="0"/>
                  <a:t>		 Let  </a:t>
                </a:r>
                <a:r>
                  <a:rPr lang="en-US" altLang="en-US" i="1" dirty="0"/>
                  <a:t>n</a:t>
                </a:r>
                <a:r>
                  <a:rPr lang="en-US" altLang="en-US" dirty="0"/>
                  <a:t> = 16,       </a:t>
                </a:r>
                <a14:m>
                  <m:oMath xmlns:m="http://schemas.openxmlformats.org/officeDocument/2006/math">
                    <m:acc>
                      <m:accPr>
                        <m:chr m:val="̅"/>
                        <m:ctrlPr>
                          <a:rPr lang="en-US" altLang="en-US" i="1" smtClean="0">
                            <a:latin typeface="Cambria Math" panose="02040503050406030204" pitchFamily="18" charset="0"/>
                          </a:rPr>
                        </m:ctrlPr>
                      </m:accPr>
                      <m:e>
                        <m:r>
                          <a:rPr lang="en-US" altLang="en-US" b="0" i="1" smtClean="0">
                            <a:latin typeface="Cambria Math" panose="02040503050406030204" pitchFamily="18" charset="0"/>
                          </a:rPr>
                          <m:t>𝑥</m:t>
                        </m:r>
                      </m:e>
                    </m:acc>
                  </m:oMath>
                </a14:m>
                <a:r>
                  <a:rPr lang="en-US" altLang="en-US" dirty="0" smtClean="0"/>
                  <a:t>= </a:t>
                </a:r>
                <a:r>
                  <a:rPr lang="en-US" altLang="en-US" dirty="0"/>
                  <a:t>68.2 mph,    </a:t>
                </a:r>
                <a:r>
                  <a:rPr lang="en-US" altLang="en-US" i="1" dirty="0"/>
                  <a:t>s</a:t>
                </a:r>
                <a:r>
                  <a:rPr lang="en-US" altLang="en-US" dirty="0"/>
                  <a:t> = 3.8 mph</a:t>
                </a:r>
              </a:p>
              <a:p>
                <a:pPr>
                  <a:buFont typeface="Monotype Sorts" pitchFamily="2" charset="2"/>
                  <a:buNone/>
                </a:pPr>
                <a:r>
                  <a:rPr lang="en-US" altLang="en-US" dirty="0"/>
                  <a:t>		     </a:t>
                </a:r>
                <a:r>
                  <a:rPr lang="en-US" altLang="en-US" i="1" dirty="0">
                    <a:latin typeface="Symbol" panose="05050102010706020507" pitchFamily="18" charset="2"/>
                  </a:rPr>
                  <a:t>a</a:t>
                </a:r>
                <a:r>
                  <a:rPr lang="en-US" altLang="en-US" dirty="0"/>
                  <a:t> = .05,    d.f. = 16-1 = 15,   </a:t>
                </a:r>
                <a:r>
                  <a:rPr lang="en-US" altLang="en-US" i="1" dirty="0"/>
                  <a:t>t</a:t>
                </a:r>
                <a:r>
                  <a:rPr lang="en-US" altLang="en-US" i="1" baseline="-25000" dirty="0">
                    <a:latin typeface="Symbol" panose="05050102010706020507" pitchFamily="18" charset="2"/>
                  </a:rPr>
                  <a:t>a</a:t>
                </a:r>
                <a:r>
                  <a:rPr lang="en-US" altLang="en-US" dirty="0"/>
                  <a:t> = </a:t>
                </a:r>
                <a:r>
                  <a:rPr lang="en-US" altLang="en-US" dirty="0" smtClean="0"/>
                  <a:t>1.753</a:t>
                </a:r>
              </a:p>
              <a:p>
                <a:pPr>
                  <a:buFont typeface="Monotype Sorts" pitchFamily="2" charset="2"/>
                  <a:buNone/>
                </a:pPr>
                <a:endParaRPr lang="en-US" altLang="en-US" dirty="0"/>
              </a:p>
              <a:p>
                <a:pPr>
                  <a:buFont typeface="Monotype Sorts" pitchFamily="2" charset="2"/>
                  <a:buNone/>
                </a:pPr>
                <a:endParaRPr lang="en-US" altLang="en-US" dirty="0"/>
              </a:p>
              <a:p>
                <a:pPr>
                  <a:buFont typeface="Monotype Sorts" pitchFamily="2" charset="2"/>
                  <a:buNone/>
                </a:pPr>
                <a:r>
                  <a:rPr lang="en-US" altLang="en-US" dirty="0"/>
                  <a:t>	   </a:t>
                </a:r>
              </a:p>
              <a:p>
                <a:pPr>
                  <a:buFont typeface="Monotype Sorts" pitchFamily="2" charset="2"/>
                  <a:buNone/>
                </a:pPr>
                <a:endParaRPr lang="en-US" altLang="en-US" sz="1000" dirty="0"/>
              </a:p>
              <a:p>
                <a:pPr>
                  <a:buNone/>
                </a:pPr>
                <a:r>
                  <a:rPr lang="en-US" altLang="en-US" dirty="0" smtClean="0"/>
                  <a:t>    Since t=3.37 </a:t>
                </a:r>
                <a:r>
                  <a:rPr lang="en-US" altLang="en-US" sz="2200" dirty="0"/>
                  <a:t>&gt; </a:t>
                </a:r>
                <a14:m>
                  <m:oMath xmlns:m="http://schemas.openxmlformats.org/officeDocument/2006/math">
                    <m:sSub>
                      <m:sSubPr>
                        <m:ctrlPr>
                          <a:rPr lang="en-US" sz="2200" b="1" i="1">
                            <a:effectLst/>
                            <a:latin typeface="Cambria Math" panose="02040503050406030204" pitchFamily="18" charset="0"/>
                          </a:rPr>
                        </m:ctrlPr>
                      </m:sSubPr>
                      <m:e>
                        <m:r>
                          <a:rPr lang="en-US" sz="2200" b="1" i="1">
                            <a:effectLst/>
                            <a:latin typeface="Cambria Math" panose="02040503050406030204" pitchFamily="18" charset="0"/>
                          </a:rPr>
                          <m:t>𝒕</m:t>
                        </m:r>
                      </m:e>
                      <m:sub>
                        <m:r>
                          <a:rPr lang="en-US" sz="2200" b="1" i="1">
                            <a:effectLst/>
                            <a:latin typeface="Cambria Math" panose="02040503050406030204" pitchFamily="18" charset="0"/>
                            <a:ea typeface="Cambria Math" panose="02040503050406030204" pitchFamily="18" charset="0"/>
                          </a:rPr>
                          <m:t>𝜶</m:t>
                        </m:r>
                      </m:sub>
                    </m:sSub>
                    <m:d>
                      <m:dPr>
                        <m:ctrlPr>
                          <a:rPr lang="en-US" sz="2200" b="1" i="1" smtClean="0">
                            <a:effectLst/>
                            <a:latin typeface="Cambria Math" panose="02040503050406030204" pitchFamily="18" charset="0"/>
                            <a:ea typeface="Cambria Math" panose="02040503050406030204" pitchFamily="18" charset="0"/>
                          </a:rPr>
                        </m:ctrlPr>
                      </m:dPr>
                      <m:e>
                        <m:r>
                          <a:rPr lang="en-US" sz="2200" b="1" i="1" smtClean="0">
                            <a:effectLst/>
                            <a:latin typeface="Cambria Math" panose="02040503050406030204" pitchFamily="18" charset="0"/>
                            <a:ea typeface="Cambria Math" panose="02040503050406030204" pitchFamily="18" charset="0"/>
                          </a:rPr>
                          <m:t>𝒏</m:t>
                        </m:r>
                        <m:r>
                          <a:rPr lang="en-US" sz="2200" b="1" i="1" smtClean="0">
                            <a:effectLst/>
                            <a:latin typeface="Cambria Math" panose="02040503050406030204" pitchFamily="18" charset="0"/>
                            <a:ea typeface="Cambria Math" panose="02040503050406030204" pitchFamily="18" charset="0"/>
                          </a:rPr>
                          <m:t>−</m:t>
                        </m:r>
                        <m:r>
                          <a:rPr lang="en-US" sz="2200" b="1" i="1" smtClean="0">
                            <a:effectLst/>
                            <a:latin typeface="Cambria Math" panose="02040503050406030204" pitchFamily="18" charset="0"/>
                            <a:ea typeface="Cambria Math" panose="02040503050406030204" pitchFamily="18" charset="0"/>
                          </a:rPr>
                          <m:t>𝟏</m:t>
                        </m:r>
                      </m:e>
                    </m:d>
                    <m:r>
                      <a:rPr lang="en-US" sz="2200" b="1" i="1" smtClean="0">
                        <a:effectLst/>
                        <a:latin typeface="Cambria Math" panose="02040503050406030204" pitchFamily="18" charset="0"/>
                        <a:ea typeface="Cambria Math" panose="02040503050406030204" pitchFamily="18" charset="0"/>
                      </a:rPr>
                      <m:t>=</m:t>
                    </m:r>
                    <m:sSub>
                      <m:sSubPr>
                        <m:ctrlPr>
                          <a:rPr lang="en-US" sz="2200" b="1" i="1">
                            <a:effectLst/>
                            <a:latin typeface="Cambria Math" panose="02040503050406030204" pitchFamily="18" charset="0"/>
                          </a:rPr>
                        </m:ctrlPr>
                      </m:sSubPr>
                      <m:e>
                        <m:r>
                          <a:rPr lang="en-US" sz="2200" b="1" i="1">
                            <a:effectLst/>
                            <a:latin typeface="Cambria Math" panose="02040503050406030204" pitchFamily="18" charset="0"/>
                          </a:rPr>
                          <m:t>𝒕</m:t>
                        </m:r>
                      </m:e>
                      <m:sub>
                        <m:r>
                          <a:rPr lang="en-US" sz="2200" b="1" i="1" smtClean="0">
                            <a:effectLst/>
                            <a:latin typeface="Cambria Math" panose="02040503050406030204" pitchFamily="18" charset="0"/>
                          </a:rPr>
                          <m:t>𝟎</m:t>
                        </m:r>
                        <m:r>
                          <a:rPr lang="en-US" sz="2200" b="1" i="1" smtClean="0">
                            <a:effectLst/>
                            <a:latin typeface="Cambria Math" panose="02040503050406030204" pitchFamily="18" charset="0"/>
                          </a:rPr>
                          <m:t>.</m:t>
                        </m:r>
                        <m:r>
                          <a:rPr lang="en-US" sz="2200" b="1" i="1" smtClean="0">
                            <a:effectLst/>
                            <a:latin typeface="Cambria Math" panose="02040503050406030204" pitchFamily="18" charset="0"/>
                          </a:rPr>
                          <m:t>𝟎𝟓</m:t>
                        </m:r>
                      </m:sub>
                    </m:sSub>
                    <m:d>
                      <m:dPr>
                        <m:ctrlPr>
                          <a:rPr lang="en-US" sz="2200" b="1" i="1" smtClean="0">
                            <a:effectLst/>
                            <a:latin typeface="Cambria Math" panose="02040503050406030204" pitchFamily="18" charset="0"/>
                            <a:ea typeface="Cambria Math" panose="02040503050406030204" pitchFamily="18" charset="0"/>
                          </a:rPr>
                        </m:ctrlPr>
                      </m:dPr>
                      <m:e>
                        <m:r>
                          <a:rPr lang="en-US" sz="2200" b="1" i="1" smtClean="0">
                            <a:effectLst/>
                            <a:latin typeface="Cambria Math" panose="02040503050406030204" pitchFamily="18" charset="0"/>
                            <a:ea typeface="Cambria Math" panose="02040503050406030204" pitchFamily="18" charset="0"/>
                          </a:rPr>
                          <m:t>𝟏𝟔</m:t>
                        </m:r>
                        <m:r>
                          <a:rPr lang="en-US" sz="2200" b="1" i="1" smtClean="0">
                            <a:effectLst/>
                            <a:latin typeface="Cambria Math" panose="02040503050406030204" pitchFamily="18" charset="0"/>
                            <a:ea typeface="Cambria Math" panose="02040503050406030204" pitchFamily="18" charset="0"/>
                          </a:rPr>
                          <m:t>−</m:t>
                        </m:r>
                        <m:r>
                          <a:rPr lang="en-US" sz="2200" b="1" i="1" smtClean="0">
                            <a:effectLst/>
                            <a:latin typeface="Cambria Math" panose="02040503050406030204" pitchFamily="18" charset="0"/>
                            <a:ea typeface="Cambria Math" panose="02040503050406030204" pitchFamily="18" charset="0"/>
                          </a:rPr>
                          <m:t>𝟏</m:t>
                        </m:r>
                      </m:e>
                    </m:d>
                    <m:r>
                      <a:rPr lang="en-US" sz="2200" b="1" i="1" smtClean="0">
                        <a:effectLst/>
                        <a:latin typeface="Cambria Math" panose="02040503050406030204" pitchFamily="18" charset="0"/>
                        <a:ea typeface="Cambria Math" panose="02040503050406030204" pitchFamily="18" charset="0"/>
                      </a:rPr>
                      <m:t>=</m:t>
                    </m:r>
                  </m:oMath>
                </a14:m>
                <a:r>
                  <a:rPr lang="en-US" altLang="en-US" dirty="0" smtClean="0"/>
                  <a:t>1.753</a:t>
                </a:r>
                <a:r>
                  <a:rPr lang="en-US" altLang="en-US" dirty="0"/>
                  <a:t>, we reject </a:t>
                </a:r>
                <a:r>
                  <a:rPr lang="en-US" altLang="en-US" i="1" dirty="0"/>
                  <a:t>H</a:t>
                </a:r>
                <a:r>
                  <a:rPr lang="en-US" altLang="en-US" baseline="-25000" dirty="0"/>
                  <a:t>0</a:t>
                </a:r>
                <a:r>
                  <a:rPr lang="en-US" altLang="en-US" dirty="0"/>
                  <a:t>.</a:t>
                </a:r>
              </a:p>
              <a:p>
                <a:pPr algn="justLow">
                  <a:buFont typeface="Monotype Sorts" pitchFamily="2" charset="2"/>
                  <a:buNone/>
                </a:pPr>
                <a:r>
                  <a:rPr lang="en-US" altLang="en-US" dirty="0"/>
                  <a:t>	</a:t>
                </a:r>
                <a:endParaRPr lang="en-US" altLang="en-US" dirty="0" smtClean="0"/>
              </a:p>
              <a:p>
                <a:pPr algn="justLow">
                  <a:buNone/>
                </a:pPr>
                <a:r>
                  <a:rPr lang="en-US" altLang="en-US" sz="2200" u="sng" dirty="0" smtClean="0"/>
                  <a:t>Conclusion</a:t>
                </a:r>
                <a:r>
                  <a:rPr lang="en-US" altLang="en-US" sz="2200" b="1" dirty="0"/>
                  <a:t>:  </a:t>
                </a:r>
                <a:r>
                  <a:rPr lang="en-US" altLang="en-US" sz="2200" dirty="0"/>
                  <a:t>We </a:t>
                </a:r>
                <a:r>
                  <a:rPr lang="en-US" altLang="en-US" sz="2200" dirty="0" smtClean="0"/>
                  <a:t>are confident </a:t>
                </a:r>
                <a:r>
                  <a:rPr lang="en-US" altLang="en-US" sz="2200" dirty="0"/>
                  <a:t>(at the 5% confidence level)</a:t>
                </a:r>
                <a:r>
                  <a:rPr lang="en-US" altLang="en-US" sz="2200" dirty="0" smtClean="0"/>
                  <a:t> </a:t>
                </a:r>
                <a:r>
                  <a:rPr lang="en-US" altLang="en-US" sz="2200" dirty="0"/>
                  <a:t>that the mean speed of vehicles at Location F is greater than 65 mph.  Location F is a good candidate for a radar trap. </a:t>
                </a:r>
                <a:r>
                  <a:rPr lang="en-US" altLang="en-US" dirty="0"/>
                  <a:t> </a:t>
                </a:r>
              </a:p>
            </p:txBody>
          </p:sp>
        </mc:Choice>
        <mc:Fallback>
          <p:sp>
            <p:nvSpPr>
              <p:cNvPr id="75779" name="Rectangle 3"/>
              <p:cNvSpPr>
                <a:spLocks noGrp="1" noRot="1" noChangeAspect="1" noMove="1" noResize="1" noEditPoints="1" noAdjustHandles="1" noChangeArrowheads="1" noChangeShapeType="1" noTextEdit="1"/>
              </p:cNvSpPr>
              <p:nvPr>
                <p:ph type="body" idx="1"/>
              </p:nvPr>
            </p:nvSpPr>
            <p:spPr>
              <a:xfrm>
                <a:off x="429491" y="1095375"/>
                <a:ext cx="8506691" cy="4931352"/>
              </a:xfrm>
              <a:blipFill>
                <a:blip r:embed="rId4"/>
                <a:stretch>
                  <a:fillRect l="-1003" t="-1112" r="-3009" b="-618"/>
                </a:stretch>
              </a:blipFill>
            </p:spPr>
            <p:txBody>
              <a:bodyPr/>
              <a:lstStyle/>
              <a:p>
                <a:r>
                  <a:rPr lang="en-US">
                    <a:noFill/>
                  </a:rPr>
                  <a:t> </a:t>
                </a:r>
              </a:p>
            </p:txBody>
          </p:sp>
        </mc:Fallback>
      </mc:AlternateContent>
      <p:graphicFrame>
        <p:nvGraphicFramePr>
          <p:cNvPr id="75780" name="Object 4">
            <a:hlinkClick r:id="" action="ppaction://ole?verb=0"/>
          </p:cNvPr>
          <p:cNvGraphicFramePr>
            <a:graphicFrameLocks/>
          </p:cNvGraphicFramePr>
          <p:nvPr/>
        </p:nvGraphicFramePr>
        <p:xfrm>
          <a:off x="3052763" y="2541588"/>
          <a:ext cx="3311525" cy="892175"/>
        </p:xfrm>
        <a:graphic>
          <a:graphicData uri="http://schemas.openxmlformats.org/presentationml/2006/ole">
            <mc:AlternateContent xmlns:mc="http://schemas.openxmlformats.org/markup-compatibility/2006">
              <mc:Choice xmlns:v="urn:schemas-microsoft-com:vml" Requires="v">
                <p:oleObj spid="_x0000_s75877" name="Equation" r:id="rId5" imgW="1790640" imgH="419040" progId="Equation.3">
                  <p:embed/>
                </p:oleObj>
              </mc:Choice>
              <mc:Fallback>
                <p:oleObj name="Equation" r:id="rId5" imgW="1790640" imgH="419040" progId="Equation.3">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2763" y="2541588"/>
                        <a:ext cx="3311525" cy="892175"/>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685800" y="141288"/>
            <a:ext cx="7772400"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a:solidFill>
                  <a:srgbClr val="66FFFF"/>
                </a:solidFill>
                <a:effectLst>
                  <a:outerShdw blurRad="38100" dist="38100" dir="2700000" algn="tl">
                    <a:srgbClr val="000000"/>
                  </a:outerShdw>
                </a:effectLst>
                <a:latin typeface="Book Antiqua" panose="02040602050305030304" pitchFamily="18" charset="0"/>
              </a:rPr>
              <a:t>Summary of Test Statistics to be Used in a</a:t>
            </a:r>
            <a:br>
              <a:rPr lang="en-US" altLang="en-US" sz="2800">
                <a:solidFill>
                  <a:srgbClr val="66FFFF"/>
                </a:solidFill>
                <a:effectLst>
                  <a:outerShdw blurRad="38100" dist="38100" dir="2700000" algn="tl">
                    <a:srgbClr val="000000"/>
                  </a:outerShdw>
                </a:effectLst>
                <a:latin typeface="Book Antiqua" panose="02040602050305030304" pitchFamily="18" charset="0"/>
              </a:rPr>
            </a:br>
            <a:r>
              <a:rPr lang="en-US" altLang="en-US" sz="2800">
                <a:solidFill>
                  <a:srgbClr val="66FFFF"/>
                </a:solidFill>
                <a:effectLst>
                  <a:outerShdw blurRad="38100" dist="38100" dir="2700000" algn="tl">
                    <a:srgbClr val="000000"/>
                  </a:outerShdw>
                </a:effectLst>
                <a:latin typeface="Book Antiqua" panose="02040602050305030304" pitchFamily="18" charset="0"/>
              </a:rPr>
              <a:t>Hypothesis Test about a Population Mean</a:t>
            </a:r>
          </a:p>
        </p:txBody>
      </p:sp>
      <p:sp>
        <p:nvSpPr>
          <p:cNvPr id="91139" name="AutoShape 3"/>
          <p:cNvSpPr>
            <a:spLocks noChangeArrowheads="1"/>
          </p:cNvSpPr>
          <p:nvPr/>
        </p:nvSpPr>
        <p:spPr bwMode="auto">
          <a:xfrm>
            <a:off x="3657600" y="1200150"/>
            <a:ext cx="2038350" cy="762000"/>
          </a:xfrm>
          <a:prstGeom prst="flowChartDecision">
            <a:avLst/>
          </a:prstGeom>
          <a:gradFill rotWithShape="0">
            <a:gsLst>
              <a:gs pos="0">
                <a:srgbClr val="414141">
                  <a:gamma/>
                  <a:shade val="46275"/>
                  <a:invGamma/>
                </a:srgbClr>
              </a:gs>
              <a:gs pos="50000">
                <a:srgbClr val="414141"/>
              </a:gs>
              <a:gs pos="100000">
                <a:srgbClr val="414141">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effectLst>
                  <a:outerShdw blurRad="38100" dist="38100" dir="2700000" algn="tl">
                    <a:srgbClr val="000000"/>
                  </a:outerShdw>
                </a:effectLst>
              </a:rPr>
              <a:t>n </a:t>
            </a:r>
            <a:r>
              <a:rPr lang="en-US" altLang="en-US" u="sng">
                <a:effectLst>
                  <a:outerShdw blurRad="38100" dist="38100" dir="2700000" algn="tl">
                    <a:srgbClr val="000000"/>
                  </a:outerShdw>
                </a:effectLst>
              </a:rPr>
              <a:t>&gt;</a:t>
            </a:r>
            <a:r>
              <a:rPr lang="en-US" altLang="en-US">
                <a:effectLst>
                  <a:outerShdw blurRad="38100" dist="38100" dir="2700000" algn="tl">
                    <a:srgbClr val="000000"/>
                  </a:outerShdw>
                </a:effectLst>
              </a:rPr>
              <a:t> 30 ?</a:t>
            </a:r>
          </a:p>
        </p:txBody>
      </p:sp>
      <p:sp>
        <p:nvSpPr>
          <p:cNvPr id="91140" name="AutoShape 4"/>
          <p:cNvSpPr>
            <a:spLocks noChangeArrowheads="1"/>
          </p:cNvSpPr>
          <p:nvPr/>
        </p:nvSpPr>
        <p:spPr bwMode="auto">
          <a:xfrm>
            <a:off x="552450" y="1924050"/>
            <a:ext cx="2171700" cy="819150"/>
          </a:xfrm>
          <a:prstGeom prst="flowChartDecision">
            <a:avLst/>
          </a:prstGeom>
          <a:gradFill rotWithShape="0">
            <a:gsLst>
              <a:gs pos="0">
                <a:srgbClr val="990099">
                  <a:gamma/>
                  <a:shade val="46275"/>
                  <a:invGamma/>
                </a:srgbClr>
              </a:gs>
              <a:gs pos="50000">
                <a:srgbClr val="990099"/>
              </a:gs>
              <a:gs pos="100000">
                <a:srgbClr val="9900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i="1">
                <a:effectLst>
                  <a:outerShdw blurRad="38100" dist="38100" dir="2700000" algn="tl">
                    <a:srgbClr val="000000"/>
                  </a:outerShdw>
                </a:effectLst>
                <a:latin typeface="MT Symbol" pitchFamily="82" charset="2"/>
              </a:rPr>
              <a:t>s</a:t>
            </a:r>
            <a:r>
              <a:rPr lang="en-US" altLang="en-US">
                <a:effectLst>
                  <a:outerShdw blurRad="38100" dist="38100" dir="2700000" algn="tl">
                    <a:srgbClr val="000000"/>
                  </a:outerShdw>
                </a:effectLst>
              </a:rPr>
              <a:t> known ?</a:t>
            </a:r>
          </a:p>
        </p:txBody>
      </p:sp>
      <p:sp>
        <p:nvSpPr>
          <p:cNvPr id="91141" name="AutoShape 5"/>
          <p:cNvSpPr>
            <a:spLocks noChangeArrowheads="1"/>
          </p:cNvSpPr>
          <p:nvPr/>
        </p:nvSpPr>
        <p:spPr bwMode="auto">
          <a:xfrm>
            <a:off x="6591300" y="1905000"/>
            <a:ext cx="2171700" cy="1866900"/>
          </a:xfrm>
          <a:prstGeom prst="flowChartDecision">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400">
              <a:effectLst/>
            </a:endParaRPr>
          </a:p>
          <a:p>
            <a:r>
              <a:rPr lang="en-US" altLang="en-US" sz="1000">
                <a:effectLst/>
              </a:rPr>
              <a:t> </a:t>
            </a:r>
          </a:p>
          <a:p>
            <a:r>
              <a:rPr lang="en-US" altLang="en-US">
                <a:effectLst/>
              </a:rPr>
              <a:t> </a:t>
            </a:r>
            <a:r>
              <a:rPr lang="en-US" altLang="en-US">
                <a:effectLst>
                  <a:outerShdw blurRad="38100" dist="38100" dir="2700000" algn="tl">
                    <a:srgbClr val="000000"/>
                  </a:outerShdw>
                </a:effectLst>
              </a:rPr>
              <a:t>Popul. </a:t>
            </a:r>
          </a:p>
          <a:p>
            <a:r>
              <a:rPr lang="en-US" altLang="en-US">
                <a:effectLst>
                  <a:outerShdw blurRad="38100" dist="38100" dir="2700000" algn="tl">
                    <a:srgbClr val="000000"/>
                  </a:outerShdw>
                </a:effectLst>
              </a:rPr>
              <a:t>approx.</a:t>
            </a:r>
          </a:p>
          <a:p>
            <a:r>
              <a:rPr lang="en-US" altLang="en-US">
                <a:effectLst>
                  <a:outerShdw blurRad="38100" dist="38100" dir="2700000" algn="tl">
                    <a:srgbClr val="000000"/>
                  </a:outerShdw>
                </a:effectLst>
              </a:rPr>
              <a:t>normal </a:t>
            </a:r>
          </a:p>
          <a:p>
            <a:r>
              <a:rPr lang="en-US" altLang="en-US">
                <a:effectLst>
                  <a:outerShdw blurRad="38100" dist="38100" dir="2700000" algn="tl">
                    <a:srgbClr val="000000"/>
                  </a:outerShdw>
                </a:effectLst>
              </a:rPr>
              <a:t> ?</a:t>
            </a:r>
          </a:p>
        </p:txBody>
      </p:sp>
      <p:sp>
        <p:nvSpPr>
          <p:cNvPr id="91142" name="AutoShape 6"/>
          <p:cNvSpPr>
            <a:spLocks noChangeArrowheads="1"/>
          </p:cNvSpPr>
          <p:nvPr/>
        </p:nvSpPr>
        <p:spPr bwMode="auto">
          <a:xfrm>
            <a:off x="4076700" y="3314700"/>
            <a:ext cx="2171700" cy="819150"/>
          </a:xfrm>
          <a:prstGeom prst="flowChartDecision">
            <a:avLst/>
          </a:prstGeom>
          <a:gradFill rotWithShape="0">
            <a:gsLst>
              <a:gs pos="0">
                <a:srgbClr val="990099">
                  <a:gamma/>
                  <a:shade val="46275"/>
                  <a:invGamma/>
                </a:srgbClr>
              </a:gs>
              <a:gs pos="50000">
                <a:srgbClr val="990099"/>
              </a:gs>
              <a:gs pos="100000">
                <a:srgbClr val="9900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i="1">
                <a:effectLst>
                  <a:outerShdw blurRad="38100" dist="38100" dir="2700000" algn="tl">
                    <a:srgbClr val="000000"/>
                  </a:outerShdw>
                </a:effectLst>
                <a:latin typeface="MT Symbol" pitchFamily="82" charset="2"/>
              </a:rPr>
              <a:t>s</a:t>
            </a:r>
            <a:r>
              <a:rPr lang="en-US" altLang="en-US">
                <a:effectLst>
                  <a:outerShdw blurRad="38100" dist="38100" dir="2700000" algn="tl">
                    <a:srgbClr val="000000"/>
                  </a:outerShdw>
                </a:effectLst>
              </a:rPr>
              <a:t> known ?</a:t>
            </a:r>
          </a:p>
        </p:txBody>
      </p:sp>
      <p:sp>
        <p:nvSpPr>
          <p:cNvPr id="91143" name="Rectangle 7"/>
          <p:cNvSpPr>
            <a:spLocks noChangeArrowheads="1"/>
          </p:cNvSpPr>
          <p:nvPr/>
        </p:nvSpPr>
        <p:spPr bwMode="auto">
          <a:xfrm>
            <a:off x="2209800" y="2990850"/>
            <a:ext cx="1504950" cy="704850"/>
          </a:xfrm>
          <a:prstGeom prst="rect">
            <a:avLst/>
          </a:prstGeom>
          <a:gradFill rotWithShape="0">
            <a:gsLst>
              <a:gs pos="0">
                <a:srgbClr val="6600CC">
                  <a:gamma/>
                  <a:shade val="46275"/>
                  <a:invGamma/>
                </a:srgbClr>
              </a:gs>
              <a:gs pos="50000">
                <a:srgbClr val="6600CC"/>
              </a:gs>
              <a:gs pos="100000">
                <a:srgbClr val="6600CC">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effectLst>
                  <a:outerShdw blurRad="38100" dist="38100" dir="2700000" algn="tl">
                    <a:srgbClr val="000000"/>
                  </a:outerShdw>
                </a:effectLst>
              </a:rPr>
              <a:t>Use </a:t>
            </a:r>
            <a:r>
              <a:rPr lang="en-US" altLang="en-US" i="1">
                <a:effectLst>
                  <a:outerShdw blurRad="38100" dist="38100" dir="2700000" algn="tl">
                    <a:srgbClr val="000000"/>
                  </a:outerShdw>
                </a:effectLst>
              </a:rPr>
              <a:t>s</a:t>
            </a:r>
            <a:r>
              <a:rPr lang="en-US" altLang="en-US">
                <a:effectLst>
                  <a:outerShdw blurRad="38100" dist="38100" dir="2700000" algn="tl">
                    <a:srgbClr val="000000"/>
                  </a:outerShdw>
                </a:effectLst>
              </a:rPr>
              <a:t> to</a:t>
            </a:r>
          </a:p>
          <a:p>
            <a:r>
              <a:rPr lang="en-US" altLang="en-US">
                <a:effectLst>
                  <a:outerShdw blurRad="38100" dist="38100" dir="2700000" algn="tl">
                    <a:srgbClr val="000000"/>
                  </a:outerShdw>
                </a:effectLst>
              </a:rPr>
              <a:t>estimate </a:t>
            </a:r>
            <a:r>
              <a:rPr lang="en-US" altLang="en-US" i="1">
                <a:effectLst>
                  <a:outerShdw blurRad="38100" dist="38100" dir="2700000" algn="tl">
                    <a:srgbClr val="000000"/>
                  </a:outerShdw>
                </a:effectLst>
                <a:latin typeface="MT Symbol" pitchFamily="82" charset="2"/>
              </a:rPr>
              <a:t>s</a:t>
            </a:r>
          </a:p>
        </p:txBody>
      </p:sp>
      <p:sp>
        <p:nvSpPr>
          <p:cNvPr id="91144" name="Rectangle 8"/>
          <p:cNvSpPr>
            <a:spLocks noChangeArrowheads="1"/>
          </p:cNvSpPr>
          <p:nvPr/>
        </p:nvSpPr>
        <p:spPr bwMode="auto">
          <a:xfrm>
            <a:off x="5695950" y="4165600"/>
            <a:ext cx="1524000" cy="685800"/>
          </a:xfrm>
          <a:prstGeom prst="rect">
            <a:avLst/>
          </a:prstGeom>
          <a:gradFill rotWithShape="0">
            <a:gsLst>
              <a:gs pos="0">
                <a:srgbClr val="6600CC">
                  <a:gamma/>
                  <a:shade val="46275"/>
                  <a:invGamma/>
                </a:srgbClr>
              </a:gs>
              <a:gs pos="50000">
                <a:srgbClr val="6600CC"/>
              </a:gs>
              <a:gs pos="100000">
                <a:srgbClr val="6600CC">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effectLst>
                  <a:outerShdw blurRad="38100" dist="38100" dir="2700000" algn="tl">
                    <a:srgbClr val="000000"/>
                  </a:outerShdw>
                </a:effectLst>
              </a:rPr>
              <a:t>Use </a:t>
            </a:r>
            <a:r>
              <a:rPr lang="en-US" altLang="en-US" i="1">
                <a:effectLst>
                  <a:outerShdw blurRad="38100" dist="38100" dir="2700000" algn="tl">
                    <a:srgbClr val="000000"/>
                  </a:outerShdw>
                </a:effectLst>
              </a:rPr>
              <a:t>s</a:t>
            </a:r>
            <a:r>
              <a:rPr lang="en-US" altLang="en-US">
                <a:effectLst>
                  <a:outerShdw blurRad="38100" dist="38100" dir="2700000" algn="tl">
                    <a:srgbClr val="000000"/>
                  </a:outerShdw>
                </a:effectLst>
              </a:rPr>
              <a:t> to</a:t>
            </a:r>
          </a:p>
          <a:p>
            <a:r>
              <a:rPr lang="en-US" altLang="en-US">
                <a:effectLst>
                  <a:outerShdw blurRad="38100" dist="38100" dir="2700000" algn="tl">
                    <a:srgbClr val="000000"/>
                  </a:outerShdw>
                </a:effectLst>
              </a:rPr>
              <a:t>estimate </a:t>
            </a:r>
            <a:r>
              <a:rPr lang="en-US" altLang="en-US" i="1">
                <a:effectLst>
                  <a:outerShdw blurRad="38100" dist="38100" dir="2700000" algn="tl">
                    <a:srgbClr val="000000"/>
                  </a:outerShdw>
                </a:effectLst>
                <a:latin typeface="MT Symbol" pitchFamily="82" charset="2"/>
              </a:rPr>
              <a:t>s</a:t>
            </a:r>
          </a:p>
        </p:txBody>
      </p:sp>
      <p:sp>
        <p:nvSpPr>
          <p:cNvPr id="91145" name="Rectangle 9"/>
          <p:cNvSpPr>
            <a:spLocks noChangeArrowheads="1"/>
          </p:cNvSpPr>
          <p:nvPr/>
        </p:nvSpPr>
        <p:spPr bwMode="auto">
          <a:xfrm>
            <a:off x="647700" y="5251450"/>
            <a:ext cx="1428750" cy="857250"/>
          </a:xfrm>
          <a:prstGeom prst="rect">
            <a:avLst/>
          </a:prstGeom>
          <a:gradFill rotWithShape="0">
            <a:gsLst>
              <a:gs pos="0">
                <a:srgbClr val="800080">
                  <a:gamma/>
                  <a:shade val="46275"/>
                  <a:invGamma/>
                </a:srgbClr>
              </a:gs>
              <a:gs pos="50000">
                <a:srgbClr val="800080"/>
              </a:gs>
              <a:gs pos="100000">
                <a:srgbClr val="80008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i="1">
              <a:effectLst>
                <a:outerShdw blurRad="38100" dist="38100" dir="2700000" algn="tl">
                  <a:srgbClr val="000000"/>
                </a:outerShdw>
              </a:effectLst>
              <a:latin typeface="MT Symbol" pitchFamily="82" charset="2"/>
            </a:endParaRPr>
          </a:p>
        </p:txBody>
      </p:sp>
      <p:sp>
        <p:nvSpPr>
          <p:cNvPr id="91146" name="Rectangle 10"/>
          <p:cNvSpPr>
            <a:spLocks noChangeArrowheads="1"/>
          </p:cNvSpPr>
          <p:nvPr/>
        </p:nvSpPr>
        <p:spPr bwMode="auto">
          <a:xfrm>
            <a:off x="2343150" y="5251450"/>
            <a:ext cx="1409700" cy="857250"/>
          </a:xfrm>
          <a:prstGeom prst="rect">
            <a:avLst/>
          </a:prstGeom>
          <a:gradFill rotWithShape="0">
            <a:gsLst>
              <a:gs pos="0">
                <a:srgbClr val="6600CC">
                  <a:gamma/>
                  <a:shade val="46275"/>
                  <a:invGamma/>
                </a:srgbClr>
              </a:gs>
              <a:gs pos="50000">
                <a:srgbClr val="6600CC"/>
              </a:gs>
              <a:gs pos="100000">
                <a:srgbClr val="6600CC">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i="1">
              <a:effectLst>
                <a:outerShdw blurRad="38100" dist="38100" dir="2700000" algn="tl">
                  <a:srgbClr val="000000"/>
                </a:outerShdw>
              </a:effectLst>
              <a:latin typeface="MT Symbol" pitchFamily="82" charset="2"/>
            </a:endParaRPr>
          </a:p>
        </p:txBody>
      </p:sp>
      <p:sp>
        <p:nvSpPr>
          <p:cNvPr id="91147" name="Rectangle 11"/>
          <p:cNvSpPr>
            <a:spLocks noChangeArrowheads="1"/>
          </p:cNvSpPr>
          <p:nvPr/>
        </p:nvSpPr>
        <p:spPr bwMode="auto">
          <a:xfrm>
            <a:off x="7391400" y="5251450"/>
            <a:ext cx="1428750" cy="857250"/>
          </a:xfrm>
          <a:prstGeom prst="rect">
            <a:avLst/>
          </a:prstGeom>
          <a:gradFill rotWithShape="0">
            <a:gsLst>
              <a:gs pos="0">
                <a:srgbClr val="808080">
                  <a:gamma/>
                  <a:shade val="46275"/>
                  <a:invGamma/>
                </a:srgbClr>
              </a:gs>
              <a:gs pos="50000">
                <a:srgbClr val="808080"/>
              </a:gs>
              <a:gs pos="100000">
                <a:srgbClr val="80808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effectLst>
                  <a:outerShdw blurRad="38100" dist="38100" dir="2700000" algn="tl">
                    <a:srgbClr val="000000"/>
                  </a:outerShdw>
                </a:effectLst>
              </a:rPr>
              <a:t>Increase </a:t>
            </a:r>
            <a:r>
              <a:rPr lang="en-US" altLang="en-US" i="1">
                <a:effectLst>
                  <a:outerShdw blurRad="38100" dist="38100" dir="2700000" algn="tl">
                    <a:srgbClr val="000000"/>
                  </a:outerShdw>
                </a:effectLst>
              </a:rPr>
              <a:t>n</a:t>
            </a:r>
          </a:p>
          <a:p>
            <a:r>
              <a:rPr lang="en-US" altLang="en-US">
                <a:effectLst>
                  <a:outerShdw blurRad="38100" dist="38100" dir="2700000" algn="tl">
                    <a:srgbClr val="000000"/>
                  </a:outerShdw>
                </a:effectLst>
              </a:rPr>
              <a:t>to </a:t>
            </a:r>
            <a:r>
              <a:rPr lang="en-US" altLang="en-US" u="sng">
                <a:effectLst>
                  <a:outerShdw blurRad="38100" dist="38100" dir="2700000" algn="tl">
                    <a:srgbClr val="000000"/>
                  </a:outerShdw>
                </a:effectLst>
              </a:rPr>
              <a:t>&gt;</a:t>
            </a:r>
            <a:r>
              <a:rPr lang="en-US" altLang="en-US">
                <a:effectLst>
                  <a:outerShdw blurRad="38100" dist="38100" dir="2700000" algn="tl">
                    <a:srgbClr val="000000"/>
                  </a:outerShdw>
                </a:effectLst>
              </a:rPr>
              <a:t> 30</a:t>
            </a:r>
            <a:endParaRPr lang="en-US" altLang="en-US" i="1">
              <a:effectLst>
                <a:outerShdw blurRad="38100" dist="38100" dir="2700000" algn="tl">
                  <a:srgbClr val="000000"/>
                </a:outerShdw>
              </a:effectLst>
              <a:latin typeface="MT Symbol" pitchFamily="82" charset="2"/>
            </a:endParaRPr>
          </a:p>
        </p:txBody>
      </p:sp>
      <p:sp>
        <p:nvSpPr>
          <p:cNvPr id="91148" name="Line 12"/>
          <p:cNvSpPr>
            <a:spLocks noChangeShapeType="1"/>
          </p:cNvSpPr>
          <p:nvPr/>
        </p:nvSpPr>
        <p:spPr bwMode="auto">
          <a:xfrm flipH="1">
            <a:off x="1638300" y="2743200"/>
            <a:ext cx="0" cy="2495550"/>
          </a:xfrm>
          <a:prstGeom prst="line">
            <a:avLst/>
          </a:prstGeom>
          <a:noFill/>
          <a:ln w="12700">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91149" name="Line 13"/>
          <p:cNvSpPr>
            <a:spLocks noChangeShapeType="1"/>
          </p:cNvSpPr>
          <p:nvPr/>
        </p:nvSpPr>
        <p:spPr bwMode="auto">
          <a:xfrm flipV="1">
            <a:off x="2724150" y="2324100"/>
            <a:ext cx="342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50" name="Line 14"/>
          <p:cNvSpPr>
            <a:spLocks noChangeShapeType="1"/>
          </p:cNvSpPr>
          <p:nvPr/>
        </p:nvSpPr>
        <p:spPr bwMode="auto">
          <a:xfrm>
            <a:off x="3067050" y="2324100"/>
            <a:ext cx="0" cy="647700"/>
          </a:xfrm>
          <a:prstGeom prst="line">
            <a:avLst/>
          </a:prstGeom>
          <a:noFill/>
          <a:ln w="12700">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91151" name="Line 15"/>
          <p:cNvSpPr>
            <a:spLocks noChangeShapeType="1"/>
          </p:cNvSpPr>
          <p:nvPr/>
        </p:nvSpPr>
        <p:spPr bwMode="auto">
          <a:xfrm flipH="1">
            <a:off x="1638300" y="1581150"/>
            <a:ext cx="2019300" cy="0"/>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91152" name="Line 16"/>
          <p:cNvSpPr>
            <a:spLocks noChangeShapeType="1"/>
          </p:cNvSpPr>
          <p:nvPr/>
        </p:nvSpPr>
        <p:spPr bwMode="auto">
          <a:xfrm>
            <a:off x="7677150" y="3771900"/>
            <a:ext cx="0" cy="1479550"/>
          </a:xfrm>
          <a:prstGeom prst="line">
            <a:avLst/>
          </a:prstGeom>
          <a:noFill/>
          <a:ln w="12700">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91153" name="Line 17"/>
          <p:cNvSpPr>
            <a:spLocks noChangeShapeType="1"/>
          </p:cNvSpPr>
          <p:nvPr/>
        </p:nvSpPr>
        <p:spPr bwMode="auto">
          <a:xfrm>
            <a:off x="6610350" y="4864100"/>
            <a:ext cx="0" cy="387350"/>
          </a:xfrm>
          <a:prstGeom prst="line">
            <a:avLst/>
          </a:prstGeom>
          <a:noFill/>
          <a:ln w="12700">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91154" name="Line 18"/>
          <p:cNvSpPr>
            <a:spLocks noChangeShapeType="1"/>
          </p:cNvSpPr>
          <p:nvPr/>
        </p:nvSpPr>
        <p:spPr bwMode="auto">
          <a:xfrm flipH="1">
            <a:off x="5162550" y="4133850"/>
            <a:ext cx="0" cy="1123950"/>
          </a:xfrm>
          <a:prstGeom prst="line">
            <a:avLst/>
          </a:prstGeom>
          <a:noFill/>
          <a:ln w="12700">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91155" name="Line 19"/>
          <p:cNvSpPr>
            <a:spLocks noChangeShapeType="1"/>
          </p:cNvSpPr>
          <p:nvPr/>
        </p:nvSpPr>
        <p:spPr bwMode="auto">
          <a:xfrm flipH="1">
            <a:off x="5676900" y="1581150"/>
            <a:ext cx="2000250" cy="0"/>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91156" name="Line 20"/>
          <p:cNvSpPr>
            <a:spLocks noChangeShapeType="1"/>
          </p:cNvSpPr>
          <p:nvPr/>
        </p:nvSpPr>
        <p:spPr bwMode="auto">
          <a:xfrm flipH="1">
            <a:off x="5162550" y="2838450"/>
            <a:ext cx="1428750" cy="0"/>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91157" name="Line 21"/>
          <p:cNvSpPr>
            <a:spLocks noChangeShapeType="1"/>
          </p:cNvSpPr>
          <p:nvPr/>
        </p:nvSpPr>
        <p:spPr bwMode="auto">
          <a:xfrm flipH="1">
            <a:off x="6629400" y="3714750"/>
            <a:ext cx="0" cy="450850"/>
          </a:xfrm>
          <a:prstGeom prst="line">
            <a:avLst/>
          </a:prstGeom>
          <a:noFill/>
          <a:ln w="12700">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graphicFrame>
        <p:nvGraphicFramePr>
          <p:cNvPr id="91158" name="Object 22"/>
          <p:cNvGraphicFramePr>
            <a:graphicFrameLocks noChangeAspect="1"/>
          </p:cNvGraphicFramePr>
          <p:nvPr/>
        </p:nvGraphicFramePr>
        <p:xfrm>
          <a:off x="723900" y="5270500"/>
          <a:ext cx="1281113" cy="782638"/>
        </p:xfrm>
        <a:graphic>
          <a:graphicData uri="http://schemas.openxmlformats.org/presentationml/2006/ole">
            <mc:AlternateContent xmlns:mc="http://schemas.openxmlformats.org/markup-compatibility/2006">
              <mc:Choice xmlns:v="urn:schemas-microsoft-com:vml" Requires="v">
                <p:oleObj spid="_x0000_s101526" name="Equation" r:id="rId4" imgW="685800" imgH="419040" progId="Equation.DSMT4">
                  <p:embed/>
                </p:oleObj>
              </mc:Choice>
              <mc:Fallback>
                <p:oleObj name="Equation" r:id="rId4" imgW="685800" imgH="419040" progId="Equation.DSMT4">
                  <p:embed/>
                  <p:pic>
                    <p:nvPicPr>
                      <p:cNvPr id="91158"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 y="5270500"/>
                        <a:ext cx="1281113" cy="78263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1159" name="Rectangle 23"/>
          <p:cNvSpPr>
            <a:spLocks noChangeArrowheads="1"/>
          </p:cNvSpPr>
          <p:nvPr/>
        </p:nvSpPr>
        <p:spPr bwMode="auto">
          <a:xfrm>
            <a:off x="4038600" y="5251450"/>
            <a:ext cx="1409700" cy="857250"/>
          </a:xfrm>
          <a:prstGeom prst="rect">
            <a:avLst/>
          </a:prstGeom>
          <a:gradFill rotWithShape="0">
            <a:gsLst>
              <a:gs pos="0">
                <a:srgbClr val="800080">
                  <a:gamma/>
                  <a:shade val="46275"/>
                  <a:invGamma/>
                </a:srgbClr>
              </a:gs>
              <a:gs pos="50000">
                <a:srgbClr val="800080"/>
              </a:gs>
              <a:gs pos="100000">
                <a:srgbClr val="800080">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i="1">
              <a:effectLst>
                <a:outerShdw blurRad="38100" dist="38100" dir="2700000" algn="tl">
                  <a:srgbClr val="000000"/>
                </a:outerShdw>
              </a:effectLst>
              <a:latin typeface="MT Symbol" pitchFamily="82" charset="2"/>
            </a:endParaRPr>
          </a:p>
        </p:txBody>
      </p:sp>
      <p:sp>
        <p:nvSpPr>
          <p:cNvPr id="91160" name="Rectangle 24"/>
          <p:cNvSpPr>
            <a:spLocks noChangeArrowheads="1"/>
          </p:cNvSpPr>
          <p:nvPr/>
        </p:nvSpPr>
        <p:spPr bwMode="auto">
          <a:xfrm>
            <a:off x="5734050" y="5251450"/>
            <a:ext cx="1409700" cy="857250"/>
          </a:xfrm>
          <a:prstGeom prst="rect">
            <a:avLst/>
          </a:prstGeom>
          <a:gradFill rotWithShape="0">
            <a:gsLst>
              <a:gs pos="0">
                <a:srgbClr val="6600CC">
                  <a:gamma/>
                  <a:shade val="46275"/>
                  <a:invGamma/>
                </a:srgbClr>
              </a:gs>
              <a:gs pos="50000">
                <a:srgbClr val="6600CC"/>
              </a:gs>
              <a:gs pos="100000">
                <a:srgbClr val="6600CC">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i="1">
              <a:effectLst>
                <a:outerShdw blurRad="38100" dist="38100" dir="2700000" algn="tl">
                  <a:srgbClr val="000000"/>
                </a:outerShdw>
              </a:effectLst>
              <a:latin typeface="MT Symbol" pitchFamily="82" charset="2"/>
            </a:endParaRPr>
          </a:p>
        </p:txBody>
      </p:sp>
      <p:graphicFrame>
        <p:nvGraphicFramePr>
          <p:cNvPr id="91161" name="Object 25"/>
          <p:cNvGraphicFramePr>
            <a:graphicFrameLocks noChangeAspect="1"/>
          </p:cNvGraphicFramePr>
          <p:nvPr/>
        </p:nvGraphicFramePr>
        <p:xfrm>
          <a:off x="2454275" y="5289550"/>
          <a:ext cx="1211263" cy="782638"/>
        </p:xfrm>
        <a:graphic>
          <a:graphicData uri="http://schemas.openxmlformats.org/presentationml/2006/ole">
            <mc:AlternateContent xmlns:mc="http://schemas.openxmlformats.org/markup-compatibility/2006">
              <mc:Choice xmlns:v="urn:schemas-microsoft-com:vml" Requires="v">
                <p:oleObj spid="_x0000_s101527" name="Equation" r:id="rId6" imgW="647640" imgH="419040" progId="Equation.DSMT4">
                  <p:embed/>
                </p:oleObj>
              </mc:Choice>
              <mc:Fallback>
                <p:oleObj name="Equation" r:id="rId6" imgW="647640" imgH="419040" progId="Equation.DSMT4">
                  <p:embed/>
                  <p:pic>
                    <p:nvPicPr>
                      <p:cNvPr id="91161" name="Object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4275" y="5289550"/>
                        <a:ext cx="1211263" cy="78263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1162" name="Object 26"/>
          <p:cNvGraphicFramePr>
            <a:graphicFrameLocks noChangeAspect="1"/>
          </p:cNvGraphicFramePr>
          <p:nvPr/>
        </p:nvGraphicFramePr>
        <p:xfrm>
          <a:off x="4114800" y="5289550"/>
          <a:ext cx="1281113" cy="782638"/>
        </p:xfrm>
        <a:graphic>
          <a:graphicData uri="http://schemas.openxmlformats.org/presentationml/2006/ole">
            <mc:AlternateContent xmlns:mc="http://schemas.openxmlformats.org/markup-compatibility/2006">
              <mc:Choice xmlns:v="urn:schemas-microsoft-com:vml" Requires="v">
                <p:oleObj spid="_x0000_s101528" name="Equation" r:id="rId8" imgW="685800" imgH="419040" progId="Equation.DSMT4">
                  <p:embed/>
                </p:oleObj>
              </mc:Choice>
              <mc:Fallback>
                <p:oleObj name="Equation" r:id="rId8" imgW="685800" imgH="419040" progId="Equation.DSMT4">
                  <p:embed/>
                  <p:pic>
                    <p:nvPicPr>
                      <p:cNvPr id="91162" name="Object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0" y="5289550"/>
                        <a:ext cx="1281113" cy="78263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1163" name="Object 27"/>
          <p:cNvGraphicFramePr>
            <a:graphicFrameLocks noChangeAspect="1"/>
          </p:cNvGraphicFramePr>
          <p:nvPr/>
        </p:nvGraphicFramePr>
        <p:xfrm>
          <a:off x="5868988" y="5289550"/>
          <a:ext cx="1162050" cy="782638"/>
        </p:xfrm>
        <a:graphic>
          <a:graphicData uri="http://schemas.openxmlformats.org/presentationml/2006/ole">
            <mc:AlternateContent xmlns:mc="http://schemas.openxmlformats.org/markup-compatibility/2006">
              <mc:Choice xmlns:v="urn:schemas-microsoft-com:vml" Requires="v">
                <p:oleObj spid="_x0000_s101529" name="Equation" r:id="rId10" imgW="622080" imgH="419040" progId="Equation.DSMT4">
                  <p:embed/>
                </p:oleObj>
              </mc:Choice>
              <mc:Fallback>
                <p:oleObj name="Equation" r:id="rId10" imgW="622080" imgH="419040" progId="Equation.DSMT4">
                  <p:embed/>
                  <p:pic>
                    <p:nvPicPr>
                      <p:cNvPr id="91163" name="Object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8988" y="5289550"/>
                        <a:ext cx="1162050" cy="78263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1164" name="Line 28"/>
          <p:cNvSpPr>
            <a:spLocks noChangeShapeType="1"/>
          </p:cNvSpPr>
          <p:nvPr/>
        </p:nvSpPr>
        <p:spPr bwMode="auto">
          <a:xfrm>
            <a:off x="6267450" y="3714750"/>
            <a:ext cx="361950" cy="0"/>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91165" name="Line 29"/>
          <p:cNvSpPr>
            <a:spLocks noChangeShapeType="1"/>
          </p:cNvSpPr>
          <p:nvPr/>
        </p:nvSpPr>
        <p:spPr bwMode="auto">
          <a:xfrm flipH="1">
            <a:off x="5162550" y="2838450"/>
            <a:ext cx="0" cy="457200"/>
          </a:xfrm>
          <a:prstGeom prst="line">
            <a:avLst/>
          </a:prstGeom>
          <a:noFill/>
          <a:ln w="12700">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91166" name="Line 30"/>
          <p:cNvSpPr>
            <a:spLocks noChangeShapeType="1"/>
          </p:cNvSpPr>
          <p:nvPr/>
        </p:nvSpPr>
        <p:spPr bwMode="auto">
          <a:xfrm flipH="1">
            <a:off x="7677150" y="1581150"/>
            <a:ext cx="0" cy="342900"/>
          </a:xfrm>
          <a:prstGeom prst="line">
            <a:avLst/>
          </a:prstGeom>
          <a:noFill/>
          <a:ln w="12700">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91167" name="Line 31"/>
          <p:cNvSpPr>
            <a:spLocks noChangeShapeType="1"/>
          </p:cNvSpPr>
          <p:nvPr/>
        </p:nvSpPr>
        <p:spPr bwMode="auto">
          <a:xfrm flipH="1">
            <a:off x="1638300" y="1581150"/>
            <a:ext cx="0" cy="342900"/>
          </a:xfrm>
          <a:prstGeom prst="line">
            <a:avLst/>
          </a:prstGeom>
          <a:noFill/>
          <a:ln w="12700">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91168" name="Text Box 32"/>
          <p:cNvSpPr txBox="1">
            <a:spLocks noChangeArrowheads="1"/>
          </p:cNvSpPr>
          <p:nvPr/>
        </p:nvSpPr>
        <p:spPr bwMode="auto">
          <a:xfrm>
            <a:off x="5956300" y="2411413"/>
            <a:ext cx="6223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effectLst>
                  <a:outerShdw blurRad="38100" dist="38100" dir="2700000" algn="tl">
                    <a:srgbClr val="000000"/>
                  </a:outerShdw>
                </a:effectLst>
              </a:rPr>
              <a:t>Yes</a:t>
            </a:r>
          </a:p>
        </p:txBody>
      </p:sp>
      <p:sp>
        <p:nvSpPr>
          <p:cNvPr id="91169" name="Text Box 33"/>
          <p:cNvSpPr txBox="1">
            <a:spLocks noChangeArrowheads="1"/>
          </p:cNvSpPr>
          <p:nvPr/>
        </p:nvSpPr>
        <p:spPr bwMode="auto">
          <a:xfrm>
            <a:off x="3035300" y="1154113"/>
            <a:ext cx="6223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effectLst>
                  <a:outerShdw blurRad="38100" dist="38100" dir="2700000" algn="tl">
                    <a:srgbClr val="000000"/>
                  </a:outerShdw>
                </a:effectLst>
              </a:rPr>
              <a:t>Yes</a:t>
            </a:r>
          </a:p>
        </p:txBody>
      </p:sp>
      <p:sp>
        <p:nvSpPr>
          <p:cNvPr id="91170" name="Text Box 34"/>
          <p:cNvSpPr txBox="1">
            <a:spLocks noChangeArrowheads="1"/>
          </p:cNvSpPr>
          <p:nvPr/>
        </p:nvSpPr>
        <p:spPr bwMode="auto">
          <a:xfrm>
            <a:off x="1019175" y="2800350"/>
            <a:ext cx="6223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effectLst>
                  <a:outerShdw blurRad="38100" dist="38100" dir="2700000" algn="tl">
                    <a:srgbClr val="000000"/>
                  </a:outerShdw>
                </a:effectLst>
              </a:rPr>
              <a:t>Yes</a:t>
            </a:r>
          </a:p>
        </p:txBody>
      </p:sp>
      <p:sp>
        <p:nvSpPr>
          <p:cNvPr id="91171" name="Text Box 35"/>
          <p:cNvSpPr txBox="1">
            <a:spLocks noChangeArrowheads="1"/>
          </p:cNvSpPr>
          <p:nvPr/>
        </p:nvSpPr>
        <p:spPr bwMode="auto">
          <a:xfrm>
            <a:off x="4540250" y="4191000"/>
            <a:ext cx="6223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effectLst>
                  <a:outerShdw blurRad="38100" dist="38100" dir="2700000" algn="tl">
                    <a:srgbClr val="000000"/>
                  </a:outerShdw>
                </a:effectLst>
              </a:rPr>
              <a:t>Yes</a:t>
            </a:r>
          </a:p>
        </p:txBody>
      </p:sp>
      <p:sp>
        <p:nvSpPr>
          <p:cNvPr id="91172" name="Text Box 36"/>
          <p:cNvSpPr txBox="1">
            <a:spLocks noChangeArrowheads="1"/>
          </p:cNvSpPr>
          <p:nvPr/>
        </p:nvSpPr>
        <p:spPr bwMode="auto">
          <a:xfrm>
            <a:off x="5788025" y="1154113"/>
            <a:ext cx="568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effectLst>
                  <a:outerShdw blurRad="38100" dist="38100" dir="2700000" algn="tl">
                    <a:srgbClr val="000000"/>
                  </a:outerShdw>
                </a:effectLst>
              </a:rPr>
              <a:t>No</a:t>
            </a:r>
          </a:p>
        </p:txBody>
      </p:sp>
      <p:sp>
        <p:nvSpPr>
          <p:cNvPr id="91173" name="Text Box 37"/>
          <p:cNvSpPr txBox="1">
            <a:spLocks noChangeArrowheads="1"/>
          </p:cNvSpPr>
          <p:nvPr/>
        </p:nvSpPr>
        <p:spPr bwMode="auto">
          <a:xfrm>
            <a:off x="6224588" y="3287713"/>
            <a:ext cx="568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effectLst>
                  <a:outerShdw blurRad="38100" dist="38100" dir="2700000" algn="tl">
                    <a:srgbClr val="000000"/>
                  </a:outerShdw>
                </a:effectLst>
              </a:rPr>
              <a:t>No</a:t>
            </a:r>
          </a:p>
        </p:txBody>
      </p:sp>
      <p:sp>
        <p:nvSpPr>
          <p:cNvPr id="91174" name="Text Box 38"/>
          <p:cNvSpPr txBox="1">
            <a:spLocks noChangeArrowheads="1"/>
          </p:cNvSpPr>
          <p:nvPr/>
        </p:nvSpPr>
        <p:spPr bwMode="auto">
          <a:xfrm>
            <a:off x="2693988" y="1897063"/>
            <a:ext cx="568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effectLst>
                  <a:outerShdw blurRad="38100" dist="38100" dir="2700000" algn="tl">
                    <a:srgbClr val="000000"/>
                  </a:outerShdw>
                </a:effectLst>
              </a:rPr>
              <a:t>No</a:t>
            </a:r>
          </a:p>
        </p:txBody>
      </p:sp>
      <p:sp>
        <p:nvSpPr>
          <p:cNvPr id="91175" name="Text Box 39"/>
          <p:cNvSpPr txBox="1">
            <a:spLocks noChangeArrowheads="1"/>
          </p:cNvSpPr>
          <p:nvPr/>
        </p:nvSpPr>
        <p:spPr bwMode="auto">
          <a:xfrm>
            <a:off x="7696200" y="3771900"/>
            <a:ext cx="5683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effectLst>
                  <a:outerShdw blurRad="38100" dist="38100" dir="2700000" algn="tl">
                    <a:srgbClr val="000000"/>
                  </a:outerShdw>
                </a:effectLst>
              </a:rPr>
              <a:t>No</a:t>
            </a:r>
          </a:p>
        </p:txBody>
      </p:sp>
      <p:sp>
        <p:nvSpPr>
          <p:cNvPr id="91176" name="Line 40"/>
          <p:cNvSpPr>
            <a:spLocks noChangeShapeType="1"/>
          </p:cNvSpPr>
          <p:nvPr/>
        </p:nvSpPr>
        <p:spPr bwMode="auto">
          <a:xfrm>
            <a:off x="3060700" y="3695700"/>
            <a:ext cx="0" cy="1562100"/>
          </a:xfrm>
          <a:prstGeom prst="line">
            <a:avLst/>
          </a:prstGeom>
          <a:noFill/>
          <a:ln w="12700">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799564229"/>
      </p:ext>
    </p:extLst>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964" y="274061"/>
            <a:ext cx="7772400" cy="814387"/>
          </a:xfrm>
        </p:spPr>
        <p:txBody>
          <a:bodyPr/>
          <a:lstStyle/>
          <a:p>
            <a:r>
              <a:rPr lang="en-US" dirty="0" smtClean="0"/>
              <a:t>Example</a:t>
            </a:r>
            <a:r>
              <a:rPr lang="en-US" dirty="0"/>
              <a:t>: pollution standard (</a:t>
            </a:r>
            <a:r>
              <a:rPr lang="en-US" dirty="0" smtClean="0"/>
              <a:t>Solve using SPSS)</a:t>
            </a:r>
            <a:endParaRPr lang="en-US" dirty="0"/>
          </a:p>
        </p:txBody>
      </p:sp>
      <p:sp>
        <p:nvSpPr>
          <p:cNvPr id="3" name="Content Placeholder 2"/>
          <p:cNvSpPr>
            <a:spLocks noGrp="1"/>
          </p:cNvSpPr>
          <p:nvPr>
            <p:ph idx="1"/>
          </p:nvPr>
        </p:nvSpPr>
        <p:spPr>
          <a:xfrm>
            <a:off x="457199" y="1316181"/>
            <a:ext cx="8312728" cy="4613563"/>
          </a:xfrm>
        </p:spPr>
        <p:txBody>
          <a:bodyPr/>
          <a:lstStyle/>
          <a:p>
            <a:pPr marL="0" indent="0" algn="justLow">
              <a:buNone/>
            </a:pPr>
            <a:r>
              <a:rPr lang="en-US" sz="2200" dirty="0"/>
              <a:t>Ford Motor Company wants to test a new type of engine to determine whether it meets new air-pollution standards. The mean emission of all engines of this type must be less than 20 parts per million (ppm) of carbon. Ten engines are manufactured for testing purposes and the emission level of each is determined. The data in ppm is listed below</a:t>
            </a:r>
            <a:r>
              <a:rPr lang="en-US" sz="2200" dirty="0" smtClean="0"/>
              <a:t>.</a:t>
            </a:r>
          </a:p>
          <a:p>
            <a:pPr marL="0" indent="0" algn="justLow">
              <a:buNone/>
            </a:pPr>
            <a:endParaRPr lang="en-US" sz="2200" dirty="0"/>
          </a:p>
          <a:p>
            <a:pPr marL="0" indent="0" algn="justLow">
              <a:buNone/>
            </a:pPr>
            <a:r>
              <a:rPr lang="en-US" sz="2200" dirty="0"/>
              <a:t>	15.6 </a:t>
            </a:r>
            <a:r>
              <a:rPr lang="en-US" sz="2200" dirty="0" smtClean="0"/>
              <a:t> 16.2  </a:t>
            </a:r>
            <a:r>
              <a:rPr lang="en-US" sz="2200" dirty="0"/>
              <a:t>22.5 </a:t>
            </a:r>
            <a:r>
              <a:rPr lang="en-US" sz="2200" dirty="0" smtClean="0"/>
              <a:t> 20.5  16.4  19.4  16.6  17.9  12.7  13.9</a:t>
            </a:r>
          </a:p>
          <a:p>
            <a:pPr marL="0" indent="0" algn="justLow">
              <a:buNone/>
            </a:pPr>
            <a:endParaRPr lang="en-US" sz="2200" dirty="0"/>
          </a:p>
          <a:p>
            <a:pPr marL="0" indent="0" algn="justLow">
              <a:buNone/>
            </a:pPr>
            <a:r>
              <a:rPr lang="en-US" sz="2200" dirty="0"/>
              <a:t>At </a:t>
            </a:r>
            <a:r>
              <a:rPr lang="en-US" altLang="en-US" sz="2000" i="1" dirty="0">
                <a:latin typeface="Symbol" panose="05050102010706020507" pitchFamily="18" charset="2"/>
              </a:rPr>
              <a:t>a </a:t>
            </a:r>
            <a:r>
              <a:rPr lang="en-US" sz="2200" dirty="0" smtClean="0"/>
              <a:t>=</a:t>
            </a:r>
            <a:r>
              <a:rPr lang="en-US" sz="2200" dirty="0"/>
              <a:t>0.01, do the data supply sufficient evidence to allow Ford to conclude that this type of engine meets the pollution standard?</a:t>
            </a:r>
          </a:p>
          <a:p>
            <a:pPr marL="0" indent="0">
              <a:buNone/>
            </a:pPr>
            <a:r>
              <a:rPr lang="en-US" sz="2200" dirty="0" smtClean="0"/>
              <a:t>  </a:t>
            </a:r>
            <a:endParaRPr lang="en-US" sz="2200" dirty="0"/>
          </a:p>
        </p:txBody>
      </p:sp>
    </p:spTree>
    <p:extLst>
      <p:ext uri="{BB962C8B-B14F-4D97-AF65-F5344CB8AC3E}">
        <p14:creationId xmlns:p14="http://schemas.microsoft.com/office/powerpoint/2010/main" val="1874809774"/>
      </p:ext>
    </p:extLst>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of the Example</a:t>
            </a:r>
            <a:endParaRPr lang="en-US" dirty="0"/>
          </a:p>
        </p:txBody>
      </p:sp>
      <p:pic>
        <p:nvPicPr>
          <p:cNvPr id="4" name="Content Placeholder 3"/>
          <p:cNvPicPr>
            <a:picLocks noGrp="1" noChangeAspect="1"/>
          </p:cNvPicPr>
          <p:nvPr>
            <p:ph idx="1"/>
          </p:nvPr>
        </p:nvPicPr>
        <p:blipFill>
          <a:blip r:embed="rId2"/>
          <a:stretch>
            <a:fillRect/>
          </a:stretch>
        </p:blipFill>
        <p:spPr>
          <a:xfrm>
            <a:off x="625043" y="1767722"/>
            <a:ext cx="8013267" cy="4369841"/>
          </a:xfrm>
          <a:prstGeom prst="rect">
            <a:avLst/>
          </a:prstGeom>
        </p:spPr>
      </p:pic>
      <p:pic>
        <p:nvPicPr>
          <p:cNvPr id="5" name="Picture 4"/>
          <p:cNvPicPr>
            <a:picLocks noChangeAspect="1"/>
          </p:cNvPicPr>
          <p:nvPr/>
        </p:nvPicPr>
        <p:blipFill>
          <a:blip r:embed="rId3"/>
          <a:stretch>
            <a:fillRect/>
          </a:stretch>
        </p:blipFill>
        <p:spPr>
          <a:xfrm>
            <a:off x="5153890" y="2512148"/>
            <a:ext cx="3304310" cy="2880988"/>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2050473" y="1169136"/>
                <a:ext cx="4572000" cy="430887"/>
              </a:xfrm>
              <a:prstGeom prst="rect">
                <a:avLst/>
              </a:prstGeom>
            </p:spPr>
            <p:txBody>
              <a:bodyPr>
                <a:spAutoFit/>
              </a:bodyPr>
              <a:lstStyle/>
              <a:p>
                <a:r>
                  <a:rPr lang="pt-BR" dirty="0" smtClean="0"/>
                  <a:t> </a:t>
                </a:r>
                <a14:m>
                  <m:oMath xmlns:m="http://schemas.openxmlformats.org/officeDocument/2006/math">
                    <m:sSub>
                      <m:sSubPr>
                        <m:ctrlPr>
                          <a:rPr lang="pt-BR"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oMath>
                </a14:m>
                <a:r>
                  <a:rPr lang="pt-BR" dirty="0" smtClean="0"/>
                  <a:t> 20    vs  </a:t>
                </a:r>
                <a14:m>
                  <m:oMath xmlns:m="http://schemas.openxmlformats.org/officeDocument/2006/math">
                    <m:sSub>
                      <m:sSubPr>
                        <m:ctrlPr>
                          <a:rPr lang="pt-BR" i="1">
                            <a:latin typeface="Cambria Math" panose="02040503050406030204" pitchFamily="18" charset="0"/>
                          </a:rPr>
                        </m:ctrlPr>
                      </m:sSubPr>
                      <m:e>
                        <m:r>
                          <a:rPr lang="en-US" i="1">
                            <a:latin typeface="Cambria Math" panose="02040503050406030204" pitchFamily="18" charset="0"/>
                          </a:rPr>
                          <m:t>𝐻</m:t>
                        </m:r>
                      </m:e>
                      <m:sub>
                        <m:r>
                          <a:rPr lang="en-US" b="0" i="1" smtClean="0">
                            <a:latin typeface="Cambria Math" panose="02040503050406030204" pitchFamily="18" charset="0"/>
                          </a:rPr>
                          <m:t>𝑎</m:t>
                        </m:r>
                      </m:sub>
                    </m:sSub>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𝜇</m:t>
                    </m:r>
                    <m:r>
                      <a:rPr lang="en-US"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20</m:t>
                    </m:r>
                  </m:oMath>
                </a14:m>
                <a:r>
                  <a:rPr lang="pt-BR" dirty="0"/>
                  <a:t> </a:t>
                </a:r>
                <a:r>
                  <a:rPr lang="pt-BR" dirty="0" smtClean="0"/>
                  <a:t> </a:t>
                </a:r>
                <a:endParaRPr lang="pt-BR" dirty="0"/>
              </a:p>
            </p:txBody>
          </p:sp>
        </mc:Choice>
        <mc:Fallback>
          <p:sp>
            <p:nvSpPr>
              <p:cNvPr id="6" name="Rectangle 5"/>
              <p:cNvSpPr>
                <a:spLocks noRot="1" noChangeAspect="1" noMove="1" noResize="1" noEditPoints="1" noAdjustHandles="1" noChangeArrowheads="1" noChangeShapeType="1" noTextEdit="1"/>
              </p:cNvSpPr>
              <p:nvPr/>
            </p:nvSpPr>
            <p:spPr>
              <a:xfrm>
                <a:off x="2050473" y="1169136"/>
                <a:ext cx="4572000" cy="430887"/>
              </a:xfrm>
              <a:prstGeom prst="rect">
                <a:avLst/>
              </a:prstGeom>
              <a:blipFill>
                <a:blip r:embed="rId4"/>
                <a:stretch>
                  <a:fillRect t="-10000" b="-371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1136072" y="802512"/>
                <a:ext cx="6982691" cy="430887"/>
              </a:xfrm>
              <a:prstGeom prst="rect">
                <a:avLst/>
              </a:prstGeom>
            </p:spPr>
            <p:txBody>
              <a:bodyPr wrap="square">
                <a:spAutoFit/>
              </a:bodyPr>
              <a:lstStyle/>
              <a:p>
                <a14:m>
                  <m:oMath xmlns:m="http://schemas.openxmlformats.org/officeDocument/2006/math">
                    <m:r>
                      <a:rPr lang="en-US" b="0" i="1" smtClean="0">
                        <a:latin typeface="Cambria Math" panose="02040503050406030204" pitchFamily="18" charset="0"/>
                        <a:ea typeface="Cambria Math" panose="02040503050406030204" pitchFamily="18" charset="0"/>
                      </a:rPr>
                      <m:t>𝜇</m:t>
                    </m:r>
                  </m:oMath>
                </a14:m>
                <a:r>
                  <a:rPr lang="pt-BR" dirty="0" smtClean="0"/>
                  <a:t>= avergae carbon parts emmitted per million (ppm)  </a:t>
                </a:r>
                <a:endParaRPr lang="pt-BR" dirty="0"/>
              </a:p>
            </p:txBody>
          </p:sp>
        </mc:Choice>
        <mc:Fallback>
          <p:sp>
            <p:nvSpPr>
              <p:cNvPr id="8" name="Rectangle 7"/>
              <p:cNvSpPr>
                <a:spLocks noRot="1" noChangeAspect="1" noMove="1" noResize="1" noEditPoints="1" noAdjustHandles="1" noChangeArrowheads="1" noChangeShapeType="1" noTextEdit="1"/>
              </p:cNvSpPr>
              <p:nvPr/>
            </p:nvSpPr>
            <p:spPr>
              <a:xfrm>
                <a:off x="1136072" y="802512"/>
                <a:ext cx="6982691" cy="430887"/>
              </a:xfrm>
              <a:prstGeom prst="rect">
                <a:avLst/>
              </a:prstGeom>
              <a:blipFill>
                <a:blip r:embed="rId5"/>
                <a:stretch>
                  <a:fillRect t="-10000" r="-1483" b="-37143"/>
                </a:stretch>
              </a:blipFill>
            </p:spPr>
            <p:txBody>
              <a:bodyPr/>
              <a:lstStyle/>
              <a:p>
                <a:r>
                  <a:rPr lang="en-US">
                    <a:noFill/>
                  </a:rPr>
                  <a:t> </a:t>
                </a:r>
              </a:p>
            </p:txBody>
          </p:sp>
        </mc:Fallback>
      </mc:AlternateContent>
    </p:spTree>
    <p:extLst>
      <p:ext uri="{BB962C8B-B14F-4D97-AF65-F5344CB8AC3E}">
        <p14:creationId xmlns:p14="http://schemas.microsoft.com/office/powerpoint/2010/main" val="457486939"/>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30381" y="256454"/>
            <a:ext cx="7772400" cy="642937"/>
          </a:xfrm>
          <a:noFill/>
          <a:ln/>
        </p:spPr>
        <p:txBody>
          <a:bodyPr/>
          <a:lstStyle/>
          <a:p>
            <a:r>
              <a:rPr lang="en-US" altLang="en-US" dirty="0"/>
              <a:t>Developing Null and Alternative Hypotheses</a:t>
            </a:r>
          </a:p>
        </p:txBody>
      </p:sp>
      <p:sp>
        <p:nvSpPr>
          <p:cNvPr id="6147" name="Rectangle 3"/>
          <p:cNvSpPr>
            <a:spLocks noGrp="1" noChangeArrowheads="1"/>
          </p:cNvSpPr>
          <p:nvPr>
            <p:ph type="body" idx="1"/>
          </p:nvPr>
        </p:nvSpPr>
        <p:spPr>
          <a:xfrm>
            <a:off x="415636" y="1090612"/>
            <a:ext cx="8201891" cy="4949970"/>
          </a:xfrm>
          <a:noFill/>
          <a:ln/>
        </p:spPr>
        <p:txBody>
          <a:bodyPr/>
          <a:lstStyle/>
          <a:p>
            <a:pPr algn="justLow">
              <a:lnSpc>
                <a:spcPct val="90000"/>
              </a:lnSpc>
            </a:pPr>
            <a:r>
              <a:rPr lang="en-US" altLang="en-US" sz="2200" u="sng" dirty="0"/>
              <a:t>Hypothesis testing</a:t>
            </a:r>
            <a:r>
              <a:rPr lang="en-US" altLang="en-US" sz="2200" dirty="0"/>
              <a:t> can be used to determine whether a statement about the value of a population parameter should or should not be rejected</a:t>
            </a:r>
            <a:r>
              <a:rPr lang="en-US" altLang="en-US" sz="2200" dirty="0" smtClean="0"/>
              <a:t>.</a:t>
            </a:r>
          </a:p>
          <a:p>
            <a:pPr marL="0" indent="0" algn="justLow">
              <a:lnSpc>
                <a:spcPct val="90000"/>
              </a:lnSpc>
              <a:buNone/>
            </a:pPr>
            <a:endParaRPr lang="en-US" altLang="en-US" sz="2200" dirty="0"/>
          </a:p>
          <a:p>
            <a:pPr algn="justLow">
              <a:lnSpc>
                <a:spcPct val="90000"/>
              </a:lnSpc>
            </a:pPr>
            <a:r>
              <a:rPr lang="en-US" altLang="en-US" sz="2200" dirty="0"/>
              <a:t>The </a:t>
            </a:r>
            <a:r>
              <a:rPr lang="en-US" altLang="en-US" sz="2200" u="sng" dirty="0">
                <a:solidFill>
                  <a:srgbClr val="FFFF00"/>
                </a:solidFill>
              </a:rPr>
              <a:t>null hypothesis</a:t>
            </a:r>
            <a:r>
              <a:rPr lang="en-US" altLang="en-US" sz="2200" i="1" dirty="0"/>
              <a:t>, </a:t>
            </a:r>
            <a:r>
              <a:rPr lang="en-US" altLang="en-US" sz="2200" dirty="0"/>
              <a:t>denoted by </a:t>
            </a:r>
            <a:r>
              <a:rPr lang="en-US" altLang="en-US" sz="2200" i="1" dirty="0"/>
              <a:t>H</a:t>
            </a:r>
            <a:r>
              <a:rPr lang="en-US" altLang="en-US" sz="2200" baseline="-25000" dirty="0"/>
              <a:t>0 </a:t>
            </a:r>
            <a:r>
              <a:rPr lang="en-US" altLang="en-US" sz="2200" i="1" dirty="0"/>
              <a:t>, </a:t>
            </a:r>
            <a:r>
              <a:rPr lang="en-US" altLang="en-US" sz="2200" dirty="0"/>
              <a:t>is a tentative assumption about a population parameter</a:t>
            </a:r>
            <a:r>
              <a:rPr lang="en-US" altLang="en-US" sz="2200" dirty="0" smtClean="0"/>
              <a:t>.</a:t>
            </a:r>
          </a:p>
          <a:p>
            <a:pPr marL="0" indent="0" algn="justLow">
              <a:lnSpc>
                <a:spcPct val="90000"/>
              </a:lnSpc>
              <a:buNone/>
            </a:pPr>
            <a:endParaRPr lang="en-US" altLang="en-US" sz="2200" dirty="0"/>
          </a:p>
          <a:p>
            <a:pPr algn="justLow">
              <a:lnSpc>
                <a:spcPct val="90000"/>
              </a:lnSpc>
            </a:pPr>
            <a:r>
              <a:rPr lang="en-US" altLang="en-US" sz="2200" dirty="0"/>
              <a:t>The </a:t>
            </a:r>
            <a:r>
              <a:rPr lang="en-US" altLang="en-US" sz="2200" u="sng" dirty="0">
                <a:solidFill>
                  <a:srgbClr val="FFFF00"/>
                </a:solidFill>
              </a:rPr>
              <a:t>alternative hypothesis</a:t>
            </a:r>
            <a:r>
              <a:rPr lang="en-US" altLang="en-US" sz="2200" dirty="0"/>
              <a:t>, denoted by </a:t>
            </a:r>
            <a:r>
              <a:rPr lang="en-US" altLang="en-US" sz="2200" i="1" dirty="0"/>
              <a:t>H</a:t>
            </a:r>
            <a:r>
              <a:rPr lang="en-US" altLang="en-US" sz="2200" baseline="-25000" dirty="0"/>
              <a:t>a</a:t>
            </a:r>
            <a:r>
              <a:rPr lang="en-US" altLang="en-US" sz="2200" dirty="0"/>
              <a:t>, is the opposite of what is stated in the null hypothesis</a:t>
            </a:r>
            <a:r>
              <a:rPr lang="en-US" altLang="en-US" sz="2200" dirty="0" smtClean="0"/>
              <a:t>.</a:t>
            </a:r>
          </a:p>
          <a:p>
            <a:pPr marL="0" indent="0" algn="justLow">
              <a:lnSpc>
                <a:spcPct val="90000"/>
              </a:lnSpc>
              <a:buNone/>
            </a:pPr>
            <a:endParaRPr lang="en-US" altLang="en-US" sz="2200" dirty="0"/>
          </a:p>
          <a:p>
            <a:pPr algn="justLow">
              <a:lnSpc>
                <a:spcPct val="90000"/>
              </a:lnSpc>
            </a:pPr>
            <a:r>
              <a:rPr lang="en-US" altLang="en-US" sz="2200" dirty="0"/>
              <a:t>Hypothesis testing is similar to a criminal trial.  The hypotheses are:</a:t>
            </a:r>
          </a:p>
          <a:p>
            <a:pPr algn="justLow">
              <a:lnSpc>
                <a:spcPct val="90000"/>
              </a:lnSpc>
              <a:buFont typeface="Monotype Sorts" pitchFamily="2" charset="2"/>
              <a:buNone/>
            </a:pPr>
            <a:r>
              <a:rPr lang="en-US" altLang="en-US" sz="2200" dirty="0"/>
              <a:t>			</a:t>
            </a:r>
            <a:r>
              <a:rPr lang="en-US" altLang="en-US" sz="2200" i="1" dirty="0"/>
              <a:t>H</a:t>
            </a:r>
            <a:r>
              <a:rPr lang="en-US" altLang="en-US" sz="2200" baseline="-25000" dirty="0"/>
              <a:t>0</a:t>
            </a:r>
            <a:r>
              <a:rPr lang="en-US" altLang="en-US" sz="2200" dirty="0"/>
              <a:t>:  The defendant is innocent</a:t>
            </a:r>
          </a:p>
          <a:p>
            <a:pPr algn="justLow">
              <a:lnSpc>
                <a:spcPct val="90000"/>
              </a:lnSpc>
              <a:buFont typeface="Monotype Sorts" pitchFamily="2" charset="2"/>
              <a:buNone/>
            </a:pPr>
            <a:r>
              <a:rPr lang="en-US" altLang="en-US" sz="2200" dirty="0"/>
              <a:t>			</a:t>
            </a:r>
            <a:r>
              <a:rPr lang="en-US" altLang="en-US" sz="2200" i="1" dirty="0"/>
              <a:t>H</a:t>
            </a:r>
            <a:r>
              <a:rPr lang="en-US" altLang="en-US" sz="2200" baseline="-25000" dirty="0"/>
              <a:t>a</a:t>
            </a:r>
            <a:r>
              <a:rPr lang="en-US" altLang="en-US" sz="2200" dirty="0"/>
              <a:t>:  The defendant is guilty</a:t>
            </a:r>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29491" y="3339375"/>
                <a:ext cx="8423564" cy="2825897"/>
              </a:xfrm>
            </p:spPr>
            <p:txBody>
              <a:bodyPr/>
              <a:lstStyle/>
              <a:p>
                <a14:m>
                  <m:oMath xmlns:m="http://schemas.openxmlformats.org/officeDocument/2006/math">
                    <m:r>
                      <m:rPr>
                        <m:sty m:val="p"/>
                      </m:rPr>
                      <a:rPr lang="en-US" sz="2200" b="0" i="0" smtClean="0">
                        <a:latin typeface="Cambria Math" panose="02040503050406030204" pitchFamily="18" charset="0"/>
                      </a:rPr>
                      <m:t>The</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test</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statistic</m:t>
                    </m:r>
                    <m:r>
                      <a:rPr lang="en-US" sz="2200" b="0" i="0" smtClean="0">
                        <a:latin typeface="Cambria Math" panose="02040503050406030204" pitchFamily="18" charset="0"/>
                      </a:rPr>
                      <m:t>:</m:t>
                    </m:r>
                  </m:oMath>
                </a14:m>
                <a:endParaRPr lang="en-US" sz="2200" b="0" dirty="0" smtClean="0"/>
              </a:p>
              <a:p>
                <a:pPr marL="0" indent="0">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𝑡</m:t>
                      </m:r>
                      <m:r>
                        <a:rPr lang="en-US" sz="2200" b="0" i="1" smtClean="0">
                          <a:latin typeface="Cambria Math" panose="02040503050406030204" pitchFamily="18" charset="0"/>
                        </a:rPr>
                        <m:t>=−</m:t>
                      </m:r>
                      <m:r>
                        <a:rPr lang="en-US" sz="2200" b="0" i="1" smtClean="0">
                          <a:latin typeface="Cambria Math" panose="02040503050406030204" pitchFamily="18" charset="0"/>
                        </a:rPr>
                        <m:t>3</m:t>
                      </m:r>
                      <m:r>
                        <a:rPr lang="en-US" sz="2200" b="0" i="1" smtClean="0">
                          <a:latin typeface="Cambria Math" panose="02040503050406030204" pitchFamily="18" charset="0"/>
                        </a:rPr>
                        <m:t>.</m:t>
                      </m:r>
                      <m:r>
                        <a:rPr lang="en-US" sz="2200" b="0" i="1" smtClean="0">
                          <a:latin typeface="Cambria Math" panose="02040503050406030204" pitchFamily="18" charset="0"/>
                        </a:rPr>
                        <m:t>002</m:t>
                      </m:r>
                      <m:r>
                        <a:rPr lang="en-US" sz="2200" b="0" i="1" smtClean="0">
                          <a:latin typeface="Cambria Math" panose="02040503050406030204" pitchFamily="18" charset="0"/>
                        </a:rPr>
                        <m:t>, </m:t>
                      </m:r>
                      <m:r>
                        <a:rPr lang="en-US" sz="2200" b="0" i="1" smtClean="0">
                          <a:latin typeface="Cambria Math" panose="02040503050406030204" pitchFamily="18" charset="0"/>
                        </a:rPr>
                        <m:t>𝑤𝑖𝑡</m:t>
                      </m:r>
                      <m:r>
                        <a:rPr lang="en-US" sz="2200" b="0" i="1" smtClean="0">
                          <a:latin typeface="Cambria Math" panose="02040503050406030204" pitchFamily="18" charset="0"/>
                        </a:rPr>
                        <m:t>h</m:t>
                      </m:r>
                      <m:r>
                        <a:rPr lang="en-US" sz="2200" b="0" i="1" smtClean="0">
                          <a:latin typeface="Cambria Math" panose="02040503050406030204" pitchFamily="18" charset="0"/>
                        </a:rPr>
                        <m:t> </m:t>
                      </m:r>
                      <m:r>
                        <a:rPr lang="en-US" sz="2200" b="0" i="1" smtClean="0">
                          <a:latin typeface="Cambria Math" panose="02040503050406030204" pitchFamily="18" charset="0"/>
                        </a:rPr>
                        <m:t>𝑑𝑓</m:t>
                      </m:r>
                      <m:r>
                        <a:rPr lang="en-US" sz="2200" b="0" i="1" smtClean="0">
                          <a:latin typeface="Cambria Math" panose="02040503050406030204" pitchFamily="18" charset="0"/>
                        </a:rPr>
                        <m:t>=</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10</m:t>
                          </m:r>
                          <m:r>
                            <a:rPr lang="en-US" sz="2200" b="0" i="1" smtClean="0">
                              <a:latin typeface="Cambria Math" panose="02040503050406030204" pitchFamily="18" charset="0"/>
                            </a:rPr>
                            <m:t>−</m:t>
                          </m:r>
                          <m:r>
                            <a:rPr lang="en-US" sz="2200" b="0" i="1" smtClean="0">
                              <a:latin typeface="Cambria Math" panose="02040503050406030204" pitchFamily="18" charset="0"/>
                            </a:rPr>
                            <m:t>1</m:t>
                          </m:r>
                          <m:r>
                            <a:rPr lang="en-US" sz="2200" b="0" i="1" smtClean="0">
                              <a:latin typeface="Cambria Math" panose="02040503050406030204" pitchFamily="18" charset="0"/>
                            </a:rPr>
                            <m:t>=</m:t>
                          </m:r>
                          <m:r>
                            <a:rPr lang="en-US" sz="2200" b="0" i="1" smtClean="0">
                              <a:latin typeface="Cambria Math" panose="02040503050406030204" pitchFamily="18" charset="0"/>
                            </a:rPr>
                            <m:t>9</m:t>
                          </m:r>
                        </m:e>
                      </m:d>
                    </m:oMath>
                  </m:oMathPara>
                </a14:m>
                <a:endParaRPr lang="en-US" sz="2200" b="0" dirty="0" smtClean="0"/>
              </a:p>
              <a:p>
                <a:pPr marL="0" indent="0">
                  <a:buNone/>
                </a:pPr>
                <a:r>
                  <a:rPr lang="en-US" sz="2200" b="0" dirty="0" smtClean="0"/>
                  <a:t>                       </a:t>
                </a:r>
                <a14:m>
                  <m:oMath xmlns:m="http://schemas.openxmlformats.org/officeDocument/2006/math">
                    <m:r>
                      <m:rPr>
                        <m:sty m:val="p"/>
                      </m:rPr>
                      <a:rPr lang="en-US" sz="2200" b="0" i="0" smtClean="0">
                        <a:latin typeface="Cambria Math" panose="02040503050406030204" pitchFamily="18" charset="0"/>
                      </a:rPr>
                      <m:t>The</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p</m:t>
                    </m:r>
                    <m:r>
                      <a:rPr lang="en-US" sz="2200" b="0" i="0" smtClean="0">
                        <a:latin typeface="Cambria Math" panose="02040503050406030204" pitchFamily="18" charset="0"/>
                      </a:rPr>
                      <m:t>−</m:t>
                    </m:r>
                    <m:r>
                      <m:rPr>
                        <m:sty m:val="p"/>
                      </m:rPr>
                      <a:rPr lang="en-US" sz="2200" b="0" i="0" smtClean="0">
                        <a:latin typeface="Cambria Math" panose="02040503050406030204" pitchFamily="18" charset="0"/>
                      </a:rPr>
                      <m:t>value</m:t>
                    </m:r>
                    <m:r>
                      <a:rPr lang="en-US" sz="2200" b="0" i="1" smtClean="0">
                        <a:latin typeface="Cambria Math" panose="02040503050406030204" pitchFamily="18" charset="0"/>
                      </a:rPr>
                      <m:t>=</m:t>
                    </m:r>
                  </m:oMath>
                </a14:m>
                <a:r>
                  <a:rPr lang="en-US" sz="2200" dirty="0" smtClean="0"/>
                  <a:t> Sig.(2 tailed)/2= 0.0075,</a:t>
                </a:r>
              </a:p>
              <a:p>
                <a:pPr marL="0" indent="0" algn="justLow">
                  <a:buNone/>
                </a:pPr>
                <a:r>
                  <a:rPr lang="en-US" sz="2200" dirty="0" smtClean="0"/>
                  <a:t>Since the p-value=0.0075 &lt; </a:t>
                </a:r>
                <a14:m>
                  <m:oMath xmlns:m="http://schemas.openxmlformats.org/officeDocument/2006/math">
                    <m:r>
                      <a:rPr lang="en-US" sz="2200" i="1" smtClean="0">
                        <a:latin typeface="Cambria Math" panose="02040503050406030204" pitchFamily="18" charset="0"/>
                        <a:ea typeface="Cambria Math" panose="02040503050406030204" pitchFamily="18" charset="0"/>
                      </a:rPr>
                      <m:t>𝛼</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0</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01</m:t>
                    </m:r>
                  </m:oMath>
                </a14:m>
                <a:r>
                  <a:rPr lang="en-US" sz="2200" dirty="0" smtClean="0"/>
                  <a:t>, we reject </a:t>
                </a:r>
                <a14:m>
                  <m:oMath xmlns:m="http://schemas.openxmlformats.org/officeDocument/2006/math">
                    <m:sSub>
                      <m:sSubPr>
                        <m:ctrlPr>
                          <a:rPr lang="pt-BR" sz="2000" i="1">
                            <a:latin typeface="Cambria Math" panose="02040503050406030204" pitchFamily="18" charset="0"/>
                          </a:rPr>
                        </m:ctrlPr>
                      </m:sSubPr>
                      <m:e>
                        <m:r>
                          <a:rPr lang="en-US" sz="2000" i="1">
                            <a:latin typeface="Cambria Math" panose="02040503050406030204" pitchFamily="18" charset="0"/>
                          </a:rPr>
                          <m:t>𝐻</m:t>
                        </m:r>
                      </m:e>
                      <m:sub>
                        <m:r>
                          <a:rPr lang="en-US" sz="2000" i="1">
                            <a:latin typeface="Cambria Math" panose="02040503050406030204" pitchFamily="18" charset="0"/>
                          </a:rPr>
                          <m:t>0</m:t>
                        </m:r>
                      </m:sub>
                    </m:sSub>
                  </m:oMath>
                </a14:m>
                <a:r>
                  <a:rPr lang="en-US" sz="2200" dirty="0" smtClean="0"/>
                  <a:t>. Therefore, we conclude (at the 1% significance level) that </a:t>
                </a:r>
                <a:r>
                  <a:rPr lang="en-US" sz="2200" dirty="0"/>
                  <a:t>the data supply sufficient evidence to allow Ford to conclude that this type of engine meets the pollution </a:t>
                </a:r>
                <a:r>
                  <a:rPr lang="en-US" sz="2200" dirty="0" smtClean="0"/>
                  <a:t>standards.  </a:t>
                </a:r>
                <a:endParaRPr lang="en-US" sz="2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29491" y="3339375"/>
                <a:ext cx="8423564" cy="2825897"/>
              </a:xfrm>
              <a:blipFill>
                <a:blip r:embed="rId2"/>
                <a:stretch>
                  <a:fillRect l="-1013" r="-217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914401" y="734291"/>
            <a:ext cx="7543799" cy="2605084"/>
          </a:xfrm>
          <a:prstGeom prst="rect">
            <a:avLst/>
          </a:prstGeom>
        </p:spPr>
      </p:pic>
    </p:spTree>
    <p:extLst>
      <p:ext uri="{BB962C8B-B14F-4D97-AF65-F5344CB8AC3E}">
        <p14:creationId xmlns:p14="http://schemas.microsoft.com/office/powerpoint/2010/main" val="302860884"/>
      </p:ext>
    </p:extLst>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7"/>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F2B280-9822-4A3C-81F5-ACAAE1BB4AD5}" type="slidenum">
              <a:rPr lang="ar-SA" altLang="en-US"/>
              <a:pPr eaLnBrk="1" hangingPunct="1"/>
              <a:t>31</a:t>
            </a:fld>
            <a:endParaRPr lang="en-US" altLang="en-US"/>
          </a:p>
        </p:txBody>
      </p:sp>
      <p:sp>
        <p:nvSpPr>
          <p:cNvPr id="22531" name="Rectangle 3"/>
          <p:cNvSpPr>
            <a:spLocks noGrp="1" noChangeArrowheads="1"/>
          </p:cNvSpPr>
          <p:nvPr>
            <p:ph type="body" sz="half" idx="1"/>
          </p:nvPr>
        </p:nvSpPr>
        <p:spPr>
          <a:xfrm>
            <a:off x="360218" y="845127"/>
            <a:ext cx="8534400" cy="5281036"/>
          </a:xfrm>
        </p:spPr>
        <p:txBody>
          <a:bodyPr/>
          <a:lstStyle/>
          <a:p>
            <a:pPr marL="0" indent="0" eaLnBrk="1" hangingPunct="1">
              <a:buFontTx/>
              <a:buNone/>
            </a:pPr>
            <a:r>
              <a:rPr lang="en-US" altLang="en-US" sz="2200" dirty="0" smtClean="0">
                <a:solidFill>
                  <a:srgbClr val="FFFF00"/>
                </a:solidFill>
              </a:rPr>
              <a:t>Interpreting SPSS output</a:t>
            </a:r>
            <a:r>
              <a:rPr lang="en-US" altLang="en-US" sz="2200" dirty="0" smtClean="0">
                <a:solidFill>
                  <a:srgbClr val="FFFF00"/>
                </a:solidFill>
              </a:rPr>
              <a:t>:</a:t>
            </a:r>
          </a:p>
          <a:p>
            <a:pPr marL="0" indent="0" eaLnBrk="1" hangingPunct="1">
              <a:buFontTx/>
              <a:buNone/>
            </a:pPr>
            <a:endParaRPr lang="en-US" altLang="en-US" sz="2200" dirty="0" smtClean="0">
              <a:solidFill>
                <a:srgbClr val="FFFF00"/>
              </a:solidFill>
            </a:endParaRPr>
          </a:p>
          <a:p>
            <a:pPr marL="0" indent="0" algn="justLow" eaLnBrk="1" hangingPunct="1">
              <a:buFontTx/>
              <a:buNone/>
            </a:pPr>
            <a:r>
              <a:rPr lang="en-US" altLang="en-US" sz="2200" dirty="0" smtClean="0">
                <a:solidFill>
                  <a:schemeClr val="tx1"/>
                </a:solidFill>
              </a:rPr>
              <a:t>SPSS gives the p-value for 2-tailed hypotheses only, i.e. </a:t>
            </a:r>
            <a:r>
              <a:rPr lang="en-US" altLang="ar-SA" sz="2200" i="1" dirty="0" smtClean="0">
                <a:solidFill>
                  <a:schemeClr val="tx1"/>
                </a:solidFill>
                <a:latin typeface="Tahoma" panose="020B0604030504040204" pitchFamily="34" charset="0"/>
                <a:cs typeface="Tahoma" panose="020B0604030504040204" pitchFamily="34" charset="0"/>
              </a:rPr>
              <a:t>H</a:t>
            </a:r>
            <a:r>
              <a:rPr lang="en-US" altLang="ar-SA" sz="2200" i="1" baseline="-25000" dirty="0">
                <a:latin typeface="Tahoma" panose="020B0604030504040204" pitchFamily="34" charset="0"/>
                <a:cs typeface="Tahoma" panose="020B0604030504040204" pitchFamily="34" charset="0"/>
              </a:rPr>
              <a:t>a</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a:t>
            </a:r>
            <a:r>
              <a:rPr lang="en-US" altLang="en-US"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 </a:t>
            </a:r>
            <a:r>
              <a:rPr lang="en-US" altLang="ar-SA" sz="2200" baseline="-25000" dirty="0" smtClean="0">
                <a:solidFill>
                  <a:schemeClr val="tx1"/>
                </a:solidFill>
                <a:latin typeface="Tahoma" panose="020B0604030504040204" pitchFamily="34" charset="0"/>
                <a:cs typeface="Tahoma" panose="020B0604030504040204" pitchFamily="34" charset="0"/>
                <a:sym typeface="Symbol" panose="05050102010706020507" pitchFamily="18" charset="2"/>
              </a:rPr>
              <a:t>0</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a:t>
            </a:r>
            <a:endParaRPr lang="en-US" altLang="en-US" sz="2200" dirty="0" smtClean="0">
              <a:solidFill>
                <a:schemeClr val="tx1"/>
              </a:solidFill>
            </a:endParaRPr>
          </a:p>
          <a:p>
            <a:pPr marL="0" indent="0" algn="justLow" eaLnBrk="1" hangingPunct="1">
              <a:lnSpc>
                <a:spcPct val="105000"/>
              </a:lnSpc>
              <a:buFontTx/>
              <a:buNone/>
            </a:pPr>
            <a:r>
              <a:rPr lang="en-US" altLang="en-US" sz="2200" dirty="0" smtClean="0">
                <a:solidFill>
                  <a:schemeClr val="tx1"/>
                </a:solidFill>
              </a:rPr>
              <a:t>To compute p-values for 1-tailed hypotheses use the following rules</a:t>
            </a:r>
            <a:r>
              <a:rPr lang="en-US" altLang="en-US" sz="2200" dirty="0" smtClean="0">
                <a:solidFill>
                  <a:schemeClr val="tx1"/>
                </a:solidFill>
              </a:rPr>
              <a:t>:</a:t>
            </a:r>
          </a:p>
          <a:p>
            <a:pPr marL="0" indent="0" algn="justLow" eaLnBrk="1" hangingPunct="1">
              <a:lnSpc>
                <a:spcPct val="105000"/>
              </a:lnSpc>
              <a:buFontTx/>
              <a:buNone/>
            </a:pPr>
            <a:endParaRPr lang="en-US" altLang="en-US" sz="2200" dirty="0" smtClean="0">
              <a:solidFill>
                <a:schemeClr val="tx1"/>
              </a:solidFill>
            </a:endParaRPr>
          </a:p>
          <a:p>
            <a:pPr marL="457200" indent="-457200" eaLnBrk="1" hangingPunct="1">
              <a:lnSpc>
                <a:spcPct val="105000"/>
              </a:lnSpc>
              <a:buFont typeface="+mj-lt"/>
              <a:buAutoNum type="arabicPeriod"/>
            </a:pPr>
            <a:r>
              <a:rPr lang="en-US" altLang="ar-SA" sz="2200" dirty="0" smtClean="0">
                <a:solidFill>
                  <a:srgbClr val="FFFF00"/>
                </a:solidFill>
              </a:rPr>
              <a:t>If </a:t>
            </a:r>
            <a:r>
              <a:rPr lang="en-US" altLang="ar-SA" sz="2200" i="1" dirty="0" smtClean="0">
                <a:solidFill>
                  <a:srgbClr val="FFFF00"/>
                </a:solidFill>
              </a:rPr>
              <a:t>H</a:t>
            </a:r>
            <a:r>
              <a:rPr lang="en-US" altLang="ar-SA" sz="2200" baseline="-25000" dirty="0">
                <a:solidFill>
                  <a:srgbClr val="FFFF00"/>
                </a:solidFill>
              </a:rPr>
              <a:t>a</a:t>
            </a:r>
            <a:r>
              <a:rPr lang="en-US" altLang="ar-SA" sz="2200" dirty="0" smtClean="0">
                <a:solidFill>
                  <a:srgbClr val="FFFF00"/>
                </a:solidFill>
              </a:rPr>
              <a:t> </a:t>
            </a:r>
            <a:r>
              <a:rPr lang="en-US" altLang="ar-SA" sz="2200" dirty="0" smtClean="0">
                <a:solidFill>
                  <a:srgbClr val="FFFF00"/>
                </a:solidFill>
              </a:rPr>
              <a:t>and </a:t>
            </a:r>
            <a:r>
              <a:rPr lang="en-US" altLang="ar-SA" sz="2200" i="1" dirty="0" smtClean="0">
                <a:solidFill>
                  <a:srgbClr val="FFFF00"/>
                </a:solidFill>
              </a:rPr>
              <a:t>t</a:t>
            </a:r>
            <a:r>
              <a:rPr lang="en-US" altLang="ar-SA" sz="2200" dirty="0" smtClean="0">
                <a:solidFill>
                  <a:srgbClr val="FFFF00"/>
                </a:solidFill>
              </a:rPr>
              <a:t> have the same sign, </a:t>
            </a:r>
            <a:r>
              <a:rPr lang="en-US" altLang="ar-SA" sz="2200" dirty="0" smtClean="0">
                <a:solidFill>
                  <a:schemeClr val="tx1"/>
                </a:solidFill>
              </a:rPr>
              <a:t>that is (</a:t>
            </a:r>
            <a:r>
              <a:rPr lang="en-US" altLang="ar-SA" sz="2200" i="1" dirty="0" smtClean="0">
                <a:solidFill>
                  <a:schemeClr val="tx1"/>
                </a:solidFill>
                <a:latin typeface="Tahoma" panose="020B0604030504040204" pitchFamily="34" charset="0"/>
                <a:cs typeface="Tahoma" panose="020B0604030504040204" pitchFamily="34" charset="0"/>
              </a:rPr>
              <a:t>H</a:t>
            </a:r>
            <a:r>
              <a:rPr lang="en-US" altLang="ar-SA" sz="2200" i="1" baseline="-25000" dirty="0">
                <a:latin typeface="Tahoma" panose="020B0604030504040204" pitchFamily="34" charset="0"/>
                <a:cs typeface="Tahoma" panose="020B0604030504040204" pitchFamily="34" charset="0"/>
              </a:rPr>
              <a:t>a</a:t>
            </a:r>
            <a:r>
              <a:rPr lang="en-US" altLang="ar-SA" sz="2200" dirty="0" smtClean="0">
                <a:latin typeface="Tahoma" panose="020B0604030504040204" pitchFamily="34" charset="0"/>
                <a:cs typeface="Tahoma" panose="020B0604030504040204" pitchFamily="34" charset="0"/>
                <a:sym typeface="Symbol" panose="05050102010706020507" pitchFamily="18" charset="2"/>
              </a:rPr>
              <a:t>:</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a:t>
            </a:r>
            <a:r>
              <a:rPr lang="en-US" altLang="en-US"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&gt; </a:t>
            </a:r>
            <a:r>
              <a:rPr lang="en-US" altLang="ar-SA" sz="2200" baseline="-25000" dirty="0" smtClean="0">
                <a:solidFill>
                  <a:schemeClr val="tx1"/>
                </a:solidFill>
                <a:latin typeface="Tahoma" panose="020B0604030504040204" pitchFamily="34" charset="0"/>
                <a:cs typeface="Tahoma" panose="020B0604030504040204" pitchFamily="34" charset="0"/>
                <a:sym typeface="Symbol" panose="05050102010706020507" pitchFamily="18" charset="2"/>
              </a:rPr>
              <a:t>0</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and </a:t>
            </a:r>
            <a:r>
              <a:rPr lang="en-US" altLang="ar-SA" sz="2200" i="1" dirty="0" smtClean="0">
                <a:solidFill>
                  <a:schemeClr val="tx1"/>
                </a:solidFill>
                <a:latin typeface="Tahoma" panose="020B0604030504040204" pitchFamily="34" charset="0"/>
                <a:cs typeface="Tahoma" panose="020B0604030504040204" pitchFamily="34" charset="0"/>
                <a:sym typeface="Symbol" panose="05050102010706020507" pitchFamily="18" charset="2"/>
              </a:rPr>
              <a:t>t</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&gt;0) or (</a:t>
            </a:r>
            <a:r>
              <a:rPr lang="en-US" altLang="ar-SA" sz="2200" i="1" dirty="0" smtClean="0">
                <a:solidFill>
                  <a:schemeClr val="tx1"/>
                </a:solidFill>
                <a:latin typeface="Tahoma" panose="020B0604030504040204" pitchFamily="34" charset="0"/>
                <a:cs typeface="Tahoma" panose="020B0604030504040204" pitchFamily="34" charset="0"/>
              </a:rPr>
              <a:t>H</a:t>
            </a:r>
            <a:r>
              <a:rPr lang="en-US" altLang="ar-SA" sz="2200" i="1" baseline="-25000" dirty="0">
                <a:latin typeface="Tahoma" panose="020B0604030504040204" pitchFamily="34" charset="0"/>
                <a:cs typeface="Tahoma" panose="020B0604030504040204" pitchFamily="34" charset="0"/>
              </a:rPr>
              <a:t>a</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a:t>
            </a:r>
            <a:r>
              <a:rPr lang="en-US" altLang="en-US"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&lt; </a:t>
            </a:r>
            <a:r>
              <a:rPr lang="en-US" altLang="ar-SA" sz="2200" baseline="-25000" dirty="0" smtClean="0">
                <a:solidFill>
                  <a:schemeClr val="tx1"/>
                </a:solidFill>
                <a:latin typeface="Tahoma" panose="020B0604030504040204" pitchFamily="34" charset="0"/>
                <a:cs typeface="Tahoma" panose="020B0604030504040204" pitchFamily="34" charset="0"/>
                <a:sym typeface="Symbol" panose="05050102010706020507" pitchFamily="18" charset="2"/>
              </a:rPr>
              <a:t>0</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and </a:t>
            </a:r>
            <a:r>
              <a:rPr lang="en-US" altLang="ar-SA" sz="2200" i="1" dirty="0" smtClean="0">
                <a:solidFill>
                  <a:schemeClr val="tx1"/>
                </a:solidFill>
                <a:latin typeface="Tahoma" panose="020B0604030504040204" pitchFamily="34" charset="0"/>
                <a:cs typeface="Tahoma" panose="020B0604030504040204" pitchFamily="34" charset="0"/>
                <a:sym typeface="Symbol" panose="05050102010706020507" pitchFamily="18" charset="2"/>
              </a:rPr>
              <a:t>t</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&lt; 0), </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then,</a:t>
            </a:r>
          </a:p>
          <a:p>
            <a:pPr marL="0" indent="0" eaLnBrk="1" hangingPunct="1">
              <a:lnSpc>
                <a:spcPct val="105000"/>
              </a:lnSpc>
              <a:buNone/>
            </a:pPr>
            <a:r>
              <a:rPr lang="en-US" altLang="ar-SA" sz="2200" dirty="0" smtClean="0">
                <a:solidFill>
                  <a:srgbClr val="993300"/>
                </a:solidFill>
                <a:latin typeface="Tahoma" panose="020B0604030504040204" pitchFamily="34" charset="0"/>
                <a:cs typeface="Tahoma" panose="020B0604030504040204" pitchFamily="34" charset="0"/>
                <a:sym typeface="Symbol" panose="05050102010706020507" pitchFamily="18" charset="2"/>
              </a:rPr>
              <a:t>                         </a:t>
            </a:r>
            <a:r>
              <a:rPr lang="en-US" altLang="ar-SA" sz="2200" dirty="0" smtClean="0">
                <a:solidFill>
                  <a:srgbClr val="FFFF00"/>
                </a:solidFill>
                <a:latin typeface="Tahoma" panose="020B0604030504040204" pitchFamily="34" charset="0"/>
                <a:cs typeface="Tahoma" panose="020B0604030504040204" pitchFamily="34" charset="0"/>
                <a:sym typeface="Symbol" panose="05050102010706020507" pitchFamily="18" charset="2"/>
              </a:rPr>
              <a:t>actual </a:t>
            </a:r>
            <a:r>
              <a:rPr lang="en-US" altLang="ar-SA" sz="2200" dirty="0" smtClean="0">
                <a:solidFill>
                  <a:srgbClr val="FFFF00"/>
                </a:solidFill>
                <a:latin typeface="Tahoma" panose="020B0604030504040204" pitchFamily="34" charset="0"/>
                <a:cs typeface="Tahoma" panose="020B0604030504040204" pitchFamily="34" charset="0"/>
                <a:sym typeface="Symbol" panose="05050102010706020507" pitchFamily="18" charset="2"/>
              </a:rPr>
              <a:t>p-value = (SPSS p-value</a:t>
            </a:r>
            <a:r>
              <a:rPr lang="en-US" altLang="ar-SA" sz="2200" dirty="0" smtClean="0">
                <a:solidFill>
                  <a:srgbClr val="FFFF00"/>
                </a:solidFill>
                <a:latin typeface="Tahoma" panose="020B0604030504040204" pitchFamily="34" charset="0"/>
                <a:cs typeface="Tahoma" panose="020B0604030504040204" pitchFamily="34" charset="0"/>
                <a:sym typeface="Symbol" panose="05050102010706020507" pitchFamily="18" charset="2"/>
              </a:rPr>
              <a:t>)/2.</a:t>
            </a:r>
          </a:p>
          <a:p>
            <a:pPr marL="0" indent="0" eaLnBrk="1" hangingPunct="1">
              <a:lnSpc>
                <a:spcPct val="105000"/>
              </a:lnSpc>
              <a:buFontTx/>
              <a:buNone/>
            </a:pPr>
            <a:r>
              <a:rPr lang="en-US" altLang="ar-SA" sz="2200" dirty="0" smtClean="0">
                <a:solidFill>
                  <a:srgbClr val="009900"/>
                </a:solidFill>
                <a:latin typeface="Tahoma" panose="020B0604030504040204" pitchFamily="34" charset="0"/>
                <a:cs typeface="Tahoma" panose="020B0604030504040204" pitchFamily="34" charset="0"/>
                <a:sym typeface="Symbol" panose="05050102010706020507" pitchFamily="18" charset="2"/>
              </a:rPr>
              <a:t>.</a:t>
            </a:r>
            <a:endParaRPr lang="en-US" altLang="ar-SA" sz="2200" dirty="0" smtClean="0">
              <a:solidFill>
                <a:srgbClr val="009900"/>
              </a:solidFill>
              <a:latin typeface="Tahoma" panose="020B0604030504040204" pitchFamily="34" charset="0"/>
              <a:cs typeface="Tahoma" panose="020B0604030504040204" pitchFamily="34" charset="0"/>
              <a:sym typeface="Symbol" panose="05050102010706020507" pitchFamily="18" charset="2"/>
            </a:endParaRPr>
          </a:p>
          <a:p>
            <a:pPr marL="457200" indent="-457200" eaLnBrk="1" hangingPunct="1">
              <a:lnSpc>
                <a:spcPct val="105000"/>
              </a:lnSpc>
              <a:buFont typeface="+mj-lt"/>
              <a:buAutoNum type="arabicPeriod" startAt="2"/>
            </a:pPr>
            <a:r>
              <a:rPr lang="en-US" altLang="ar-SA" sz="2200" dirty="0" smtClean="0">
                <a:solidFill>
                  <a:srgbClr val="FFFF00"/>
                </a:solidFill>
              </a:rPr>
              <a:t>If </a:t>
            </a:r>
            <a:r>
              <a:rPr lang="en-US" altLang="ar-SA" sz="2200" i="1" dirty="0" smtClean="0">
                <a:solidFill>
                  <a:srgbClr val="FFFF00"/>
                </a:solidFill>
              </a:rPr>
              <a:t>H</a:t>
            </a:r>
            <a:r>
              <a:rPr lang="en-US" altLang="ar-SA" sz="2200" baseline="-25000" dirty="0" smtClean="0">
                <a:solidFill>
                  <a:srgbClr val="FFFF00"/>
                </a:solidFill>
              </a:rPr>
              <a:t>1</a:t>
            </a:r>
            <a:r>
              <a:rPr lang="en-US" altLang="ar-SA" sz="2200" dirty="0" smtClean="0">
                <a:solidFill>
                  <a:srgbClr val="FFFF00"/>
                </a:solidFill>
              </a:rPr>
              <a:t> and </a:t>
            </a:r>
            <a:r>
              <a:rPr lang="en-US" altLang="ar-SA" sz="2200" i="1" dirty="0" smtClean="0">
                <a:solidFill>
                  <a:srgbClr val="FFFF00"/>
                </a:solidFill>
              </a:rPr>
              <a:t>t</a:t>
            </a:r>
            <a:r>
              <a:rPr lang="en-US" altLang="ar-SA" sz="2200" dirty="0" smtClean="0">
                <a:solidFill>
                  <a:srgbClr val="FFFF00"/>
                </a:solidFill>
              </a:rPr>
              <a:t> have different signs, </a:t>
            </a:r>
            <a:r>
              <a:rPr lang="en-US" altLang="ar-SA" sz="2200" dirty="0" smtClean="0">
                <a:solidFill>
                  <a:schemeClr val="tx1"/>
                </a:solidFill>
              </a:rPr>
              <a:t>that is (</a:t>
            </a:r>
            <a:r>
              <a:rPr lang="en-US" altLang="ar-SA" sz="2200" i="1" dirty="0" smtClean="0">
                <a:solidFill>
                  <a:schemeClr val="tx1"/>
                </a:solidFill>
                <a:latin typeface="Tahoma" panose="020B0604030504040204" pitchFamily="34" charset="0"/>
                <a:cs typeface="Tahoma" panose="020B0604030504040204" pitchFamily="34" charset="0"/>
              </a:rPr>
              <a:t>H</a:t>
            </a:r>
            <a:r>
              <a:rPr lang="en-US" altLang="ar-SA" sz="2200" i="1" baseline="-25000" dirty="0">
                <a:latin typeface="Tahoma" panose="020B0604030504040204" pitchFamily="34" charset="0"/>
                <a:cs typeface="Tahoma" panose="020B0604030504040204" pitchFamily="34" charset="0"/>
              </a:rPr>
              <a:t>a</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a:t>
            </a:r>
            <a:r>
              <a:rPr lang="en-US" altLang="en-US"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&gt; </a:t>
            </a:r>
            <a:r>
              <a:rPr lang="en-US" altLang="ar-SA" sz="2200" baseline="-25000" dirty="0" smtClean="0">
                <a:solidFill>
                  <a:schemeClr val="tx1"/>
                </a:solidFill>
                <a:latin typeface="Tahoma" panose="020B0604030504040204" pitchFamily="34" charset="0"/>
                <a:cs typeface="Tahoma" panose="020B0604030504040204" pitchFamily="34" charset="0"/>
                <a:sym typeface="Symbol" panose="05050102010706020507" pitchFamily="18" charset="2"/>
              </a:rPr>
              <a:t>0</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and </a:t>
            </a:r>
            <a:r>
              <a:rPr lang="en-US" altLang="ar-SA" sz="2200" i="1" dirty="0" smtClean="0">
                <a:solidFill>
                  <a:schemeClr val="tx1"/>
                </a:solidFill>
                <a:latin typeface="Tahoma" panose="020B0604030504040204" pitchFamily="34" charset="0"/>
                <a:cs typeface="Tahoma" panose="020B0604030504040204" pitchFamily="34" charset="0"/>
                <a:sym typeface="Symbol" panose="05050102010706020507" pitchFamily="18" charset="2"/>
              </a:rPr>
              <a:t>t</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&lt; 0) or (</a:t>
            </a:r>
            <a:r>
              <a:rPr lang="en-US" altLang="ar-SA" sz="2200" i="1" dirty="0" smtClean="0">
                <a:solidFill>
                  <a:schemeClr val="tx1"/>
                </a:solidFill>
                <a:latin typeface="Tahoma" panose="020B0604030504040204" pitchFamily="34" charset="0"/>
                <a:cs typeface="Tahoma" panose="020B0604030504040204" pitchFamily="34" charset="0"/>
              </a:rPr>
              <a:t>H</a:t>
            </a:r>
            <a:r>
              <a:rPr lang="en-US" altLang="ar-SA" sz="2200" i="1" baseline="-25000" dirty="0">
                <a:latin typeface="Tahoma" panose="020B0604030504040204" pitchFamily="34" charset="0"/>
                <a:cs typeface="Tahoma" panose="020B0604030504040204" pitchFamily="34" charset="0"/>
              </a:rPr>
              <a:t>a</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a:t>
            </a:r>
            <a:r>
              <a:rPr lang="en-US" altLang="en-US"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&lt; </a:t>
            </a:r>
            <a:r>
              <a:rPr lang="en-US" altLang="ar-SA" sz="2200" baseline="-25000" dirty="0" smtClean="0">
                <a:solidFill>
                  <a:schemeClr val="tx1"/>
                </a:solidFill>
                <a:latin typeface="Tahoma" panose="020B0604030504040204" pitchFamily="34" charset="0"/>
                <a:cs typeface="Tahoma" panose="020B0604030504040204" pitchFamily="34" charset="0"/>
                <a:sym typeface="Symbol" panose="05050102010706020507" pitchFamily="18" charset="2"/>
              </a:rPr>
              <a:t>0</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and </a:t>
            </a:r>
            <a:r>
              <a:rPr lang="en-US" altLang="ar-SA" sz="2200" i="1" dirty="0" smtClean="0">
                <a:solidFill>
                  <a:schemeClr val="tx1"/>
                </a:solidFill>
                <a:latin typeface="Tahoma" panose="020B0604030504040204" pitchFamily="34" charset="0"/>
                <a:cs typeface="Tahoma" panose="020B0604030504040204" pitchFamily="34" charset="0"/>
                <a:sym typeface="Symbol" panose="05050102010706020507" pitchFamily="18" charset="2"/>
              </a:rPr>
              <a:t>t</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 &gt; 0), </a:t>
            </a:r>
            <a:r>
              <a:rPr lang="en-US" altLang="ar-SA" sz="2200" dirty="0" smtClean="0">
                <a:solidFill>
                  <a:schemeClr val="tx1"/>
                </a:solidFill>
                <a:latin typeface="Tahoma" panose="020B0604030504040204" pitchFamily="34" charset="0"/>
                <a:cs typeface="Tahoma" panose="020B0604030504040204" pitchFamily="34" charset="0"/>
                <a:sym typeface="Symbol" panose="05050102010706020507" pitchFamily="18" charset="2"/>
              </a:rPr>
              <a:t>then,  </a:t>
            </a:r>
          </a:p>
          <a:p>
            <a:pPr marL="0" indent="0" eaLnBrk="1" hangingPunct="1">
              <a:lnSpc>
                <a:spcPct val="105000"/>
              </a:lnSpc>
              <a:buNone/>
            </a:pPr>
            <a:r>
              <a:rPr lang="en-US" altLang="ar-SA" sz="2200" dirty="0">
                <a:latin typeface="Tahoma" panose="020B0604030504040204" pitchFamily="34" charset="0"/>
                <a:cs typeface="Tahoma" panose="020B0604030504040204" pitchFamily="34" charset="0"/>
                <a:sym typeface="Symbol" panose="05050102010706020507" pitchFamily="18" charset="2"/>
              </a:rPr>
              <a:t> </a:t>
            </a:r>
            <a:r>
              <a:rPr lang="en-US" altLang="ar-SA" sz="2200" dirty="0" smtClean="0">
                <a:latin typeface="Tahoma" panose="020B0604030504040204" pitchFamily="34" charset="0"/>
                <a:cs typeface="Tahoma" panose="020B0604030504040204" pitchFamily="34" charset="0"/>
                <a:sym typeface="Symbol" panose="05050102010706020507" pitchFamily="18" charset="2"/>
              </a:rPr>
              <a:t>                         </a:t>
            </a:r>
            <a:r>
              <a:rPr lang="en-US" altLang="ar-SA" sz="2200" dirty="0" smtClean="0">
                <a:solidFill>
                  <a:srgbClr val="FFFF00"/>
                </a:solidFill>
                <a:latin typeface="Tahoma" panose="020B0604030504040204" pitchFamily="34" charset="0"/>
                <a:cs typeface="Tahoma" panose="020B0604030504040204" pitchFamily="34" charset="0"/>
                <a:sym typeface="Symbol" panose="05050102010706020507" pitchFamily="18" charset="2"/>
              </a:rPr>
              <a:t>actual </a:t>
            </a:r>
            <a:r>
              <a:rPr lang="en-US" altLang="ar-SA" sz="2200" dirty="0" smtClean="0">
                <a:solidFill>
                  <a:srgbClr val="FFFF00"/>
                </a:solidFill>
                <a:latin typeface="Tahoma" panose="020B0604030504040204" pitchFamily="34" charset="0"/>
                <a:cs typeface="Tahoma" panose="020B0604030504040204" pitchFamily="34" charset="0"/>
                <a:sym typeface="Symbol" panose="05050102010706020507" pitchFamily="18" charset="2"/>
              </a:rPr>
              <a:t>p-value = 1-(SPSS p-value)/2.</a:t>
            </a:r>
          </a:p>
          <a:p>
            <a:pPr marL="0" indent="0" eaLnBrk="1" hangingPunct="1">
              <a:lnSpc>
                <a:spcPct val="105000"/>
              </a:lnSpc>
              <a:buFontTx/>
              <a:buNone/>
            </a:pPr>
            <a:endParaRPr lang="en-US" altLang="en-US" sz="2200" dirty="0" smtClean="0">
              <a:solidFill>
                <a:srgbClr val="993300"/>
              </a:solidFill>
              <a:latin typeface="Tahoma" panose="020B0604030504040204" pitchFamily="34" charset="0"/>
              <a:cs typeface="Tahoma" panose="020B0604030504040204" pitchFamily="34" charset="0"/>
              <a:sym typeface="Symbol" panose="05050102010706020507" pitchFamily="18" charset="2"/>
            </a:endParaRPr>
          </a:p>
        </p:txBody>
      </p:sp>
    </p:spTree>
    <p:extLst>
      <p:ext uri="{BB962C8B-B14F-4D97-AF65-F5344CB8AC3E}">
        <p14:creationId xmlns:p14="http://schemas.microsoft.com/office/powerpoint/2010/main" val="39062163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ChangeArrowheads="1"/>
          </p:cNvSpPr>
          <p:nvPr/>
        </p:nvSpPr>
        <p:spPr bwMode="auto">
          <a:xfrm>
            <a:off x="5409695" y="4116533"/>
            <a:ext cx="1727200" cy="10160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6" name="Rectangle 6"/>
          <p:cNvSpPr>
            <a:spLocks noChangeArrowheads="1"/>
          </p:cNvSpPr>
          <p:nvPr/>
        </p:nvSpPr>
        <p:spPr bwMode="auto">
          <a:xfrm>
            <a:off x="3560690" y="4097194"/>
            <a:ext cx="1727200" cy="10160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7" name="Rectangle 7"/>
          <p:cNvSpPr>
            <a:spLocks noChangeArrowheads="1"/>
          </p:cNvSpPr>
          <p:nvPr/>
        </p:nvSpPr>
        <p:spPr bwMode="auto">
          <a:xfrm>
            <a:off x="1689388" y="4097194"/>
            <a:ext cx="1727200" cy="10160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2" name="Rectangle 2"/>
          <p:cNvSpPr>
            <a:spLocks noGrp="1" noChangeArrowheads="1"/>
          </p:cNvSpPr>
          <p:nvPr>
            <p:ph type="title"/>
          </p:nvPr>
        </p:nvSpPr>
        <p:spPr>
          <a:xfrm>
            <a:off x="690563" y="246640"/>
            <a:ext cx="7772400" cy="814387"/>
          </a:xfrm>
          <a:noFill/>
          <a:ln/>
        </p:spPr>
        <p:txBody>
          <a:bodyPr/>
          <a:lstStyle/>
          <a:p>
            <a:r>
              <a:rPr lang="en-US" altLang="en-US" sz="2400" dirty="0"/>
              <a:t>A Summary of Forms for Null and Alternative Hypotheses about a Population Proportion</a:t>
            </a:r>
          </a:p>
        </p:txBody>
      </p:sp>
      <mc:AlternateContent xmlns:mc="http://schemas.openxmlformats.org/markup-compatibility/2006">
        <mc:Choice xmlns:a14="http://schemas.microsoft.com/office/drawing/2010/main" Requires="a14">
          <p:sp>
            <p:nvSpPr>
              <p:cNvPr id="30723" name="Rectangle 3"/>
              <p:cNvSpPr>
                <a:spLocks noGrp="1" noChangeArrowheads="1"/>
              </p:cNvSpPr>
              <p:nvPr>
                <p:ph type="body" idx="1"/>
              </p:nvPr>
            </p:nvSpPr>
            <p:spPr>
              <a:xfrm>
                <a:off x="378836" y="1213427"/>
                <a:ext cx="8395854" cy="4866554"/>
              </a:xfrm>
              <a:noFill/>
              <a:ln/>
            </p:spPr>
            <p:txBody>
              <a:bodyPr/>
              <a:lstStyle/>
              <a:p>
                <a:pPr algn="justLow"/>
                <a:r>
                  <a:rPr lang="en-US" altLang="en-US" dirty="0"/>
                  <a:t>The equality part of the hypotheses always appears in the null hypothesis</a:t>
                </a:r>
                <a:r>
                  <a:rPr lang="en-US" altLang="en-US" dirty="0" smtClean="0"/>
                  <a:t>.</a:t>
                </a:r>
              </a:p>
              <a:p>
                <a:pPr marL="0" indent="0" algn="justLow">
                  <a:buNone/>
                </a:pPr>
                <a:endParaRPr lang="en-US" altLang="en-US" dirty="0"/>
              </a:p>
              <a:p>
                <a:pPr algn="justLow"/>
                <a:r>
                  <a:rPr lang="en-US" altLang="en-US" dirty="0"/>
                  <a:t>In general, a hypothesis test about the value of a population proportion </a:t>
                </a:r>
                <a:r>
                  <a:rPr lang="en-US" altLang="en-US" i="1" dirty="0"/>
                  <a:t>p</a:t>
                </a:r>
                <a:r>
                  <a:rPr lang="en-US" altLang="en-US" baseline="-25000" dirty="0"/>
                  <a:t> </a:t>
                </a:r>
                <a:r>
                  <a:rPr lang="en-US" altLang="en-US" dirty="0"/>
                  <a:t>must take one of the following three forms (where </a:t>
                </a:r>
                <a:r>
                  <a:rPr lang="en-US" altLang="en-US" i="1" dirty="0"/>
                  <a:t>p</a:t>
                </a:r>
                <a:r>
                  <a:rPr lang="en-US" altLang="en-US" baseline="-25000" dirty="0"/>
                  <a:t>0</a:t>
                </a:r>
                <a:r>
                  <a:rPr lang="en-US" altLang="en-US" dirty="0"/>
                  <a:t> is the hypothesized value of the population proportion). </a:t>
                </a:r>
              </a:p>
              <a:p>
                <a:pPr>
                  <a:buFont typeface="Monotype Sorts" pitchFamily="2" charset="2"/>
                  <a:buNone/>
                </a:pPr>
                <a:endParaRPr lang="en-US" altLang="en-US" sz="1000" dirty="0"/>
              </a:p>
              <a:p>
                <a:pPr>
                  <a:buFont typeface="Monotype Sorts" pitchFamily="2" charset="2"/>
                  <a:buNone/>
                </a:pPr>
                <a:r>
                  <a:rPr lang="en-US" altLang="en-US" dirty="0"/>
                  <a:t>		  </a:t>
                </a:r>
                <a:r>
                  <a:rPr lang="en-US" altLang="en-US" dirty="0" smtClean="0"/>
                  <a:t>    </a:t>
                </a:r>
                <a:r>
                  <a:rPr lang="en-US" altLang="en-US" i="1" dirty="0"/>
                  <a:t>H</a:t>
                </a:r>
                <a:r>
                  <a:rPr lang="en-US" altLang="en-US" baseline="-25000" dirty="0"/>
                  <a:t>0</a:t>
                </a:r>
                <a:r>
                  <a:rPr lang="en-US" altLang="en-US" dirty="0"/>
                  <a:t>:  </a:t>
                </a:r>
                <a:r>
                  <a:rPr lang="en-US" altLang="en-US" i="1" dirty="0"/>
                  <a:t>p</a:t>
                </a:r>
                <a:r>
                  <a:rPr lang="en-US" altLang="en-US" dirty="0"/>
                  <a:t> </a:t>
                </a:r>
                <a:r>
                  <a:rPr lang="en-US" altLang="en-US" u="sng" dirty="0"/>
                  <a:t>&gt;</a:t>
                </a:r>
                <a:r>
                  <a:rPr lang="en-US" altLang="en-US" dirty="0"/>
                  <a:t> </a:t>
                </a:r>
                <a:r>
                  <a:rPr lang="en-US" altLang="en-US" i="1" dirty="0" smtClean="0"/>
                  <a:t>p</a:t>
                </a:r>
                <a:r>
                  <a:rPr lang="en-US" altLang="en-US" baseline="-25000" dirty="0" smtClean="0"/>
                  <a:t>0</a:t>
                </a:r>
                <a:r>
                  <a:rPr lang="en-US" altLang="en-US" dirty="0"/>
                  <a:t> </a:t>
                </a:r>
                <a:r>
                  <a:rPr lang="en-US" altLang="en-US" dirty="0" smtClean="0"/>
                  <a:t>     </a:t>
                </a:r>
                <a:r>
                  <a:rPr lang="en-US" altLang="en-US" baseline="-25000" dirty="0" smtClean="0"/>
                  <a:t> </a:t>
                </a:r>
                <a:r>
                  <a:rPr lang="en-US" altLang="en-US" i="1" dirty="0"/>
                  <a:t>H</a:t>
                </a:r>
                <a:r>
                  <a:rPr lang="en-US" altLang="en-US" baseline="-25000" dirty="0"/>
                  <a:t>0</a:t>
                </a:r>
                <a:r>
                  <a:rPr lang="en-US" altLang="en-US" dirty="0"/>
                  <a:t>:  </a:t>
                </a:r>
                <a:r>
                  <a:rPr lang="en-US" altLang="en-US" i="1" dirty="0"/>
                  <a:t>p</a:t>
                </a:r>
                <a:r>
                  <a:rPr lang="en-US" altLang="en-US" dirty="0"/>
                  <a:t> </a:t>
                </a:r>
                <a:r>
                  <a:rPr lang="en-US" altLang="en-US" u="sng" dirty="0"/>
                  <a:t>&lt;</a:t>
                </a:r>
                <a:r>
                  <a:rPr lang="en-US" altLang="en-US" dirty="0"/>
                  <a:t> </a:t>
                </a:r>
                <a:r>
                  <a:rPr lang="en-US" altLang="en-US" i="1" dirty="0"/>
                  <a:t>p</a:t>
                </a:r>
                <a:r>
                  <a:rPr lang="en-US" altLang="en-US" baseline="-25000" dirty="0"/>
                  <a:t>0</a:t>
                </a:r>
                <a:r>
                  <a:rPr lang="en-US" altLang="en-US" dirty="0"/>
                  <a:t> </a:t>
                </a:r>
                <a:r>
                  <a:rPr lang="en-US" altLang="en-US" baseline="-25000" dirty="0"/>
                  <a:t>          </a:t>
                </a:r>
                <a:r>
                  <a:rPr lang="en-US" altLang="en-US" i="1" dirty="0"/>
                  <a:t>H</a:t>
                </a:r>
                <a:r>
                  <a:rPr lang="en-US" altLang="en-US" baseline="-25000" dirty="0"/>
                  <a:t>0</a:t>
                </a:r>
                <a:r>
                  <a:rPr lang="en-US" altLang="en-US" dirty="0"/>
                  <a:t>:  </a:t>
                </a:r>
                <a:r>
                  <a:rPr lang="en-US" altLang="en-US" i="1" dirty="0"/>
                  <a:t>p</a:t>
                </a:r>
                <a:r>
                  <a:rPr lang="en-US" altLang="en-US" dirty="0"/>
                  <a:t> = </a:t>
                </a:r>
                <a:r>
                  <a:rPr lang="en-US" altLang="en-US" i="1" dirty="0"/>
                  <a:t>p</a:t>
                </a:r>
                <a:r>
                  <a:rPr lang="en-US" altLang="en-US" baseline="-25000" dirty="0"/>
                  <a:t>0</a:t>
                </a:r>
                <a:r>
                  <a:rPr lang="en-US" altLang="en-US" dirty="0"/>
                  <a:t> </a:t>
                </a:r>
                <a:endParaRPr lang="en-US" altLang="en-US" baseline="-25000" dirty="0"/>
              </a:p>
              <a:p>
                <a:pPr>
                  <a:buFont typeface="Monotype Sorts" pitchFamily="2" charset="2"/>
                  <a:buNone/>
                </a:pPr>
                <a:r>
                  <a:rPr lang="en-US" altLang="en-US" baseline="-25000" dirty="0"/>
                  <a:t>		     </a:t>
                </a:r>
                <a:r>
                  <a:rPr lang="en-US" altLang="en-US" baseline="-25000" dirty="0" smtClean="0"/>
                  <a:t>   </a:t>
                </a:r>
                <a:r>
                  <a:rPr lang="en-US" altLang="en-US" i="1" dirty="0" smtClean="0"/>
                  <a:t>H</a:t>
                </a:r>
                <a:r>
                  <a:rPr lang="en-US" altLang="en-US" sz="2800" baseline="-25000" dirty="0" smtClean="0"/>
                  <a:t>a</a:t>
                </a:r>
                <a:r>
                  <a:rPr lang="en-US" altLang="en-US" dirty="0"/>
                  <a:t>:  </a:t>
                </a:r>
                <a:r>
                  <a:rPr lang="en-US" altLang="en-US" i="1" dirty="0"/>
                  <a:t>p</a:t>
                </a:r>
                <a:r>
                  <a:rPr lang="en-US" altLang="en-US" dirty="0"/>
                  <a:t> &lt; </a:t>
                </a:r>
                <a:r>
                  <a:rPr lang="en-US" altLang="en-US" i="1" dirty="0"/>
                  <a:t>p</a:t>
                </a:r>
                <a:r>
                  <a:rPr lang="en-US" altLang="en-US" baseline="-25000" dirty="0"/>
                  <a:t>0</a:t>
                </a:r>
                <a:r>
                  <a:rPr lang="en-US" altLang="en-US" dirty="0"/>
                  <a:t> 	     </a:t>
                </a:r>
                <a:r>
                  <a:rPr lang="en-US" altLang="en-US" dirty="0" smtClean="0"/>
                  <a:t> </a:t>
                </a:r>
                <a:r>
                  <a:rPr lang="en-US" altLang="en-US" i="1" dirty="0" smtClean="0"/>
                  <a:t>H</a:t>
                </a:r>
                <a:r>
                  <a:rPr lang="en-US" altLang="en-US" sz="2800" baseline="-25000" dirty="0" smtClean="0"/>
                  <a:t>a</a:t>
                </a:r>
                <a:r>
                  <a:rPr lang="en-US" altLang="en-US" dirty="0"/>
                  <a:t>:  </a:t>
                </a:r>
                <a:r>
                  <a:rPr lang="en-US" altLang="en-US" i="1" dirty="0"/>
                  <a:t>p</a:t>
                </a:r>
                <a:r>
                  <a:rPr lang="en-US" altLang="en-US" dirty="0"/>
                  <a:t> &gt; </a:t>
                </a:r>
                <a:r>
                  <a:rPr lang="en-US" altLang="en-US" i="1" dirty="0"/>
                  <a:t>p</a:t>
                </a:r>
                <a:r>
                  <a:rPr lang="en-US" altLang="en-US" baseline="-25000" dirty="0"/>
                  <a:t>0</a:t>
                </a:r>
                <a:r>
                  <a:rPr lang="en-US" altLang="en-US" dirty="0"/>
                  <a:t> </a:t>
                </a:r>
                <a:r>
                  <a:rPr lang="en-US" altLang="en-US" sz="2800" baseline="-25000" dirty="0"/>
                  <a:t>        </a:t>
                </a:r>
                <a:r>
                  <a:rPr lang="en-US" altLang="en-US" i="1" dirty="0"/>
                  <a:t>H</a:t>
                </a:r>
                <a:r>
                  <a:rPr lang="en-US" altLang="en-US" sz="2800" baseline="-25000" dirty="0"/>
                  <a:t>a</a:t>
                </a:r>
                <a:r>
                  <a:rPr lang="en-US" altLang="en-US" dirty="0"/>
                  <a:t>:  </a:t>
                </a:r>
                <a:r>
                  <a:rPr lang="en-US" altLang="en-US" i="1" dirty="0" smtClean="0"/>
                  <a:t>p</a:t>
                </a:r>
                <a:r>
                  <a:rPr lang="en-US" altLang="en-US" dirty="0" smtClean="0"/>
                  <a:t> </a:t>
                </a:r>
                <a14:m>
                  <m:oMath xmlns:m="http://schemas.openxmlformats.org/officeDocument/2006/math">
                    <m:r>
                      <a:rPr lang="en-US" altLang="en-US" i="1" smtClean="0">
                        <a:latin typeface="Cambria Math" panose="02040503050406030204" pitchFamily="18" charset="0"/>
                        <a:ea typeface="Cambria Math" panose="02040503050406030204" pitchFamily="18" charset="0"/>
                      </a:rPr>
                      <m:t>≠</m:t>
                    </m:r>
                  </m:oMath>
                </a14:m>
                <a:r>
                  <a:rPr lang="en-US" altLang="en-US" dirty="0" smtClean="0"/>
                  <a:t> </a:t>
                </a:r>
                <a:r>
                  <a:rPr lang="en-US" altLang="en-US" i="1" dirty="0"/>
                  <a:t>p</a:t>
                </a:r>
                <a:r>
                  <a:rPr lang="en-US" altLang="en-US" baseline="-25000" dirty="0"/>
                  <a:t>0</a:t>
                </a:r>
                <a:r>
                  <a:rPr lang="en-US" altLang="en-US" dirty="0"/>
                  <a:t> </a:t>
                </a:r>
              </a:p>
            </p:txBody>
          </p:sp>
        </mc:Choice>
        <mc:Fallback>
          <p:sp>
            <p:nvSpPr>
              <p:cNvPr id="30723" name="Rectangle 3"/>
              <p:cNvSpPr>
                <a:spLocks noGrp="1" noRot="1" noChangeAspect="1" noMove="1" noResize="1" noEditPoints="1" noAdjustHandles="1" noChangeArrowheads="1" noChangeShapeType="1" noTextEdit="1"/>
              </p:cNvSpPr>
              <p:nvPr>
                <p:ph type="body" idx="1"/>
              </p:nvPr>
            </p:nvSpPr>
            <p:spPr>
              <a:xfrm>
                <a:off x="378836" y="1213427"/>
                <a:ext cx="8395854" cy="4866554"/>
              </a:xfrm>
              <a:blipFill>
                <a:blip r:embed="rId3"/>
                <a:stretch>
                  <a:fillRect l="-363" t="-1128" r="-2469"/>
                </a:stretch>
              </a:blipFill>
              <a:ln/>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52" name="Group 8"/>
          <p:cNvGrpSpPr>
            <a:grpSpLocks/>
          </p:cNvGrpSpPr>
          <p:nvPr/>
        </p:nvGrpSpPr>
        <p:grpSpPr bwMode="auto">
          <a:xfrm>
            <a:off x="453561" y="4322613"/>
            <a:ext cx="8240186" cy="1866618"/>
            <a:chOff x="732" y="2584"/>
            <a:chExt cx="4789" cy="973"/>
          </a:xfrm>
        </p:grpSpPr>
        <p:sp>
          <p:nvSpPr>
            <p:cNvPr id="31753" name="Rectangle 9"/>
            <p:cNvSpPr>
              <a:spLocks noChangeArrowheads="1"/>
            </p:cNvSpPr>
            <p:nvPr/>
          </p:nvSpPr>
          <p:spPr bwMode="auto">
            <a:xfrm>
              <a:off x="732" y="2584"/>
              <a:ext cx="4789" cy="973"/>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4" name="Line 10"/>
            <p:cNvSpPr>
              <a:spLocks noChangeShapeType="1"/>
            </p:cNvSpPr>
            <p:nvPr/>
          </p:nvSpPr>
          <p:spPr bwMode="auto">
            <a:xfrm>
              <a:off x="1854" y="2652"/>
              <a:ext cx="0" cy="905"/>
            </a:xfrm>
            <a:prstGeom prst="line">
              <a:avLst/>
            </a:prstGeom>
            <a:noFill/>
            <a:ln w="12700">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31755" name="Line 11"/>
            <p:cNvSpPr>
              <a:spLocks noChangeShapeType="1"/>
            </p:cNvSpPr>
            <p:nvPr/>
          </p:nvSpPr>
          <p:spPr bwMode="auto">
            <a:xfrm>
              <a:off x="3444" y="2649"/>
              <a:ext cx="0" cy="905"/>
            </a:xfrm>
            <a:prstGeom prst="line">
              <a:avLst/>
            </a:prstGeom>
            <a:noFill/>
            <a:ln w="12700">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31756" name="Line 12"/>
            <p:cNvSpPr>
              <a:spLocks noChangeShapeType="1"/>
            </p:cNvSpPr>
            <p:nvPr/>
          </p:nvSpPr>
          <p:spPr bwMode="auto">
            <a:xfrm flipV="1">
              <a:off x="732" y="2866"/>
              <a:ext cx="4789" cy="14"/>
            </a:xfrm>
            <a:prstGeom prst="line">
              <a:avLst/>
            </a:prstGeom>
            <a:noFill/>
            <a:ln w="12700">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31757" name="Line 13"/>
            <p:cNvSpPr>
              <a:spLocks noChangeShapeType="1"/>
            </p:cNvSpPr>
            <p:nvPr/>
          </p:nvSpPr>
          <p:spPr bwMode="auto">
            <a:xfrm flipV="1">
              <a:off x="784" y="3257"/>
              <a:ext cx="4737" cy="24"/>
            </a:xfrm>
            <a:prstGeom prst="line">
              <a:avLst/>
            </a:prstGeom>
            <a:noFill/>
            <a:ln w="12700">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grpSp>
      <p:sp>
        <p:nvSpPr>
          <p:cNvPr id="31751" name="Rectangle 7"/>
          <p:cNvSpPr>
            <a:spLocks noChangeArrowheads="1"/>
          </p:cNvSpPr>
          <p:nvPr/>
        </p:nvSpPr>
        <p:spPr bwMode="auto">
          <a:xfrm>
            <a:off x="3575481" y="2170324"/>
            <a:ext cx="2506663" cy="983579"/>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0" name="Rectangle 6"/>
          <p:cNvSpPr>
            <a:spLocks noChangeArrowheads="1"/>
          </p:cNvSpPr>
          <p:nvPr/>
        </p:nvSpPr>
        <p:spPr bwMode="auto">
          <a:xfrm>
            <a:off x="3989026" y="1159802"/>
            <a:ext cx="1581150" cy="885825"/>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6" name="Rectangle 2"/>
          <p:cNvSpPr>
            <a:spLocks noGrp="1" noChangeArrowheads="1"/>
          </p:cNvSpPr>
          <p:nvPr>
            <p:ph type="title"/>
          </p:nvPr>
        </p:nvSpPr>
        <p:spPr>
          <a:xfrm>
            <a:off x="690563" y="207963"/>
            <a:ext cx="7772400" cy="700087"/>
          </a:xfrm>
          <a:noFill/>
          <a:ln/>
        </p:spPr>
        <p:txBody>
          <a:bodyPr/>
          <a:lstStyle/>
          <a:p>
            <a:r>
              <a:rPr lang="en-US" altLang="en-US" dirty="0"/>
              <a:t>Tests about a Population Proportion:</a:t>
            </a:r>
            <a:br>
              <a:rPr lang="en-US" altLang="en-US" dirty="0"/>
            </a:br>
            <a:r>
              <a:rPr lang="en-US" altLang="en-US" dirty="0"/>
              <a:t>Large-Sample Case (</a:t>
            </a:r>
            <a:r>
              <a:rPr lang="en-US" altLang="en-US" i="1" dirty="0"/>
              <a:t>np</a:t>
            </a:r>
            <a:r>
              <a:rPr lang="en-US" altLang="en-US" dirty="0"/>
              <a:t> </a:t>
            </a:r>
            <a:r>
              <a:rPr lang="en-US" altLang="en-US" u="sng" dirty="0"/>
              <a:t>&gt;</a:t>
            </a:r>
            <a:r>
              <a:rPr lang="en-US" altLang="en-US" dirty="0"/>
              <a:t> 5 and </a:t>
            </a:r>
            <a:r>
              <a:rPr lang="en-US" altLang="en-US" i="1" dirty="0"/>
              <a:t>n</a:t>
            </a:r>
            <a:r>
              <a:rPr lang="en-US" altLang="en-US" dirty="0"/>
              <a:t>(1 - </a:t>
            </a:r>
            <a:r>
              <a:rPr lang="en-US" altLang="en-US" i="1" dirty="0"/>
              <a:t>p</a:t>
            </a:r>
            <a:r>
              <a:rPr lang="en-US" altLang="en-US" dirty="0"/>
              <a:t>) </a:t>
            </a:r>
            <a:r>
              <a:rPr lang="en-US" altLang="en-US" u="sng" dirty="0"/>
              <a:t>&gt;</a:t>
            </a:r>
            <a:r>
              <a:rPr lang="en-US" altLang="en-US" dirty="0"/>
              <a:t> 5)</a:t>
            </a:r>
          </a:p>
        </p:txBody>
      </p:sp>
      <mc:AlternateContent xmlns:mc="http://schemas.openxmlformats.org/markup-compatibility/2006">
        <mc:Choice xmlns:a14="http://schemas.microsoft.com/office/drawing/2010/main" Requires="a14">
          <p:sp>
            <p:nvSpPr>
              <p:cNvPr id="31747" name="Rectangle 3"/>
              <p:cNvSpPr>
                <a:spLocks noGrp="1" noChangeArrowheads="1"/>
              </p:cNvSpPr>
              <p:nvPr>
                <p:ph type="body" idx="1"/>
              </p:nvPr>
            </p:nvSpPr>
            <p:spPr>
              <a:xfrm>
                <a:off x="540391" y="781916"/>
                <a:ext cx="8478420" cy="5648974"/>
              </a:xfrm>
              <a:noFill/>
              <a:ln/>
            </p:spPr>
            <p:txBody>
              <a:bodyPr/>
              <a:lstStyle/>
              <a:p>
                <a:r>
                  <a:rPr lang="en-US" altLang="en-US" dirty="0" smtClean="0">
                    <a:solidFill>
                      <a:srgbClr val="66FFFF"/>
                    </a:solidFill>
                  </a:rPr>
                  <a:t>Test Statistic</a:t>
                </a:r>
              </a:p>
              <a:p>
                <a:pPr marL="0" indent="0">
                  <a:buNone/>
                </a:pPr>
                <a14:m>
                  <m:oMathPara xmlns:m="http://schemas.openxmlformats.org/officeDocument/2006/math">
                    <m:oMathParaPr>
                      <m:jc m:val="centerGroup"/>
                    </m:oMathParaPr>
                    <m:oMath xmlns:m="http://schemas.openxmlformats.org/officeDocument/2006/math">
                      <m:r>
                        <a:rPr lang="en-US" altLang="en-US" b="0" i="1" smtClean="0">
                          <a:solidFill>
                            <a:schemeClr val="tx1"/>
                          </a:solidFill>
                          <a:latin typeface="Cambria Math" panose="02040503050406030204" pitchFamily="18" charset="0"/>
                        </a:rPr>
                        <m:t>𝑧</m:t>
                      </m:r>
                      <m:r>
                        <a:rPr lang="en-US" altLang="en-US" b="0" i="1" smtClean="0">
                          <a:solidFill>
                            <a:schemeClr val="tx1"/>
                          </a:solidFill>
                          <a:latin typeface="Cambria Math" panose="02040503050406030204" pitchFamily="18" charset="0"/>
                        </a:rPr>
                        <m:t>=</m:t>
                      </m:r>
                      <m:f>
                        <m:fPr>
                          <m:ctrlPr>
                            <a:rPr lang="en-US" altLang="en-US" b="0" i="1" smtClean="0">
                              <a:solidFill>
                                <a:schemeClr val="tx1"/>
                              </a:solidFill>
                              <a:latin typeface="Cambria Math" panose="02040503050406030204" pitchFamily="18" charset="0"/>
                            </a:rPr>
                          </m:ctrlPr>
                        </m:fPr>
                        <m:num>
                          <m:acc>
                            <m:accPr>
                              <m:chr m:val="̂"/>
                              <m:ctrlPr>
                                <a:rPr lang="en-US" altLang="en-US" b="0" i="1" smtClean="0">
                                  <a:solidFill>
                                    <a:schemeClr val="tx1"/>
                                  </a:solidFill>
                                  <a:latin typeface="Cambria Math" panose="02040503050406030204" pitchFamily="18" charset="0"/>
                                </a:rPr>
                              </m:ctrlPr>
                            </m:accPr>
                            <m:e>
                              <m:r>
                                <a:rPr lang="en-US" altLang="en-US" b="0" i="1" smtClean="0">
                                  <a:solidFill>
                                    <a:schemeClr val="tx1"/>
                                  </a:solidFill>
                                  <a:latin typeface="Cambria Math" panose="02040503050406030204" pitchFamily="18" charset="0"/>
                                </a:rPr>
                                <m:t>𝑝</m:t>
                              </m:r>
                            </m:e>
                          </m:acc>
                          <m:r>
                            <a:rPr lang="en-US" altLang="en-US" b="0" i="1" smtClean="0">
                              <a:solidFill>
                                <a:schemeClr val="tx1"/>
                              </a:solidFill>
                              <a:latin typeface="Cambria Math" panose="02040503050406030204" pitchFamily="18" charset="0"/>
                            </a:rPr>
                            <m:t>−</m:t>
                          </m:r>
                          <m:sSub>
                            <m:sSubPr>
                              <m:ctrlPr>
                                <a:rPr lang="en-US" altLang="en-US" b="0" i="1" smtClean="0">
                                  <a:solidFill>
                                    <a:schemeClr val="tx1"/>
                                  </a:solidFill>
                                  <a:latin typeface="Cambria Math" panose="02040503050406030204" pitchFamily="18" charset="0"/>
                                </a:rPr>
                              </m:ctrlPr>
                            </m:sSubPr>
                            <m:e>
                              <m:r>
                                <a:rPr lang="en-US" altLang="en-US" b="0" i="1" smtClean="0">
                                  <a:solidFill>
                                    <a:schemeClr val="tx1"/>
                                  </a:solidFill>
                                  <a:latin typeface="Cambria Math" panose="02040503050406030204" pitchFamily="18" charset="0"/>
                                </a:rPr>
                                <m:t>𝑝</m:t>
                              </m:r>
                            </m:e>
                            <m:sub>
                              <m:r>
                                <a:rPr lang="en-US" altLang="en-US" b="0" i="1" smtClean="0">
                                  <a:solidFill>
                                    <a:schemeClr val="tx1"/>
                                  </a:solidFill>
                                  <a:latin typeface="Cambria Math" panose="02040503050406030204" pitchFamily="18" charset="0"/>
                                </a:rPr>
                                <m:t>0</m:t>
                              </m:r>
                            </m:sub>
                          </m:sSub>
                        </m:num>
                        <m:den>
                          <m:sSub>
                            <m:sSubPr>
                              <m:ctrlPr>
                                <a:rPr lang="en-US" altLang="en-US" b="0" i="1" smtClean="0">
                                  <a:solidFill>
                                    <a:schemeClr val="tx1"/>
                                  </a:solidFill>
                                  <a:latin typeface="Cambria Math" panose="02040503050406030204" pitchFamily="18" charset="0"/>
                                </a:rPr>
                              </m:ctrlPr>
                            </m:sSubPr>
                            <m:e>
                              <m:r>
                                <a:rPr lang="en-US" altLang="en-US" b="0" i="1" smtClean="0">
                                  <a:solidFill>
                                    <a:schemeClr val="tx1"/>
                                  </a:solidFill>
                                  <a:latin typeface="Cambria Math" panose="02040503050406030204" pitchFamily="18" charset="0"/>
                                  <a:ea typeface="Cambria Math" panose="02040503050406030204" pitchFamily="18" charset="0"/>
                                </a:rPr>
                                <m:t>𝜎</m:t>
                              </m:r>
                            </m:e>
                            <m:sub>
                              <m:acc>
                                <m:accPr>
                                  <m:chr m:val="̂"/>
                                  <m:ctrlPr>
                                    <a:rPr lang="en-US" altLang="en-US" b="0" i="1" smtClean="0">
                                      <a:solidFill>
                                        <a:schemeClr val="tx1"/>
                                      </a:solidFill>
                                      <a:latin typeface="Cambria Math" panose="02040503050406030204" pitchFamily="18" charset="0"/>
                                    </a:rPr>
                                  </m:ctrlPr>
                                </m:accPr>
                                <m:e>
                                  <m:r>
                                    <a:rPr lang="en-US" altLang="en-US" b="0" i="1" smtClean="0">
                                      <a:solidFill>
                                        <a:schemeClr val="tx1"/>
                                      </a:solidFill>
                                      <a:latin typeface="Cambria Math" panose="02040503050406030204" pitchFamily="18" charset="0"/>
                                    </a:rPr>
                                    <m:t>𝑝</m:t>
                                  </m:r>
                                </m:e>
                              </m:acc>
                            </m:sub>
                          </m:sSub>
                        </m:den>
                      </m:f>
                    </m:oMath>
                  </m:oMathPara>
                </a14:m>
                <a:endParaRPr lang="en-US" altLang="en-US" dirty="0">
                  <a:solidFill>
                    <a:schemeClr val="tx2"/>
                  </a:solidFill>
                </a:endParaRPr>
              </a:p>
              <a:p>
                <a:pPr>
                  <a:buFont typeface="Monotype Sorts" pitchFamily="2" charset="2"/>
                  <a:buNone/>
                </a:pPr>
                <a:r>
                  <a:rPr lang="en-US" altLang="en-US" dirty="0">
                    <a:solidFill>
                      <a:schemeClr val="tx2"/>
                    </a:solidFill>
                  </a:rPr>
                  <a:t>	</a:t>
                </a:r>
                <a:r>
                  <a:rPr lang="en-US" altLang="en-US" dirty="0" smtClean="0">
                    <a:solidFill>
                      <a:schemeClr val="tx2"/>
                    </a:solidFill>
                  </a:rPr>
                  <a:t>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𝜎</m:t>
                        </m:r>
                      </m:e>
                      <m:sub>
                        <m:acc>
                          <m:accPr>
                            <m:chr m:val="̂"/>
                            <m:ctrlPr>
                              <a:rPr lang="en-US" altLang="en-US" i="1">
                                <a:latin typeface="Cambria Math" panose="02040503050406030204" pitchFamily="18" charset="0"/>
                              </a:rPr>
                            </m:ctrlPr>
                          </m:accPr>
                          <m:e>
                            <m:r>
                              <a:rPr lang="en-US" altLang="en-US" i="1">
                                <a:latin typeface="Cambria Math" panose="02040503050406030204" pitchFamily="18" charset="0"/>
                              </a:rPr>
                              <m:t>𝑝</m:t>
                            </m:r>
                          </m:e>
                        </m:acc>
                      </m:sub>
                    </m:sSub>
                    <m:r>
                      <a:rPr lang="en-US" altLang="en-US" b="0" i="0" smtClean="0">
                        <a:latin typeface="Cambria Math" panose="02040503050406030204" pitchFamily="18" charset="0"/>
                      </a:rPr>
                      <m:t>=</m:t>
                    </m:r>
                    <m:rad>
                      <m:radPr>
                        <m:degHide m:val="on"/>
                        <m:ctrlPr>
                          <a:rPr lang="en-US" altLang="en-US" b="0" i="1" smtClean="0">
                            <a:latin typeface="Cambria Math" panose="02040503050406030204" pitchFamily="18" charset="0"/>
                          </a:rPr>
                        </m:ctrlPr>
                      </m:radPr>
                      <m:deg/>
                      <m:e>
                        <m:f>
                          <m:fPr>
                            <m:ctrlPr>
                              <a:rPr lang="en-US" altLang="en-US" b="0" i="1" smtClean="0">
                                <a:latin typeface="Cambria Math" panose="02040503050406030204" pitchFamily="18" charset="0"/>
                              </a:rPr>
                            </m:ctrlPr>
                          </m:fPr>
                          <m:num>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𝑝</m:t>
                                </m:r>
                              </m:e>
                              <m:sub>
                                <m:r>
                                  <a:rPr lang="en-US" altLang="en-US" b="0" i="1" smtClean="0">
                                    <a:latin typeface="Cambria Math" panose="02040503050406030204" pitchFamily="18" charset="0"/>
                                  </a:rPr>
                                  <m:t>0</m:t>
                                </m:r>
                              </m:sub>
                            </m:sSub>
                            <m:r>
                              <a:rPr lang="en-US" altLang="en-US" b="0" i="1" smtClean="0">
                                <a:latin typeface="Cambria Math" panose="02040503050406030204" pitchFamily="18" charset="0"/>
                              </a:rPr>
                              <m:t>(</m:t>
                            </m:r>
                            <m:r>
                              <a:rPr lang="en-US" altLang="en-US" b="0" i="1" smtClean="0">
                                <a:latin typeface="Cambria Math" panose="02040503050406030204" pitchFamily="18" charset="0"/>
                              </a:rPr>
                              <m:t>1</m:t>
                            </m:r>
                            <m:r>
                              <a:rPr lang="en-US" altLang="en-US" b="0" i="1" smtClean="0">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𝑝</m:t>
                                </m:r>
                              </m:e>
                              <m:sub>
                                <m:r>
                                  <a:rPr lang="en-US" altLang="en-US" i="1">
                                    <a:latin typeface="Cambria Math" panose="02040503050406030204" pitchFamily="18" charset="0"/>
                                  </a:rPr>
                                  <m:t>0</m:t>
                                </m:r>
                              </m:sub>
                            </m:sSub>
                            <m:r>
                              <a:rPr lang="en-US" altLang="en-US" b="0" i="1" smtClean="0">
                                <a:latin typeface="Cambria Math" panose="02040503050406030204" pitchFamily="18" charset="0"/>
                              </a:rPr>
                              <m:t>)</m:t>
                            </m:r>
                          </m:num>
                          <m:den>
                            <m:r>
                              <a:rPr lang="en-US" altLang="en-US" b="0" i="1" smtClean="0">
                                <a:latin typeface="Cambria Math" panose="02040503050406030204" pitchFamily="18" charset="0"/>
                              </a:rPr>
                              <m:t>𝑛</m:t>
                            </m:r>
                          </m:den>
                        </m:f>
                      </m:e>
                    </m:rad>
                  </m:oMath>
                </a14:m>
                <a:endParaRPr lang="en-US" altLang="en-US" dirty="0">
                  <a:solidFill>
                    <a:schemeClr val="tx2"/>
                  </a:solidFill>
                </a:endParaRPr>
              </a:p>
              <a:p>
                <a:pPr>
                  <a:buFont typeface="Monotype Sorts" pitchFamily="2" charset="2"/>
                  <a:buNone/>
                </a:pPr>
                <a:r>
                  <a:rPr lang="en-US" altLang="en-US" sz="3200" dirty="0"/>
                  <a:t>w</a:t>
                </a:r>
                <a:r>
                  <a:rPr lang="en-US" altLang="en-US" sz="3200" dirty="0" smtClean="0"/>
                  <a:t>here:</a:t>
                </a:r>
                <a:endParaRPr lang="en-US" altLang="en-US" sz="3200" dirty="0"/>
              </a:p>
              <a:p>
                <a:r>
                  <a:rPr lang="en-US" altLang="en-US" dirty="0">
                    <a:solidFill>
                      <a:srgbClr val="66FFFF"/>
                    </a:solidFill>
                  </a:rPr>
                  <a:t>Rejection </a:t>
                </a:r>
                <a:r>
                  <a:rPr lang="en-US" altLang="en-US" dirty="0" smtClean="0">
                    <a:solidFill>
                      <a:srgbClr val="66FFFF"/>
                    </a:solidFill>
                  </a:rPr>
                  <a:t>Rule</a:t>
                </a:r>
                <a:r>
                  <a:rPr lang="en-US" altLang="en-US" dirty="0" smtClean="0"/>
                  <a:t>      </a:t>
                </a:r>
              </a:p>
              <a:p>
                <a:pPr marL="0" indent="0">
                  <a:buNone/>
                </a:pPr>
                <a:r>
                  <a:rPr lang="en-US" altLang="en-US" dirty="0"/>
                  <a:t> </a:t>
                </a:r>
                <a:r>
                  <a:rPr lang="en-US" altLang="en-US" dirty="0" smtClean="0"/>
                  <a:t>                           </a:t>
                </a:r>
                <a:r>
                  <a:rPr lang="en-US" altLang="en-US" dirty="0" smtClean="0"/>
                  <a:t> </a:t>
                </a:r>
                <a:r>
                  <a:rPr lang="en-US" altLang="en-US" u="sng" dirty="0" smtClean="0"/>
                  <a:t>One-Tailed</a:t>
                </a:r>
                <a:r>
                  <a:rPr lang="en-US" altLang="en-US" b="1" dirty="0"/>
                  <a:t>	 	</a:t>
                </a:r>
                <a:r>
                  <a:rPr lang="en-US" altLang="en-US" u="sng" dirty="0"/>
                  <a:t>Two-Tailed</a:t>
                </a:r>
                <a:endParaRPr lang="en-US" altLang="en-US" dirty="0"/>
              </a:p>
              <a:p>
                <a:pPr>
                  <a:buFont typeface="Monotype Sorts" pitchFamily="2" charset="2"/>
                  <a:buNone/>
                </a:pPr>
                <a:endParaRPr lang="en-US" altLang="en-US" sz="800" dirty="0"/>
              </a:p>
              <a:p>
                <a:pPr>
                  <a:buFont typeface="Monotype Sorts" pitchFamily="2" charset="2"/>
                  <a:buNone/>
                </a:pPr>
                <a:r>
                  <a:rPr lang="en-US" altLang="en-US" dirty="0"/>
                  <a:t>	</a:t>
                </a:r>
                <a:r>
                  <a:rPr lang="en-US" altLang="en-US" dirty="0" smtClean="0"/>
                  <a:t> </a:t>
                </a:r>
                <a:r>
                  <a:rPr lang="en-US" altLang="en-US" i="1" dirty="0" smtClean="0"/>
                  <a:t>H</a:t>
                </a:r>
                <a:r>
                  <a:rPr lang="en-US" altLang="en-US" baseline="-25000" dirty="0" smtClean="0"/>
                  <a:t>0</a:t>
                </a:r>
                <a:r>
                  <a:rPr lang="en-US" altLang="en-US" dirty="0"/>
                  <a:t>:  </a:t>
                </a:r>
                <a:r>
                  <a:rPr lang="en-US" altLang="en-US" i="1" dirty="0"/>
                  <a:t>p</a:t>
                </a:r>
                <a:r>
                  <a:rPr lang="en-US" altLang="en-US" dirty="0">
                    <a:latin typeface="Symbol" panose="05050102010706020507" pitchFamily="18" charset="2"/>
                  </a:rPr>
                  <a:t></a:t>
                </a:r>
                <a:r>
                  <a:rPr lang="en-US" altLang="en-US" u="sng" dirty="0">
                    <a:latin typeface="Symbol" panose="05050102010706020507" pitchFamily="18" charset="2"/>
                  </a:rPr>
                  <a:t></a:t>
                </a:r>
                <a:r>
                  <a:rPr lang="en-US" altLang="en-US" dirty="0">
                    <a:latin typeface="Symbol" panose="05050102010706020507" pitchFamily="18" charset="2"/>
                  </a:rPr>
                  <a:t></a:t>
                </a:r>
                <a:r>
                  <a:rPr lang="en-US" altLang="en-US" i="1" dirty="0"/>
                  <a:t>p</a:t>
                </a:r>
                <a:r>
                  <a:rPr lang="en-US" altLang="en-US" baseline="-25000" dirty="0">
                    <a:latin typeface="Symbol" panose="05050102010706020507" pitchFamily="18" charset="2"/>
                  </a:rPr>
                  <a:t></a:t>
                </a:r>
                <a:r>
                  <a:rPr lang="en-US" altLang="en-US" dirty="0">
                    <a:solidFill>
                      <a:schemeClr val="tx2"/>
                    </a:solidFill>
                  </a:rPr>
                  <a:t>    </a:t>
                </a:r>
                <a:r>
                  <a:rPr lang="en-US" altLang="en-US" dirty="0" smtClean="0"/>
                  <a:t>Reject </a:t>
                </a:r>
                <a:r>
                  <a:rPr lang="en-US" altLang="en-US" i="1" dirty="0"/>
                  <a:t>H</a:t>
                </a:r>
                <a:r>
                  <a:rPr lang="en-US" altLang="en-US" baseline="-25000" dirty="0"/>
                  <a:t>0 </a:t>
                </a:r>
                <a:r>
                  <a:rPr lang="en-US" altLang="en-US" dirty="0"/>
                  <a:t>if z &gt; z</a:t>
                </a:r>
                <a:r>
                  <a:rPr lang="en-US" altLang="en-US" baseline="-25000" dirty="0">
                    <a:latin typeface="Symbol" panose="05050102010706020507" pitchFamily="18" charset="2"/>
                  </a:rPr>
                  <a:t></a:t>
                </a:r>
                <a:endParaRPr lang="en-US" altLang="en-US" dirty="0"/>
              </a:p>
              <a:p>
                <a:pPr>
                  <a:buFont typeface="Monotype Sorts" pitchFamily="2" charset="2"/>
                  <a:buNone/>
                </a:pPr>
                <a:r>
                  <a:rPr lang="en-US" altLang="en-US" dirty="0"/>
                  <a:t>	</a:t>
                </a:r>
                <a:r>
                  <a:rPr lang="en-US" altLang="en-US" i="1" dirty="0" smtClean="0"/>
                  <a:t> </a:t>
                </a:r>
                <a:r>
                  <a:rPr lang="en-US" altLang="en-US" i="1" dirty="0" smtClean="0"/>
                  <a:t>H</a:t>
                </a:r>
                <a:r>
                  <a:rPr lang="en-US" altLang="en-US" baseline="-25000" dirty="0" smtClean="0"/>
                  <a:t>0</a:t>
                </a:r>
                <a:r>
                  <a:rPr lang="en-US" altLang="en-US" dirty="0"/>
                  <a:t>:  </a:t>
                </a:r>
                <a:r>
                  <a:rPr lang="en-US" altLang="en-US" i="1" dirty="0"/>
                  <a:t>p</a:t>
                </a:r>
                <a:r>
                  <a:rPr lang="en-US" altLang="en-US" dirty="0">
                    <a:latin typeface="Symbol" panose="05050102010706020507" pitchFamily="18" charset="2"/>
                  </a:rPr>
                  <a:t></a:t>
                </a:r>
                <a:r>
                  <a:rPr lang="en-US" altLang="en-US" u="sng" dirty="0">
                    <a:latin typeface="Symbol" panose="05050102010706020507" pitchFamily="18" charset="2"/>
                  </a:rPr>
                  <a:t></a:t>
                </a:r>
                <a:r>
                  <a:rPr lang="en-US" altLang="en-US" dirty="0">
                    <a:latin typeface="Symbol" panose="05050102010706020507" pitchFamily="18" charset="2"/>
                  </a:rPr>
                  <a:t></a:t>
                </a:r>
                <a:r>
                  <a:rPr lang="en-US" altLang="en-US" i="1" dirty="0"/>
                  <a:t>p</a:t>
                </a:r>
                <a:r>
                  <a:rPr lang="en-US" altLang="en-US" baseline="-25000" dirty="0">
                    <a:latin typeface="Symbol" panose="05050102010706020507" pitchFamily="18" charset="2"/>
                  </a:rPr>
                  <a:t></a:t>
                </a:r>
                <a:r>
                  <a:rPr lang="en-US" altLang="en-US" dirty="0">
                    <a:solidFill>
                      <a:schemeClr val="tx2"/>
                    </a:solidFill>
                  </a:rPr>
                  <a:t>    </a:t>
                </a:r>
                <a:r>
                  <a:rPr lang="en-US" altLang="en-US" dirty="0" smtClean="0"/>
                  <a:t>Reject </a:t>
                </a:r>
                <a:r>
                  <a:rPr lang="en-US" altLang="en-US" i="1" dirty="0"/>
                  <a:t>H</a:t>
                </a:r>
                <a:r>
                  <a:rPr lang="en-US" altLang="en-US" baseline="-25000" dirty="0"/>
                  <a:t>0 </a:t>
                </a:r>
                <a:r>
                  <a:rPr lang="en-US" altLang="en-US" dirty="0"/>
                  <a:t>if z &lt; -z</a:t>
                </a:r>
                <a:r>
                  <a:rPr lang="en-US" altLang="en-US" baseline="-25000" dirty="0">
                    <a:latin typeface="Symbol" panose="05050102010706020507" pitchFamily="18" charset="2"/>
                  </a:rPr>
                  <a:t></a:t>
                </a:r>
                <a:endParaRPr lang="en-US" altLang="en-US" dirty="0"/>
              </a:p>
              <a:p>
                <a:pPr>
                  <a:buFont typeface="Monotype Sorts" pitchFamily="2" charset="2"/>
                  <a:buNone/>
                </a:pPr>
                <a:r>
                  <a:rPr lang="en-US" altLang="en-US" dirty="0"/>
                  <a:t>	 </a:t>
                </a:r>
                <a:endParaRPr lang="en-US" altLang="en-US" dirty="0" smtClean="0"/>
              </a:p>
              <a:p>
                <a:pPr>
                  <a:buFont typeface="Monotype Sorts" pitchFamily="2" charset="2"/>
                  <a:buNone/>
                </a:pPr>
                <a:r>
                  <a:rPr lang="en-US" altLang="en-US" i="1" dirty="0"/>
                  <a:t> </a:t>
                </a:r>
                <a:r>
                  <a:rPr lang="en-US" altLang="en-US" i="1" dirty="0" smtClean="0"/>
                  <a:t>    </a:t>
                </a:r>
                <a:r>
                  <a:rPr lang="en-US" altLang="en-US" i="1" dirty="0" smtClean="0"/>
                  <a:t>H</a:t>
                </a:r>
                <a:r>
                  <a:rPr lang="en-US" altLang="en-US" baseline="-25000" dirty="0" smtClean="0"/>
                  <a:t>0</a:t>
                </a:r>
                <a:r>
                  <a:rPr lang="en-US" altLang="en-US" dirty="0"/>
                  <a:t>:  </a:t>
                </a:r>
                <a:r>
                  <a:rPr lang="en-US" altLang="en-US" i="1" dirty="0"/>
                  <a:t>p</a:t>
                </a:r>
                <a:r>
                  <a:rPr lang="en-US" altLang="en-US" dirty="0">
                    <a:latin typeface="Symbol" panose="05050102010706020507" pitchFamily="18" charset="2"/>
                  </a:rPr>
                  <a:t></a:t>
                </a:r>
                <a:r>
                  <a:rPr lang="en-US" altLang="en-US" i="1" dirty="0"/>
                  <a:t>p</a:t>
                </a:r>
                <a:r>
                  <a:rPr lang="en-US" altLang="en-US" baseline="-25000" dirty="0">
                    <a:latin typeface="Symbol" panose="05050102010706020507" pitchFamily="18" charset="2"/>
                  </a:rPr>
                  <a:t></a:t>
                </a:r>
                <a:r>
                  <a:rPr lang="en-US" altLang="en-US" dirty="0">
                    <a:solidFill>
                      <a:schemeClr val="tx2"/>
                    </a:solidFill>
                  </a:rPr>
                  <a:t> </a:t>
                </a:r>
                <a:r>
                  <a:rPr lang="en-US" altLang="en-US" dirty="0"/>
                  <a:t>		   	  </a:t>
                </a:r>
                <a:r>
                  <a:rPr lang="en-US" altLang="en-US" dirty="0" smtClean="0"/>
                  <a:t>            Reject </a:t>
                </a:r>
                <a:r>
                  <a:rPr lang="en-US" altLang="en-US" i="1" dirty="0"/>
                  <a:t>H</a:t>
                </a:r>
                <a:r>
                  <a:rPr lang="en-US" altLang="en-US" baseline="-25000" dirty="0"/>
                  <a:t>0 </a:t>
                </a:r>
                <a:r>
                  <a:rPr lang="en-US" altLang="en-US" dirty="0"/>
                  <a:t>if |z</a:t>
                </a:r>
                <a:r>
                  <a:rPr lang="en-US" altLang="en-US" dirty="0" smtClean="0"/>
                  <a:t>| &gt; </a:t>
                </a:r>
                <a:r>
                  <a:rPr lang="en-US" altLang="en-US" i="1" dirty="0" smtClean="0"/>
                  <a:t>z</a:t>
                </a:r>
                <a:r>
                  <a:rPr lang="en-US" altLang="en-US" baseline="-25000" dirty="0">
                    <a:latin typeface="Symbol" panose="05050102010706020507" pitchFamily="18" charset="2"/>
                  </a:rPr>
                  <a:t></a:t>
                </a:r>
              </a:p>
            </p:txBody>
          </p:sp>
        </mc:Choice>
        <mc:Fallback>
          <p:sp>
            <p:nvSpPr>
              <p:cNvPr id="31747" name="Rectangle 3"/>
              <p:cNvSpPr>
                <a:spLocks noGrp="1" noRot="1" noChangeAspect="1" noMove="1" noResize="1" noEditPoints="1" noAdjustHandles="1" noChangeArrowheads="1" noChangeShapeType="1" noTextEdit="1"/>
              </p:cNvSpPr>
              <p:nvPr>
                <p:ph type="body" idx="1"/>
              </p:nvPr>
            </p:nvSpPr>
            <p:spPr>
              <a:xfrm>
                <a:off x="540391" y="781916"/>
                <a:ext cx="8478420" cy="5648974"/>
              </a:xfrm>
              <a:blipFill>
                <a:blip r:embed="rId3"/>
                <a:stretch>
                  <a:fillRect l="-1942" t="-971" b="-647"/>
                </a:stretch>
              </a:blipFill>
              <a:ln/>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Example:  NSC</a:t>
            </a:r>
          </a:p>
        </p:txBody>
      </p:sp>
      <p:sp>
        <p:nvSpPr>
          <p:cNvPr id="76803" name="Rectangle 3"/>
          <p:cNvSpPr>
            <a:spLocks noGrp="1" noChangeArrowheads="1"/>
          </p:cNvSpPr>
          <p:nvPr>
            <p:ph type="body" idx="1"/>
          </p:nvPr>
        </p:nvSpPr>
        <p:spPr>
          <a:xfrm>
            <a:off x="387927" y="1095375"/>
            <a:ext cx="8437418" cy="4643438"/>
          </a:xfrm>
        </p:spPr>
        <p:txBody>
          <a:bodyPr/>
          <a:lstStyle/>
          <a:p>
            <a:r>
              <a:rPr lang="en-US" altLang="en-US" dirty="0">
                <a:solidFill>
                  <a:srgbClr val="66FFFF"/>
                </a:solidFill>
              </a:rPr>
              <a:t>Two-Tailed Test about a Population Proportion: Large </a:t>
            </a:r>
            <a:r>
              <a:rPr lang="en-US" altLang="en-US" b="1" i="1" dirty="0">
                <a:solidFill>
                  <a:srgbClr val="66FFFF"/>
                </a:solidFill>
              </a:rPr>
              <a:t>n</a:t>
            </a:r>
          </a:p>
          <a:p>
            <a:pPr algn="justLow">
              <a:buFont typeface="Monotype Sorts" pitchFamily="2" charset="2"/>
              <a:buNone/>
            </a:pPr>
            <a:r>
              <a:rPr lang="en-US" altLang="en-US" dirty="0">
                <a:solidFill>
                  <a:srgbClr val="FDFF3D"/>
                </a:solidFill>
              </a:rPr>
              <a:t>	</a:t>
            </a:r>
            <a:endParaRPr lang="en-US" altLang="en-US" dirty="0" smtClean="0">
              <a:solidFill>
                <a:srgbClr val="FDFF3D"/>
              </a:solidFill>
            </a:endParaRPr>
          </a:p>
          <a:p>
            <a:pPr algn="justLow">
              <a:buFont typeface="Monotype Sorts" pitchFamily="2" charset="2"/>
              <a:buNone/>
            </a:pPr>
            <a:r>
              <a:rPr lang="en-US" altLang="en-US" dirty="0" smtClean="0"/>
              <a:t>    For </a:t>
            </a:r>
            <a:r>
              <a:rPr lang="en-US" altLang="en-US" dirty="0"/>
              <a:t>a Christmas and New Year’s week, the National Safety Council estimated that 500 people would be killed and 25,000 injured on the nation’s roads.  The NSC claimed that 50% of the accidents would be caused by drunk driving.</a:t>
            </a:r>
          </a:p>
          <a:p>
            <a:pPr algn="justLow">
              <a:buFont typeface="Monotype Sorts" pitchFamily="2" charset="2"/>
              <a:buNone/>
            </a:pPr>
            <a:r>
              <a:rPr lang="en-US" altLang="en-US" dirty="0"/>
              <a:t>	</a:t>
            </a:r>
            <a:endParaRPr lang="en-US" altLang="en-US" dirty="0" smtClean="0"/>
          </a:p>
          <a:p>
            <a:pPr algn="justLow">
              <a:buFont typeface="Monotype Sorts" pitchFamily="2" charset="2"/>
              <a:buNone/>
            </a:pPr>
            <a:r>
              <a:rPr lang="en-US" altLang="en-US" dirty="0"/>
              <a:t> </a:t>
            </a:r>
            <a:r>
              <a:rPr lang="en-US" altLang="en-US" dirty="0" smtClean="0"/>
              <a:t>   </a:t>
            </a:r>
            <a:r>
              <a:rPr lang="en-US" altLang="en-US" dirty="0" smtClean="0"/>
              <a:t>A </a:t>
            </a:r>
            <a:r>
              <a:rPr lang="en-US" altLang="en-US" dirty="0"/>
              <a:t>sample of 120 accidents showed that 67 were caused by drunk driving.  Use these data to test the NSC’s claim with </a:t>
            </a:r>
            <a:r>
              <a:rPr lang="en-US" altLang="en-US" i="1" dirty="0">
                <a:latin typeface="Symbol" panose="05050102010706020507" pitchFamily="18" charset="2"/>
              </a:rPr>
              <a:t>a</a:t>
            </a:r>
            <a:r>
              <a:rPr lang="en-US" altLang="en-US" dirty="0"/>
              <a:t> = 0.05.</a:t>
            </a:r>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Example:  NSC</a:t>
            </a:r>
          </a:p>
        </p:txBody>
      </p:sp>
      <mc:AlternateContent xmlns:mc="http://schemas.openxmlformats.org/markup-compatibility/2006">
        <mc:Choice xmlns:a14="http://schemas.microsoft.com/office/drawing/2010/main" Requires="a14">
          <p:sp>
            <p:nvSpPr>
              <p:cNvPr id="97283" name="Rectangle 3"/>
              <p:cNvSpPr>
                <a:spLocks noGrp="1" noChangeArrowheads="1"/>
              </p:cNvSpPr>
              <p:nvPr>
                <p:ph type="body" idx="1"/>
              </p:nvPr>
            </p:nvSpPr>
            <p:spPr>
              <a:xfrm>
                <a:off x="443345" y="1095375"/>
                <a:ext cx="8229599" cy="4643438"/>
              </a:xfrm>
            </p:spPr>
            <p:txBody>
              <a:bodyPr/>
              <a:lstStyle/>
              <a:p>
                <a:r>
                  <a:rPr lang="en-US" altLang="en-US" dirty="0" smtClean="0">
                    <a:solidFill>
                      <a:srgbClr val="66FFFF"/>
                    </a:solidFill>
                  </a:rPr>
                  <a:t>Two-Tailed Test about a Population Proportion: Large </a:t>
                </a:r>
                <a:r>
                  <a:rPr lang="en-US" altLang="en-US" b="1" i="1" dirty="0">
                    <a:solidFill>
                      <a:srgbClr val="66FFFF"/>
                    </a:solidFill>
                  </a:rPr>
                  <a:t>n</a:t>
                </a:r>
              </a:p>
              <a:p>
                <a:pPr lvl="1"/>
                <a:r>
                  <a:rPr lang="en-US" altLang="en-US" dirty="0">
                    <a:solidFill>
                      <a:srgbClr val="66FFFF"/>
                    </a:solidFill>
                  </a:rPr>
                  <a:t>Hypothesis</a:t>
                </a:r>
              </a:p>
              <a:p>
                <a:pPr lvl="1">
                  <a:buFontTx/>
                  <a:buNone/>
                </a:pPr>
                <a:r>
                  <a:rPr lang="en-US" altLang="en-US" dirty="0">
                    <a:solidFill>
                      <a:srgbClr val="66FFFF"/>
                    </a:solidFill>
                  </a:rPr>
                  <a:t>				     </a:t>
                </a:r>
                <a:r>
                  <a:rPr lang="en-US" altLang="en-US" i="1" dirty="0"/>
                  <a:t>H</a:t>
                </a:r>
                <a:r>
                  <a:rPr lang="en-US" altLang="en-US" baseline="-25000" dirty="0"/>
                  <a:t>0</a:t>
                </a:r>
                <a:r>
                  <a:rPr lang="en-US" altLang="en-US" dirty="0"/>
                  <a:t>:  </a:t>
                </a:r>
                <a:r>
                  <a:rPr lang="en-US" altLang="en-US" i="1" dirty="0"/>
                  <a:t>p</a:t>
                </a:r>
                <a:r>
                  <a:rPr lang="en-US" altLang="en-US" dirty="0"/>
                  <a:t> = .5 </a:t>
                </a:r>
              </a:p>
              <a:p>
                <a:pPr lvl="1">
                  <a:buFontTx/>
                  <a:buNone/>
                </a:pPr>
                <a:r>
                  <a:rPr lang="en-US" altLang="en-US" dirty="0"/>
                  <a:t>				     </a:t>
                </a:r>
                <a:r>
                  <a:rPr lang="en-US" altLang="en-US" i="1" dirty="0"/>
                  <a:t>H</a:t>
                </a:r>
                <a:r>
                  <a:rPr lang="en-US" altLang="en-US" sz="2800" baseline="-25000" dirty="0"/>
                  <a:t>a</a:t>
                </a:r>
                <a:r>
                  <a:rPr lang="en-US" altLang="en-US" dirty="0"/>
                  <a:t>:  </a:t>
                </a:r>
                <a:r>
                  <a:rPr lang="en-US" altLang="en-US" i="1" dirty="0"/>
                  <a:t>p</a:t>
                </a:r>
                <a:r>
                  <a:rPr lang="en-US" altLang="en-US" baseline="-25000" dirty="0"/>
                  <a:t> </a:t>
                </a:r>
                <a14:m>
                  <m:oMath xmlns:m="http://schemas.openxmlformats.org/officeDocument/2006/math">
                    <m:r>
                      <a:rPr lang="en-US" altLang="en-US" i="1" smtClean="0">
                        <a:latin typeface="Cambria Math" panose="02040503050406030204" pitchFamily="18" charset="0"/>
                        <a:ea typeface="Cambria Math" panose="02040503050406030204" pitchFamily="18" charset="0"/>
                      </a:rPr>
                      <m:t>≠</m:t>
                    </m:r>
                  </m:oMath>
                </a14:m>
                <a:r>
                  <a:rPr lang="en-US" altLang="en-US" dirty="0" smtClean="0"/>
                  <a:t> </a:t>
                </a:r>
                <a:r>
                  <a:rPr lang="en-US" altLang="en-US" dirty="0"/>
                  <a:t>.5 </a:t>
                </a:r>
              </a:p>
              <a:p>
                <a:pPr lvl="1"/>
                <a:r>
                  <a:rPr lang="en-US" altLang="en-US" dirty="0">
                    <a:solidFill>
                      <a:srgbClr val="66FFFF"/>
                    </a:solidFill>
                  </a:rPr>
                  <a:t>Test </a:t>
                </a:r>
                <a:r>
                  <a:rPr lang="en-US" altLang="en-US" dirty="0" smtClean="0">
                    <a:solidFill>
                      <a:srgbClr val="66FFFF"/>
                    </a:solidFill>
                  </a:rPr>
                  <a:t>Statistic</a:t>
                </a:r>
              </a:p>
              <a:p>
                <a:pPr marL="457200" lvl="1" indent="0">
                  <a:buNone/>
                </a:pPr>
                <a:r>
                  <a:rPr lang="en-US" altLang="en-US" dirty="0" smtClean="0">
                    <a:solidFill>
                      <a:srgbClr val="66FFFF"/>
                    </a:solidFill>
                  </a:rPr>
                  <a:t>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𝜎</m:t>
                        </m:r>
                      </m:e>
                      <m:sub>
                        <m:acc>
                          <m:accPr>
                            <m:chr m:val="̂"/>
                            <m:ctrlPr>
                              <a:rPr lang="en-US" altLang="en-US" i="1">
                                <a:latin typeface="Cambria Math" panose="02040503050406030204" pitchFamily="18" charset="0"/>
                              </a:rPr>
                            </m:ctrlPr>
                          </m:accPr>
                          <m:e>
                            <m:r>
                              <a:rPr lang="en-US" altLang="en-US" i="1">
                                <a:latin typeface="Cambria Math" panose="02040503050406030204" pitchFamily="18" charset="0"/>
                              </a:rPr>
                              <m:t>𝑝</m:t>
                            </m:r>
                          </m:e>
                        </m:acc>
                      </m:sub>
                    </m:sSub>
                    <m:r>
                      <a:rPr lang="en-US" altLang="en-US">
                        <a:latin typeface="Cambria Math" panose="02040503050406030204" pitchFamily="18" charset="0"/>
                      </a:rPr>
                      <m:t>=</m:t>
                    </m:r>
                    <m:rad>
                      <m:radPr>
                        <m:degHide m:val="on"/>
                        <m:ctrlPr>
                          <a:rPr lang="en-US" altLang="en-US" i="1">
                            <a:latin typeface="Cambria Math" panose="02040503050406030204" pitchFamily="18" charset="0"/>
                          </a:rPr>
                        </m:ctrlPr>
                      </m:radPr>
                      <m:deg/>
                      <m:e>
                        <m:f>
                          <m:fPr>
                            <m:ctrlPr>
                              <a:rPr lang="en-US" altLang="en-US" i="1">
                                <a:latin typeface="Cambria Math" panose="02040503050406030204" pitchFamily="18" charset="0"/>
                              </a:rPr>
                            </m:ctrlPr>
                          </m:fPr>
                          <m:num>
                            <m:sSub>
                              <m:sSubPr>
                                <m:ctrlPr>
                                  <a:rPr lang="en-US" altLang="en-US" i="1">
                                    <a:latin typeface="Cambria Math" panose="02040503050406030204" pitchFamily="18" charset="0"/>
                                  </a:rPr>
                                </m:ctrlPr>
                              </m:sSubPr>
                              <m:e>
                                <m:r>
                                  <a:rPr lang="en-US" altLang="en-US" i="1">
                                    <a:latin typeface="Cambria Math" panose="02040503050406030204" pitchFamily="18" charset="0"/>
                                  </a:rPr>
                                  <m:t>𝑝</m:t>
                                </m:r>
                              </m:e>
                              <m:sub>
                                <m:r>
                                  <a:rPr lang="en-US" altLang="en-US" i="1">
                                    <a:latin typeface="Cambria Math" panose="02040503050406030204" pitchFamily="18" charset="0"/>
                                  </a:rPr>
                                  <m:t>0</m:t>
                                </m:r>
                              </m:sub>
                            </m:sSub>
                            <m:r>
                              <a:rPr lang="en-US" altLang="en-US" i="1">
                                <a:latin typeface="Cambria Math" panose="02040503050406030204" pitchFamily="18" charset="0"/>
                              </a:rPr>
                              <m:t>(1−</m:t>
                            </m:r>
                            <m:sSub>
                              <m:sSubPr>
                                <m:ctrlPr>
                                  <a:rPr lang="en-US" altLang="en-US" i="1">
                                    <a:latin typeface="Cambria Math" panose="02040503050406030204" pitchFamily="18" charset="0"/>
                                  </a:rPr>
                                </m:ctrlPr>
                              </m:sSubPr>
                              <m:e>
                                <m:r>
                                  <a:rPr lang="en-US" altLang="en-US" i="1">
                                    <a:latin typeface="Cambria Math" panose="02040503050406030204" pitchFamily="18" charset="0"/>
                                  </a:rPr>
                                  <m:t>𝑝</m:t>
                                </m:r>
                              </m:e>
                              <m:sub>
                                <m:r>
                                  <a:rPr lang="en-US" altLang="en-US" i="1">
                                    <a:latin typeface="Cambria Math" panose="02040503050406030204" pitchFamily="18" charset="0"/>
                                  </a:rPr>
                                  <m:t>0</m:t>
                                </m:r>
                              </m:sub>
                            </m:sSub>
                            <m:r>
                              <a:rPr lang="en-US" altLang="en-US" i="1">
                                <a:latin typeface="Cambria Math" panose="02040503050406030204" pitchFamily="18" charset="0"/>
                              </a:rPr>
                              <m:t>)</m:t>
                            </m:r>
                          </m:num>
                          <m:den>
                            <m:r>
                              <a:rPr lang="en-US" altLang="en-US" i="1">
                                <a:latin typeface="Cambria Math" panose="02040503050406030204" pitchFamily="18" charset="0"/>
                              </a:rPr>
                              <m:t>𝑛</m:t>
                            </m:r>
                          </m:den>
                        </m:f>
                      </m:e>
                    </m:rad>
                    <m:r>
                      <a:rPr lang="en-US" altLang="en-US" b="0" i="1" smtClean="0">
                        <a:latin typeface="Cambria Math" panose="02040503050406030204" pitchFamily="18" charset="0"/>
                      </a:rPr>
                      <m:t>=</m:t>
                    </m:r>
                    <m:rad>
                      <m:radPr>
                        <m:degHide m:val="on"/>
                        <m:ctrlPr>
                          <a:rPr lang="en-US" altLang="en-US" i="1">
                            <a:latin typeface="Cambria Math" panose="02040503050406030204" pitchFamily="18" charset="0"/>
                          </a:rPr>
                        </m:ctrlPr>
                      </m:radPr>
                      <m:deg/>
                      <m:e>
                        <m:f>
                          <m:fPr>
                            <m:ctrlPr>
                              <a:rPr lang="en-US" altLang="en-US" i="1">
                                <a:latin typeface="Cambria Math" panose="02040503050406030204" pitchFamily="18" charset="0"/>
                              </a:rPr>
                            </m:ctrlPr>
                          </m:fPr>
                          <m:num>
                            <m:r>
                              <a:rPr lang="en-US" altLang="en-US" b="0" i="1" smtClean="0">
                                <a:latin typeface="Cambria Math" panose="02040503050406030204" pitchFamily="18" charset="0"/>
                              </a:rPr>
                              <m:t>.5</m:t>
                            </m:r>
                            <m:r>
                              <a:rPr lang="en-US" altLang="en-US" i="1" smtClean="0">
                                <a:latin typeface="Cambria Math" panose="02040503050406030204" pitchFamily="18" charset="0"/>
                              </a:rPr>
                              <m:t> </m:t>
                            </m:r>
                            <m:r>
                              <a:rPr lang="en-US" altLang="en-US" i="1">
                                <a:latin typeface="Cambria Math" panose="02040503050406030204" pitchFamily="18" charset="0"/>
                              </a:rPr>
                              <m:t>(1−</m:t>
                            </m:r>
                            <m:r>
                              <a:rPr lang="en-US" altLang="en-US" b="0" i="1" smtClean="0">
                                <a:latin typeface="Cambria Math" panose="02040503050406030204" pitchFamily="18" charset="0"/>
                              </a:rPr>
                              <m:t>.5</m:t>
                            </m:r>
                            <m:r>
                              <a:rPr lang="en-US" altLang="en-US" i="1">
                                <a:latin typeface="Cambria Math" panose="02040503050406030204" pitchFamily="18" charset="0"/>
                              </a:rPr>
                              <m:t>)</m:t>
                            </m:r>
                          </m:num>
                          <m:den>
                            <m:r>
                              <a:rPr lang="en-US" altLang="en-US" b="0" i="1" smtClean="0">
                                <a:latin typeface="Cambria Math" panose="02040503050406030204" pitchFamily="18" charset="0"/>
                              </a:rPr>
                              <m:t>120</m:t>
                            </m:r>
                          </m:den>
                        </m:f>
                      </m:e>
                    </m:rad>
                    <m:r>
                      <a:rPr lang="en-US" altLang="en-US" b="0" i="1" smtClean="0">
                        <a:latin typeface="Cambria Math" panose="02040503050406030204" pitchFamily="18" charset="0"/>
                      </a:rPr>
                      <m:t>=0.045644</m:t>
                    </m:r>
                  </m:oMath>
                </a14:m>
                <a:endParaRPr lang="en-US" altLang="en-US" dirty="0" smtClean="0">
                  <a:solidFill>
                    <a:srgbClr val="66FFFF"/>
                  </a:solidFill>
                </a:endParaRPr>
              </a:p>
              <a:p>
                <a:pPr marL="457200" lvl="1" indent="0">
                  <a:buNone/>
                </a:pPr>
                <a:endParaRPr lang="en-US" altLang="en-US" dirty="0">
                  <a:solidFill>
                    <a:srgbClr val="66FFFF"/>
                  </a:solidFill>
                </a:endParaRPr>
              </a:p>
              <a:p>
                <a:pPr marL="457200" lvl="1" indent="0">
                  <a:buNone/>
                </a:pPr>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rPr>
                        <m:t>𝑧</m:t>
                      </m:r>
                      <m:r>
                        <a:rPr lang="en-US" altLang="en-US" i="1">
                          <a:latin typeface="Cambria Math" panose="02040503050406030204" pitchFamily="18" charset="0"/>
                        </a:rPr>
                        <m:t>=</m:t>
                      </m:r>
                      <m:f>
                        <m:fPr>
                          <m:ctrlPr>
                            <a:rPr lang="en-US" altLang="en-US" i="1">
                              <a:latin typeface="Cambria Math" panose="02040503050406030204" pitchFamily="18" charset="0"/>
                            </a:rPr>
                          </m:ctrlPr>
                        </m:fPr>
                        <m:num>
                          <m:acc>
                            <m:accPr>
                              <m:chr m:val="̂"/>
                              <m:ctrlPr>
                                <a:rPr lang="en-US" altLang="en-US" i="1">
                                  <a:latin typeface="Cambria Math" panose="02040503050406030204" pitchFamily="18" charset="0"/>
                                </a:rPr>
                              </m:ctrlPr>
                            </m:accPr>
                            <m:e>
                              <m:r>
                                <a:rPr lang="en-US" altLang="en-US" i="1">
                                  <a:latin typeface="Cambria Math" panose="02040503050406030204" pitchFamily="18" charset="0"/>
                                </a:rPr>
                                <m:t>𝑝</m:t>
                              </m:r>
                            </m:e>
                          </m:acc>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𝑝</m:t>
                              </m:r>
                            </m:e>
                            <m:sub>
                              <m:r>
                                <a:rPr lang="en-US" altLang="en-US" i="1">
                                  <a:latin typeface="Cambria Math" panose="02040503050406030204" pitchFamily="18" charset="0"/>
                                </a:rPr>
                                <m:t>0</m:t>
                              </m:r>
                            </m:sub>
                          </m:sSub>
                        </m:num>
                        <m:den>
                          <m:sSub>
                            <m:sSubPr>
                              <m:ctrlPr>
                                <a:rPr lang="en-US" altLang="en-US" i="1">
                                  <a:latin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𝜎</m:t>
                              </m:r>
                            </m:e>
                            <m:sub>
                              <m:acc>
                                <m:accPr>
                                  <m:chr m:val="̂"/>
                                  <m:ctrlPr>
                                    <a:rPr lang="en-US" altLang="en-US" i="1">
                                      <a:latin typeface="Cambria Math" panose="02040503050406030204" pitchFamily="18" charset="0"/>
                                    </a:rPr>
                                  </m:ctrlPr>
                                </m:accPr>
                                <m:e>
                                  <m:r>
                                    <a:rPr lang="en-US" altLang="en-US" i="1">
                                      <a:latin typeface="Cambria Math" panose="02040503050406030204" pitchFamily="18" charset="0"/>
                                    </a:rPr>
                                    <m:t>𝑝</m:t>
                                  </m:r>
                                </m:e>
                              </m:acc>
                            </m:sub>
                          </m:sSub>
                        </m:den>
                      </m:f>
                      <m:r>
                        <a:rPr lang="en-US" altLang="en-US" b="0" i="1" smtClean="0">
                          <a:latin typeface="Cambria Math" panose="02040503050406030204" pitchFamily="18" charset="0"/>
                        </a:rPr>
                        <m:t>=</m:t>
                      </m:r>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m:t>
                          </m:r>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67</m:t>
                              </m:r>
                            </m:num>
                            <m:den>
                              <m:r>
                                <a:rPr lang="en-US" altLang="en-US" b="0" i="1" smtClean="0">
                                  <a:latin typeface="Cambria Math" panose="02040503050406030204" pitchFamily="18" charset="0"/>
                                </a:rPr>
                                <m:t>120</m:t>
                              </m:r>
                            </m:den>
                          </m:f>
                          <m:r>
                            <a:rPr lang="en-US" altLang="en-US" b="0" i="1" smtClean="0">
                              <a:latin typeface="Cambria Math" panose="02040503050406030204" pitchFamily="18" charset="0"/>
                            </a:rPr>
                            <m:t>−0.5)</m:t>
                          </m:r>
                        </m:num>
                        <m:den>
                          <m:r>
                            <a:rPr lang="en-US" altLang="en-US" b="0" i="1" smtClean="0">
                              <a:latin typeface="Cambria Math" panose="02040503050406030204" pitchFamily="18" charset="0"/>
                            </a:rPr>
                            <m:t>0.45644</m:t>
                          </m:r>
                        </m:den>
                      </m:f>
                      <m:r>
                        <a:rPr lang="en-US" altLang="en-US" b="0" i="1" smtClean="0">
                          <a:latin typeface="Cambria Math" panose="02040503050406030204" pitchFamily="18" charset="0"/>
                        </a:rPr>
                        <m:t>=1.278</m:t>
                      </m:r>
                    </m:oMath>
                  </m:oMathPara>
                </a14:m>
                <a:endParaRPr lang="en-US" altLang="en-US" dirty="0">
                  <a:solidFill>
                    <a:srgbClr val="66FFFF"/>
                  </a:solidFill>
                </a:endParaRPr>
              </a:p>
            </p:txBody>
          </p:sp>
        </mc:Choice>
        <mc:Fallback>
          <p:sp>
            <p:nvSpPr>
              <p:cNvPr id="97283" name="Rectangle 3"/>
              <p:cNvSpPr>
                <a:spLocks noGrp="1" noRot="1" noChangeAspect="1" noMove="1" noResize="1" noEditPoints="1" noAdjustHandles="1" noChangeArrowheads="1" noChangeShapeType="1" noTextEdit="1"/>
              </p:cNvSpPr>
              <p:nvPr>
                <p:ph type="body" idx="1"/>
              </p:nvPr>
            </p:nvSpPr>
            <p:spPr>
              <a:xfrm>
                <a:off x="443345" y="1095375"/>
                <a:ext cx="8229599" cy="4643438"/>
              </a:xfrm>
              <a:blipFill>
                <a:blip r:embed="rId3"/>
                <a:stretch>
                  <a:fillRect l="-444" t="-1183"/>
                </a:stretch>
              </a:blipFill>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a:t>Example:  NSC</a:t>
            </a:r>
          </a:p>
        </p:txBody>
      </p:sp>
      <mc:AlternateContent xmlns:mc="http://schemas.openxmlformats.org/markup-compatibility/2006">
        <mc:Choice xmlns:a14="http://schemas.microsoft.com/office/drawing/2010/main" Requires="a14">
          <p:sp>
            <p:nvSpPr>
              <p:cNvPr id="98307" name="Rectangle 3"/>
              <p:cNvSpPr>
                <a:spLocks noGrp="1" noChangeArrowheads="1"/>
              </p:cNvSpPr>
              <p:nvPr>
                <p:ph type="body" idx="1"/>
              </p:nvPr>
            </p:nvSpPr>
            <p:spPr>
              <a:xfrm>
                <a:off x="304800" y="1095374"/>
                <a:ext cx="8631381" cy="4959061"/>
              </a:xfrm>
            </p:spPr>
            <p:txBody>
              <a:bodyPr/>
              <a:lstStyle/>
              <a:p>
                <a:r>
                  <a:rPr lang="en-US" altLang="en-US" dirty="0" smtClean="0">
                    <a:solidFill>
                      <a:srgbClr val="66FFFF"/>
                    </a:solidFill>
                  </a:rPr>
                  <a:t>Two-Tailed Test about a Population Proportion: Large </a:t>
                </a:r>
                <a:r>
                  <a:rPr lang="en-US" altLang="en-US" b="1" i="1" dirty="0">
                    <a:solidFill>
                      <a:srgbClr val="66FFFF"/>
                    </a:solidFill>
                  </a:rPr>
                  <a:t>n</a:t>
                </a:r>
              </a:p>
              <a:p>
                <a:pPr lvl="1"/>
                <a:r>
                  <a:rPr lang="en-US" altLang="en-US" u="sng" dirty="0">
                    <a:solidFill>
                      <a:srgbClr val="66FFFF"/>
                    </a:solidFill>
                  </a:rPr>
                  <a:t>Rejection </a:t>
                </a:r>
                <a:r>
                  <a:rPr lang="en-US" altLang="en-US" u="sng" dirty="0" smtClean="0">
                    <a:solidFill>
                      <a:srgbClr val="66FFFF"/>
                    </a:solidFill>
                  </a:rPr>
                  <a:t>Rule Method:</a:t>
                </a:r>
                <a:endParaRPr lang="en-US" altLang="en-US" u="sng" dirty="0"/>
              </a:p>
              <a:p>
                <a:pPr lvl="1">
                  <a:buFontTx/>
                  <a:buNone/>
                </a:pPr>
                <a:r>
                  <a:rPr lang="en-US" altLang="en-US" dirty="0" smtClean="0">
                    <a:solidFill>
                      <a:srgbClr val="66FFFF"/>
                    </a:solidFill>
                  </a:rPr>
                  <a:t>			</a:t>
                </a:r>
                <a:r>
                  <a:rPr lang="en-US" altLang="en-US" dirty="0" smtClean="0"/>
                  <a:t>Reject </a:t>
                </a:r>
                <a:r>
                  <a:rPr lang="en-US" altLang="en-US" i="1" dirty="0" smtClean="0"/>
                  <a:t>H</a:t>
                </a:r>
                <a:r>
                  <a:rPr lang="en-US" altLang="en-US" baseline="-25000" dirty="0" smtClean="0"/>
                  <a:t>0</a:t>
                </a:r>
                <a:r>
                  <a:rPr lang="en-US" altLang="en-US" dirty="0" smtClean="0"/>
                  <a:t> if </a:t>
                </a:r>
                <a:r>
                  <a:rPr lang="en-US" altLang="en-US" i="1" dirty="0" smtClean="0"/>
                  <a:t>z=</a:t>
                </a:r>
                <a:r>
                  <a:rPr lang="en-US" altLang="en-US" dirty="0" smtClean="0"/>
                  <a:t> &lt; -1.96 or </a:t>
                </a:r>
                <a:r>
                  <a:rPr lang="en-US" altLang="en-US" i="1" dirty="0" smtClean="0"/>
                  <a:t>z</a:t>
                </a:r>
                <a:r>
                  <a:rPr lang="en-US" altLang="en-US" dirty="0" smtClean="0"/>
                  <a:t> &gt; 1.96</a:t>
                </a:r>
              </a:p>
              <a:p>
                <a:pPr lvl="1"/>
                <a:r>
                  <a:rPr lang="en-US" altLang="en-US" dirty="0" smtClean="0">
                    <a:solidFill>
                      <a:srgbClr val="66FFFF"/>
                    </a:solidFill>
                  </a:rPr>
                  <a:t>Conclusion:</a:t>
                </a:r>
                <a:endParaRPr lang="en-US" altLang="en-US" dirty="0">
                  <a:solidFill>
                    <a:srgbClr val="66FFFF"/>
                  </a:solidFill>
                </a:endParaRPr>
              </a:p>
              <a:p>
                <a:pPr marL="57150" indent="0">
                  <a:buNone/>
                </a:pPr>
                <a:r>
                  <a:rPr lang="en-US" altLang="en-US" dirty="0" smtClean="0"/>
                  <a:t>Since z=</a:t>
                </a:r>
                <a14:m>
                  <m:oMath xmlns:m="http://schemas.openxmlformats.org/officeDocument/2006/math">
                    <m:r>
                      <a:rPr lang="en-US" altLang="en-US" i="1">
                        <a:latin typeface="Cambria Math" panose="02040503050406030204" pitchFamily="18" charset="0"/>
                      </a:rPr>
                      <m:t>1.278</m:t>
                    </m:r>
                  </m:oMath>
                </a14:m>
                <a:r>
                  <a:rPr lang="en-US" altLang="en-US" dirty="0" smtClean="0">
                    <a:solidFill>
                      <a:srgbClr val="66FFFF"/>
                    </a:solidFill>
                  </a:rPr>
                  <a:t> </a:t>
                </a:r>
                <a14:m>
                  <m:oMath xmlns:m="http://schemas.openxmlformats.org/officeDocument/2006/math">
                    <m:r>
                      <a:rPr lang="en-US" altLang="en-US" i="1" dirty="0" smtClean="0">
                        <a:solidFill>
                          <a:schemeClr val="tx1"/>
                        </a:solidFill>
                        <a:latin typeface="Cambria Math" panose="02040503050406030204" pitchFamily="18" charset="0"/>
                        <a:ea typeface="Cambria Math" panose="02040503050406030204" pitchFamily="18" charset="0"/>
                      </a:rPr>
                      <m:t>≯</m:t>
                    </m:r>
                  </m:oMath>
                </a14:m>
                <a:r>
                  <a:rPr lang="en-US" altLang="en-US" dirty="0" smtClean="0">
                    <a:solidFill>
                      <a:schemeClr val="tx1"/>
                    </a:solidFill>
                  </a:rPr>
                  <a:t> </a:t>
                </a:r>
                <a14:m>
                  <m:oMath xmlns:m="http://schemas.openxmlformats.org/officeDocument/2006/math">
                    <m:sSub>
                      <m:sSubPr>
                        <m:ctrlPr>
                          <a:rPr lang="en-US" altLang="en-US" i="1" dirty="0" smtClean="0">
                            <a:solidFill>
                              <a:schemeClr val="tx1"/>
                            </a:solidFill>
                            <a:latin typeface="Cambria Math" panose="02040503050406030204" pitchFamily="18" charset="0"/>
                          </a:rPr>
                        </m:ctrlPr>
                      </m:sSubPr>
                      <m:e>
                        <m:r>
                          <a:rPr lang="en-US" altLang="en-US" b="0" i="1" dirty="0" smtClean="0">
                            <a:solidFill>
                              <a:schemeClr val="tx1"/>
                            </a:solidFill>
                            <a:latin typeface="Cambria Math" panose="02040503050406030204" pitchFamily="18" charset="0"/>
                          </a:rPr>
                          <m:t>𝑧</m:t>
                        </m:r>
                      </m:e>
                      <m:sub>
                        <m:r>
                          <a:rPr lang="en-US" altLang="en-US" i="1" dirty="0" smtClean="0">
                            <a:solidFill>
                              <a:schemeClr val="tx1"/>
                            </a:solidFill>
                            <a:latin typeface="Cambria Math" panose="02040503050406030204" pitchFamily="18" charset="0"/>
                            <a:ea typeface="Cambria Math" panose="02040503050406030204" pitchFamily="18" charset="0"/>
                          </a:rPr>
                          <m:t>𝛼</m:t>
                        </m:r>
                        <m:r>
                          <a:rPr lang="en-US" altLang="en-US" b="0" i="1" dirty="0" smtClean="0">
                            <a:solidFill>
                              <a:schemeClr val="tx1"/>
                            </a:solidFill>
                            <a:latin typeface="Cambria Math" panose="02040503050406030204" pitchFamily="18" charset="0"/>
                            <a:ea typeface="Cambria Math" panose="02040503050406030204" pitchFamily="18" charset="0"/>
                          </a:rPr>
                          <m:t>/2</m:t>
                        </m:r>
                      </m:sub>
                    </m:sSub>
                    <m:r>
                      <a:rPr lang="en-US" altLang="en-US" b="0" i="1" dirty="0" smtClean="0">
                        <a:solidFill>
                          <a:schemeClr val="tx1"/>
                        </a:solidFill>
                        <a:latin typeface="Cambria Math" panose="02040503050406030204" pitchFamily="18" charset="0"/>
                      </a:rPr>
                      <m:t>=</m:t>
                    </m:r>
                    <m:sSub>
                      <m:sSubPr>
                        <m:ctrlPr>
                          <a:rPr lang="en-US" altLang="en-US" i="1" dirty="0">
                            <a:solidFill>
                              <a:schemeClr val="tx1"/>
                            </a:solidFill>
                            <a:latin typeface="Cambria Math" panose="02040503050406030204" pitchFamily="18" charset="0"/>
                          </a:rPr>
                        </m:ctrlPr>
                      </m:sSubPr>
                      <m:e>
                        <m:r>
                          <a:rPr lang="en-US" altLang="en-US" i="1" dirty="0">
                            <a:solidFill>
                              <a:schemeClr val="tx1"/>
                            </a:solidFill>
                            <a:latin typeface="Cambria Math" panose="02040503050406030204" pitchFamily="18" charset="0"/>
                          </a:rPr>
                          <m:t>𝑧</m:t>
                        </m:r>
                      </m:e>
                      <m:sub>
                        <m:r>
                          <a:rPr lang="en-US" altLang="en-US" b="0" i="1" dirty="0" smtClean="0">
                            <a:solidFill>
                              <a:schemeClr val="tx1"/>
                            </a:solidFill>
                            <a:latin typeface="Cambria Math" panose="02040503050406030204" pitchFamily="18" charset="0"/>
                          </a:rPr>
                          <m:t>0.025</m:t>
                        </m:r>
                      </m:sub>
                    </m:sSub>
                    <m:r>
                      <a:rPr lang="en-US" altLang="en-US" b="0" i="1" dirty="0" smtClean="0">
                        <a:solidFill>
                          <a:schemeClr val="tx1"/>
                        </a:solidFill>
                        <a:latin typeface="Cambria Math" panose="02040503050406030204" pitchFamily="18" charset="0"/>
                        <a:ea typeface="Cambria Math" panose="02040503050406030204" pitchFamily="18" charset="0"/>
                      </a:rPr>
                      <m:t>=1.96</m:t>
                    </m:r>
                  </m:oMath>
                </a14:m>
                <a:r>
                  <a:rPr lang="en-US" altLang="en-US" dirty="0" smtClean="0">
                    <a:solidFill>
                      <a:schemeClr val="tx1"/>
                    </a:solidFill>
                  </a:rPr>
                  <a:t>, we </a:t>
                </a:r>
                <a:r>
                  <a:rPr lang="en-US" altLang="en-US" dirty="0"/>
                  <a:t>d</a:t>
                </a:r>
                <a:r>
                  <a:rPr lang="en-US" altLang="en-US" dirty="0" smtClean="0"/>
                  <a:t>o </a:t>
                </a:r>
                <a:r>
                  <a:rPr lang="en-US" altLang="en-US" dirty="0"/>
                  <a:t>not reject </a:t>
                </a:r>
                <a:r>
                  <a:rPr lang="en-US" altLang="en-US" i="1" dirty="0"/>
                  <a:t>H</a:t>
                </a:r>
                <a:r>
                  <a:rPr lang="en-US" altLang="en-US" baseline="-25000" dirty="0"/>
                  <a:t>0</a:t>
                </a:r>
                <a:r>
                  <a:rPr lang="en-US" altLang="en-US" dirty="0"/>
                  <a:t>.  </a:t>
                </a:r>
                <a:endParaRPr lang="en-US" altLang="en-US" dirty="0" smtClean="0"/>
              </a:p>
              <a:p>
                <a:pPr lvl="1"/>
                <a:r>
                  <a:rPr lang="en-US" altLang="en-US" u="sng" dirty="0" smtClean="0">
                    <a:solidFill>
                      <a:srgbClr val="66FFFF"/>
                    </a:solidFill>
                  </a:rPr>
                  <a:t>The p-value Method:</a:t>
                </a:r>
                <a:endParaRPr lang="en-US" altLang="en-US" dirty="0"/>
              </a:p>
              <a:p>
                <a:pPr lvl="1">
                  <a:buFontTx/>
                  <a:buNone/>
                </a:pPr>
                <a:r>
                  <a:rPr lang="en-US" altLang="en-US" dirty="0"/>
                  <a:t>		</a:t>
                </a:r>
                <a:r>
                  <a:rPr lang="en-US" altLang="en-US" dirty="0" smtClean="0"/>
                  <a:t>The </a:t>
                </a:r>
                <a:r>
                  <a:rPr lang="en-US" altLang="en-US" i="1" dirty="0"/>
                  <a:t>p</a:t>
                </a:r>
                <a:r>
                  <a:rPr lang="en-US" altLang="en-US" dirty="0"/>
                  <a:t>-value </a:t>
                </a:r>
                <a:r>
                  <a:rPr lang="en-US" altLang="en-US" dirty="0" smtClean="0"/>
                  <a:t>= 2p(Z&gt;|</a:t>
                </a:r>
                <a:r>
                  <a:rPr lang="en-US" altLang="en-US" dirty="0" smtClean="0"/>
                  <a:t>1.278|)=0.201</a:t>
                </a:r>
                <a:r>
                  <a:rPr lang="en-US" altLang="en-US" dirty="0"/>
                  <a:t>. </a:t>
                </a:r>
                <a:endParaRPr lang="en-US" altLang="en-US" dirty="0" smtClean="0"/>
              </a:p>
              <a:p>
                <a:pPr lvl="1">
                  <a:buFontTx/>
                  <a:buNone/>
                </a:pPr>
                <a:endParaRPr lang="en-US" altLang="en-US" dirty="0" smtClean="0"/>
              </a:p>
              <a:p>
                <a:pPr algn="justLow">
                  <a:buFontTx/>
                  <a:buNone/>
                </a:pPr>
                <a:r>
                  <a:rPr lang="en-US" altLang="en-US" dirty="0" smtClean="0"/>
                  <a:t>Since the p-value=0.201&gt; </a:t>
                </a:r>
                <a14:m>
                  <m:oMath xmlns:m="http://schemas.openxmlformats.org/officeDocument/2006/math">
                    <m:r>
                      <a:rPr lang="en-US" altLang="en-US" i="1" smtClean="0">
                        <a:latin typeface="Cambria Math" panose="02040503050406030204" pitchFamily="18" charset="0"/>
                        <a:ea typeface="Cambria Math" panose="02040503050406030204" pitchFamily="18" charset="0"/>
                      </a:rPr>
                      <m:t>𝛼</m:t>
                    </m:r>
                    <m:r>
                      <a:rPr lang="en-US" altLang="en-US" b="0" i="1" smtClean="0">
                        <a:latin typeface="Cambria Math" panose="02040503050406030204" pitchFamily="18" charset="0"/>
                        <a:ea typeface="Cambria Math" panose="02040503050406030204" pitchFamily="18" charset="0"/>
                      </a:rPr>
                      <m:t>=0.05,</m:t>
                    </m:r>
                  </m:oMath>
                </a14:m>
                <a:r>
                  <a:rPr lang="en-US" altLang="en-US" dirty="0" smtClean="0"/>
                  <a:t> </a:t>
                </a:r>
                <a:r>
                  <a:rPr lang="en-US" altLang="en-US" dirty="0"/>
                  <a:t>we </a:t>
                </a:r>
                <a:r>
                  <a:rPr lang="en-US" altLang="en-US" dirty="0" smtClean="0"/>
                  <a:t>do not reject </a:t>
                </a:r>
                <a:r>
                  <a:rPr lang="en-US" altLang="en-US" i="1" dirty="0" smtClean="0"/>
                  <a:t>H</a:t>
                </a:r>
                <a:r>
                  <a:rPr lang="en-US" altLang="en-US" baseline="-25000" dirty="0" smtClean="0"/>
                  <a:t>0</a:t>
                </a:r>
                <a:r>
                  <a:rPr lang="en-US" altLang="en-US" dirty="0"/>
                  <a:t>, </a:t>
                </a:r>
                <a:r>
                  <a:rPr lang="en-US" altLang="en-US" dirty="0" smtClean="0"/>
                  <a:t>we conclude </a:t>
                </a:r>
                <a:r>
                  <a:rPr lang="en-US" altLang="en-US" dirty="0"/>
                  <a:t>that </a:t>
                </a:r>
                <a:r>
                  <a:rPr lang="en-US" altLang="en-US" dirty="0" smtClean="0"/>
                  <a:t>the </a:t>
                </a:r>
                <a:r>
                  <a:rPr lang="en-US" altLang="en-US" dirty="0"/>
                  <a:t>NSC </a:t>
                </a:r>
                <a:r>
                  <a:rPr lang="en-US" altLang="en-US" dirty="0" smtClean="0"/>
                  <a:t>claim </a:t>
                </a:r>
                <a:r>
                  <a:rPr lang="en-US" altLang="en-US" dirty="0"/>
                  <a:t>that 50% of the accidents would be caused by drunk </a:t>
                </a:r>
                <a:r>
                  <a:rPr lang="en-US" altLang="en-US" dirty="0" smtClean="0"/>
                  <a:t>driving is not different from 50%.</a:t>
                </a:r>
                <a:endParaRPr lang="en-US" altLang="en-US" dirty="0"/>
              </a:p>
              <a:p>
                <a:endParaRPr lang="en-US" altLang="en-US" dirty="0"/>
              </a:p>
            </p:txBody>
          </p:sp>
        </mc:Choice>
        <mc:Fallback>
          <p:sp>
            <p:nvSpPr>
              <p:cNvPr id="98307" name="Rectangle 3"/>
              <p:cNvSpPr>
                <a:spLocks noGrp="1" noRot="1" noChangeAspect="1" noMove="1" noResize="1" noEditPoints="1" noAdjustHandles="1" noChangeArrowheads="1" noChangeShapeType="1" noTextEdit="1"/>
              </p:cNvSpPr>
              <p:nvPr>
                <p:ph type="body" idx="1"/>
              </p:nvPr>
            </p:nvSpPr>
            <p:spPr>
              <a:xfrm>
                <a:off x="304800" y="1095374"/>
                <a:ext cx="8631381" cy="4959061"/>
              </a:xfrm>
              <a:blipFill>
                <a:blip r:embed="rId3"/>
                <a:stretch>
                  <a:fillRect l="-1201" t="-1107" r="-2331" b="-6519"/>
                </a:stretch>
              </a:blipFill>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a:t>Hypothesis Testing and Decision Making</a:t>
            </a:r>
          </a:p>
        </p:txBody>
      </p:sp>
      <p:sp>
        <p:nvSpPr>
          <p:cNvPr id="92163" name="Rectangle 3"/>
          <p:cNvSpPr>
            <a:spLocks noGrp="1" noChangeArrowheads="1"/>
          </p:cNvSpPr>
          <p:nvPr>
            <p:ph type="body" idx="1"/>
          </p:nvPr>
        </p:nvSpPr>
        <p:spPr>
          <a:xfrm>
            <a:off x="346364" y="1413163"/>
            <a:ext cx="8340436" cy="4325649"/>
          </a:xfrm>
        </p:spPr>
        <p:txBody>
          <a:bodyPr/>
          <a:lstStyle/>
          <a:p>
            <a:pPr algn="justLow"/>
            <a:r>
              <a:rPr lang="en-US" altLang="en-US" dirty="0"/>
              <a:t>In many decision-making situations the decision maker may want, and in some cases may be forced, to take action with both the conclusion do not reject </a:t>
            </a:r>
            <a:r>
              <a:rPr lang="en-US" altLang="en-US" i="1" dirty="0"/>
              <a:t>H</a:t>
            </a:r>
            <a:r>
              <a:rPr lang="en-US" altLang="en-US" baseline="-25000" dirty="0"/>
              <a:t>0</a:t>
            </a:r>
            <a:r>
              <a:rPr lang="en-US" altLang="en-US" dirty="0"/>
              <a:t> and the conclusion reject </a:t>
            </a:r>
            <a:r>
              <a:rPr lang="en-US" altLang="en-US" i="1" dirty="0"/>
              <a:t>H</a:t>
            </a:r>
            <a:r>
              <a:rPr lang="en-US" altLang="en-US" baseline="-25000" dirty="0"/>
              <a:t>0</a:t>
            </a:r>
            <a:r>
              <a:rPr lang="en-US" altLang="en-US" dirty="0" smtClean="0"/>
              <a:t>.</a:t>
            </a:r>
          </a:p>
          <a:p>
            <a:pPr marL="0" indent="0" algn="justLow">
              <a:buNone/>
            </a:pPr>
            <a:endParaRPr lang="en-US" altLang="en-US" dirty="0"/>
          </a:p>
          <a:p>
            <a:pPr algn="justLow"/>
            <a:r>
              <a:rPr lang="en-US" altLang="en-US" dirty="0"/>
              <a:t>In such situations, it is recommended that the hypothesis-testing procedure be extended to include consideration of making a Type II error.</a:t>
            </a:r>
          </a:p>
        </p:txBody>
      </p:sp>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endParaRPr lang="en-US" dirty="0"/>
          </a:p>
        </p:txBody>
      </p:sp>
      <p:sp>
        <p:nvSpPr>
          <p:cNvPr id="3" name="Content Placeholder 2"/>
          <p:cNvSpPr>
            <a:spLocks noGrp="1"/>
          </p:cNvSpPr>
          <p:nvPr>
            <p:ph idx="1"/>
          </p:nvPr>
        </p:nvSpPr>
        <p:spPr>
          <a:xfrm>
            <a:off x="207818" y="1095375"/>
            <a:ext cx="8589818" cy="4643438"/>
          </a:xfrm>
        </p:spPr>
        <p:txBody>
          <a:bodyPr/>
          <a:lstStyle/>
          <a:p>
            <a:pPr marL="0" indent="0" eaLnBrk="1" hangingPunct="1">
              <a:lnSpc>
                <a:spcPct val="110000"/>
              </a:lnSpc>
              <a:buFontTx/>
              <a:buNone/>
            </a:pPr>
            <a:r>
              <a:rPr lang="en-US" altLang="en-US" u="sng" dirty="0" smtClean="0"/>
              <a:t>Cotinine </a:t>
            </a:r>
            <a:r>
              <a:rPr lang="en-US" altLang="en-US" u="sng" dirty="0"/>
              <a:t>levels</a:t>
            </a:r>
          </a:p>
          <a:p>
            <a:pPr marL="0" indent="0" algn="justLow" eaLnBrk="1" hangingPunct="1">
              <a:lnSpc>
                <a:spcPct val="110000"/>
              </a:lnSpc>
              <a:buFontTx/>
              <a:buNone/>
            </a:pPr>
            <a:r>
              <a:rPr lang="en-US" altLang="en-US" dirty="0"/>
              <a:t>The levels of serum cotinine, in n</a:t>
            </a:r>
            <a:r>
              <a:rPr lang="en-US" altLang="en-US" dirty="0" smtClean="0"/>
              <a:t>g/ml</a:t>
            </a:r>
            <a:r>
              <a:rPr lang="en-US" altLang="en-US" dirty="0"/>
              <a:t>, a metabolite of nicotine, were observed for a group of subjects exposed to tobacco. </a:t>
            </a:r>
            <a:endParaRPr lang="en-US" altLang="en-US" dirty="0" smtClean="0"/>
          </a:p>
          <a:p>
            <a:pPr marL="0" indent="0" algn="justLow" eaLnBrk="1" hangingPunct="1">
              <a:lnSpc>
                <a:spcPct val="110000"/>
              </a:lnSpc>
              <a:buFontTx/>
              <a:buNone/>
            </a:pPr>
            <a:endParaRPr lang="en-US" altLang="en-US" dirty="0"/>
          </a:p>
          <a:p>
            <a:pPr marL="0" indent="0" algn="justLow" eaLnBrk="1" hangingPunct="1">
              <a:lnSpc>
                <a:spcPct val="110000"/>
              </a:lnSpc>
              <a:buFontTx/>
              <a:buNone/>
            </a:pPr>
            <a:r>
              <a:rPr lang="en-US" altLang="en-US" dirty="0"/>
              <a:t>Test </a:t>
            </a:r>
            <a:r>
              <a:rPr lang="en-US" altLang="en-US" dirty="0" smtClean="0"/>
              <a:t>whether </a:t>
            </a:r>
            <a:r>
              <a:rPr lang="en-US" altLang="en-US" dirty="0"/>
              <a:t>the mean cotinine level exceed 0.6 </a:t>
            </a:r>
            <a:r>
              <a:rPr lang="en-US" altLang="en-US" dirty="0" smtClean="0"/>
              <a:t>ng/ml</a:t>
            </a:r>
            <a:r>
              <a:rPr lang="en-US" altLang="en-US" dirty="0"/>
              <a:t>. Use a 5% significance level</a:t>
            </a:r>
            <a:r>
              <a:rPr lang="en-US" altLang="en-US" dirty="0" smtClean="0"/>
              <a:t>.</a:t>
            </a:r>
          </a:p>
          <a:p>
            <a:pPr marL="0" indent="0" algn="justLow" eaLnBrk="1" hangingPunct="1">
              <a:lnSpc>
                <a:spcPct val="110000"/>
              </a:lnSpc>
              <a:buFontTx/>
              <a:buNone/>
            </a:pPr>
            <a:endParaRPr lang="en-US" altLang="en-US" dirty="0"/>
          </a:p>
          <a:p>
            <a:pPr marL="0" indent="0" algn="justLow" eaLnBrk="1" hangingPunct="1">
              <a:lnSpc>
                <a:spcPct val="130000"/>
              </a:lnSpc>
              <a:buFontTx/>
              <a:buNone/>
            </a:pPr>
            <a:r>
              <a:rPr lang="en-US" altLang="en-US" sz="1800" b="1" dirty="0">
                <a:latin typeface="Courier New" panose="02070309020205020404" pitchFamily="49" charset="0"/>
                <a:cs typeface="Courier New" panose="02070309020205020404" pitchFamily="49" charset="0"/>
              </a:rPr>
              <a:t>4.58    3.76    0.37    0.97    0.09    0.44   37.44    7.14    0.38    0.51    2.66   </a:t>
            </a:r>
            <a:r>
              <a:rPr lang="en-US" altLang="en-US" sz="1800" b="1" dirty="0" smtClean="0">
                <a:latin typeface="Courier New" panose="02070309020205020404" pitchFamily="49" charset="0"/>
                <a:cs typeface="Courier New" panose="02070309020205020404" pitchFamily="49" charset="0"/>
              </a:rPr>
              <a:t>17.11</a:t>
            </a:r>
          </a:p>
          <a:p>
            <a:pPr algn="justLow"/>
            <a:endParaRPr lang="en-US" dirty="0"/>
          </a:p>
        </p:txBody>
      </p:sp>
    </p:spTree>
    <p:extLst>
      <p:ext uri="{BB962C8B-B14F-4D97-AF65-F5344CB8AC3E}">
        <p14:creationId xmlns:p14="http://schemas.microsoft.com/office/powerpoint/2010/main" val="1749983690"/>
      </p:ext>
    </p:extLst>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Study 2: Quality Associates</a:t>
            </a:r>
            <a:endParaRPr lang="en-US" dirty="0"/>
          </a:p>
        </p:txBody>
      </p:sp>
      <p:sp>
        <p:nvSpPr>
          <p:cNvPr id="3" name="Content Placeholder 2"/>
          <p:cNvSpPr>
            <a:spLocks noGrp="1"/>
          </p:cNvSpPr>
          <p:nvPr>
            <p:ph idx="1"/>
          </p:nvPr>
        </p:nvSpPr>
        <p:spPr>
          <a:xfrm>
            <a:off x="385011" y="1011382"/>
            <a:ext cx="8481898" cy="5195454"/>
          </a:xfrm>
        </p:spPr>
        <p:txBody>
          <a:bodyPr/>
          <a:lstStyle/>
          <a:p>
            <a:pPr marL="0" indent="0" algn="justLow">
              <a:buNone/>
            </a:pPr>
            <a:r>
              <a:rPr lang="en-US" sz="1800" dirty="0"/>
              <a:t>Quality Associates, a counseling firm, </a:t>
            </a:r>
            <a:r>
              <a:rPr lang="en-US" sz="1800" dirty="0" smtClean="0"/>
              <a:t>advises </a:t>
            </a:r>
            <a:r>
              <a:rPr lang="en-US" sz="1800" dirty="0"/>
              <a:t>its clients about sampling and statistical procedures that can be used to control their manufacturing processes. In one particular application, a client gave Quality Associates a sample of 800 observations taken during a time in which that client’s process was operating satisfactorily. The sample standard deviation for these data was 0.21; hence, with so much data, the population standard deviation was assumed to be 0.21. Quality Associates then suggested that random samples of size 30 be taken periodically to monitor the process on an ongoing basis. By analyzing the new samples, the client could quickly learn whether the process was operating satisfactorily. When the process was not operating satisfactorily, corrective action could be taken to eliminate the problem. The design specification indicated the mean for the process should be 12. The hypothesis test suggested by Quality Associates follows:</a:t>
            </a:r>
          </a:p>
          <a:p>
            <a:pPr marL="0" indent="0" algn="ctr">
              <a:buNone/>
            </a:pPr>
            <a:r>
              <a:rPr lang="en-US" sz="1800" dirty="0"/>
              <a:t>H0: µ = 12</a:t>
            </a:r>
          </a:p>
          <a:p>
            <a:pPr marL="0" indent="0" algn="ctr">
              <a:buNone/>
            </a:pPr>
            <a:r>
              <a:rPr lang="en-US" sz="1800" dirty="0" smtClean="0"/>
              <a:t>Ha: </a:t>
            </a:r>
            <a:r>
              <a:rPr lang="en-US" sz="1800" dirty="0"/>
              <a:t>µ ≠ 12</a:t>
            </a:r>
          </a:p>
          <a:p>
            <a:pPr marL="0" indent="0" algn="justLow">
              <a:buNone/>
            </a:pPr>
            <a:r>
              <a:rPr lang="en-US" sz="1800" dirty="0"/>
              <a:t>Corrective action will be taken any time H0 is rejected. The data set ‘Quality’ contains data from four samples, each of size 30, collected at hourly intervals during the first day of operation of the new statistical control procedure.</a:t>
            </a:r>
          </a:p>
        </p:txBody>
      </p:sp>
    </p:spTree>
    <p:extLst>
      <p:ext uri="{BB962C8B-B14F-4D97-AF65-F5344CB8AC3E}">
        <p14:creationId xmlns:p14="http://schemas.microsoft.com/office/powerpoint/2010/main" val="2485936975"/>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84909" y="1274618"/>
            <a:ext cx="8132618" cy="4737245"/>
          </a:xfrm>
          <a:noFill/>
          <a:ln/>
        </p:spPr>
        <p:txBody>
          <a:bodyPr/>
          <a:lstStyle/>
          <a:p>
            <a:r>
              <a:rPr lang="en-US" altLang="en-US" dirty="0">
                <a:solidFill>
                  <a:srgbClr val="66FFFF"/>
                </a:solidFill>
              </a:rPr>
              <a:t>Testing Research </a:t>
            </a:r>
            <a:r>
              <a:rPr lang="en-US" altLang="en-US" dirty="0" smtClean="0">
                <a:solidFill>
                  <a:srgbClr val="66FFFF"/>
                </a:solidFill>
              </a:rPr>
              <a:t>Hypotheses</a:t>
            </a:r>
          </a:p>
          <a:p>
            <a:pPr marL="0" indent="0">
              <a:buNone/>
            </a:pPr>
            <a:endParaRPr lang="en-US" altLang="en-US" dirty="0">
              <a:solidFill>
                <a:srgbClr val="66FFFF"/>
              </a:solidFill>
            </a:endParaRPr>
          </a:p>
          <a:p>
            <a:pPr lvl="1" algn="justLow"/>
            <a:r>
              <a:rPr lang="en-US" altLang="en-US" dirty="0"/>
              <a:t>The research hypothesis should be expressed as the alternative hypothesis</a:t>
            </a:r>
            <a:r>
              <a:rPr lang="en-US" altLang="en-US" dirty="0" smtClean="0"/>
              <a:t>.</a:t>
            </a:r>
          </a:p>
          <a:p>
            <a:pPr marL="457200" lvl="1" indent="0" algn="justLow">
              <a:buNone/>
            </a:pPr>
            <a:endParaRPr lang="en-US" altLang="en-US" dirty="0"/>
          </a:p>
          <a:p>
            <a:pPr lvl="1" algn="justLow"/>
            <a:r>
              <a:rPr lang="en-US" altLang="en-US" dirty="0"/>
              <a:t>The conclusion that the research hypothesis is true comes from sample data that contradict the null hypothesis.</a:t>
            </a:r>
          </a:p>
        </p:txBody>
      </p:sp>
      <p:sp>
        <p:nvSpPr>
          <p:cNvPr id="7171" name="Rectangle 3"/>
          <p:cNvSpPr>
            <a:spLocks noGrp="1" noChangeArrowheads="1"/>
          </p:cNvSpPr>
          <p:nvPr>
            <p:ph type="title"/>
          </p:nvPr>
        </p:nvSpPr>
        <p:spPr>
          <a:xfrm>
            <a:off x="684213" y="332076"/>
            <a:ext cx="7772400" cy="642937"/>
          </a:xfrm>
          <a:noFill/>
          <a:ln/>
        </p:spPr>
        <p:txBody>
          <a:bodyPr/>
          <a:lstStyle/>
          <a:p>
            <a:r>
              <a:rPr lang="en-US" altLang="en-US" dirty="0"/>
              <a:t>Developing Null and Alternative Hypotheses</a:t>
            </a:r>
          </a:p>
        </p:txBody>
      </p:sp>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98137" y="975789"/>
                <a:ext cx="8253663" cy="4643438"/>
              </a:xfrm>
            </p:spPr>
            <p:txBody>
              <a:bodyPr/>
              <a:lstStyle/>
              <a:p>
                <a:pPr marL="0" indent="0">
                  <a:buNone/>
                </a:pPr>
                <a:r>
                  <a:rPr lang="en-US" sz="1800" b="1" dirty="0" smtClean="0"/>
                  <a:t>Managerial Report</a:t>
                </a:r>
                <a:endParaRPr lang="en-US" sz="1800" b="1" dirty="0"/>
              </a:p>
              <a:p>
                <a:pPr marL="457200" indent="-457200">
                  <a:buFont typeface="+mj-lt"/>
                  <a:buAutoNum type="alphaLcPeriod"/>
                </a:pPr>
                <a:endParaRPr lang="en-US" sz="1800" dirty="0" smtClean="0"/>
              </a:p>
              <a:p>
                <a:pPr algn="justLow">
                  <a:buFont typeface="+mj-lt"/>
                  <a:buAutoNum type="arabicPeriod"/>
                </a:pPr>
                <a:r>
                  <a:rPr lang="en-US" sz="1800" dirty="0" smtClean="0"/>
                  <a:t>Conduct </a:t>
                </a:r>
                <a:r>
                  <a:rPr lang="en-US" sz="1800" dirty="0"/>
                  <a:t>a hypothesis test for each sample at the 0.01 level of significance and determine what action, if any, should be taken. provide the test statistic and p-value for each test</a:t>
                </a:r>
              </a:p>
              <a:p>
                <a:pPr algn="justLow">
                  <a:buFont typeface="+mj-lt"/>
                  <a:buAutoNum type="arabicPeriod"/>
                </a:pPr>
                <a:r>
                  <a:rPr lang="en-US" sz="1800" dirty="0" smtClean="0"/>
                  <a:t>Compute </a:t>
                </a:r>
                <a:r>
                  <a:rPr lang="en-US" sz="1800" dirty="0"/>
                  <a:t>the standard deviation for each of the four samples. Does the assumption of 0.21 for the population standard deviation appear reasonable?</a:t>
                </a:r>
              </a:p>
              <a:p>
                <a:pPr algn="justLow">
                  <a:buFont typeface="+mj-lt"/>
                  <a:buAutoNum type="arabicPeriod"/>
                </a:pPr>
                <a:r>
                  <a:rPr lang="en-US" sz="1800" dirty="0"/>
                  <a:t>Compute limits for the sample mean </a:t>
                </a:r>
                <a:r>
                  <a:rPr lang="en-US" sz="1800" dirty="0" smtClean="0"/>
                  <a:t>(</a:t>
                </a:r>
                <a14:m>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𝑥</m:t>
                        </m:r>
                      </m:e>
                    </m:acc>
                  </m:oMath>
                </a14:m>
                <a:r>
                  <a:rPr lang="en-US" sz="1800" dirty="0" smtClean="0"/>
                  <a:t>) around </a:t>
                </a:r>
                <a:r>
                  <a:rPr lang="en-US" sz="1800" dirty="0"/>
                  <a:t>µ=12 such that, as long as a new sample mean is within those limits, the process will be considered to be operating satisfactorily. If </a:t>
                </a:r>
                <a:r>
                  <a:rPr lang="en-US" sz="1800" dirty="0"/>
                  <a:t>(</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oMath>
                </a14:m>
                <a:r>
                  <a:rPr lang="en-US" sz="1800" dirty="0"/>
                  <a:t>) </a:t>
                </a:r>
                <a:r>
                  <a:rPr lang="en-US" sz="1800" dirty="0"/>
                  <a:t>exceeds the upper limit or if is below the lower limit, corrective action will be taken. These limits are referred to as upper and lower control limits for quality control purposes.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98137" y="975789"/>
                <a:ext cx="8253663" cy="4643438"/>
              </a:xfrm>
              <a:blipFill>
                <a:blip r:embed="rId2"/>
                <a:stretch>
                  <a:fillRect l="-665" t="-787" r="-1699"/>
                </a:stretch>
              </a:blipFill>
            </p:spPr>
            <p:txBody>
              <a:bodyPr/>
              <a:lstStyle/>
              <a:p>
                <a:r>
                  <a:rPr lang="en-US">
                    <a:noFill/>
                  </a:rPr>
                  <a:t> </a:t>
                </a:r>
              </a:p>
            </p:txBody>
          </p:sp>
        </mc:Fallback>
      </mc:AlternateContent>
    </p:spTree>
    <p:extLst>
      <p:ext uri="{BB962C8B-B14F-4D97-AF65-F5344CB8AC3E}">
        <p14:creationId xmlns:p14="http://schemas.microsoft.com/office/powerpoint/2010/main" val="3134407935"/>
      </p:ext>
    </p:extLst>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a:ln/>
        </p:spPr>
        <p:txBody>
          <a:bodyPr/>
          <a:lstStyle/>
          <a:p>
            <a:r>
              <a:rPr lang="en-US" altLang="en-US"/>
              <a:t>End of Chapter 9</a:t>
            </a:r>
          </a:p>
        </p:txBody>
      </p:sp>
      <p:sp>
        <p:nvSpPr>
          <p:cNvPr id="32771" name="AutoShape 3"/>
          <p:cNvSpPr>
            <a:spLocks noChangeArrowheads="1"/>
          </p:cNvSpPr>
          <p:nvPr/>
        </p:nvSpPr>
        <p:spPr bwMode="auto">
          <a:xfrm>
            <a:off x="3797300" y="3238500"/>
            <a:ext cx="1557338" cy="1611313"/>
          </a:xfrm>
          <a:prstGeom prst="roundRect">
            <a:avLst>
              <a:gd name="adj" fmla="val 12065"/>
            </a:avLst>
          </a:prstGeom>
          <a:noFill/>
          <a:ln w="50800">
            <a:solidFill>
              <a:srgbClr val="66FFFF"/>
            </a:solidFill>
            <a:round/>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32772" name="Freeform 4"/>
          <p:cNvSpPr>
            <a:spLocks/>
          </p:cNvSpPr>
          <p:nvPr/>
        </p:nvSpPr>
        <p:spPr bwMode="auto">
          <a:xfrm>
            <a:off x="3927475" y="2324100"/>
            <a:ext cx="1681163" cy="2670175"/>
          </a:xfrm>
          <a:custGeom>
            <a:avLst/>
            <a:gdLst>
              <a:gd name="T0" fmla="*/ 119 w 1059"/>
              <a:gd name="T1" fmla="*/ 784 h 1682"/>
              <a:gd name="T2" fmla="*/ 0 w 1059"/>
              <a:gd name="T3" fmla="*/ 1239 h 1682"/>
              <a:gd name="T4" fmla="*/ 409 w 1059"/>
              <a:gd name="T5" fmla="*/ 1681 h 1682"/>
              <a:gd name="T6" fmla="*/ 1058 w 1059"/>
              <a:gd name="T7" fmla="*/ 196 h 1682"/>
              <a:gd name="T8" fmla="*/ 1058 w 1059"/>
              <a:gd name="T9" fmla="*/ 0 h 1682"/>
              <a:gd name="T10" fmla="*/ 334 w 1059"/>
              <a:gd name="T11" fmla="*/ 1252 h 1682"/>
              <a:gd name="T12" fmla="*/ 119 w 1059"/>
              <a:gd name="T13" fmla="*/ 784 h 1682"/>
            </a:gdLst>
            <a:ahLst/>
            <a:cxnLst>
              <a:cxn ang="0">
                <a:pos x="T0" y="T1"/>
              </a:cxn>
              <a:cxn ang="0">
                <a:pos x="T2" y="T3"/>
              </a:cxn>
              <a:cxn ang="0">
                <a:pos x="T4" y="T5"/>
              </a:cxn>
              <a:cxn ang="0">
                <a:pos x="T6" y="T7"/>
              </a:cxn>
              <a:cxn ang="0">
                <a:pos x="T8" y="T9"/>
              </a:cxn>
              <a:cxn ang="0">
                <a:pos x="T10" y="T11"/>
              </a:cxn>
              <a:cxn ang="0">
                <a:pos x="T12" y="T13"/>
              </a:cxn>
            </a:cxnLst>
            <a:rect l="0" t="0" r="r" b="b"/>
            <a:pathLst>
              <a:path w="1059" h="1682">
                <a:moveTo>
                  <a:pt x="119" y="784"/>
                </a:moveTo>
                <a:lnTo>
                  <a:pt x="0" y="1239"/>
                </a:lnTo>
                <a:lnTo>
                  <a:pt x="409" y="1681"/>
                </a:lnTo>
                <a:lnTo>
                  <a:pt x="1058" y="196"/>
                </a:lnTo>
                <a:lnTo>
                  <a:pt x="1058" y="0"/>
                </a:lnTo>
                <a:lnTo>
                  <a:pt x="334" y="1252"/>
                </a:lnTo>
                <a:lnTo>
                  <a:pt x="119" y="784"/>
                </a:lnTo>
              </a:path>
            </a:pathLst>
          </a:custGeom>
          <a:gradFill rotWithShape="0">
            <a:gsLst>
              <a:gs pos="0">
                <a:srgbClr val="006699">
                  <a:gamma/>
                  <a:shade val="46275"/>
                  <a:invGamma/>
                </a:srgbClr>
              </a:gs>
              <a:gs pos="50000">
                <a:srgbClr val="006699"/>
              </a:gs>
              <a:gs pos="100000">
                <a:srgbClr val="006699">
                  <a:gamma/>
                  <a:shade val="46275"/>
                  <a:invGamma/>
                </a:srgbClr>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Lst>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7387" y="398751"/>
            <a:ext cx="7772400" cy="814387"/>
          </a:xfrm>
        </p:spPr>
        <p:txBody>
          <a:bodyPr/>
          <a:lstStyle/>
          <a:p>
            <a:r>
              <a:rPr lang="en-US" altLang="en-US" dirty="0"/>
              <a:t>Developing Null and Alternative Hypotheses</a:t>
            </a:r>
          </a:p>
        </p:txBody>
      </p:sp>
      <p:sp>
        <p:nvSpPr>
          <p:cNvPr id="89091" name="Rectangle 3"/>
          <p:cNvSpPr>
            <a:spLocks noGrp="1" noChangeArrowheads="1"/>
          </p:cNvSpPr>
          <p:nvPr>
            <p:ph type="body" idx="1"/>
          </p:nvPr>
        </p:nvSpPr>
        <p:spPr>
          <a:xfrm>
            <a:off x="687387" y="1468581"/>
            <a:ext cx="7930139" cy="4270231"/>
          </a:xfrm>
        </p:spPr>
        <p:txBody>
          <a:bodyPr/>
          <a:lstStyle/>
          <a:p>
            <a:r>
              <a:rPr lang="en-US" altLang="en-US" dirty="0">
                <a:solidFill>
                  <a:srgbClr val="66FFFF"/>
                </a:solidFill>
              </a:rPr>
              <a:t>Testing the Validity of a </a:t>
            </a:r>
            <a:r>
              <a:rPr lang="en-US" altLang="en-US" dirty="0" smtClean="0">
                <a:solidFill>
                  <a:srgbClr val="66FFFF"/>
                </a:solidFill>
              </a:rPr>
              <a:t>Claim</a:t>
            </a:r>
          </a:p>
          <a:p>
            <a:pPr marL="0" indent="0">
              <a:buNone/>
            </a:pPr>
            <a:endParaRPr lang="en-US" altLang="en-US" dirty="0">
              <a:solidFill>
                <a:srgbClr val="66FFFF"/>
              </a:solidFill>
            </a:endParaRPr>
          </a:p>
          <a:p>
            <a:pPr lvl="1" algn="justLow"/>
            <a:r>
              <a:rPr lang="en-US" altLang="en-US" dirty="0"/>
              <a:t>Manufacturers’ claims are usually given the benefit of the doubt and stated as the null hypothesis</a:t>
            </a:r>
            <a:r>
              <a:rPr lang="en-US" altLang="en-US" dirty="0" smtClean="0"/>
              <a:t>.</a:t>
            </a:r>
          </a:p>
          <a:p>
            <a:pPr marL="457200" lvl="1" indent="0" algn="justLow">
              <a:buNone/>
            </a:pPr>
            <a:endParaRPr lang="en-US" altLang="en-US" dirty="0"/>
          </a:p>
          <a:p>
            <a:pPr lvl="1" algn="justLow"/>
            <a:r>
              <a:rPr lang="en-US" altLang="en-US" dirty="0"/>
              <a:t>The conclusion that the claim is false comes from sample data that contradict the null hypothesis.</a:t>
            </a:r>
          </a:p>
          <a:p>
            <a:pPr>
              <a:buFont typeface="Monotype Sorts" pitchFamily="2" charset="2"/>
              <a:buNone/>
            </a:pPr>
            <a:endParaRPr lang="en-US" altLang="en-US" dirty="0"/>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512618" y="1302327"/>
            <a:ext cx="8340437" cy="4169786"/>
          </a:xfrm>
          <a:noFill/>
          <a:ln/>
        </p:spPr>
        <p:txBody>
          <a:bodyPr/>
          <a:lstStyle/>
          <a:p>
            <a:r>
              <a:rPr lang="en-US" altLang="en-US" dirty="0">
                <a:solidFill>
                  <a:srgbClr val="66FFFF"/>
                </a:solidFill>
              </a:rPr>
              <a:t>Testing in Decision-Making </a:t>
            </a:r>
            <a:r>
              <a:rPr lang="en-US" altLang="en-US" dirty="0" smtClean="0">
                <a:solidFill>
                  <a:srgbClr val="66FFFF"/>
                </a:solidFill>
              </a:rPr>
              <a:t>Situations</a:t>
            </a:r>
          </a:p>
          <a:p>
            <a:pPr marL="0" indent="0">
              <a:buNone/>
            </a:pPr>
            <a:endParaRPr lang="en-US" altLang="en-US" dirty="0">
              <a:solidFill>
                <a:srgbClr val="66FFFF"/>
              </a:solidFill>
            </a:endParaRPr>
          </a:p>
          <a:p>
            <a:pPr lvl="1" algn="justLow"/>
            <a:r>
              <a:rPr lang="en-US" altLang="en-US" dirty="0"/>
              <a:t>A decision maker might have to choose between two courses of action, one associated with the null hypothesis and another associated with the alternative hypothesis</a:t>
            </a:r>
            <a:r>
              <a:rPr lang="en-US" altLang="en-US" dirty="0" smtClean="0"/>
              <a:t>.</a:t>
            </a:r>
          </a:p>
          <a:p>
            <a:pPr marL="457200" lvl="1" indent="0" algn="justLow">
              <a:buNone/>
            </a:pPr>
            <a:endParaRPr lang="en-US" altLang="en-US" dirty="0"/>
          </a:p>
          <a:p>
            <a:pPr lvl="1" algn="justLow"/>
            <a:r>
              <a:rPr lang="en-US" altLang="en-US" dirty="0"/>
              <a:t>Example:  Accepting a shipment of goods from a supplier or returning the shipment of goods to the supplier.</a:t>
            </a:r>
          </a:p>
        </p:txBody>
      </p:sp>
      <p:sp>
        <p:nvSpPr>
          <p:cNvPr id="8195" name="Rectangle 3"/>
          <p:cNvSpPr>
            <a:spLocks noGrp="1" noChangeArrowheads="1"/>
          </p:cNvSpPr>
          <p:nvPr>
            <p:ph type="title"/>
          </p:nvPr>
        </p:nvSpPr>
        <p:spPr>
          <a:xfrm>
            <a:off x="628795" y="359786"/>
            <a:ext cx="7772400" cy="642937"/>
          </a:xfrm>
          <a:noFill/>
          <a:ln/>
        </p:spPr>
        <p:txBody>
          <a:bodyPr/>
          <a:lstStyle/>
          <a:p>
            <a:r>
              <a:rPr lang="en-US" altLang="en-US" dirty="0"/>
              <a:t>Developing Null and Alternative Hypotheses</a:t>
            </a: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7"/>
          <p:cNvSpPr>
            <a:spLocks noChangeArrowheads="1"/>
          </p:cNvSpPr>
          <p:nvPr/>
        </p:nvSpPr>
        <p:spPr bwMode="auto">
          <a:xfrm>
            <a:off x="5538788" y="3600450"/>
            <a:ext cx="1727200" cy="10160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 name="Rectangle 6"/>
          <p:cNvSpPr>
            <a:spLocks noChangeArrowheads="1"/>
          </p:cNvSpPr>
          <p:nvPr/>
        </p:nvSpPr>
        <p:spPr bwMode="auto">
          <a:xfrm>
            <a:off x="3673475" y="3595688"/>
            <a:ext cx="1727200" cy="10160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 name="Rectangle 5"/>
          <p:cNvSpPr>
            <a:spLocks noChangeArrowheads="1"/>
          </p:cNvSpPr>
          <p:nvPr/>
        </p:nvSpPr>
        <p:spPr bwMode="auto">
          <a:xfrm>
            <a:off x="1800225" y="3600450"/>
            <a:ext cx="1727200" cy="10160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8" name="Rectangle 2"/>
          <p:cNvSpPr>
            <a:spLocks noGrp="1" noChangeArrowheads="1"/>
          </p:cNvSpPr>
          <p:nvPr>
            <p:ph type="title"/>
          </p:nvPr>
        </p:nvSpPr>
        <p:spPr>
          <a:xfrm>
            <a:off x="684213" y="141288"/>
            <a:ext cx="7772400" cy="814387"/>
          </a:xfrm>
          <a:noFill/>
          <a:ln/>
        </p:spPr>
        <p:txBody>
          <a:bodyPr/>
          <a:lstStyle/>
          <a:p>
            <a:r>
              <a:rPr lang="en-US" altLang="en-US" dirty="0"/>
              <a:t>A Summary of Forms for Null and Alternative Hypotheses about a Population Mean</a:t>
            </a:r>
          </a:p>
        </p:txBody>
      </p:sp>
      <p:graphicFrame>
        <p:nvGraphicFramePr>
          <p:cNvPr id="9220" name="Object 4">
            <a:hlinkClick r:id="" action="ppaction://ole?verb=0"/>
          </p:cNvPr>
          <p:cNvGraphicFramePr>
            <a:graphicFrameLocks/>
          </p:cNvGraphicFramePr>
          <p:nvPr/>
        </p:nvGraphicFramePr>
        <p:xfrm>
          <a:off x="6556375" y="4219575"/>
          <a:ext cx="179388" cy="204788"/>
        </p:xfrm>
        <a:graphic>
          <a:graphicData uri="http://schemas.openxmlformats.org/presentationml/2006/ole">
            <mc:AlternateContent xmlns:mc="http://schemas.openxmlformats.org/markup-compatibility/2006">
              <mc:Choice xmlns:v="urn:schemas-microsoft-com:vml" Requires="v">
                <p:oleObj spid="_x0000_s9292" name="Equation" r:id="rId4" imgW="188640" imgH="214200" progId="Equation.2">
                  <p:embed/>
                </p:oleObj>
              </mc:Choice>
              <mc:Fallback>
                <p:oleObj name="Equation" r:id="rId4" imgW="188640" imgH="214200" progId="Equation.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6375" y="4219575"/>
                        <a:ext cx="179388" cy="2047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9219" name="Rectangle 3"/>
          <p:cNvSpPr>
            <a:spLocks noGrp="1" noChangeArrowheads="1"/>
          </p:cNvSpPr>
          <p:nvPr>
            <p:ph type="body" idx="1"/>
          </p:nvPr>
        </p:nvSpPr>
        <p:spPr>
          <a:xfrm>
            <a:off x="540328" y="1191491"/>
            <a:ext cx="8146472" cy="4280622"/>
          </a:xfrm>
          <a:noFill/>
          <a:ln/>
        </p:spPr>
        <p:txBody>
          <a:bodyPr/>
          <a:lstStyle/>
          <a:p>
            <a:pPr algn="justLow"/>
            <a:r>
              <a:rPr lang="en-US" altLang="en-US" sz="2200" dirty="0"/>
              <a:t>The equality part of the hypotheses always appears in the null hypothesis</a:t>
            </a:r>
            <a:r>
              <a:rPr lang="en-US" altLang="en-US" sz="2200" dirty="0" smtClean="0"/>
              <a:t>.</a:t>
            </a:r>
          </a:p>
          <a:p>
            <a:pPr marL="0" indent="0" algn="justLow">
              <a:buNone/>
            </a:pPr>
            <a:endParaRPr lang="en-US" altLang="en-US" sz="2200" dirty="0"/>
          </a:p>
          <a:p>
            <a:pPr algn="justLow"/>
            <a:r>
              <a:rPr lang="en-US" altLang="en-US" sz="2200" dirty="0"/>
              <a:t>In general, a hypothesis test about the value of a population mean </a:t>
            </a:r>
            <a:r>
              <a:rPr lang="en-US" altLang="en-US" sz="2200" i="1" dirty="0">
                <a:latin typeface="Symbol" panose="05050102010706020507" pitchFamily="18" charset="2"/>
              </a:rPr>
              <a:t></a:t>
            </a:r>
            <a:r>
              <a:rPr lang="en-US" altLang="en-US" sz="2200" dirty="0">
                <a:latin typeface="Symbol" panose="05050102010706020507" pitchFamily="18" charset="2"/>
              </a:rPr>
              <a:t> </a:t>
            </a:r>
            <a:r>
              <a:rPr lang="en-US" altLang="en-US" sz="2200" dirty="0"/>
              <a:t>must take one of the following three forms (where </a:t>
            </a:r>
            <a:r>
              <a:rPr lang="en-US" altLang="en-US" sz="2200" i="1" dirty="0">
                <a:latin typeface="Symbol" panose="05050102010706020507" pitchFamily="18" charset="2"/>
              </a:rPr>
              <a:t></a:t>
            </a:r>
            <a:r>
              <a:rPr lang="en-US" altLang="en-US" sz="2200" baseline="-25000" dirty="0"/>
              <a:t>0</a:t>
            </a:r>
            <a:r>
              <a:rPr lang="en-US" altLang="en-US" sz="2200" dirty="0"/>
              <a:t> is the hypothesized value of the population mean).</a:t>
            </a:r>
            <a:r>
              <a:rPr lang="en-US" altLang="en-US" dirty="0"/>
              <a:t> </a:t>
            </a:r>
          </a:p>
          <a:p>
            <a:pPr>
              <a:buFont typeface="Monotype Sorts" pitchFamily="2" charset="2"/>
              <a:buNone/>
            </a:pPr>
            <a:endParaRPr lang="en-US" altLang="en-US" sz="1000" dirty="0"/>
          </a:p>
          <a:p>
            <a:pPr>
              <a:buFont typeface="Monotype Sorts" pitchFamily="2" charset="2"/>
              <a:buNone/>
            </a:pPr>
            <a:r>
              <a:rPr lang="en-US" altLang="en-US" dirty="0"/>
              <a:t>		    </a:t>
            </a:r>
            <a:r>
              <a:rPr lang="en-US" altLang="en-US" i="1" dirty="0"/>
              <a:t>H</a:t>
            </a:r>
            <a:r>
              <a:rPr lang="en-US" altLang="en-US" baseline="-25000" dirty="0"/>
              <a:t>0</a:t>
            </a:r>
            <a:r>
              <a:rPr lang="en-US" altLang="en-US" dirty="0"/>
              <a:t>:  </a:t>
            </a:r>
            <a:r>
              <a:rPr lang="en-US" altLang="en-US" i="1" dirty="0">
                <a:latin typeface="Symbol" panose="05050102010706020507" pitchFamily="18" charset="2"/>
              </a:rPr>
              <a:t></a:t>
            </a:r>
            <a:r>
              <a:rPr lang="en-US" altLang="en-US" dirty="0"/>
              <a:t> </a:t>
            </a:r>
            <a:r>
              <a:rPr lang="en-US" altLang="en-US" u="sng" dirty="0"/>
              <a:t>&gt;</a:t>
            </a:r>
            <a:r>
              <a:rPr lang="en-US" altLang="en-US" dirty="0"/>
              <a:t> </a:t>
            </a:r>
            <a:r>
              <a:rPr lang="en-US" altLang="en-US" i="1" dirty="0">
                <a:latin typeface="Symbol" panose="05050102010706020507" pitchFamily="18" charset="2"/>
              </a:rPr>
              <a:t></a:t>
            </a:r>
            <a:r>
              <a:rPr lang="en-US" altLang="en-US" baseline="-25000" dirty="0"/>
              <a:t>0	       </a:t>
            </a:r>
            <a:r>
              <a:rPr lang="en-US" altLang="en-US" i="1" dirty="0"/>
              <a:t>H</a:t>
            </a:r>
            <a:r>
              <a:rPr lang="en-US" altLang="en-US" baseline="-25000" dirty="0"/>
              <a:t>0</a:t>
            </a:r>
            <a:r>
              <a:rPr lang="en-US" altLang="en-US" dirty="0"/>
              <a:t>:  </a:t>
            </a:r>
            <a:r>
              <a:rPr lang="en-US" altLang="en-US" i="1" dirty="0">
                <a:latin typeface="Symbol" panose="05050102010706020507" pitchFamily="18" charset="2"/>
              </a:rPr>
              <a:t></a:t>
            </a:r>
            <a:r>
              <a:rPr lang="en-US" altLang="en-US" dirty="0"/>
              <a:t> </a:t>
            </a:r>
            <a:r>
              <a:rPr lang="en-US" altLang="en-US" u="sng" dirty="0"/>
              <a:t>&lt;</a:t>
            </a:r>
            <a:r>
              <a:rPr lang="en-US" altLang="en-US" dirty="0"/>
              <a:t> </a:t>
            </a:r>
            <a:r>
              <a:rPr lang="en-US" altLang="en-US" i="1" dirty="0">
                <a:latin typeface="Symbol" panose="05050102010706020507" pitchFamily="18" charset="2"/>
              </a:rPr>
              <a:t></a:t>
            </a:r>
            <a:r>
              <a:rPr lang="en-US" altLang="en-US" baseline="-25000" dirty="0"/>
              <a:t>0  	        </a:t>
            </a:r>
            <a:r>
              <a:rPr lang="en-US" altLang="en-US" i="1" dirty="0"/>
              <a:t>H</a:t>
            </a:r>
            <a:r>
              <a:rPr lang="en-US" altLang="en-US" baseline="-25000" dirty="0"/>
              <a:t>0</a:t>
            </a:r>
            <a:r>
              <a:rPr lang="en-US" altLang="en-US" dirty="0"/>
              <a:t>:  </a:t>
            </a:r>
            <a:r>
              <a:rPr lang="en-US" altLang="en-US" i="1" dirty="0">
                <a:latin typeface="Symbol" panose="05050102010706020507" pitchFamily="18" charset="2"/>
              </a:rPr>
              <a:t></a:t>
            </a:r>
            <a:r>
              <a:rPr lang="en-US" altLang="en-US" dirty="0"/>
              <a:t> = </a:t>
            </a:r>
            <a:r>
              <a:rPr lang="en-US" altLang="en-US" i="1" dirty="0">
                <a:latin typeface="Symbol" panose="05050102010706020507" pitchFamily="18" charset="2"/>
              </a:rPr>
              <a:t></a:t>
            </a:r>
            <a:r>
              <a:rPr lang="en-US" altLang="en-US" baseline="-25000" dirty="0"/>
              <a:t>0</a:t>
            </a:r>
          </a:p>
          <a:p>
            <a:pPr>
              <a:buFont typeface="Monotype Sorts" pitchFamily="2" charset="2"/>
              <a:buNone/>
            </a:pPr>
            <a:r>
              <a:rPr lang="en-US" altLang="en-US" baseline="-25000" dirty="0"/>
              <a:t>		      </a:t>
            </a:r>
            <a:r>
              <a:rPr lang="en-US" altLang="en-US" i="1" dirty="0"/>
              <a:t>H</a:t>
            </a:r>
            <a:r>
              <a:rPr lang="en-US" altLang="en-US" sz="2800" baseline="-25000" dirty="0"/>
              <a:t>a</a:t>
            </a:r>
            <a:r>
              <a:rPr lang="en-US" altLang="en-US" dirty="0"/>
              <a:t>:  </a:t>
            </a:r>
            <a:r>
              <a:rPr lang="en-US" altLang="en-US" i="1" dirty="0">
                <a:latin typeface="Symbol" panose="05050102010706020507" pitchFamily="18" charset="2"/>
              </a:rPr>
              <a:t></a:t>
            </a:r>
            <a:r>
              <a:rPr lang="en-US" altLang="en-US" dirty="0"/>
              <a:t> &lt; </a:t>
            </a:r>
            <a:r>
              <a:rPr lang="en-US" altLang="en-US" i="1" dirty="0">
                <a:latin typeface="Symbol" panose="05050102010706020507" pitchFamily="18" charset="2"/>
              </a:rPr>
              <a:t></a:t>
            </a:r>
            <a:r>
              <a:rPr lang="en-US" altLang="en-US" baseline="-25000" dirty="0"/>
              <a:t>0</a:t>
            </a:r>
            <a:r>
              <a:rPr lang="en-US" altLang="en-US" sz="2800" baseline="-25000" dirty="0"/>
              <a:t> 	      </a:t>
            </a:r>
            <a:r>
              <a:rPr lang="en-US" altLang="en-US" i="1" dirty="0"/>
              <a:t>H</a:t>
            </a:r>
            <a:r>
              <a:rPr lang="en-US" altLang="en-US" sz="2800" baseline="-25000" dirty="0"/>
              <a:t>a</a:t>
            </a:r>
            <a:r>
              <a:rPr lang="en-US" altLang="en-US" dirty="0"/>
              <a:t>:  </a:t>
            </a:r>
            <a:r>
              <a:rPr lang="en-US" altLang="en-US" i="1" dirty="0">
                <a:latin typeface="Symbol" panose="05050102010706020507" pitchFamily="18" charset="2"/>
              </a:rPr>
              <a:t></a:t>
            </a:r>
            <a:r>
              <a:rPr lang="en-US" altLang="en-US" dirty="0"/>
              <a:t> &gt; </a:t>
            </a:r>
            <a:r>
              <a:rPr lang="en-US" altLang="en-US" i="1" dirty="0">
                <a:latin typeface="Symbol" panose="05050102010706020507" pitchFamily="18" charset="2"/>
              </a:rPr>
              <a:t></a:t>
            </a:r>
            <a:r>
              <a:rPr lang="en-US" altLang="en-US" baseline="-25000" dirty="0"/>
              <a:t>0</a:t>
            </a:r>
            <a:r>
              <a:rPr lang="en-US" altLang="en-US" sz="2800" baseline="-25000" dirty="0"/>
              <a:t> 	       </a:t>
            </a:r>
            <a:r>
              <a:rPr lang="en-US" altLang="en-US" i="1" dirty="0"/>
              <a:t>H</a:t>
            </a:r>
            <a:r>
              <a:rPr lang="en-US" altLang="en-US" sz="2800" baseline="-25000" dirty="0"/>
              <a:t>a</a:t>
            </a:r>
            <a:r>
              <a:rPr lang="en-US" altLang="en-US" dirty="0"/>
              <a:t>:  </a:t>
            </a:r>
            <a:r>
              <a:rPr lang="en-US" altLang="en-US" i="1" dirty="0">
                <a:latin typeface="Symbol" panose="05050102010706020507" pitchFamily="18" charset="2"/>
              </a:rPr>
              <a:t></a:t>
            </a:r>
            <a:r>
              <a:rPr lang="en-US" altLang="en-US" dirty="0"/>
              <a:t>    </a:t>
            </a:r>
            <a:r>
              <a:rPr lang="en-US" altLang="en-US" dirty="0" smtClean="0"/>
              <a:t> </a:t>
            </a:r>
            <a:r>
              <a:rPr lang="en-US" altLang="en-US" i="1" dirty="0" smtClean="0">
                <a:latin typeface="Symbol" panose="05050102010706020507" pitchFamily="18" charset="2"/>
              </a:rPr>
              <a:t></a:t>
            </a:r>
            <a:r>
              <a:rPr lang="en-US" altLang="en-US" baseline="-25000" dirty="0"/>
              <a:t>0</a:t>
            </a:r>
          </a:p>
          <a:p>
            <a:pPr>
              <a:buFont typeface="Monotype Sorts" pitchFamily="2" charset="2"/>
              <a:buNone/>
            </a:pPr>
            <a:r>
              <a:rPr lang="en-US" altLang="en-US" sz="2800" baseline="-25000" dirty="0"/>
              <a:t> </a:t>
            </a: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58750"/>
            <a:ext cx="7772400" cy="585788"/>
          </a:xfrm>
          <a:noFill/>
          <a:ln/>
        </p:spPr>
        <p:txBody>
          <a:bodyPr/>
          <a:lstStyle/>
          <a:p>
            <a:r>
              <a:rPr lang="en-US" altLang="en-US"/>
              <a:t>Example:  Metro EMS</a:t>
            </a:r>
          </a:p>
        </p:txBody>
      </p:sp>
      <p:sp>
        <p:nvSpPr>
          <p:cNvPr id="10243" name="Rectangle 3"/>
          <p:cNvSpPr>
            <a:spLocks noGrp="1" noChangeArrowheads="1"/>
          </p:cNvSpPr>
          <p:nvPr>
            <p:ph type="body" idx="1"/>
          </p:nvPr>
        </p:nvSpPr>
        <p:spPr>
          <a:xfrm>
            <a:off x="471055" y="1090613"/>
            <a:ext cx="8285018" cy="4662487"/>
          </a:xfrm>
          <a:noFill/>
          <a:ln/>
        </p:spPr>
        <p:txBody>
          <a:bodyPr/>
          <a:lstStyle/>
          <a:p>
            <a:r>
              <a:rPr lang="en-US" altLang="en-US" dirty="0">
                <a:solidFill>
                  <a:srgbClr val="66FFFF"/>
                </a:solidFill>
              </a:rPr>
              <a:t>Null and Alternative </a:t>
            </a:r>
            <a:r>
              <a:rPr lang="en-US" altLang="en-US" dirty="0" smtClean="0">
                <a:solidFill>
                  <a:srgbClr val="66FFFF"/>
                </a:solidFill>
              </a:rPr>
              <a:t>Hypotheses</a:t>
            </a:r>
          </a:p>
          <a:p>
            <a:pPr marL="0" indent="0">
              <a:buNone/>
            </a:pPr>
            <a:r>
              <a:rPr lang="en-US" altLang="en-US" dirty="0"/>
              <a:t>	</a:t>
            </a:r>
          </a:p>
          <a:p>
            <a:pPr algn="justLow">
              <a:buFont typeface="Monotype Sorts" pitchFamily="2" charset="2"/>
              <a:buNone/>
            </a:pPr>
            <a:r>
              <a:rPr lang="en-US" altLang="en-US" dirty="0"/>
              <a:t>	</a:t>
            </a:r>
            <a:r>
              <a:rPr lang="en-US" altLang="en-US" sz="2200" dirty="0" smtClean="0"/>
              <a:t>A </a:t>
            </a:r>
            <a:r>
              <a:rPr lang="en-US" altLang="en-US" sz="2200" dirty="0"/>
              <a:t>major west coast city provides one of the most comprehensive emergency medical services in the world.  Operating in a multiple hospital system with approximately 20 mobile medical units, the service goal is to respond to medical emergencies with a mean time of 12 minutes or less</a:t>
            </a:r>
            <a:r>
              <a:rPr lang="en-US" altLang="en-US" sz="2200" dirty="0" smtClean="0"/>
              <a:t>.</a:t>
            </a:r>
          </a:p>
          <a:p>
            <a:pPr algn="justLow">
              <a:buFont typeface="Monotype Sorts" pitchFamily="2" charset="2"/>
              <a:buNone/>
            </a:pPr>
            <a:endParaRPr lang="en-US" altLang="en-US" sz="2200" dirty="0"/>
          </a:p>
          <a:p>
            <a:pPr algn="justLow">
              <a:buFont typeface="Monotype Sorts" pitchFamily="2" charset="2"/>
              <a:buNone/>
            </a:pPr>
            <a:r>
              <a:rPr lang="en-US" altLang="en-US" sz="2200" dirty="0"/>
              <a:t>	</a:t>
            </a:r>
            <a:r>
              <a:rPr lang="en-US" altLang="en-US" sz="2200" dirty="0" smtClean="0"/>
              <a:t>The </a:t>
            </a:r>
            <a:r>
              <a:rPr lang="en-US" altLang="en-US" sz="2200" dirty="0"/>
              <a:t>director of medical services wants to formulate a hypothesis test that could use a sample of emergency response times to determine whether or not the service goal of 12 minutes or less is being achieved.</a:t>
            </a: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604838"/>
          </a:xfrm>
          <a:noFill/>
          <a:ln/>
        </p:spPr>
        <p:txBody>
          <a:bodyPr/>
          <a:lstStyle/>
          <a:p>
            <a:r>
              <a:rPr lang="en-US" altLang="en-US"/>
              <a:t>Example:  Metro EMS</a:t>
            </a:r>
          </a:p>
        </p:txBody>
      </p:sp>
      <p:sp>
        <p:nvSpPr>
          <p:cNvPr id="11267" name="Rectangle 3"/>
          <p:cNvSpPr>
            <a:spLocks noGrp="1" noChangeArrowheads="1"/>
          </p:cNvSpPr>
          <p:nvPr>
            <p:ph type="body" idx="1"/>
          </p:nvPr>
        </p:nvSpPr>
        <p:spPr>
          <a:xfrm>
            <a:off x="544513" y="1090613"/>
            <a:ext cx="8211560" cy="4895850"/>
          </a:xfrm>
          <a:noFill/>
          <a:ln/>
        </p:spPr>
        <p:txBody>
          <a:bodyPr/>
          <a:lstStyle/>
          <a:p>
            <a:r>
              <a:rPr lang="en-US" altLang="en-US" dirty="0">
                <a:solidFill>
                  <a:srgbClr val="66FFFF"/>
                </a:solidFill>
              </a:rPr>
              <a:t>Null and Alternative Hypotheses</a:t>
            </a:r>
            <a:r>
              <a:rPr lang="en-US" altLang="en-US" dirty="0"/>
              <a:t>	</a:t>
            </a:r>
          </a:p>
          <a:p>
            <a:pPr>
              <a:buFont typeface="Monotype Sorts" pitchFamily="2" charset="2"/>
              <a:buNone/>
            </a:pPr>
            <a:r>
              <a:rPr lang="en-US" altLang="en-US" dirty="0"/>
              <a:t>		</a:t>
            </a:r>
            <a:r>
              <a:rPr lang="en-US" altLang="en-US" u="sng" dirty="0"/>
              <a:t>Hypotheses</a:t>
            </a:r>
            <a:r>
              <a:rPr lang="en-US" altLang="en-US" dirty="0"/>
              <a:t>	      </a:t>
            </a:r>
            <a:r>
              <a:rPr lang="en-US" altLang="en-US" u="sng" dirty="0"/>
              <a:t>Conclusion and Action</a:t>
            </a:r>
          </a:p>
          <a:p>
            <a:pPr>
              <a:buFont typeface="Monotype Sorts" pitchFamily="2" charset="2"/>
              <a:buNone/>
            </a:pPr>
            <a:r>
              <a:rPr lang="en-US" altLang="en-US" dirty="0"/>
              <a:t>		</a:t>
            </a:r>
            <a:r>
              <a:rPr lang="en-US" altLang="en-US" i="1" dirty="0"/>
              <a:t>H</a:t>
            </a:r>
            <a:r>
              <a:rPr lang="en-US" altLang="en-US" baseline="-25000" dirty="0"/>
              <a:t>0</a:t>
            </a:r>
            <a:r>
              <a:rPr lang="en-US" altLang="en-US" dirty="0"/>
              <a:t>:  </a:t>
            </a:r>
            <a:r>
              <a:rPr lang="en-US" altLang="en-US" i="1" dirty="0">
                <a:latin typeface="Symbol" panose="05050102010706020507" pitchFamily="18" charset="2"/>
              </a:rPr>
              <a:t></a:t>
            </a:r>
            <a:r>
              <a:rPr lang="en-US" altLang="en-US" dirty="0">
                <a:latin typeface="Symbol" panose="05050102010706020507" pitchFamily="18" charset="2"/>
              </a:rPr>
              <a:t></a:t>
            </a:r>
            <a:r>
              <a:rPr lang="en-US" altLang="en-US" u="sng" dirty="0">
                <a:latin typeface="Symbol" panose="05050102010706020507" pitchFamily="18" charset="2"/>
              </a:rPr>
              <a:t></a:t>
            </a:r>
            <a:r>
              <a:rPr lang="en-US" altLang="en-US" dirty="0">
                <a:latin typeface="Symbol" panose="05050102010706020507" pitchFamily="18" charset="2"/>
              </a:rPr>
              <a:t></a:t>
            </a:r>
            <a:r>
              <a:rPr lang="en-US" altLang="en-US" dirty="0"/>
              <a:t> 	      The emergency service is meeting</a:t>
            </a:r>
          </a:p>
          <a:p>
            <a:pPr>
              <a:buFont typeface="Monotype Sorts" pitchFamily="2" charset="2"/>
              <a:buNone/>
            </a:pPr>
            <a:r>
              <a:rPr lang="en-US" altLang="en-US" dirty="0"/>
              <a:t>				      the response goal; no follow-up</a:t>
            </a:r>
          </a:p>
          <a:p>
            <a:pPr>
              <a:buFont typeface="Monotype Sorts" pitchFamily="2" charset="2"/>
              <a:buNone/>
            </a:pPr>
            <a:r>
              <a:rPr lang="en-US" altLang="en-US" dirty="0"/>
              <a:t>				      action is necessary.</a:t>
            </a:r>
          </a:p>
          <a:p>
            <a:pPr>
              <a:buFont typeface="Monotype Sorts" pitchFamily="2" charset="2"/>
              <a:buNone/>
            </a:pPr>
            <a:r>
              <a:rPr lang="en-US" altLang="en-US" dirty="0"/>
              <a:t>		 </a:t>
            </a:r>
            <a:r>
              <a:rPr lang="en-US" altLang="en-US" i="1" dirty="0"/>
              <a:t>H</a:t>
            </a:r>
            <a:r>
              <a:rPr lang="en-US" altLang="en-US" sz="2800" baseline="-25000" dirty="0"/>
              <a:t>a</a:t>
            </a:r>
            <a:r>
              <a:rPr lang="en-US" altLang="en-US" dirty="0"/>
              <a:t>:</a:t>
            </a:r>
            <a:r>
              <a:rPr lang="en-US" altLang="en-US" dirty="0">
                <a:latin typeface="Symbol" panose="05050102010706020507" pitchFamily="18" charset="2"/>
              </a:rPr>
              <a:t></a:t>
            </a:r>
            <a:r>
              <a:rPr lang="en-US" altLang="en-US" i="1" dirty="0">
                <a:latin typeface="Symbol" panose="05050102010706020507" pitchFamily="18" charset="2"/>
              </a:rPr>
              <a:t></a:t>
            </a:r>
            <a:r>
              <a:rPr lang="en-US" altLang="en-US" dirty="0">
                <a:latin typeface="Symbol" panose="05050102010706020507" pitchFamily="18" charset="2"/>
              </a:rPr>
              <a:t></a:t>
            </a:r>
            <a:r>
              <a:rPr lang="en-US" altLang="en-US" dirty="0"/>
              <a:t> 	      The emergency service is not</a:t>
            </a:r>
          </a:p>
          <a:p>
            <a:pPr>
              <a:buFont typeface="Monotype Sorts" pitchFamily="2" charset="2"/>
              <a:buNone/>
            </a:pPr>
            <a:r>
              <a:rPr lang="en-US" altLang="en-US" dirty="0"/>
              <a:t>				      meeting the response goal;</a:t>
            </a:r>
          </a:p>
          <a:p>
            <a:pPr>
              <a:buFont typeface="Monotype Sorts" pitchFamily="2" charset="2"/>
              <a:buNone/>
            </a:pPr>
            <a:r>
              <a:rPr lang="en-US" altLang="en-US" dirty="0"/>
              <a:t>				      appropriate follow-up action is</a:t>
            </a:r>
          </a:p>
          <a:p>
            <a:pPr>
              <a:buFont typeface="Monotype Sorts" pitchFamily="2" charset="2"/>
              <a:buNone/>
            </a:pPr>
            <a:r>
              <a:rPr lang="en-US" altLang="en-US" dirty="0"/>
              <a:t>				      necessary.</a:t>
            </a:r>
          </a:p>
          <a:p>
            <a:pPr>
              <a:buFont typeface="Monotype Sorts" pitchFamily="2" charset="2"/>
              <a:buNone/>
            </a:pPr>
            <a:r>
              <a:rPr lang="en-US" altLang="en-US" dirty="0"/>
              <a:t>		Where:  </a:t>
            </a:r>
            <a:r>
              <a:rPr lang="en-US" altLang="en-US" i="1" dirty="0">
                <a:latin typeface="Symbol" panose="05050102010706020507" pitchFamily="18" charset="2"/>
              </a:rPr>
              <a:t></a:t>
            </a:r>
            <a:r>
              <a:rPr lang="en-US" altLang="en-US" dirty="0"/>
              <a:t> = mean response time for the population</a:t>
            </a:r>
          </a:p>
          <a:p>
            <a:pPr>
              <a:buFont typeface="Monotype Sorts" pitchFamily="2" charset="2"/>
              <a:buNone/>
            </a:pPr>
            <a:r>
              <a:rPr lang="en-US" altLang="en-US" dirty="0"/>
              <a:t>		                      of medical emergency requests.</a:t>
            </a:r>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Ch07">
  <a:themeElements>
    <a:clrScheme name="">
      <a:dk1>
        <a:srgbClr val="3C0023"/>
      </a:dk1>
      <a:lt1>
        <a:srgbClr val="FFFFFF"/>
      </a:lt1>
      <a:dk2>
        <a:srgbClr val="300153"/>
      </a:dk2>
      <a:lt2>
        <a:srgbClr val="F6BF69"/>
      </a:lt2>
      <a:accent1>
        <a:srgbClr val="618FFD"/>
      </a:accent1>
      <a:accent2>
        <a:srgbClr val="B760F9"/>
      </a:accent2>
      <a:accent3>
        <a:srgbClr val="ADAAB3"/>
      </a:accent3>
      <a:accent4>
        <a:srgbClr val="DADADA"/>
      </a:accent4>
      <a:accent5>
        <a:srgbClr val="B7C6FE"/>
      </a:accent5>
      <a:accent6>
        <a:srgbClr val="A656E2"/>
      </a:accent6>
      <a:hlink>
        <a:srgbClr val="919191"/>
      </a:hlink>
      <a:folHlink>
        <a:srgbClr val="B50069"/>
      </a:folHlink>
    </a:clrScheme>
    <a:fontScheme name="Ch07">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Book Antiqua" panose="0204060205030503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Book Antiqua" panose="02040602050305030304" pitchFamily="18" charset="0"/>
          </a:defRPr>
        </a:defPPr>
      </a:lstStyle>
    </a:lnDef>
  </a:objectDefaults>
  <a:extraClrSchemeLst>
    <a:extraClrScheme>
      <a:clrScheme name="Ch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C:\Slides\SBE8ppt\Ch07.PPT</Template>
  <TotalTime>6361</TotalTime>
  <Pages>29</Pages>
  <Words>1668</Words>
  <Application>Microsoft Office PowerPoint</Application>
  <PresentationFormat>On-screen Show (4:3)</PresentationFormat>
  <Paragraphs>351</Paragraphs>
  <Slides>41</Slides>
  <Notes>34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2" baseType="lpstr">
      <vt:lpstr>Monotype Sorts</vt:lpstr>
      <vt:lpstr>Tahoma</vt:lpstr>
      <vt:lpstr>Cambria Math</vt:lpstr>
      <vt:lpstr>Times New Roman</vt:lpstr>
      <vt:lpstr>Courier New</vt:lpstr>
      <vt:lpstr>Arial</vt:lpstr>
      <vt:lpstr>Book Antiqua</vt:lpstr>
      <vt:lpstr>MT Symbol</vt:lpstr>
      <vt:lpstr>Symbol</vt:lpstr>
      <vt:lpstr>Ch07</vt:lpstr>
      <vt:lpstr>Equation</vt:lpstr>
      <vt:lpstr>PowerPoint Presentation</vt:lpstr>
      <vt:lpstr>Chapter 9  Hypothesis Testing</vt:lpstr>
      <vt:lpstr>Developing Null and Alternative Hypotheses</vt:lpstr>
      <vt:lpstr>Developing Null and Alternative Hypotheses</vt:lpstr>
      <vt:lpstr>Developing Null and Alternative Hypotheses</vt:lpstr>
      <vt:lpstr>Developing Null and Alternative Hypotheses</vt:lpstr>
      <vt:lpstr>A Summary of Forms for Null and Alternative Hypotheses about a Population Mean</vt:lpstr>
      <vt:lpstr>Example:  Metro EMS</vt:lpstr>
      <vt:lpstr>Example:  Metro EMS</vt:lpstr>
      <vt:lpstr>Type I and Type II Errors</vt:lpstr>
      <vt:lpstr>Example:  Metro EMS</vt:lpstr>
      <vt:lpstr>PowerPoint Presentation</vt:lpstr>
      <vt:lpstr>PowerPoint Presentation</vt:lpstr>
      <vt:lpstr>PowerPoint Presentation</vt:lpstr>
      <vt:lpstr>Example:  Metro EMS</vt:lpstr>
      <vt:lpstr>Example:  Metro EMS</vt:lpstr>
      <vt:lpstr>Two-Tailed Tests about a Population Mean:   Large-Sample Case (n &gt; 30)</vt:lpstr>
      <vt:lpstr>Example:  Glow Toothpaste</vt:lpstr>
      <vt:lpstr>Example:  Glow Toothpaste</vt:lpstr>
      <vt:lpstr>Example:  Glow Toothpaste</vt:lpstr>
      <vt:lpstr>Example:  Glow Toothpaste</vt:lpstr>
      <vt:lpstr>Confidence Interval Approach to a Two-Tailed Test about a Population Mean</vt:lpstr>
      <vt:lpstr>Example:  Glow Toothpaste</vt:lpstr>
      <vt:lpstr>Tests about a Population Mean: Small-Sample Case (n &lt; 30)</vt:lpstr>
      <vt:lpstr>Example:  Highway Patrol</vt:lpstr>
      <vt:lpstr>Example:  Highway Patrol</vt:lpstr>
      <vt:lpstr>PowerPoint Presentation</vt:lpstr>
      <vt:lpstr>Example: pollution standard (Solve using SPSS)</vt:lpstr>
      <vt:lpstr>Solution of the Example</vt:lpstr>
      <vt:lpstr>PowerPoint Presentation</vt:lpstr>
      <vt:lpstr>PowerPoint Presentation</vt:lpstr>
      <vt:lpstr>A Summary of Forms for Null and Alternative Hypotheses about a Population Proportion</vt:lpstr>
      <vt:lpstr>Tests about a Population Proportion: Large-Sample Case (np &gt; 5 and n(1 - p) &gt; 5)</vt:lpstr>
      <vt:lpstr>Example:  NSC</vt:lpstr>
      <vt:lpstr>Example:  NSC</vt:lpstr>
      <vt:lpstr>Example:  NSC</vt:lpstr>
      <vt:lpstr>Hypothesis Testing and Decision Making</vt:lpstr>
      <vt:lpstr>Exercise </vt:lpstr>
      <vt:lpstr>Case Study 2: Quality Associates</vt:lpstr>
      <vt:lpstr>PowerPoint Presentation</vt:lpstr>
      <vt:lpstr>End of Chapter 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STATISTICS I: TABULAR AND GRAPHICAL METHODS</dc:title>
  <dc:subject/>
  <dc:creator>John S. Loucks IV</dc:creator>
  <cp:keywords/>
  <dc:description/>
  <cp:lastModifiedBy>Ibrahim Abdalla</cp:lastModifiedBy>
  <cp:revision>117</cp:revision>
  <cp:lastPrinted>2018-05-20T06:59:57Z</cp:lastPrinted>
  <dcterms:created xsi:type="dcterms:W3CDTF">1996-08-27T07:40:38Z</dcterms:created>
  <dcterms:modified xsi:type="dcterms:W3CDTF">2018-05-21T12:15:09Z</dcterms:modified>
</cp:coreProperties>
</file>