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52A002-C76A-428B-8B20-0C3D21C90895}" type="datetimeFigureOut">
              <a:rPr lang="en-US" smtClean="0"/>
              <a:t>16-Dec-18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2A002-C76A-428B-8B20-0C3D21C90895}" type="datetimeFigureOut">
              <a:rPr lang="en-US" smtClean="0"/>
              <a:t>16-Dec-18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2A002-C76A-428B-8B20-0C3D21C90895}" type="datetimeFigureOut">
              <a:rPr lang="en-US" smtClean="0"/>
              <a:t>16-Dec-18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52A002-C76A-428B-8B20-0C3D21C90895}" type="datetimeFigureOut">
              <a:rPr lang="en-US" smtClean="0"/>
              <a:t>16-Dec-18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52A002-C76A-428B-8B20-0C3D21C90895}" type="datetimeFigureOut">
              <a:rPr lang="en-US" smtClean="0"/>
              <a:t>16-Dec-18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52A002-C76A-428B-8B20-0C3D21C90895}" type="datetimeFigureOut">
              <a:rPr lang="en-US" smtClean="0"/>
              <a:t>16-Dec-18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52A002-C76A-428B-8B20-0C3D21C90895}" type="datetimeFigureOut">
              <a:rPr lang="en-US" smtClean="0"/>
              <a:t>16-Dec-18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52A002-C76A-428B-8B20-0C3D21C90895}" type="datetimeFigureOut">
              <a:rPr lang="en-US" smtClean="0"/>
              <a:t>16-Dec-18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2A002-C76A-428B-8B20-0C3D21C90895}" type="datetimeFigureOut">
              <a:rPr lang="en-US" smtClean="0"/>
              <a:t>16-Dec-18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52A002-C76A-428B-8B20-0C3D21C90895}" type="datetimeFigureOut">
              <a:rPr lang="en-US" smtClean="0"/>
              <a:t>16-Dec-18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52A002-C76A-428B-8B20-0C3D21C90895}" type="datetimeFigureOut">
              <a:rPr lang="en-US" smtClean="0"/>
              <a:t>16-Dec-18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FE3362-716F-4F8F-8746-5DA2C34949E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52A002-C76A-428B-8B20-0C3D21C90895}" type="datetimeFigureOut">
              <a:rPr lang="en-US" smtClean="0"/>
              <a:t>16-Dec-18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E3362-716F-4F8F-8746-5DA2C34949E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Intervention 7</a:t>
            </a:r>
            <a:endParaRPr lang="en-US" dirty="0"/>
          </a:p>
        </p:txBody>
      </p:sp>
      <p:sp>
        <p:nvSpPr>
          <p:cNvPr id="3" name="Subtitle 2"/>
          <p:cNvSpPr>
            <a:spLocks noGrp="1"/>
          </p:cNvSpPr>
          <p:nvPr>
            <p:ph type="subTitle" idx="1"/>
          </p:nvPr>
        </p:nvSpPr>
        <p:spPr/>
        <p:txBody>
          <a:bodyPr/>
          <a:lstStyle/>
          <a:p>
            <a:r>
              <a:rPr lang="en-US" b="1" dirty="0"/>
              <a:t>Nutrition, HIV and AIDS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pPr algn="just"/>
            <a:r>
              <a:rPr lang="en-US" b="1" i="1" dirty="0"/>
              <a:t>Prevention and treatment of HIV related malnutrition </a:t>
            </a:r>
            <a:endParaRPr lang="en-US" dirty="0"/>
          </a:p>
        </p:txBody>
      </p:sp>
      <p:sp>
        <p:nvSpPr>
          <p:cNvPr id="3" name="Content Placeholder 2"/>
          <p:cNvSpPr>
            <a:spLocks noGrp="1"/>
          </p:cNvSpPr>
          <p:nvPr>
            <p:ph idx="1"/>
          </p:nvPr>
        </p:nvSpPr>
        <p:spPr>
          <a:xfrm>
            <a:off x="457200" y="1447800"/>
            <a:ext cx="8229600" cy="4114800"/>
          </a:xfrm>
        </p:spPr>
        <p:txBody>
          <a:bodyPr>
            <a:normAutofit fontScale="47500" lnSpcReduction="20000"/>
          </a:bodyPr>
          <a:lstStyle/>
          <a:p>
            <a:pPr algn="just"/>
            <a:r>
              <a:rPr lang="en-US" dirty="0"/>
              <a:t>The key intervention is to enable individuals to learn their HIV status. </a:t>
            </a:r>
            <a:endParaRPr lang="en-US" dirty="0" smtClean="0"/>
          </a:p>
          <a:p>
            <a:pPr algn="just"/>
            <a:r>
              <a:rPr lang="en-US" dirty="0" smtClean="0"/>
              <a:t>This </a:t>
            </a:r>
            <a:r>
              <a:rPr lang="en-US" dirty="0"/>
              <a:t>can be done by community </a:t>
            </a:r>
            <a:r>
              <a:rPr lang="en-US" dirty="0" err="1"/>
              <a:t>sensitisation</a:t>
            </a:r>
            <a:r>
              <a:rPr lang="en-US" dirty="0"/>
              <a:t> along side emergency food distributions, through MCH services and by providing easy access to HIV </a:t>
            </a:r>
            <a:r>
              <a:rPr lang="en-US" dirty="0" err="1"/>
              <a:t>counselling</a:t>
            </a:r>
            <a:r>
              <a:rPr lang="en-US" dirty="0"/>
              <a:t> and testing within the emergency setting. </a:t>
            </a:r>
            <a:endParaRPr lang="en-US" dirty="0" smtClean="0"/>
          </a:p>
          <a:p>
            <a:pPr algn="just"/>
            <a:r>
              <a:rPr lang="en-US" dirty="0" smtClean="0"/>
              <a:t>For </a:t>
            </a:r>
            <a:r>
              <a:rPr lang="en-US" dirty="0"/>
              <a:t>those identified as HIV positive, preventive </a:t>
            </a:r>
            <a:r>
              <a:rPr lang="en-US" dirty="0" err="1"/>
              <a:t>Cotrimoxazole</a:t>
            </a:r>
            <a:r>
              <a:rPr lang="en-US" dirty="0"/>
              <a:t> can be given where access to ART is not available and links to functioning health services can be ensured for early treatment of infections to help prevent severe infections and malnutrition. </a:t>
            </a:r>
            <a:endParaRPr lang="en-US" dirty="0" smtClean="0"/>
          </a:p>
          <a:p>
            <a:pPr algn="just"/>
            <a:r>
              <a:rPr lang="en-US" dirty="0" smtClean="0"/>
              <a:t>Pregnant </a:t>
            </a:r>
            <a:r>
              <a:rPr lang="en-US" dirty="0"/>
              <a:t>mothers should be especially targeted for </a:t>
            </a:r>
            <a:r>
              <a:rPr lang="en-US" dirty="0" err="1"/>
              <a:t>counselling</a:t>
            </a:r>
            <a:r>
              <a:rPr lang="en-US" dirty="0"/>
              <a:t> and testing to </a:t>
            </a:r>
            <a:r>
              <a:rPr lang="en-US" dirty="0" err="1"/>
              <a:t>enrol</a:t>
            </a:r>
            <a:r>
              <a:rPr lang="en-US" dirty="0"/>
              <a:t> those who test positive in prevention of mother to child (PMTCT) </a:t>
            </a:r>
            <a:r>
              <a:rPr lang="en-US" dirty="0" err="1"/>
              <a:t>programmes</a:t>
            </a:r>
            <a:r>
              <a:rPr lang="en-US" dirty="0"/>
              <a:t> and to advise them on appropriate infant feeding to help reduce transmission of HIV and associated malnutrition. </a:t>
            </a:r>
            <a:endParaRPr lang="en-US" dirty="0" smtClean="0"/>
          </a:p>
          <a:p>
            <a:pPr algn="just"/>
            <a:r>
              <a:rPr lang="en-US" dirty="0" smtClean="0"/>
              <a:t>Any </a:t>
            </a:r>
            <a:r>
              <a:rPr lang="en-US" dirty="0"/>
              <a:t>child or adult with HIV who becomes malnourished should receive therapeutic or supplementary feeding just the same as those with unknown or negative HIV status (as detailed in interventions 5 and 6). </a:t>
            </a:r>
            <a:endParaRPr lang="en-US" dirty="0" smtClean="0"/>
          </a:p>
          <a:p>
            <a:pPr algn="just"/>
            <a:r>
              <a:rPr lang="en-US" dirty="0" smtClean="0"/>
              <a:t>At </a:t>
            </a:r>
            <a:r>
              <a:rPr lang="en-US" dirty="0"/>
              <a:t>the beginning of nutritional treatment it is important to ascertain whether the child is taking ART so that this can be incorporated within the therapeutic/supplementary </a:t>
            </a:r>
            <a:r>
              <a:rPr lang="en-US" dirty="0" err="1"/>
              <a:t>programmes</a:t>
            </a:r>
            <a:r>
              <a:rPr lang="en-US" dirty="0"/>
              <a:t>. </a:t>
            </a:r>
            <a:endParaRPr lang="en-US" dirty="0" smtClean="0"/>
          </a:p>
          <a:p>
            <a:pPr algn="just"/>
            <a:r>
              <a:rPr lang="en-US" dirty="0" smtClean="0"/>
              <a:t>Medical </a:t>
            </a:r>
            <a:r>
              <a:rPr lang="en-US" dirty="0"/>
              <a:t>staff should familiarize themselves with the dietary and nutrition implications of ART in order to ensure the correct management of the patient. </a:t>
            </a:r>
            <a:endParaRPr lang="en-US" dirty="0" smtClean="0"/>
          </a:p>
          <a:p>
            <a:pPr algn="just"/>
            <a:r>
              <a:rPr lang="en-US" dirty="0" smtClean="0"/>
              <a:t>Consideration </a:t>
            </a:r>
            <a:r>
              <a:rPr lang="en-US" dirty="0"/>
              <a:t>should be given to continuing access to ART services particularly in unstable populations and careful thought given to the planning of ART in populations that will be returning to sub-optimal health systems after re-settlement.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a:bodyPr>
          <a:lstStyle/>
          <a:p>
            <a:pPr algn="just"/>
            <a:r>
              <a:rPr lang="en-US" dirty="0"/>
              <a:t>At present the question of adult malnutrition in emergencies is under developed and increasingly there are suggestions that BMI (Body Mass Index) should be routinely used to measure adult under nutrition. </a:t>
            </a:r>
            <a:endParaRPr lang="en-US" dirty="0" smtClean="0"/>
          </a:p>
          <a:p>
            <a:pPr algn="just"/>
            <a:r>
              <a:rPr lang="en-US" dirty="0" smtClean="0"/>
              <a:t>The </a:t>
            </a:r>
            <a:r>
              <a:rPr lang="en-US" dirty="0"/>
              <a:t>considerable experience of community based therapeutic care (CTC) and the use of ready-to-use therapeutic foods (RUTF) in the management of child malnutrition could serve as a model for the management of severe adult malnutrition for people living with HIV in emergency settings.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a:t>Food aid ration composition </a:t>
            </a:r>
            <a:endParaRPr lang="en-US" dirty="0"/>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pPr algn="just">
              <a:buNone/>
            </a:pPr>
            <a:r>
              <a:rPr lang="en-US" dirty="0" smtClean="0"/>
              <a:t>	If </a:t>
            </a:r>
            <a:r>
              <a:rPr lang="en-US" dirty="0"/>
              <a:t>there are feasible ways of providing modified rations to people living with HIV and AIDS the following should be taken into </a:t>
            </a:r>
            <a:r>
              <a:rPr lang="en-US" dirty="0" smtClean="0"/>
              <a:t>consideration </a:t>
            </a:r>
          </a:p>
          <a:p>
            <a:endParaRPr lang="en-US" dirty="0"/>
          </a:p>
          <a:p>
            <a:pPr algn="just"/>
            <a:r>
              <a:rPr lang="en-US" dirty="0"/>
              <a:t>An increase of 10% in energy requirements is needed to maintain body weight and physical activity in asymptomatic HIV-infected adults. This proportion can rise to 20-30% for symptomatic adults and to as high as 50-100% for children with acute weight loss and infection.3 </a:t>
            </a:r>
          </a:p>
          <a:p>
            <a:pPr algn="just"/>
            <a:r>
              <a:rPr lang="en-US" dirty="0" smtClean="0"/>
              <a:t>Protein</a:t>
            </a:r>
            <a:r>
              <a:rPr lang="en-US" dirty="0"/>
              <a:t>, vitamins and minerals are particularly important for people with HIV/</a:t>
            </a:r>
            <a:r>
              <a:rPr lang="en-US" dirty="0" err="1"/>
              <a:t>AIDSxvii</a:t>
            </a:r>
            <a:r>
              <a:rPr lang="en-US" dirty="0"/>
              <a:t>. </a:t>
            </a:r>
          </a:p>
          <a:p>
            <a:pPr algn="just"/>
            <a:r>
              <a:rPr lang="en-US" dirty="0" smtClean="0"/>
              <a:t>Ensure </a:t>
            </a:r>
            <a:r>
              <a:rPr lang="en-US" dirty="0"/>
              <a:t>micronutrient intakes at RDA levels (2) </a:t>
            </a:r>
          </a:p>
          <a:p>
            <a:pPr algn="just"/>
            <a:r>
              <a:rPr lang="en-US" dirty="0" smtClean="0"/>
              <a:t>Milled </a:t>
            </a:r>
            <a:r>
              <a:rPr lang="en-US" dirty="0"/>
              <a:t>cereal/flour/meal is preferable to un-milled cereals because of ease of preparation, consumption and digestion, and because it reduces the burden on the caretaker travelling to a mill or pounding grain. </a:t>
            </a:r>
          </a:p>
          <a:p>
            <a:pPr algn="just"/>
            <a:r>
              <a:rPr lang="en-US" dirty="0" smtClean="0"/>
              <a:t>The </a:t>
            </a:r>
            <a:r>
              <a:rPr lang="en-US" dirty="0"/>
              <a:t>choice of distribution site and its distance to households is important, particularly for child- and elderly-headed households, as carrying a large (monthly) ration can be difficult. Where feasible, smaller (2 week) rations should be considered in order to reduce the quantity to be carried. </a:t>
            </a:r>
          </a:p>
          <a:p>
            <a:pPr algn="just"/>
            <a:r>
              <a:rPr lang="en-US" dirty="0" smtClean="0"/>
              <a:t>Refer </a:t>
            </a:r>
            <a:r>
              <a:rPr lang="en-US" dirty="0"/>
              <a:t>to Box 14 in the special needs section for suggestions that may also be applicable for chronically sick beneficiaries </a:t>
            </a:r>
          </a:p>
          <a:p>
            <a:pPr algn="just">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just"/>
            <a:r>
              <a:rPr lang="en-US" b="1" i="1" dirty="0"/>
              <a:t>Treatment and Care of People Living with HIV and AIDS </a:t>
            </a:r>
            <a:endParaRPr lang="en-US" dirty="0"/>
          </a:p>
        </p:txBody>
      </p:sp>
      <p:sp>
        <p:nvSpPr>
          <p:cNvPr id="3" name="Content Placeholder 2"/>
          <p:cNvSpPr>
            <a:spLocks noGrp="1"/>
          </p:cNvSpPr>
          <p:nvPr>
            <p:ph idx="1"/>
          </p:nvPr>
        </p:nvSpPr>
        <p:spPr>
          <a:xfrm>
            <a:off x="457200" y="1371600"/>
            <a:ext cx="8229600" cy="5257800"/>
          </a:xfrm>
        </p:spPr>
        <p:txBody>
          <a:bodyPr>
            <a:normAutofit fontScale="62500" lnSpcReduction="20000"/>
          </a:bodyPr>
          <a:lstStyle/>
          <a:p>
            <a:pPr algn="just"/>
            <a:r>
              <a:rPr lang="en-US" dirty="0"/>
              <a:t>In emergencies, maintaining or establishing health care systems that can provide support to people living with HIV and AIDS is essential to maintain their health and nutrition status. </a:t>
            </a:r>
            <a:endParaRPr lang="en-US" dirty="0" smtClean="0"/>
          </a:p>
          <a:p>
            <a:pPr algn="just"/>
            <a:r>
              <a:rPr lang="en-US" dirty="0" smtClean="0"/>
              <a:t>In </a:t>
            </a:r>
            <a:r>
              <a:rPr lang="en-US" dirty="0"/>
              <a:t>emergencies, maintaining or implementing a functioning home-based care </a:t>
            </a:r>
            <a:r>
              <a:rPr lang="en-US" dirty="0" err="1"/>
              <a:t>programme</a:t>
            </a:r>
            <a:r>
              <a:rPr lang="en-US" dirty="0"/>
              <a:t> will help to reduce severe adult and child malnutrition. </a:t>
            </a:r>
            <a:endParaRPr lang="en-US" dirty="0" smtClean="0"/>
          </a:p>
          <a:p>
            <a:pPr algn="just"/>
            <a:r>
              <a:rPr lang="en-US" dirty="0" smtClean="0"/>
              <a:t>A </a:t>
            </a:r>
            <a:r>
              <a:rPr lang="en-US" dirty="0"/>
              <a:t>functioning home-based care system provides a safe conduit for resources to be </a:t>
            </a:r>
            <a:r>
              <a:rPr lang="en-US" dirty="0" err="1"/>
              <a:t>channelled</a:t>
            </a:r>
            <a:r>
              <a:rPr lang="en-US" dirty="0"/>
              <a:t> to households with chronically sick members. </a:t>
            </a:r>
            <a:endParaRPr lang="en-US" dirty="0" smtClean="0"/>
          </a:p>
          <a:p>
            <a:pPr algn="just"/>
            <a:r>
              <a:rPr lang="en-US" dirty="0" smtClean="0"/>
              <a:t>This </a:t>
            </a:r>
            <a:r>
              <a:rPr lang="en-US" dirty="0"/>
              <a:t>may include the provision of blended fortified foods or fortified cereals combined with a balanced food basket for optimal nutrition; or cash benefits for purchase of additional foodstuffs for a balanced diet. </a:t>
            </a:r>
            <a:endParaRPr lang="en-US" dirty="0" smtClean="0"/>
          </a:p>
          <a:p>
            <a:pPr algn="just"/>
            <a:r>
              <a:rPr lang="en-US" dirty="0" smtClean="0"/>
              <a:t>Access </a:t>
            </a:r>
            <a:r>
              <a:rPr lang="en-US" dirty="0"/>
              <a:t>to a full and enriched diet or food ration must be an integral part of HIV and AIDS management. </a:t>
            </a:r>
          </a:p>
          <a:p>
            <a:pPr algn="just"/>
            <a:r>
              <a:rPr lang="en-US" dirty="0"/>
              <a:t>Home–based care </a:t>
            </a:r>
            <a:r>
              <a:rPr lang="en-US" dirty="0" err="1"/>
              <a:t>programmes</a:t>
            </a:r>
            <a:r>
              <a:rPr lang="en-US" dirty="0"/>
              <a:t> should never focus solely on people living with HIV and AIDS but provide support for all bed-ridden chronically ill patients and home bound people living with severe disability who are affected by the emergency. </a:t>
            </a:r>
            <a:endParaRPr lang="en-US" dirty="0" smtClean="0"/>
          </a:p>
          <a:p>
            <a:pPr algn="just"/>
            <a:r>
              <a:rPr lang="en-US" dirty="0" smtClean="0"/>
              <a:t>Home </a:t>
            </a:r>
            <a:r>
              <a:rPr lang="en-US" dirty="0"/>
              <a:t>based care services can be set up using volunteers and in close collaboration with the affected community.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lgn="just"/>
            <a:r>
              <a:rPr lang="en-US" b="1" dirty="0"/>
              <a:t>Food hygiene, sanitation and potable water </a:t>
            </a:r>
            <a:endParaRPr lang="en-US"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gn="just">
              <a:buNone/>
            </a:pPr>
            <a:r>
              <a:rPr lang="en-US" dirty="0" smtClean="0"/>
              <a:t>	It </a:t>
            </a:r>
            <a:r>
              <a:rPr lang="en-US" dirty="0"/>
              <a:t>is recommended that precautions should be taken for all populations who are vulnerable in an emergency. However, some of the following points should be given careful </a:t>
            </a:r>
            <a:r>
              <a:rPr lang="en-US" dirty="0" smtClean="0"/>
              <a:t>consideration </a:t>
            </a:r>
            <a:r>
              <a:rPr lang="en-US" dirty="0"/>
              <a:t>in the HIV context: </a:t>
            </a:r>
            <a:endParaRPr lang="en-US" dirty="0" smtClean="0"/>
          </a:p>
          <a:p>
            <a:r>
              <a:rPr lang="en-US" dirty="0" smtClean="0"/>
              <a:t>The </a:t>
            </a:r>
            <a:r>
              <a:rPr lang="en-US" dirty="0"/>
              <a:t>risk of cooked food contamination when communal kitchens are established </a:t>
            </a:r>
          </a:p>
          <a:p>
            <a:r>
              <a:rPr lang="en-US" dirty="0" smtClean="0"/>
              <a:t>The </a:t>
            </a:r>
            <a:r>
              <a:rPr lang="en-US" dirty="0"/>
              <a:t>possibility of poor storage facilities leading to insect infestation, mould/fungus and rodents. </a:t>
            </a:r>
          </a:p>
          <a:p>
            <a:r>
              <a:rPr lang="en-US" dirty="0"/>
              <a:t>Support for easy access to latrines, and water for hand washing </a:t>
            </a:r>
          </a:p>
          <a:p>
            <a:r>
              <a:rPr lang="en-US" dirty="0"/>
              <a:t>Control of stagnant water (reduce malaria risk). </a:t>
            </a:r>
          </a:p>
          <a:p>
            <a:r>
              <a:rPr lang="en-US" dirty="0"/>
              <a:t>Distribution of home made commodes for those too weak to squat over latrines </a:t>
            </a:r>
          </a:p>
          <a:p>
            <a:r>
              <a:rPr lang="en-US" dirty="0"/>
              <a:t>Ensure sufficient water supplies in health facilities and home-based care </a:t>
            </a:r>
            <a:r>
              <a:rPr lang="en-US" dirty="0" err="1"/>
              <a:t>programmes</a:t>
            </a:r>
            <a:r>
              <a:rPr lang="en-US" dirty="0"/>
              <a:t> </a:t>
            </a:r>
          </a:p>
          <a:p>
            <a:r>
              <a:rPr lang="en-US" dirty="0"/>
              <a:t>Ensure sufficient access and supply of safe drinking water </a:t>
            </a:r>
          </a:p>
          <a:p>
            <a:pPr algn="just">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i="1" dirty="0"/>
              <a:t>Protection </a:t>
            </a: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algn="just"/>
            <a:r>
              <a:rPr lang="en-US" dirty="0"/>
              <a:t>In areas where there are high levels of HIV prevalence protection of vulnerable populations from violence and sexual abuse is essential, as failure to explicitly face these issues will result in increased HIV infection rates. </a:t>
            </a:r>
            <a:endParaRPr lang="en-US" dirty="0" smtClean="0"/>
          </a:p>
          <a:p>
            <a:pPr algn="just"/>
            <a:r>
              <a:rPr lang="en-US" dirty="0" smtClean="0"/>
              <a:t>Whilst </a:t>
            </a:r>
            <a:r>
              <a:rPr lang="en-US" dirty="0"/>
              <a:t>this is not directly related to malnutrition, it can be considered as prevention of malnutrition in the long run and should be considered in the planning stage of emergency nutrition </a:t>
            </a:r>
            <a:r>
              <a:rPr lang="en-US" dirty="0" err="1"/>
              <a:t>programmes</a:t>
            </a:r>
            <a:r>
              <a:rPr lang="en-US" dirty="0"/>
              <a:t> so that the </a:t>
            </a:r>
            <a:r>
              <a:rPr lang="en-US" dirty="0" err="1"/>
              <a:t>programme</a:t>
            </a:r>
            <a:r>
              <a:rPr lang="en-US" dirty="0"/>
              <a:t> design does not add to any risk of violence or sexual assault for the participating beneficiaries.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t>Measuring success/Benchmarks </a:t>
            </a:r>
            <a:endParaRPr lang="en-US" dirty="0"/>
          </a:p>
        </p:txBody>
      </p:sp>
      <p:sp>
        <p:nvSpPr>
          <p:cNvPr id="3" name="Content Placeholder 2"/>
          <p:cNvSpPr>
            <a:spLocks noGrp="1"/>
          </p:cNvSpPr>
          <p:nvPr>
            <p:ph idx="1"/>
          </p:nvPr>
        </p:nvSpPr>
        <p:spPr>
          <a:xfrm>
            <a:off x="457200" y="1447800"/>
            <a:ext cx="8229600" cy="4800600"/>
          </a:xfrm>
        </p:spPr>
        <p:txBody>
          <a:bodyPr>
            <a:normAutofit fontScale="70000" lnSpcReduction="20000"/>
          </a:bodyPr>
          <a:lstStyle/>
          <a:p>
            <a:pPr algn="just">
              <a:buNone/>
            </a:pPr>
            <a:r>
              <a:rPr lang="en-US" b="1" i="1" dirty="0" smtClean="0"/>
              <a:t>	Infant </a:t>
            </a:r>
            <a:r>
              <a:rPr lang="en-US" b="1" i="1" dirty="0"/>
              <a:t>Feeding Support</a:t>
            </a:r>
            <a:r>
              <a:rPr lang="en-US" b="1" i="1" dirty="0" smtClean="0"/>
              <a:t>:</a:t>
            </a:r>
          </a:p>
          <a:p>
            <a:pPr algn="just"/>
            <a:r>
              <a:rPr lang="en-US" dirty="0" smtClean="0"/>
              <a:t>Number </a:t>
            </a:r>
            <a:r>
              <a:rPr lang="en-US" dirty="0"/>
              <a:t>of HIV positive pregnant women identified through ante natal care and HIV testing. </a:t>
            </a:r>
          </a:p>
          <a:p>
            <a:pPr algn="just"/>
            <a:r>
              <a:rPr lang="en-US" dirty="0" smtClean="0"/>
              <a:t>Number </a:t>
            </a:r>
            <a:r>
              <a:rPr lang="en-US" dirty="0"/>
              <a:t>of HIV positive mothers receiving infant feeding </a:t>
            </a:r>
            <a:r>
              <a:rPr lang="en-US" dirty="0" err="1"/>
              <a:t>counselling</a:t>
            </a:r>
            <a:r>
              <a:rPr lang="en-US" dirty="0"/>
              <a:t> </a:t>
            </a:r>
          </a:p>
          <a:p>
            <a:pPr algn="just"/>
            <a:r>
              <a:rPr lang="en-US" dirty="0" smtClean="0"/>
              <a:t>Number </a:t>
            </a:r>
            <a:r>
              <a:rPr lang="en-US" dirty="0"/>
              <a:t>of HIV-positive mothers who chose to breastfeed receiving breastfeeding support </a:t>
            </a:r>
          </a:p>
          <a:p>
            <a:pPr algn="just"/>
            <a:r>
              <a:rPr lang="en-US" dirty="0" smtClean="0"/>
              <a:t>Number </a:t>
            </a:r>
            <a:r>
              <a:rPr lang="en-US" dirty="0"/>
              <a:t>of infant feeding </a:t>
            </a:r>
            <a:r>
              <a:rPr lang="en-US" dirty="0" err="1"/>
              <a:t>counsellors</a:t>
            </a:r>
            <a:r>
              <a:rPr lang="en-US" dirty="0"/>
              <a:t> trained in options for HIV-positive women </a:t>
            </a:r>
          </a:p>
          <a:p>
            <a:pPr algn="just"/>
            <a:r>
              <a:rPr lang="en-US" dirty="0" smtClean="0"/>
              <a:t>Assess </a:t>
            </a:r>
            <a:r>
              <a:rPr lang="en-US" dirty="0"/>
              <a:t>the sustainable availability of complementary foods for infants from 6 months old (in food ration and locally available). </a:t>
            </a:r>
          </a:p>
          <a:p>
            <a:pPr algn="just"/>
            <a:r>
              <a:rPr lang="en-US" dirty="0" smtClean="0"/>
              <a:t>Number </a:t>
            </a:r>
            <a:r>
              <a:rPr lang="en-US" dirty="0"/>
              <a:t>of infants of breastfeeding and non-breastfeeding HIV positive mothers growing appropriately (monitoring indicator). </a:t>
            </a:r>
          </a:p>
          <a:p>
            <a:pPr algn="just"/>
            <a:r>
              <a:rPr lang="en-US" dirty="0" smtClean="0"/>
              <a:t>Number </a:t>
            </a:r>
            <a:r>
              <a:rPr lang="en-US" dirty="0"/>
              <a:t>of young children with sufficient access to appropriate weaning foods </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just"/>
            <a:r>
              <a:rPr lang="en-US" b="1" i="1" dirty="0"/>
              <a:t>Prevention and treatment of HIV related malnutrition </a:t>
            </a:r>
            <a:endParaRPr lang="en-US" dirty="0"/>
          </a:p>
        </p:txBody>
      </p:sp>
      <p:sp>
        <p:nvSpPr>
          <p:cNvPr id="3" name="Content Placeholder 2"/>
          <p:cNvSpPr>
            <a:spLocks noGrp="1"/>
          </p:cNvSpPr>
          <p:nvPr>
            <p:ph idx="1"/>
          </p:nvPr>
        </p:nvSpPr>
        <p:spPr>
          <a:xfrm>
            <a:off x="457200" y="1219200"/>
            <a:ext cx="8229600" cy="4906963"/>
          </a:xfrm>
        </p:spPr>
        <p:txBody>
          <a:bodyPr>
            <a:normAutofit fontScale="85000" lnSpcReduction="10000"/>
          </a:bodyPr>
          <a:lstStyle/>
          <a:p>
            <a:pPr algn="just"/>
            <a:r>
              <a:rPr lang="en-US" dirty="0" smtClean="0"/>
              <a:t>Number </a:t>
            </a:r>
            <a:r>
              <a:rPr lang="en-US" dirty="0"/>
              <a:t>of </a:t>
            </a:r>
            <a:r>
              <a:rPr lang="en-US" dirty="0" err="1"/>
              <a:t>sensitisation</a:t>
            </a:r>
            <a:r>
              <a:rPr lang="en-US" dirty="0"/>
              <a:t> sessions held </a:t>
            </a:r>
          </a:p>
          <a:p>
            <a:pPr algn="just"/>
            <a:r>
              <a:rPr lang="en-US" dirty="0" smtClean="0"/>
              <a:t>Numbers </a:t>
            </a:r>
            <a:r>
              <a:rPr lang="en-US" dirty="0"/>
              <a:t>of individuals </a:t>
            </a:r>
            <a:r>
              <a:rPr lang="en-US" dirty="0" err="1"/>
              <a:t>counselled</a:t>
            </a:r>
            <a:r>
              <a:rPr lang="en-US" dirty="0"/>
              <a:t> and tested for HIV </a:t>
            </a:r>
          </a:p>
          <a:p>
            <a:pPr algn="just"/>
            <a:r>
              <a:rPr lang="en-US" dirty="0" smtClean="0"/>
              <a:t>Number </a:t>
            </a:r>
            <a:r>
              <a:rPr lang="en-US" dirty="0"/>
              <a:t>of pregnant women identified with HIV </a:t>
            </a:r>
          </a:p>
          <a:p>
            <a:pPr algn="just"/>
            <a:r>
              <a:rPr lang="en-US" dirty="0" smtClean="0"/>
              <a:t>Number </a:t>
            </a:r>
            <a:r>
              <a:rPr lang="en-US" dirty="0"/>
              <a:t>of pregnant women enrolled in PMTCT </a:t>
            </a:r>
            <a:r>
              <a:rPr lang="en-US" dirty="0" err="1"/>
              <a:t>programmes</a:t>
            </a:r>
            <a:r>
              <a:rPr lang="en-US" dirty="0"/>
              <a:t> </a:t>
            </a:r>
          </a:p>
          <a:p>
            <a:pPr algn="just"/>
            <a:r>
              <a:rPr lang="en-US" dirty="0" smtClean="0"/>
              <a:t>Number </a:t>
            </a:r>
            <a:r>
              <a:rPr lang="en-US" dirty="0"/>
              <a:t>of children and adults enrolled in TFP/SFP with known HIV </a:t>
            </a:r>
          </a:p>
          <a:p>
            <a:pPr algn="just"/>
            <a:r>
              <a:rPr lang="en-US" dirty="0" smtClean="0"/>
              <a:t>Mortality </a:t>
            </a:r>
            <a:r>
              <a:rPr lang="en-US" dirty="0"/>
              <a:t>rates of children and adults under TF/SF treatment </a:t>
            </a:r>
          </a:p>
          <a:p>
            <a:pPr algn="just"/>
            <a:r>
              <a:rPr lang="en-US" dirty="0"/>
              <a:t>Numbers receiving ART or </a:t>
            </a:r>
            <a:r>
              <a:rPr lang="en-US" dirty="0" err="1"/>
              <a:t>Cotrimoxazole</a:t>
            </a:r>
            <a:r>
              <a:rPr lang="en-US" dirty="0"/>
              <a:t> prophylaxis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i="1" dirty="0"/>
              <a:t>Food aid ration composition </a:t>
            </a:r>
            <a:endParaRPr lang="en-US" dirty="0"/>
          </a:p>
        </p:txBody>
      </p:sp>
      <p:sp>
        <p:nvSpPr>
          <p:cNvPr id="3" name="Content Placeholder 2"/>
          <p:cNvSpPr>
            <a:spLocks noGrp="1"/>
          </p:cNvSpPr>
          <p:nvPr>
            <p:ph idx="1"/>
          </p:nvPr>
        </p:nvSpPr>
        <p:spPr>
          <a:xfrm>
            <a:off x="457200" y="838200"/>
            <a:ext cx="8229600" cy="5287963"/>
          </a:xfrm>
        </p:spPr>
        <p:txBody>
          <a:bodyPr>
            <a:normAutofit fontScale="92500"/>
          </a:bodyPr>
          <a:lstStyle/>
          <a:p>
            <a:pPr algn="just"/>
            <a:r>
              <a:rPr lang="en-US" dirty="0" smtClean="0"/>
              <a:t>Numbers </a:t>
            </a:r>
            <a:r>
              <a:rPr lang="en-US" dirty="0"/>
              <a:t>attending accessible sites </a:t>
            </a:r>
          </a:p>
          <a:p>
            <a:pPr algn="just"/>
            <a:r>
              <a:rPr lang="en-US" dirty="0" smtClean="0"/>
              <a:t>Access </a:t>
            </a:r>
            <a:r>
              <a:rPr lang="en-US" dirty="0"/>
              <a:t>to fortified rations or micronutrient supplements </a:t>
            </a:r>
          </a:p>
          <a:p>
            <a:pPr algn="just"/>
            <a:r>
              <a:rPr lang="en-US" dirty="0" smtClean="0"/>
              <a:t>Numbers </a:t>
            </a:r>
            <a:r>
              <a:rPr lang="en-US" dirty="0"/>
              <a:t>of defaulters (can be used as indicator of beneficiary satisfaction with ration type) </a:t>
            </a:r>
            <a:endParaRPr lang="en-US" dirty="0" smtClean="0"/>
          </a:p>
          <a:p>
            <a:pPr algn="just">
              <a:buNone/>
            </a:pPr>
            <a:r>
              <a:rPr lang="en-US" b="1" i="1" dirty="0" smtClean="0"/>
              <a:t>	Treatment </a:t>
            </a:r>
            <a:r>
              <a:rPr lang="en-US" b="1" i="1" dirty="0"/>
              <a:t>and Care of People Living with HIV and AIDS </a:t>
            </a:r>
            <a:endParaRPr lang="en-US" dirty="0"/>
          </a:p>
          <a:p>
            <a:r>
              <a:rPr lang="en-US" dirty="0" smtClean="0"/>
              <a:t>Links </a:t>
            </a:r>
            <a:r>
              <a:rPr lang="en-US" dirty="0"/>
              <a:t>with sustainable home-based care services </a:t>
            </a:r>
          </a:p>
          <a:p>
            <a:r>
              <a:rPr lang="en-US" dirty="0" smtClean="0"/>
              <a:t>Links </a:t>
            </a:r>
            <a:r>
              <a:rPr lang="en-US" dirty="0"/>
              <a:t>with health services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39762"/>
          </a:xfrm>
        </p:spPr>
        <p:txBody>
          <a:bodyPr>
            <a:normAutofit fontScale="90000"/>
          </a:bodyPr>
          <a:lstStyle/>
          <a:p>
            <a:pPr algn="just"/>
            <a:r>
              <a:rPr lang="en-US" b="1" i="1" dirty="0"/>
              <a:t>Food hygiene, sanitation and potable water </a:t>
            </a:r>
            <a:endParaRPr lang="en-US" dirty="0"/>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pPr algn="just"/>
            <a:r>
              <a:rPr lang="en-US" dirty="0" smtClean="0"/>
              <a:t>Number </a:t>
            </a:r>
            <a:r>
              <a:rPr lang="en-US" dirty="0"/>
              <a:t>of hygiene education sessions </a:t>
            </a:r>
          </a:p>
          <a:p>
            <a:pPr algn="just"/>
            <a:r>
              <a:rPr lang="en-US" dirty="0" smtClean="0"/>
              <a:t>Number </a:t>
            </a:r>
            <a:r>
              <a:rPr lang="en-US" dirty="0"/>
              <a:t>of people sharing latrines </a:t>
            </a:r>
          </a:p>
          <a:p>
            <a:pPr algn="just"/>
            <a:r>
              <a:rPr lang="en-US" dirty="0" smtClean="0"/>
              <a:t>Extra </a:t>
            </a:r>
            <a:r>
              <a:rPr lang="en-US" dirty="0"/>
              <a:t>latrines built </a:t>
            </a:r>
          </a:p>
          <a:p>
            <a:pPr algn="just"/>
            <a:r>
              <a:rPr lang="en-US" dirty="0" smtClean="0"/>
              <a:t>Cases </a:t>
            </a:r>
            <a:r>
              <a:rPr lang="en-US" dirty="0"/>
              <a:t>of </a:t>
            </a:r>
            <a:r>
              <a:rPr lang="en-US" dirty="0" err="1"/>
              <a:t>diarrhoea</a:t>
            </a:r>
            <a:r>
              <a:rPr lang="en-US" dirty="0"/>
              <a:t> </a:t>
            </a:r>
            <a:endParaRPr lang="en-US" dirty="0" smtClean="0"/>
          </a:p>
          <a:p>
            <a:pPr>
              <a:buNone/>
            </a:pPr>
            <a:r>
              <a:rPr lang="en-US" b="1" dirty="0" smtClean="0"/>
              <a:t>	Other </a:t>
            </a:r>
            <a:r>
              <a:rPr lang="en-US" b="1" dirty="0"/>
              <a:t>Issues/Debates: </a:t>
            </a:r>
            <a:endParaRPr lang="en-US" dirty="0"/>
          </a:p>
          <a:p>
            <a:pPr algn="just"/>
            <a:r>
              <a:rPr lang="en-US" dirty="0" smtClean="0"/>
              <a:t>Consider </a:t>
            </a:r>
            <a:r>
              <a:rPr lang="en-US" dirty="0"/>
              <a:t>the inclusion of &gt; 6 month old children of HIV positive mothers in supplementary feeding </a:t>
            </a:r>
            <a:r>
              <a:rPr lang="en-US" dirty="0" err="1"/>
              <a:t>programmes</a:t>
            </a:r>
            <a:r>
              <a:rPr lang="en-US" dirty="0"/>
              <a:t> if sufficient complementary feeding is unavailable. </a:t>
            </a:r>
          </a:p>
          <a:p>
            <a:pPr algn="just"/>
            <a:r>
              <a:rPr lang="en-US" dirty="0" smtClean="0"/>
              <a:t>BMI </a:t>
            </a:r>
            <a:r>
              <a:rPr lang="en-US" dirty="0"/>
              <a:t>screening should be instituted for detecting adult severe malnutrition in areas of high HIV prevalence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What are the special nutritional needs of people living with HIV and AIDS? </a:t>
            </a:r>
            <a:endParaRPr lang="en-US" sz="3600" dirty="0"/>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pPr algn="just"/>
            <a:r>
              <a:rPr lang="en-US" dirty="0"/>
              <a:t>The link between HIV and AIDS and nutrition is illustrated below. </a:t>
            </a:r>
            <a:endParaRPr lang="en-US" dirty="0" smtClean="0"/>
          </a:p>
          <a:p>
            <a:pPr algn="just"/>
            <a:r>
              <a:rPr lang="en-US" dirty="0" smtClean="0"/>
              <a:t>If </a:t>
            </a:r>
            <a:r>
              <a:rPr lang="en-US" dirty="0"/>
              <a:t>a person living with HIV has access to a good diet this will help to stop weight loss and maintain the immune system. </a:t>
            </a:r>
            <a:endParaRPr lang="en-US" dirty="0" smtClean="0"/>
          </a:p>
          <a:p>
            <a:pPr algn="just"/>
            <a:r>
              <a:rPr lang="en-US" dirty="0" smtClean="0"/>
              <a:t>If </a:t>
            </a:r>
            <a:r>
              <a:rPr lang="en-US" dirty="0"/>
              <a:t>a person living with HIV has a poor diet then weight loss will occur leading to a further lowering of the immune system and higher probability of opportunistic infections, malnutrition and death. </a:t>
            </a:r>
            <a:endParaRPr lang="en-US" dirty="0" smtClean="0"/>
          </a:p>
          <a:p>
            <a:pPr algn="just"/>
            <a:r>
              <a:rPr lang="en-US" dirty="0" smtClean="0"/>
              <a:t>It </a:t>
            </a:r>
            <a:r>
              <a:rPr lang="en-US" dirty="0"/>
              <a:t>is recommended that those living with HIV have a minimum 10% increase in energy intake even when </a:t>
            </a:r>
            <a:r>
              <a:rPr lang="en-US" dirty="0" smtClean="0"/>
              <a:t>asymptomatic.</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just"/>
            <a:r>
              <a:rPr lang="en-US" sz="3600" b="1" dirty="0"/>
              <a:t>Supplies Available for the Intervention: </a:t>
            </a:r>
            <a:endParaRPr lang="en-US" sz="3600" dirty="0"/>
          </a:p>
        </p:txBody>
      </p:sp>
      <p:sp>
        <p:nvSpPr>
          <p:cNvPr id="3" name="Content Placeholder 2"/>
          <p:cNvSpPr>
            <a:spLocks noGrp="1"/>
          </p:cNvSpPr>
          <p:nvPr>
            <p:ph idx="1"/>
          </p:nvPr>
        </p:nvSpPr>
        <p:spPr>
          <a:xfrm>
            <a:off x="457200" y="990600"/>
            <a:ext cx="8229600" cy="5562600"/>
          </a:xfrm>
        </p:spPr>
        <p:txBody>
          <a:bodyPr>
            <a:normAutofit fontScale="77500" lnSpcReduction="20000"/>
          </a:bodyPr>
          <a:lstStyle/>
          <a:p>
            <a:pPr>
              <a:buNone/>
            </a:pPr>
            <a:r>
              <a:rPr lang="en-US" b="1" dirty="0" smtClean="0"/>
              <a:t>	Resource </a:t>
            </a:r>
            <a:r>
              <a:rPr lang="en-US" b="1" dirty="0"/>
              <a:t>management </a:t>
            </a:r>
            <a:endParaRPr lang="en-US" b="1" dirty="0" smtClean="0"/>
          </a:p>
          <a:p>
            <a:pPr algn="just">
              <a:buNone/>
            </a:pPr>
            <a:r>
              <a:rPr lang="en-US" dirty="0" smtClean="0"/>
              <a:t>	If </a:t>
            </a:r>
            <a:r>
              <a:rPr lang="en-US" dirty="0"/>
              <a:t>there is high prevalence of HIV in the emergency affected area it may be necessary to increase resources for the management of severe malnutrition. It is necessary to take into consideration longer treatment periods for HIV positive children and the additional </a:t>
            </a:r>
            <a:r>
              <a:rPr lang="en-US" dirty="0" smtClean="0"/>
              <a:t>numbers </a:t>
            </a:r>
            <a:r>
              <a:rPr lang="en-US" dirty="0"/>
              <a:t>from adult malnutrition. </a:t>
            </a:r>
            <a:endParaRPr lang="en-US" dirty="0" smtClean="0"/>
          </a:p>
          <a:p>
            <a:r>
              <a:rPr lang="en-US" dirty="0" smtClean="0"/>
              <a:t>Increased </a:t>
            </a:r>
            <a:r>
              <a:rPr lang="en-US" dirty="0"/>
              <a:t>costs in terms of therapeutic foods and additional medications. </a:t>
            </a:r>
          </a:p>
          <a:p>
            <a:r>
              <a:rPr lang="en-US" dirty="0" smtClean="0"/>
              <a:t>Additional </a:t>
            </a:r>
            <a:r>
              <a:rPr lang="en-US" dirty="0"/>
              <a:t>staff time. </a:t>
            </a:r>
          </a:p>
          <a:p>
            <a:r>
              <a:rPr lang="en-US" dirty="0" smtClean="0"/>
              <a:t>Additional </a:t>
            </a:r>
            <a:r>
              <a:rPr lang="en-US" dirty="0"/>
              <a:t>time for the </a:t>
            </a:r>
            <a:r>
              <a:rPr lang="en-US" dirty="0" err="1"/>
              <a:t>carer</a:t>
            </a:r>
            <a:r>
              <a:rPr lang="en-US" dirty="0"/>
              <a:t> to remain in the facility </a:t>
            </a:r>
          </a:p>
          <a:p>
            <a:r>
              <a:rPr lang="en-US" dirty="0" smtClean="0"/>
              <a:t>Additional </a:t>
            </a:r>
            <a:r>
              <a:rPr lang="en-US" dirty="0"/>
              <a:t>space for longer duration of stay for inpatients. </a:t>
            </a:r>
            <a:endParaRPr lang="en-US" dirty="0" smtClean="0"/>
          </a:p>
          <a:p>
            <a:pPr algn="just">
              <a:buNone/>
            </a:pPr>
            <a:r>
              <a:rPr lang="en-US" dirty="0" smtClean="0"/>
              <a:t>	Where </a:t>
            </a:r>
            <a:r>
              <a:rPr lang="en-US" dirty="0"/>
              <a:t>HIV testing is encouraged and initiated, there must be sufficient tests available for the maximum uptake and sufficient systems and human resources provision for </a:t>
            </a:r>
            <a:r>
              <a:rPr lang="en-US" dirty="0" err="1"/>
              <a:t>counselling</a:t>
            </a:r>
            <a:r>
              <a:rPr lang="en-US" dirty="0"/>
              <a:t> and support after diagnosis. </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i="1" dirty="0"/>
              <a:t>Figure 1: Relationship between good nutrition and HIV and AIDS </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685800" y="1752600"/>
            <a:ext cx="7696200" cy="4572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a:t>Why is nutrition for people living with HIV/AIDS key in emergencies? </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a:t>In emergencies there is generally disruption of access to basic food needs, health services including Mother and Child Health (MCH) services and water and sanitation. </a:t>
            </a:r>
            <a:endParaRPr lang="en-US" dirty="0" smtClean="0"/>
          </a:p>
          <a:p>
            <a:pPr algn="just"/>
            <a:r>
              <a:rPr lang="en-US" dirty="0" smtClean="0"/>
              <a:t>Whilst </a:t>
            </a:r>
            <a:r>
              <a:rPr lang="en-US" dirty="0"/>
              <a:t>this has an affect on the nutrition status of any population, the effects will be felt quicker and have a more deleterious effect among families affected by HIV and AIDS. </a:t>
            </a:r>
            <a:endParaRPr lang="en-US" dirty="0" smtClean="0"/>
          </a:p>
          <a:p>
            <a:pPr algn="just"/>
            <a:r>
              <a:rPr lang="en-US" dirty="0" smtClean="0"/>
              <a:t>Childhood </a:t>
            </a:r>
            <a:r>
              <a:rPr lang="en-US" dirty="0"/>
              <a:t>malnutrition may prove more complicated to treat requiring additional resources and specific medications and mortality rates in emergency nutrition treatment </a:t>
            </a:r>
            <a:r>
              <a:rPr lang="en-US" dirty="0" err="1"/>
              <a:t>programmes</a:t>
            </a:r>
            <a:r>
              <a:rPr lang="en-US" dirty="0"/>
              <a:t> may not fall within recommended standards. </a:t>
            </a:r>
            <a:endParaRPr lang="en-US" dirty="0" smtClean="0"/>
          </a:p>
          <a:p>
            <a:pPr algn="just"/>
            <a:r>
              <a:rPr lang="en-US" dirty="0" smtClean="0"/>
              <a:t>Whilst </a:t>
            </a:r>
            <a:r>
              <a:rPr lang="en-US" dirty="0"/>
              <a:t>the prevention and treatment of childhood malnutrition is always considered a priority in emergencies, HIV and AIDS may also increase the prevalence of acute adult malnutrition in the emergency context.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200" b="1" dirty="0"/>
              <a:t>When should nutrition programs be implemented for people living with HIV and AIDS? </a:t>
            </a:r>
            <a:endParaRPr lang="en-US" sz="3200" dirty="0"/>
          </a:p>
        </p:txBody>
      </p:sp>
      <p:sp>
        <p:nvSpPr>
          <p:cNvPr id="3" name="Content Placeholder 2"/>
          <p:cNvSpPr>
            <a:spLocks noGrp="1"/>
          </p:cNvSpPr>
          <p:nvPr>
            <p:ph idx="1"/>
          </p:nvPr>
        </p:nvSpPr>
        <p:spPr/>
        <p:txBody>
          <a:bodyPr>
            <a:normAutofit fontScale="92500"/>
          </a:bodyPr>
          <a:lstStyle/>
          <a:p>
            <a:pPr algn="just"/>
            <a:r>
              <a:rPr lang="en-US" dirty="0"/>
              <a:t>Wherever there is evidence of high HIV prevalence in a population, the extra impact of the emergency for those living with HIV and AIDS should be taken into consideration. </a:t>
            </a:r>
            <a:endParaRPr lang="en-US" dirty="0" smtClean="0"/>
          </a:p>
          <a:p>
            <a:pPr algn="just"/>
            <a:r>
              <a:rPr lang="en-US" dirty="0" smtClean="0"/>
              <a:t>There </a:t>
            </a:r>
            <a:r>
              <a:rPr lang="en-US" dirty="0"/>
              <a:t>is currently no consensus on the prudence of targeting benefits to known HIV positive people in emergencies outside of normal targeting criteria but some considerations for programming are given below: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20000"/>
          </a:bodyPr>
          <a:lstStyle/>
          <a:p>
            <a:endParaRPr lang="en-US" dirty="0"/>
          </a:p>
          <a:p>
            <a:pPr algn="just"/>
            <a:r>
              <a:rPr lang="en-US" dirty="0"/>
              <a:t>Household food insecurity should be the main targeting principle, regardless of whether HIV status is known or not. </a:t>
            </a:r>
          </a:p>
          <a:p>
            <a:pPr algn="just"/>
            <a:r>
              <a:rPr lang="en-US" dirty="0" smtClean="0"/>
              <a:t>Targeting </a:t>
            </a:r>
            <a:r>
              <a:rPr lang="en-US" dirty="0"/>
              <a:t>people living with HIV and AIDS may be possible if there is no stigma or discrimination; if the targeting does not increase stigma; if the targeting does not unjustly exclude non-affected households. </a:t>
            </a:r>
          </a:p>
          <a:p>
            <a:pPr algn="just"/>
            <a:r>
              <a:rPr lang="en-US" dirty="0" smtClean="0"/>
              <a:t>HIV </a:t>
            </a:r>
            <a:r>
              <a:rPr lang="en-US" dirty="0"/>
              <a:t>prevention and </a:t>
            </a:r>
            <a:r>
              <a:rPr lang="en-US" dirty="0" err="1"/>
              <a:t>sensitisation</a:t>
            </a:r>
            <a:r>
              <a:rPr lang="en-US" dirty="0"/>
              <a:t> activities should be linked to large-scale food distribution. </a:t>
            </a:r>
          </a:p>
          <a:p>
            <a:pPr algn="just"/>
            <a:r>
              <a:rPr lang="en-US" dirty="0" smtClean="0"/>
              <a:t>Particular </a:t>
            </a:r>
            <a:r>
              <a:rPr lang="en-US" dirty="0"/>
              <a:t>attention should be given to the identification of households whose vulnerability is exacerbated by HIV and AIDS, these may include;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lstStyle/>
          <a:p>
            <a:endParaRPr lang="en-US" dirty="0"/>
          </a:p>
          <a:p>
            <a:pPr algn="just"/>
            <a:r>
              <a:rPr lang="en-US" dirty="0"/>
              <a:t>Child headed households </a:t>
            </a:r>
          </a:p>
          <a:p>
            <a:pPr algn="just"/>
            <a:r>
              <a:rPr lang="en-US" dirty="0" smtClean="0"/>
              <a:t>Orphan </a:t>
            </a:r>
            <a:r>
              <a:rPr lang="en-US" dirty="0"/>
              <a:t>hosting households (substitute households) </a:t>
            </a:r>
          </a:p>
          <a:p>
            <a:pPr algn="just"/>
            <a:r>
              <a:rPr lang="en-US" dirty="0" smtClean="0"/>
              <a:t>Elderly </a:t>
            </a:r>
            <a:r>
              <a:rPr lang="en-US" dirty="0"/>
              <a:t>headed households (caring for grandchildren) </a:t>
            </a:r>
          </a:p>
          <a:p>
            <a:pPr algn="just"/>
            <a:r>
              <a:rPr lang="en-US" dirty="0" smtClean="0"/>
              <a:t>Households </a:t>
            </a:r>
            <a:r>
              <a:rPr lang="en-US" dirty="0"/>
              <a:t>caring for chronically sick members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How is nutrition programming for people living with HIV and AIDS implemented? </a:t>
            </a:r>
            <a:endParaRPr lang="en-US" sz="3600" dirty="0"/>
          </a:p>
        </p:txBody>
      </p:sp>
      <p:sp>
        <p:nvSpPr>
          <p:cNvPr id="3" name="Content Placeholder 2"/>
          <p:cNvSpPr>
            <a:spLocks noGrp="1"/>
          </p:cNvSpPr>
          <p:nvPr>
            <p:ph idx="1"/>
          </p:nvPr>
        </p:nvSpPr>
        <p:spPr/>
        <p:txBody>
          <a:bodyPr/>
          <a:lstStyle/>
          <a:p>
            <a:pPr algn="just"/>
            <a:r>
              <a:rPr lang="en-US" dirty="0"/>
              <a:t>There are a number of key considerations that need to be addressed in emergencies in order to ensure that HIV affected populations maintain nutritional status to reduce morbidity and mortality.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i="1" dirty="0"/>
              <a:t>Breastfeeding support and </a:t>
            </a:r>
            <a:r>
              <a:rPr lang="en-US" b="1" i="1" dirty="0" err="1"/>
              <a:t>counselling</a:t>
            </a:r>
            <a:r>
              <a:rPr lang="en-US" b="1" i="1" dirty="0"/>
              <a:t> </a:t>
            </a:r>
            <a:endParaRPr lang="en-US" dirty="0"/>
          </a:p>
        </p:txBody>
      </p:sp>
      <p:sp>
        <p:nvSpPr>
          <p:cNvPr id="3" name="Content Placeholder 2"/>
          <p:cNvSpPr>
            <a:spLocks noGrp="1"/>
          </p:cNvSpPr>
          <p:nvPr>
            <p:ph idx="1"/>
          </p:nvPr>
        </p:nvSpPr>
        <p:spPr>
          <a:xfrm>
            <a:off x="457200" y="1524000"/>
            <a:ext cx="8229600" cy="5105400"/>
          </a:xfrm>
        </p:spPr>
        <p:txBody>
          <a:bodyPr>
            <a:normAutofit fontScale="70000" lnSpcReduction="20000"/>
          </a:bodyPr>
          <a:lstStyle/>
          <a:p>
            <a:pPr algn="just"/>
            <a:r>
              <a:rPr lang="en-US" dirty="0"/>
              <a:t>HIV positive women who are breastfeeding should be encouraged to continue breastfeeding in emergency situations in order to preserve both the physiological and psychological health of the young infant. </a:t>
            </a:r>
            <a:endParaRPr lang="en-US" dirty="0" smtClean="0"/>
          </a:p>
          <a:p>
            <a:pPr algn="just"/>
            <a:r>
              <a:rPr lang="en-US" dirty="0" smtClean="0"/>
              <a:t>Replacement </a:t>
            </a:r>
            <a:r>
              <a:rPr lang="en-US" dirty="0"/>
              <a:t>feeding is only recommended when it is Affordable, Feasible, Acceptable, Sustainable and Safe (see IFE box 3) otherwise exclusive breastfeeding is recommended for the first 6 months. </a:t>
            </a:r>
            <a:endParaRPr lang="en-US" dirty="0" smtClean="0"/>
          </a:p>
          <a:p>
            <a:pPr algn="just"/>
            <a:r>
              <a:rPr lang="en-US" dirty="0" smtClean="0"/>
              <a:t>HIV-positive </a:t>
            </a:r>
            <a:r>
              <a:rPr lang="en-US" dirty="0"/>
              <a:t>women should be </a:t>
            </a:r>
            <a:r>
              <a:rPr lang="en-US" dirty="0" err="1"/>
              <a:t>counselled</a:t>
            </a:r>
            <a:r>
              <a:rPr lang="en-US" dirty="0"/>
              <a:t> on feeding options during pregnancy, and helped to be able to implement the chosen option. </a:t>
            </a:r>
            <a:endParaRPr lang="en-US" dirty="0" smtClean="0"/>
          </a:p>
          <a:p>
            <a:pPr algn="just"/>
            <a:r>
              <a:rPr lang="en-US" dirty="0" err="1" smtClean="0"/>
              <a:t>Counselling</a:t>
            </a:r>
            <a:r>
              <a:rPr lang="en-US" dirty="0" smtClean="0"/>
              <a:t> </a:t>
            </a:r>
            <a:r>
              <a:rPr lang="en-US" dirty="0"/>
              <a:t>and support should continue so that appropriate weaning decisions can also be made and planned for in advance. </a:t>
            </a:r>
            <a:endParaRPr lang="en-US" dirty="0" smtClean="0"/>
          </a:p>
          <a:p>
            <a:pPr algn="just"/>
            <a:r>
              <a:rPr lang="en-US" dirty="0" smtClean="0"/>
              <a:t>For </a:t>
            </a:r>
            <a:r>
              <a:rPr lang="en-US" dirty="0"/>
              <a:t>infants 6 months and over, if there is insufficient access to appropriate weaning food and an AFASS milk alternative, breastfeeding should continue through to the second year of the child’s life.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1405</Words>
  <Application>Microsoft Office PowerPoint</Application>
  <PresentationFormat>On-screen Show (4:3)</PresentationFormat>
  <Paragraphs>114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Intervention 7</vt:lpstr>
      <vt:lpstr>What are the special nutritional needs of people living with HIV and AIDS? </vt:lpstr>
      <vt:lpstr>Figure 1: Relationship between good nutrition and HIV and AIDS </vt:lpstr>
      <vt:lpstr>Why is nutrition for people living with HIV/AIDS key in emergencies? </vt:lpstr>
      <vt:lpstr>When should nutrition programs be implemented for people living with HIV and AIDS? </vt:lpstr>
      <vt:lpstr>Slide 6</vt:lpstr>
      <vt:lpstr>Slide 7</vt:lpstr>
      <vt:lpstr>How is nutrition programming for people living with HIV and AIDS implemented? </vt:lpstr>
      <vt:lpstr>Breastfeeding support and counselling </vt:lpstr>
      <vt:lpstr>Prevention and treatment of HIV related malnutrition </vt:lpstr>
      <vt:lpstr>Slide 11</vt:lpstr>
      <vt:lpstr>Food aid ration composition </vt:lpstr>
      <vt:lpstr>Treatment and Care of People Living with HIV and AIDS </vt:lpstr>
      <vt:lpstr>Food hygiene, sanitation and potable water </vt:lpstr>
      <vt:lpstr>Protection </vt:lpstr>
      <vt:lpstr>Measuring success/Benchmarks </vt:lpstr>
      <vt:lpstr>Prevention and treatment of HIV related malnutrition </vt:lpstr>
      <vt:lpstr>Food aid ration composition </vt:lpstr>
      <vt:lpstr>Food hygiene, sanitation and potable water </vt:lpstr>
      <vt:lpstr>Supplies Available for the Intervention: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7</dc:title>
  <dc:creator>SOFTAGE</dc:creator>
  <cp:lastModifiedBy>SOFTAGE</cp:lastModifiedBy>
  <cp:revision>58</cp:revision>
  <dcterms:created xsi:type="dcterms:W3CDTF">2018-12-16T17:15:05Z</dcterms:created>
  <dcterms:modified xsi:type="dcterms:W3CDTF">2018-12-16T17:57:15Z</dcterms:modified>
</cp:coreProperties>
</file>