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9" r:id="rId2"/>
    <p:sldId id="390" r:id="rId3"/>
    <p:sldId id="391" r:id="rId4"/>
    <p:sldId id="392" r:id="rId5"/>
    <p:sldId id="393" r:id="rId6"/>
    <p:sldId id="394" r:id="rId7"/>
    <p:sldId id="395" r:id="rId8"/>
    <p:sldId id="396" r:id="rId9"/>
    <p:sldId id="397" r:id="rId10"/>
    <p:sldId id="398" r:id="rId11"/>
    <p:sldId id="399" r:id="rId12"/>
    <p:sldId id="40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270311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133762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69415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3315635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65106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069340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860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1750310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1183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866386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283BE7-C89E-442C-974D-FCBD537836AD}"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3614911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283BE7-C89E-442C-974D-FCBD537836AD}" type="datetimeFigureOut">
              <a:rPr lang="en-US" smtClean="0"/>
              <a:pPr/>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4155755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283BE7-C89E-442C-974D-FCBD537836AD}" type="datetimeFigureOut">
              <a:rPr lang="en-US" smtClean="0"/>
              <a:pPr/>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577759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83BE7-C89E-442C-974D-FCBD537836AD}" type="datetimeFigureOut">
              <a:rPr lang="en-US" smtClean="0"/>
              <a:pPr/>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3427012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83BE7-C89E-442C-974D-FCBD537836AD}"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1240514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83BE7-C89E-442C-974D-FCBD537836AD}"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163698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283BE7-C89E-442C-974D-FCBD537836AD}" type="datetimeFigureOut">
              <a:rPr lang="en-US" smtClean="0"/>
              <a:pPr/>
              <a:t>5/4/2020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AFDEDA-290E-441A-BE3E-3BA24647B15D}" type="slidenum">
              <a:rPr lang="en-US" smtClean="0"/>
              <a:pPr/>
              <a:t>‹#›</a:t>
            </a:fld>
            <a:endParaRPr lang="en-US"/>
          </a:p>
        </p:txBody>
      </p:sp>
    </p:spTree>
    <p:extLst>
      <p:ext uri="{BB962C8B-B14F-4D97-AF65-F5344CB8AC3E}">
        <p14:creationId xmlns:p14="http://schemas.microsoft.com/office/powerpoint/2010/main" val="12528993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017431"/>
            <a:ext cx="7766936" cy="3033405"/>
          </a:xfrm>
        </p:spPr>
        <p:txBody>
          <a:bodyPr/>
          <a:lstStyle/>
          <a:p>
            <a:pPr algn="ctr"/>
            <a:r>
              <a:rPr lang="en-US" sz="4400" dirty="0" smtClean="0"/>
              <a:t>POISION DECONTAMINATION METHODS</a:t>
            </a:r>
            <a:endParaRPr lang="en-US" sz="4400" dirty="0"/>
          </a:p>
        </p:txBody>
      </p:sp>
    </p:spTree>
    <p:extLst>
      <p:ext uri="{BB962C8B-B14F-4D97-AF65-F5344CB8AC3E}">
        <p14:creationId xmlns:p14="http://schemas.microsoft.com/office/powerpoint/2010/main" val="1478009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br>
              <a:rPr lang="en-US" dirty="0"/>
            </a:br>
            <a:endParaRPr lang="en-US" dirty="0"/>
          </a:p>
        </p:txBody>
      </p:sp>
      <p:sp>
        <p:nvSpPr>
          <p:cNvPr id="3" name="Content Placeholder 2"/>
          <p:cNvSpPr>
            <a:spLocks noGrp="1"/>
          </p:cNvSpPr>
          <p:nvPr>
            <p:ph idx="1"/>
          </p:nvPr>
        </p:nvSpPr>
        <p:spPr>
          <a:xfrm>
            <a:off x="677334" y="1387856"/>
            <a:ext cx="8596668" cy="5025823"/>
          </a:xfrm>
        </p:spPr>
        <p:txBody>
          <a:bodyPr>
            <a:noAutofit/>
          </a:bodyPr>
          <a:lstStyle/>
          <a:p>
            <a:r>
              <a:rPr lang="en-US" sz="2400" dirty="0" smtClean="0"/>
              <a:t>Serious </a:t>
            </a:r>
            <a:r>
              <a:rPr lang="en-US" sz="2400" dirty="0"/>
              <a:t>adverse effects from single-dose activated charcoal are rare. </a:t>
            </a:r>
            <a:endParaRPr lang="en-US" sz="2400" dirty="0" smtClean="0"/>
          </a:p>
          <a:p>
            <a:r>
              <a:rPr lang="en-US" sz="2400" dirty="0" smtClean="0"/>
              <a:t>Common </a:t>
            </a:r>
            <a:r>
              <a:rPr lang="en-US" sz="2400" dirty="0"/>
              <a:t>side effects include nausea, vomiting, abdominal cramps, and diarrhea, particularly when the drug is used with sorbitol</a:t>
            </a:r>
            <a:r>
              <a:rPr lang="en-US" sz="2400" dirty="0" smtClean="0"/>
              <a:t>.</a:t>
            </a:r>
          </a:p>
          <a:p>
            <a:r>
              <a:rPr lang="en-US" sz="2400" dirty="0" smtClean="0"/>
              <a:t> </a:t>
            </a:r>
            <a:r>
              <a:rPr lang="en-US" sz="2400" dirty="0"/>
              <a:t>Constipation and mechanical bowel obstruction may occur in patients receiving repeated doses with an aqueous base. </a:t>
            </a:r>
            <a:endParaRPr lang="en-US" sz="2400" dirty="0" smtClean="0"/>
          </a:p>
          <a:p>
            <a:r>
              <a:rPr lang="en-US" sz="2400" dirty="0" smtClean="0"/>
              <a:t>Aspiration </a:t>
            </a:r>
            <a:r>
              <a:rPr lang="en-US" sz="2400" dirty="0"/>
              <a:t>of activated charcoal with gastric contents may result in pneumonitis or, rarely, bronchiolitis obliterans and airway obstruction.</a:t>
            </a:r>
          </a:p>
        </p:txBody>
      </p:sp>
    </p:spTree>
    <p:extLst>
      <p:ext uri="{BB962C8B-B14F-4D97-AF65-F5344CB8AC3E}">
        <p14:creationId xmlns:p14="http://schemas.microsoft.com/office/powerpoint/2010/main" val="2303956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DRUGS THAT ACTIVATED CHARCOAL IS EFFECTIVE IN ADSORBING:</a:t>
            </a:r>
            <a:br>
              <a:rPr lang="en-US" dirty="0"/>
            </a:br>
            <a:endParaRPr lang="en-US" dirty="0"/>
          </a:p>
        </p:txBody>
      </p:sp>
      <p:sp>
        <p:nvSpPr>
          <p:cNvPr id="3" name="Content Placeholder 2"/>
          <p:cNvSpPr>
            <a:spLocks noGrp="1"/>
          </p:cNvSpPr>
          <p:nvPr>
            <p:ph idx="1"/>
          </p:nvPr>
        </p:nvSpPr>
        <p:spPr>
          <a:xfrm>
            <a:off x="677334" y="1619676"/>
            <a:ext cx="8596668" cy="4922792"/>
          </a:xfrm>
        </p:spPr>
        <p:txBody>
          <a:bodyPr>
            <a:noAutofit/>
          </a:bodyPr>
          <a:lstStyle/>
          <a:p>
            <a:r>
              <a:rPr lang="en-US" sz="2000" dirty="0" smtClean="0"/>
              <a:t>Activated </a:t>
            </a:r>
            <a:r>
              <a:rPr lang="en-US" sz="2000" dirty="0"/>
              <a:t>charcoal has been shown to be effective in adsorbing the following drugs: </a:t>
            </a:r>
            <a:endParaRPr lang="en-US" sz="2000" dirty="0" smtClean="0"/>
          </a:p>
          <a:p>
            <a:r>
              <a:rPr lang="en-US" sz="2000" dirty="0" smtClean="0"/>
              <a:t>Acetaminophen.</a:t>
            </a:r>
          </a:p>
          <a:p>
            <a:r>
              <a:rPr lang="en-US" sz="2000" dirty="0" smtClean="0"/>
              <a:t> Tricyclic antidepressants                     </a:t>
            </a:r>
            <a:r>
              <a:rPr lang="en-US" sz="2000" dirty="0" err="1"/>
              <a:t>Antipyrines</a:t>
            </a:r>
            <a:r>
              <a:rPr lang="en-US" sz="2000" dirty="0"/>
              <a:t>. </a:t>
            </a:r>
            <a:endParaRPr lang="en-US" sz="2000" dirty="0" smtClean="0"/>
          </a:p>
          <a:p>
            <a:r>
              <a:rPr lang="en-US" sz="2000" dirty="0" smtClean="0"/>
              <a:t>Arsenic                                                Aspirin</a:t>
            </a:r>
          </a:p>
          <a:p>
            <a:r>
              <a:rPr lang="en-US" sz="2000" dirty="0" smtClean="0"/>
              <a:t>Atropine                                              </a:t>
            </a:r>
            <a:r>
              <a:rPr lang="en-US" sz="2000" dirty="0" err="1"/>
              <a:t>Chlorpheniramine</a:t>
            </a:r>
            <a:r>
              <a:rPr lang="en-US" sz="2000" dirty="0"/>
              <a:t> and related </a:t>
            </a:r>
            <a:r>
              <a:rPr lang="en-US" sz="2000" dirty="0" smtClean="0"/>
              <a:t>antihistamines</a:t>
            </a:r>
          </a:p>
          <a:p>
            <a:r>
              <a:rPr lang="en-US" sz="2000" dirty="0" err="1" smtClean="0"/>
              <a:t>Dextro</a:t>
            </a:r>
            <a:r>
              <a:rPr lang="en-US" sz="2000" dirty="0" smtClean="0"/>
              <a:t>-amphetamine                           Digoxin</a:t>
            </a:r>
          </a:p>
          <a:p>
            <a:r>
              <a:rPr lang="en-US" sz="2000" dirty="0" smtClean="0"/>
              <a:t>Isoniazid</a:t>
            </a:r>
            <a:r>
              <a:rPr lang="en-US" sz="2000" dirty="0"/>
              <a:t>. </a:t>
            </a:r>
            <a:r>
              <a:rPr lang="en-US" sz="2000" dirty="0" smtClean="0"/>
              <a:t>                                            Salicylates &amp; Morphine</a:t>
            </a:r>
          </a:p>
          <a:p>
            <a:r>
              <a:rPr lang="en-US" sz="2000" dirty="0" smtClean="0"/>
              <a:t>Phenytoin                                             </a:t>
            </a:r>
            <a:r>
              <a:rPr lang="en-US" sz="2000" dirty="0"/>
              <a:t>Quinidine </a:t>
            </a:r>
            <a:endParaRPr lang="en-US" sz="2000" dirty="0" smtClean="0"/>
          </a:p>
          <a:p>
            <a:r>
              <a:rPr lang="en-US" sz="2000" dirty="0" err="1" smtClean="0"/>
              <a:t>Phenobarbitone</a:t>
            </a:r>
            <a:r>
              <a:rPr lang="en-US" sz="2000" dirty="0" smtClean="0"/>
              <a:t> </a:t>
            </a:r>
            <a:r>
              <a:rPr lang="en-US" sz="2000" dirty="0"/>
              <a:t>and other barbiturates </a:t>
            </a:r>
            <a:r>
              <a:rPr lang="en-US" sz="2000" dirty="0" smtClean="0"/>
              <a:t>  </a:t>
            </a:r>
            <a:r>
              <a:rPr lang="en-US" sz="2000" dirty="0"/>
              <a:t>Quinine</a:t>
            </a:r>
            <a:r>
              <a:rPr lang="en-US" sz="2000" dirty="0" smtClean="0"/>
              <a:t>.</a:t>
            </a:r>
            <a:endParaRPr lang="en-US" sz="2000" dirty="0"/>
          </a:p>
        </p:txBody>
      </p:sp>
    </p:spTree>
    <p:extLst>
      <p:ext uri="{BB962C8B-B14F-4D97-AF65-F5344CB8AC3E}">
        <p14:creationId xmlns:p14="http://schemas.microsoft.com/office/powerpoint/2010/main" val="3147010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DRUGS THAT ACTIVATED CHARCOAL IS NOT EFFECTIVE IN </a:t>
            </a:r>
            <a:r>
              <a:rPr lang="en-US" dirty="0" smtClean="0"/>
              <a:t>ADSORBING</a:t>
            </a:r>
            <a:r>
              <a:rPr lang="en-US" dirty="0"/>
              <a:t>:</a:t>
            </a:r>
            <a:br>
              <a:rPr lang="en-US" dirty="0"/>
            </a:br>
            <a:endParaRPr lang="en-US" dirty="0"/>
          </a:p>
        </p:txBody>
      </p:sp>
      <p:sp>
        <p:nvSpPr>
          <p:cNvPr id="3" name="Content Placeholder 2"/>
          <p:cNvSpPr>
            <a:spLocks noGrp="1"/>
          </p:cNvSpPr>
          <p:nvPr>
            <p:ph idx="1"/>
          </p:nvPr>
        </p:nvSpPr>
        <p:spPr/>
        <p:txBody>
          <a:bodyPr/>
          <a:lstStyle/>
          <a:p>
            <a:r>
              <a:rPr lang="en-US" dirty="0" smtClean="0"/>
              <a:t>Activated </a:t>
            </a:r>
            <a:r>
              <a:rPr lang="en-US" dirty="0"/>
              <a:t>charcoal has not been shown to be effective in adsorbing the following: </a:t>
            </a:r>
            <a:endParaRPr lang="en-US" dirty="0" smtClean="0"/>
          </a:p>
          <a:p>
            <a:r>
              <a:rPr lang="en-US" dirty="0" smtClean="0"/>
              <a:t>Acids </a:t>
            </a:r>
            <a:r>
              <a:rPr lang="en-US" dirty="0"/>
              <a:t>and caustic </a:t>
            </a:r>
            <a:r>
              <a:rPr lang="en-US" dirty="0" smtClean="0"/>
              <a:t>alkalis</a:t>
            </a:r>
          </a:p>
          <a:p>
            <a:r>
              <a:rPr lang="en-US" dirty="0" smtClean="0"/>
              <a:t>Aromatic </a:t>
            </a:r>
            <a:r>
              <a:rPr lang="en-US" dirty="0"/>
              <a:t>alcohols </a:t>
            </a:r>
            <a:r>
              <a:rPr lang="en-US" dirty="0" smtClean="0"/>
              <a:t> </a:t>
            </a:r>
          </a:p>
          <a:p>
            <a:r>
              <a:rPr lang="en-US" dirty="0" smtClean="0"/>
              <a:t>Boric acid </a:t>
            </a:r>
          </a:p>
          <a:p>
            <a:r>
              <a:rPr lang="en-US" dirty="0" smtClean="0"/>
              <a:t>Ethylene glycol</a:t>
            </a:r>
          </a:p>
          <a:p>
            <a:r>
              <a:rPr lang="en-US" dirty="0" smtClean="0"/>
              <a:t> </a:t>
            </a:r>
            <a:r>
              <a:rPr lang="en-US" dirty="0"/>
              <a:t>Heavy metals. • Iron • </a:t>
            </a:r>
            <a:r>
              <a:rPr lang="en-US" dirty="0" smtClean="0"/>
              <a:t>Lithium</a:t>
            </a:r>
          </a:p>
          <a:p>
            <a:r>
              <a:rPr lang="en-US" dirty="0" smtClean="0"/>
              <a:t> </a:t>
            </a:r>
            <a:r>
              <a:rPr lang="en-US" dirty="0" err="1"/>
              <a:t>Malathion</a:t>
            </a:r>
            <a:r>
              <a:rPr lang="en-US" dirty="0"/>
              <a:t> </a:t>
            </a:r>
            <a:endParaRPr lang="en-US" dirty="0" smtClean="0"/>
          </a:p>
          <a:p>
            <a:r>
              <a:rPr lang="en-US" dirty="0" err="1" smtClean="0"/>
              <a:t>Methylcarbamate</a:t>
            </a:r>
            <a:endParaRPr lang="en-US" dirty="0" smtClean="0"/>
          </a:p>
          <a:p>
            <a:r>
              <a:rPr lang="en-US" dirty="0" smtClean="0"/>
              <a:t> </a:t>
            </a:r>
            <a:r>
              <a:rPr lang="en-US" dirty="0"/>
              <a:t>Methanol</a:t>
            </a:r>
          </a:p>
        </p:txBody>
      </p:sp>
    </p:spTree>
    <p:extLst>
      <p:ext uri="{BB962C8B-B14F-4D97-AF65-F5344CB8AC3E}">
        <p14:creationId xmlns:p14="http://schemas.microsoft.com/office/powerpoint/2010/main" val="396931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GASTROINTESTINAL DECONTAMINATION</a:t>
            </a:r>
          </a:p>
        </p:txBody>
      </p:sp>
      <p:sp>
        <p:nvSpPr>
          <p:cNvPr id="3" name="Content Placeholder 2"/>
          <p:cNvSpPr>
            <a:spLocks noGrp="1"/>
          </p:cNvSpPr>
          <p:nvPr>
            <p:ph idx="1"/>
          </p:nvPr>
        </p:nvSpPr>
        <p:spPr/>
        <p:txBody>
          <a:bodyPr>
            <a:normAutofit/>
          </a:bodyPr>
          <a:lstStyle/>
          <a:p>
            <a:pPr marL="0" indent="0">
              <a:buNone/>
            </a:pPr>
            <a:r>
              <a:rPr lang="en-US" sz="3200" dirty="0" smtClean="0"/>
              <a:t>The </a:t>
            </a:r>
            <a:r>
              <a:rPr lang="en-US" sz="3200" dirty="0"/>
              <a:t>decision to perform GI decontamination should be based upon</a:t>
            </a:r>
            <a:r>
              <a:rPr lang="en-US" sz="3200" dirty="0" smtClean="0"/>
              <a:t>;</a:t>
            </a:r>
          </a:p>
          <a:p>
            <a:r>
              <a:rPr lang="en-US" sz="3200" dirty="0" smtClean="0"/>
              <a:t> The </a:t>
            </a:r>
            <a:r>
              <a:rPr lang="en-US" sz="3200" dirty="0"/>
              <a:t>specific poison(s) ingested. </a:t>
            </a:r>
            <a:endParaRPr lang="en-US" sz="3200" dirty="0" smtClean="0"/>
          </a:p>
          <a:p>
            <a:r>
              <a:rPr lang="en-US" sz="3200" dirty="0" smtClean="0"/>
              <a:t>Time </a:t>
            </a:r>
            <a:r>
              <a:rPr lang="en-US" sz="3200" dirty="0"/>
              <a:t>from ingestion to presentation. </a:t>
            </a:r>
            <a:endParaRPr lang="en-US" sz="3200" dirty="0" smtClean="0"/>
          </a:p>
          <a:p>
            <a:r>
              <a:rPr lang="en-US" sz="3200" dirty="0" smtClean="0"/>
              <a:t>Presenting symptoms</a:t>
            </a:r>
          </a:p>
          <a:p>
            <a:r>
              <a:rPr lang="en-US" sz="3200" dirty="0" smtClean="0"/>
              <a:t> </a:t>
            </a:r>
            <a:r>
              <a:rPr lang="en-US" sz="3200" dirty="0"/>
              <a:t>Predicted severity of </a:t>
            </a:r>
            <a:r>
              <a:rPr lang="en-US" sz="3200" dirty="0" smtClean="0"/>
              <a:t>poisoning</a:t>
            </a:r>
            <a:endParaRPr lang="en-US" sz="3200" dirty="0"/>
          </a:p>
        </p:txBody>
      </p:sp>
    </p:spTree>
    <p:extLst>
      <p:ext uri="{BB962C8B-B14F-4D97-AF65-F5344CB8AC3E}">
        <p14:creationId xmlns:p14="http://schemas.microsoft.com/office/powerpoint/2010/main" val="121324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Decontamination Methods</a:t>
            </a:r>
            <a:endParaRPr lang="en-US" dirty="0"/>
          </a:p>
        </p:txBody>
      </p:sp>
      <p:sp>
        <p:nvSpPr>
          <p:cNvPr id="3" name="Content Placeholder 2"/>
          <p:cNvSpPr>
            <a:spLocks noGrp="1"/>
          </p:cNvSpPr>
          <p:nvPr>
            <p:ph idx="1"/>
          </p:nvPr>
        </p:nvSpPr>
        <p:spPr>
          <a:xfrm>
            <a:off x="677334" y="1403797"/>
            <a:ext cx="8596668" cy="5454203"/>
          </a:xfrm>
        </p:spPr>
        <p:txBody>
          <a:bodyPr>
            <a:noAutofit/>
          </a:bodyPr>
          <a:lstStyle/>
          <a:p>
            <a:r>
              <a:rPr lang="en-US" sz="2400" dirty="0"/>
              <a:t>Various methods of GI decontamination, which can be used alone or in combination, </a:t>
            </a:r>
            <a:r>
              <a:rPr lang="en-US" sz="2400" dirty="0" smtClean="0"/>
              <a:t>include</a:t>
            </a:r>
          </a:p>
          <a:p>
            <a:r>
              <a:rPr lang="en-US" sz="2400" dirty="0"/>
              <a:t>1. Oral adsorbents (Activated Charcoal). </a:t>
            </a:r>
            <a:endParaRPr lang="en-US" sz="2400" dirty="0" smtClean="0"/>
          </a:p>
          <a:p>
            <a:r>
              <a:rPr lang="en-US" sz="2400" dirty="0" smtClean="0"/>
              <a:t>2</a:t>
            </a:r>
            <a:r>
              <a:rPr lang="en-US" sz="2400" dirty="0"/>
              <a:t>. Gastric lavage. </a:t>
            </a:r>
            <a:endParaRPr lang="en-US" sz="2400" dirty="0" smtClean="0"/>
          </a:p>
          <a:p>
            <a:r>
              <a:rPr lang="en-US" sz="2400" dirty="0" smtClean="0"/>
              <a:t>3</a:t>
            </a:r>
            <a:r>
              <a:rPr lang="en-US" sz="2400" dirty="0"/>
              <a:t>. Emesis (Syrup Ipecac). </a:t>
            </a:r>
            <a:endParaRPr lang="en-US" sz="2400" dirty="0" smtClean="0"/>
          </a:p>
          <a:p>
            <a:r>
              <a:rPr lang="en-US" sz="2400" dirty="0" smtClean="0"/>
              <a:t>4</a:t>
            </a:r>
            <a:r>
              <a:rPr lang="en-US" sz="2400" dirty="0"/>
              <a:t>. Whole bowel irrigation. </a:t>
            </a:r>
            <a:endParaRPr lang="en-US" sz="2400" dirty="0" smtClean="0"/>
          </a:p>
          <a:p>
            <a:r>
              <a:rPr lang="en-US" sz="2400" dirty="0" smtClean="0"/>
              <a:t>5</a:t>
            </a:r>
            <a:r>
              <a:rPr lang="en-US" sz="2400" dirty="0"/>
              <a:t>. Catharsis. </a:t>
            </a:r>
            <a:endParaRPr lang="en-US" sz="2400" dirty="0" smtClean="0"/>
          </a:p>
          <a:p>
            <a:r>
              <a:rPr lang="en-US" sz="2400" dirty="0" smtClean="0"/>
              <a:t>6</a:t>
            </a:r>
            <a:r>
              <a:rPr lang="en-US" sz="2400" dirty="0"/>
              <a:t>. Endoscopic removal / surgery. </a:t>
            </a:r>
            <a:endParaRPr lang="en-US" sz="2400" dirty="0" smtClean="0"/>
          </a:p>
          <a:p>
            <a:r>
              <a:rPr lang="en-US" sz="2400" dirty="0" smtClean="0"/>
              <a:t>7</a:t>
            </a:r>
            <a:r>
              <a:rPr lang="en-US" sz="2400" dirty="0"/>
              <a:t>. Dilution. </a:t>
            </a:r>
            <a:endParaRPr lang="en-US" sz="2400" dirty="0" smtClean="0"/>
          </a:p>
          <a:p>
            <a:r>
              <a:rPr lang="en-US" sz="2400" dirty="0" smtClean="0"/>
              <a:t>8</a:t>
            </a:r>
            <a:r>
              <a:rPr lang="en-US" sz="2400" dirty="0"/>
              <a:t>. Miscellaneous Adsorbents.</a:t>
            </a:r>
            <a:endParaRPr lang="en-US" sz="2400" dirty="0" smtClean="0"/>
          </a:p>
        </p:txBody>
      </p:sp>
    </p:spTree>
    <p:extLst>
      <p:ext uri="{BB962C8B-B14F-4D97-AF65-F5344CB8AC3E}">
        <p14:creationId xmlns:p14="http://schemas.microsoft.com/office/powerpoint/2010/main" val="2059871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1.ACTIVATED </a:t>
            </a:r>
            <a:r>
              <a:rPr lang="en-US" dirty="0"/>
              <a:t>CHARCOAL</a:t>
            </a:r>
          </a:p>
        </p:txBody>
      </p:sp>
      <p:sp>
        <p:nvSpPr>
          <p:cNvPr id="3" name="Content Placeholder 2"/>
          <p:cNvSpPr>
            <a:spLocks noGrp="1"/>
          </p:cNvSpPr>
          <p:nvPr>
            <p:ph idx="1"/>
          </p:nvPr>
        </p:nvSpPr>
        <p:spPr>
          <a:xfrm>
            <a:off x="677334" y="1300767"/>
            <a:ext cx="8596668" cy="4740596"/>
          </a:xfrm>
        </p:spPr>
        <p:txBody>
          <a:bodyPr/>
          <a:lstStyle/>
          <a:p>
            <a:r>
              <a:rPr lang="en-US" dirty="0"/>
              <a:t> </a:t>
            </a:r>
            <a:r>
              <a:rPr lang="en-US" sz="2400" dirty="0"/>
              <a:t>Activated charcoal has emerged over the past decade as the preferred means of GI decontamination. </a:t>
            </a:r>
            <a:endParaRPr lang="en-US" sz="2400" dirty="0" smtClean="0"/>
          </a:p>
          <a:p>
            <a:r>
              <a:rPr lang="en-US" sz="2400" dirty="0" smtClean="0"/>
              <a:t>Activated </a:t>
            </a:r>
            <a:r>
              <a:rPr lang="en-US" sz="2400" dirty="0"/>
              <a:t>charcoal is an insoluble, </a:t>
            </a:r>
            <a:r>
              <a:rPr lang="en-US" sz="2400" dirty="0" smtClean="0"/>
              <a:t>non-absorbable</a:t>
            </a:r>
            <a:r>
              <a:rPr lang="en-US" sz="2400" dirty="0"/>
              <a:t>, inert, fine carbon powder produced by the pyrolysis of organic material and then treated with steam and acid. </a:t>
            </a:r>
            <a:endParaRPr lang="en-US" sz="2400" dirty="0" smtClean="0"/>
          </a:p>
          <a:p>
            <a:r>
              <a:rPr lang="en-US" sz="2400" dirty="0" smtClean="0"/>
              <a:t>Activated </a:t>
            </a:r>
            <a:r>
              <a:rPr lang="en-US" sz="2400" dirty="0"/>
              <a:t>charcoal has an extensive network of interconnecting pores that are capable of binding (adsorbing) and trapping chemicals within minutes of contact, thus preventing their absorption and toxicity. </a:t>
            </a:r>
          </a:p>
        </p:txBody>
      </p:sp>
    </p:spTree>
    <p:extLst>
      <p:ext uri="{BB962C8B-B14F-4D97-AF65-F5344CB8AC3E}">
        <p14:creationId xmlns:p14="http://schemas.microsoft.com/office/powerpoint/2010/main" val="1176897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7182" y="306031"/>
            <a:ext cx="8596668" cy="6551969"/>
          </a:xfrm>
        </p:spPr>
        <p:txBody>
          <a:bodyPr>
            <a:noAutofit/>
          </a:bodyPr>
          <a:lstStyle/>
          <a:p>
            <a:r>
              <a:rPr lang="en-US" sz="2800" dirty="0"/>
              <a:t>Activated charcoals in current use have a binding surface area of 950 to 2000 m2 per gram and can adsorb between a few mg and 1 g of intoxicant per gram of activated charcoal</a:t>
            </a:r>
            <a:r>
              <a:rPr lang="en-US" sz="2800" dirty="0" smtClean="0"/>
              <a:t>.</a:t>
            </a:r>
          </a:p>
          <a:p>
            <a:r>
              <a:rPr lang="en-US" sz="2800" dirty="0" smtClean="0"/>
              <a:t> The </a:t>
            </a:r>
            <a:r>
              <a:rPr lang="en-US" sz="2800" dirty="0"/>
              <a:t>amount of drug bound by charcoal is dependent upon: The characteristics of the ingested drug</a:t>
            </a:r>
            <a:r>
              <a:rPr lang="en-US" sz="2800" dirty="0" smtClean="0"/>
              <a:t>;</a:t>
            </a:r>
          </a:p>
          <a:p>
            <a:r>
              <a:rPr lang="en-US" sz="2800" dirty="0"/>
              <a:t>Small, highly ionized chemicals such as metals, electrolytes, acids, and alkali are not well absorbed by activated </a:t>
            </a:r>
            <a:r>
              <a:rPr lang="en-US" sz="2800" dirty="0" smtClean="0"/>
              <a:t>charcoal</a:t>
            </a:r>
            <a:endParaRPr lang="en-US" sz="2800" dirty="0"/>
          </a:p>
          <a:p>
            <a:r>
              <a:rPr lang="en-US" sz="2800" dirty="0" smtClean="0"/>
              <a:t> </a:t>
            </a:r>
            <a:r>
              <a:rPr lang="en-US" sz="2800" dirty="0"/>
              <a:t>The surface area of the specific activated charcoal preparation </a:t>
            </a:r>
            <a:r>
              <a:rPr lang="en-US" sz="2800" dirty="0" smtClean="0"/>
              <a:t>employed</a:t>
            </a:r>
            <a:endParaRPr lang="en-US" sz="2800" dirty="0"/>
          </a:p>
          <a:p>
            <a:r>
              <a:rPr lang="en-US" sz="2800" dirty="0" smtClean="0"/>
              <a:t> </a:t>
            </a:r>
            <a:r>
              <a:rPr lang="en-US" sz="2800" dirty="0"/>
              <a:t>The relative amounts of activated charcoal and the intoxicant</a:t>
            </a:r>
          </a:p>
        </p:txBody>
      </p:sp>
    </p:spTree>
    <p:extLst>
      <p:ext uri="{BB962C8B-B14F-4D97-AF65-F5344CB8AC3E}">
        <p14:creationId xmlns:p14="http://schemas.microsoft.com/office/powerpoint/2010/main" val="3967395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DOSE:</a:t>
            </a:r>
          </a:p>
        </p:txBody>
      </p:sp>
      <p:sp>
        <p:nvSpPr>
          <p:cNvPr id="3" name="Content Placeholder 2"/>
          <p:cNvSpPr>
            <a:spLocks noGrp="1"/>
          </p:cNvSpPr>
          <p:nvPr>
            <p:ph idx="1"/>
          </p:nvPr>
        </p:nvSpPr>
        <p:spPr>
          <a:xfrm>
            <a:off x="677334" y="1270000"/>
            <a:ext cx="8596668" cy="5002011"/>
          </a:xfrm>
        </p:spPr>
        <p:txBody>
          <a:bodyPr>
            <a:noAutofit/>
          </a:bodyPr>
          <a:lstStyle/>
          <a:p>
            <a:r>
              <a:rPr lang="en-US" sz="2400" dirty="0"/>
              <a:t>The recommended dose of activated charcoal is 1 g/kg with at least a 10:1 ratio by weight of activated charcoal to </a:t>
            </a:r>
            <a:r>
              <a:rPr lang="en-US" sz="2400" dirty="0" smtClean="0"/>
              <a:t>intoxicant</a:t>
            </a:r>
          </a:p>
          <a:p>
            <a:r>
              <a:rPr lang="en-US" sz="2400" dirty="0" smtClean="0"/>
              <a:t>the </a:t>
            </a:r>
            <a:r>
              <a:rPr lang="en-US" sz="2400" dirty="0"/>
              <a:t>usual single adult dose is 25 to 100 g mixed with water and administered as slurry by mouth or nasogastric tube. </a:t>
            </a:r>
            <a:endParaRPr lang="en-US" sz="2400" dirty="0" smtClean="0"/>
          </a:p>
          <a:p>
            <a:r>
              <a:rPr lang="en-US" sz="2400" dirty="0" smtClean="0"/>
              <a:t>Doses </a:t>
            </a:r>
            <a:r>
              <a:rPr lang="en-US" sz="2400" dirty="0"/>
              <a:t>larger than 100 g are not recommended in obtunded patients due to an increased risk of vomiting and aspiration. </a:t>
            </a:r>
            <a:endParaRPr lang="en-US" sz="2400" dirty="0" smtClean="0"/>
          </a:p>
          <a:p>
            <a:r>
              <a:rPr lang="en-US" sz="2400" dirty="0" smtClean="0"/>
              <a:t>The </a:t>
            </a:r>
            <a:r>
              <a:rPr lang="en-US" sz="2400" dirty="0"/>
              <a:t>commercial product should be vigorously agitated prior to administration to </a:t>
            </a:r>
            <a:r>
              <a:rPr lang="en-US" sz="2400" dirty="0" smtClean="0"/>
              <a:t>re-suspend </a:t>
            </a:r>
            <a:r>
              <a:rPr lang="en-US" sz="2400" dirty="0"/>
              <a:t>all activated charcoal. </a:t>
            </a:r>
          </a:p>
        </p:txBody>
      </p:sp>
    </p:spTree>
    <p:extLst>
      <p:ext uri="{BB962C8B-B14F-4D97-AF65-F5344CB8AC3E}">
        <p14:creationId xmlns:p14="http://schemas.microsoft.com/office/powerpoint/2010/main" val="1026368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EFFICACY:</a:t>
            </a:r>
            <a:br>
              <a:rPr lang="en-US" dirty="0"/>
            </a:br>
            <a:endParaRPr lang="en-US" dirty="0"/>
          </a:p>
        </p:txBody>
      </p:sp>
      <p:sp>
        <p:nvSpPr>
          <p:cNvPr id="3" name="Content Placeholder 2"/>
          <p:cNvSpPr>
            <a:spLocks noGrp="1"/>
          </p:cNvSpPr>
          <p:nvPr>
            <p:ph idx="1"/>
          </p:nvPr>
        </p:nvSpPr>
        <p:spPr>
          <a:xfrm>
            <a:off x="793244" y="1632556"/>
            <a:ext cx="8596668" cy="5000065"/>
          </a:xfrm>
        </p:spPr>
        <p:txBody>
          <a:bodyPr>
            <a:noAutofit/>
          </a:bodyPr>
          <a:lstStyle/>
          <a:p>
            <a:r>
              <a:rPr lang="en-US" sz="2800" dirty="0" smtClean="0"/>
              <a:t>As </a:t>
            </a:r>
            <a:r>
              <a:rPr lang="en-US" sz="2800" dirty="0"/>
              <a:t>with other forms of GI decontamination, activated charcoal efficacy is greatest when administered within one hour from ingestion</a:t>
            </a:r>
            <a:r>
              <a:rPr lang="en-US" sz="2800" dirty="0" smtClean="0"/>
              <a:t>.</a:t>
            </a:r>
          </a:p>
          <a:p>
            <a:r>
              <a:rPr lang="en-US" sz="2800" dirty="0" smtClean="0"/>
              <a:t> </a:t>
            </a:r>
            <a:r>
              <a:rPr lang="en-US" sz="2800" dirty="0"/>
              <a:t>Activated charcoal appears superior to syrup of ipecac or gastric lavage for preventing the absorption of ingested intoxicants</a:t>
            </a:r>
            <a:r>
              <a:rPr lang="en-US" sz="2800" dirty="0" smtClean="0"/>
              <a:t>.</a:t>
            </a:r>
          </a:p>
          <a:p>
            <a:r>
              <a:rPr lang="en-US" sz="2800" dirty="0" smtClean="0"/>
              <a:t> </a:t>
            </a:r>
            <a:r>
              <a:rPr lang="en-US" sz="2800" dirty="0"/>
              <a:t>Gastric lavage followed by or preceded and followed by activated charcoal may be more effective than activated charcoal alone at preventing drug absorption.</a:t>
            </a:r>
          </a:p>
        </p:txBody>
      </p:sp>
    </p:spTree>
    <p:extLst>
      <p:ext uri="{BB962C8B-B14F-4D97-AF65-F5344CB8AC3E}">
        <p14:creationId xmlns:p14="http://schemas.microsoft.com/office/powerpoint/2010/main" val="1930616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a:t>
            </a:r>
            <a:br>
              <a:rPr lang="en-US" dirty="0"/>
            </a:br>
            <a:endParaRPr lang="en-US" dirty="0"/>
          </a:p>
        </p:txBody>
      </p:sp>
      <p:sp>
        <p:nvSpPr>
          <p:cNvPr id="3" name="Content Placeholder 2"/>
          <p:cNvSpPr>
            <a:spLocks noGrp="1"/>
          </p:cNvSpPr>
          <p:nvPr>
            <p:ph idx="1"/>
          </p:nvPr>
        </p:nvSpPr>
        <p:spPr>
          <a:xfrm>
            <a:off x="587182" y="1452251"/>
            <a:ext cx="8596668" cy="4884155"/>
          </a:xfrm>
        </p:spPr>
        <p:txBody>
          <a:bodyPr>
            <a:noAutofit/>
          </a:bodyPr>
          <a:lstStyle/>
          <a:p>
            <a:r>
              <a:rPr lang="en-US" sz="2800" dirty="0" smtClean="0"/>
              <a:t>Activated </a:t>
            </a:r>
            <a:r>
              <a:rPr lang="en-US" sz="2800" dirty="0"/>
              <a:t>charcoal is commonly the only GI decontamination measure needed to treat an overdose and should be administered even when the poison exposure history is equivocal. </a:t>
            </a:r>
            <a:endParaRPr lang="en-US" sz="2800" dirty="0" smtClean="0"/>
          </a:p>
          <a:p>
            <a:r>
              <a:rPr lang="en-US" sz="2800" dirty="0" smtClean="0"/>
              <a:t>The </a:t>
            </a:r>
            <a:r>
              <a:rPr lang="en-US" sz="2800" dirty="0"/>
              <a:t>greatest benefit of activated charcoal is seen when it is administered within one hour of ingestion, but its administration is recommended for all poison ingestions, unless the ingested agent is clearly nontoxic or not bound by activated charcoal.</a:t>
            </a:r>
          </a:p>
        </p:txBody>
      </p:sp>
    </p:spTree>
    <p:extLst>
      <p:ext uri="{BB962C8B-B14F-4D97-AF65-F5344CB8AC3E}">
        <p14:creationId xmlns:p14="http://schemas.microsoft.com/office/powerpoint/2010/main" val="3345062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CONTRAINDICATIONS:</a:t>
            </a:r>
            <a:br>
              <a:rPr lang="en-US" dirty="0"/>
            </a:br>
            <a:endParaRPr lang="en-US" dirty="0"/>
          </a:p>
        </p:txBody>
      </p:sp>
      <p:sp>
        <p:nvSpPr>
          <p:cNvPr id="3" name="Content Placeholder 2"/>
          <p:cNvSpPr>
            <a:spLocks noGrp="1"/>
          </p:cNvSpPr>
          <p:nvPr>
            <p:ph idx="1"/>
          </p:nvPr>
        </p:nvSpPr>
        <p:spPr>
          <a:xfrm>
            <a:off x="677334" y="1400735"/>
            <a:ext cx="8596668" cy="5334916"/>
          </a:xfrm>
        </p:spPr>
        <p:txBody>
          <a:bodyPr>
            <a:noAutofit/>
          </a:bodyPr>
          <a:lstStyle/>
          <a:p>
            <a:r>
              <a:rPr lang="en-US" sz="2400" dirty="0" smtClean="0"/>
              <a:t>Activated </a:t>
            </a:r>
            <a:r>
              <a:rPr lang="en-US" sz="2400" dirty="0"/>
              <a:t>charcoal is absolutely contraindicated in patients with; </a:t>
            </a:r>
          </a:p>
          <a:p>
            <a:r>
              <a:rPr lang="en-US" sz="2400" dirty="0" smtClean="0"/>
              <a:t>Bowel </a:t>
            </a:r>
            <a:r>
              <a:rPr lang="en-US" sz="2400" dirty="0"/>
              <a:t>obstruction or perforation. </a:t>
            </a:r>
          </a:p>
          <a:p>
            <a:r>
              <a:rPr lang="en-US" sz="2400" dirty="0" smtClean="0"/>
              <a:t>A </a:t>
            </a:r>
            <a:r>
              <a:rPr lang="en-US" sz="2400" dirty="0"/>
              <a:t>patient with a depressed level of consciousness until the airway is secured by endotracheal </a:t>
            </a:r>
            <a:r>
              <a:rPr lang="en-US" sz="2400" dirty="0" smtClean="0"/>
              <a:t>intubation</a:t>
            </a:r>
          </a:p>
          <a:p>
            <a:r>
              <a:rPr lang="en-US" sz="2400" dirty="0" smtClean="0"/>
              <a:t>Activated </a:t>
            </a:r>
            <a:r>
              <a:rPr lang="en-US" sz="2400" dirty="0"/>
              <a:t>charcoal administration is not recommended in patients who have ingested </a:t>
            </a:r>
            <a:r>
              <a:rPr lang="en-US" sz="2400" dirty="0" smtClean="0"/>
              <a:t>non-</a:t>
            </a:r>
            <a:r>
              <a:rPr lang="en-US" sz="2400" dirty="0" err="1" smtClean="0"/>
              <a:t>adsorbable</a:t>
            </a:r>
            <a:r>
              <a:rPr lang="en-US" sz="2400" dirty="0" smtClean="0"/>
              <a:t> </a:t>
            </a:r>
            <a:r>
              <a:rPr lang="en-US" sz="2400" dirty="0"/>
              <a:t>acidic or alkaline corrosives and who require Endoscopy because charcoal will obstruct the view of the </a:t>
            </a:r>
            <a:r>
              <a:rPr lang="en-US" sz="2400" dirty="0" err="1" smtClean="0"/>
              <a:t>endoscopist</a:t>
            </a:r>
            <a:endParaRPr lang="en-US" sz="2400" dirty="0" smtClean="0"/>
          </a:p>
          <a:p>
            <a:r>
              <a:rPr lang="en-US" sz="2400" dirty="0" smtClean="0"/>
              <a:t>It </a:t>
            </a:r>
            <a:r>
              <a:rPr lang="en-US" sz="2400" dirty="0"/>
              <a:t>is also not recommended for patients who have ingested low-viscosity hydrocarbons and who are at high risk for aspiration unless a lethal </a:t>
            </a:r>
            <a:r>
              <a:rPr lang="en-US" sz="2400" dirty="0" smtClean="0"/>
              <a:t>absorbable </a:t>
            </a:r>
            <a:r>
              <a:rPr lang="en-US" sz="2400" dirty="0"/>
              <a:t>agent has been </a:t>
            </a:r>
            <a:r>
              <a:rPr lang="en-US" sz="2400" dirty="0" smtClean="0"/>
              <a:t>co-ingested</a:t>
            </a:r>
            <a:endParaRPr lang="en-US" sz="2400" dirty="0"/>
          </a:p>
        </p:txBody>
      </p:sp>
    </p:spTree>
    <p:extLst>
      <p:ext uri="{BB962C8B-B14F-4D97-AF65-F5344CB8AC3E}">
        <p14:creationId xmlns:p14="http://schemas.microsoft.com/office/powerpoint/2010/main" val="127429676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749</TotalTime>
  <Words>761</Words>
  <Application>Microsoft Office PowerPoint</Application>
  <PresentationFormat>Widescreen</PresentationFormat>
  <Paragraphs>69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POISION DECONTAMINATION METHODS</vt:lpstr>
      <vt:lpstr>GASTROINTESTINAL DECONTAMINATION</vt:lpstr>
      <vt:lpstr>Decontamination Methods</vt:lpstr>
      <vt:lpstr>1.ACTIVATED CHARCOAL</vt:lpstr>
      <vt:lpstr>PowerPoint Presentation</vt:lpstr>
      <vt:lpstr>DOSE:</vt:lpstr>
      <vt:lpstr>EFFICACY: </vt:lpstr>
      <vt:lpstr>INDICATIONS: </vt:lpstr>
      <vt:lpstr>CONTRAINDICATIONS: </vt:lpstr>
      <vt:lpstr>COMPLICATIONS: </vt:lpstr>
      <vt:lpstr>DRUGS THAT ACTIVATED CHARCOAL IS EFFECTIVE IN ADSORBING: </vt:lpstr>
      <vt:lpstr>DRUGS THAT ACTIVATED CHARCOAL IS NOT EFFECTIVE IN ADSORBING: </vt:lpstr>
    </vt:vector>
  </TitlesOfParts>
  <Company>CtrlSoft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TOXICOLOGY </dc:title>
  <dc:creator>AB</dc:creator>
  <cp:lastModifiedBy>Rashid</cp:lastModifiedBy>
  <cp:revision>155</cp:revision>
  <dcterms:created xsi:type="dcterms:W3CDTF">2020-04-01T06:13:17Z</dcterms:created>
  <dcterms:modified xsi:type="dcterms:W3CDTF">2020-05-04T04:21:19Z</dcterms:modified>
</cp:coreProperties>
</file>