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1" r:id="rId3"/>
    <p:sldId id="310" r:id="rId4"/>
    <p:sldId id="301" r:id="rId5"/>
    <p:sldId id="298" r:id="rId6"/>
    <p:sldId id="311" r:id="rId7"/>
    <p:sldId id="312" r:id="rId8"/>
    <p:sldId id="313" r:id="rId9"/>
    <p:sldId id="257" r:id="rId10"/>
    <p:sldId id="259" r:id="rId11"/>
    <p:sldId id="260" r:id="rId12"/>
    <p:sldId id="262" r:id="rId13"/>
    <p:sldId id="304" r:id="rId14"/>
    <p:sldId id="305" r:id="rId15"/>
    <p:sldId id="307" r:id="rId16"/>
    <p:sldId id="308" r:id="rId17"/>
    <p:sldId id="314" r:id="rId18"/>
    <p:sldId id="309" r:id="rId19"/>
    <p:sldId id="322" r:id="rId20"/>
    <p:sldId id="316" r:id="rId21"/>
    <p:sldId id="315" r:id="rId22"/>
    <p:sldId id="324" r:id="rId23"/>
    <p:sldId id="284" r:id="rId24"/>
    <p:sldId id="318" r:id="rId25"/>
    <p:sldId id="263" r:id="rId26"/>
    <p:sldId id="261" r:id="rId27"/>
    <p:sldId id="282" r:id="rId28"/>
    <p:sldId id="265" r:id="rId29"/>
    <p:sldId id="285" r:id="rId30"/>
    <p:sldId id="325" r:id="rId31"/>
    <p:sldId id="286" r:id="rId32"/>
    <p:sldId id="287" r:id="rId33"/>
    <p:sldId id="291" r:id="rId34"/>
    <p:sldId id="266" r:id="rId35"/>
    <p:sldId id="267" r:id="rId36"/>
    <p:sldId id="268" r:id="rId37"/>
    <p:sldId id="323" r:id="rId38"/>
    <p:sldId id="269" r:id="rId39"/>
    <p:sldId id="270" r:id="rId40"/>
    <p:sldId id="271" r:id="rId41"/>
    <p:sldId id="272" r:id="rId42"/>
    <p:sldId id="273" r:id="rId43"/>
    <p:sldId id="280" r:id="rId44"/>
    <p:sldId id="32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D34E0-D96F-4095-9F48-AC8C8C2CEA8A}" type="datetimeFigureOut">
              <a:rPr lang="en-US" smtClean="0"/>
              <a:pPr/>
              <a:t>10/23/2020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D5766-877A-4797-BD3E-9A0866E1EC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8489D16-8EDC-4250-960A-0CD1E3047F5F}" type="slidenum">
              <a:rPr lang="en-US" smtClean="0"/>
              <a:pPr/>
              <a:t>23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Localized pollutions are smaller scale environmental incidents that cause </a:t>
            </a:r>
            <a:r>
              <a:rPr lang="en-US" sz="1200" b="1" i="0" kern="1200" dirty="0" smtClean="0">
                <a:solidFill>
                  <a:schemeClr val="tx1"/>
                </a:solidFill>
                <a:latin typeface="+mn-lt"/>
                <a:ea typeface="+mn-ea"/>
                <a:cs typeface="+mn-cs"/>
              </a:rPr>
              <a:t>pollution</a:t>
            </a:r>
            <a:r>
              <a:rPr lang="en-US" sz="1200" b="0" i="0" kern="1200" dirty="0" smtClean="0">
                <a:solidFill>
                  <a:schemeClr val="tx1"/>
                </a:solidFill>
                <a:latin typeface="+mn-lt"/>
                <a:ea typeface="+mn-ea"/>
                <a:cs typeface="+mn-cs"/>
              </a:rPr>
              <a:t>. When thinking of localized </a:t>
            </a:r>
            <a:r>
              <a:rPr lang="en-US" sz="1200" b="1" i="0" kern="1200" dirty="0" smtClean="0">
                <a:solidFill>
                  <a:schemeClr val="tx1"/>
                </a:solidFill>
                <a:latin typeface="+mn-lt"/>
                <a:ea typeface="+mn-ea"/>
                <a:cs typeface="+mn-cs"/>
              </a:rPr>
              <a:t>pollution</a:t>
            </a:r>
            <a:r>
              <a:rPr lang="en-US" sz="1200" b="0" i="0" kern="1200" dirty="0" smtClean="0">
                <a:solidFill>
                  <a:schemeClr val="tx1"/>
                </a:solidFill>
                <a:latin typeface="+mn-lt"/>
                <a:ea typeface="+mn-ea"/>
                <a:cs typeface="+mn-cs"/>
              </a:rPr>
              <a:t>, it is common to think of air </a:t>
            </a:r>
            <a:r>
              <a:rPr lang="en-US" sz="1200" b="1" i="0" kern="1200" dirty="0" smtClean="0">
                <a:solidFill>
                  <a:schemeClr val="tx1"/>
                </a:solidFill>
                <a:latin typeface="+mn-lt"/>
                <a:ea typeface="+mn-ea"/>
                <a:cs typeface="+mn-cs"/>
              </a:rPr>
              <a:t>pollution</a:t>
            </a:r>
            <a:r>
              <a:rPr lang="en-US" sz="1200" b="0" i="0" kern="1200" dirty="0" smtClean="0">
                <a:solidFill>
                  <a:schemeClr val="tx1"/>
                </a:solidFill>
                <a:latin typeface="+mn-lt"/>
                <a:ea typeface="+mn-ea"/>
                <a:cs typeface="+mn-cs"/>
              </a:rPr>
              <a:t> in dense cities but it can also be contamination of water sources or, most commonly, fly tipping. Fly tipping is the illegal dumping of solid waste.</a:t>
            </a:r>
            <a:endParaRPr lang="en-US" dirty="0" smtClean="0"/>
          </a:p>
          <a:p>
            <a:endParaRPr lang="en-US" dirty="0"/>
          </a:p>
        </p:txBody>
      </p:sp>
      <p:sp>
        <p:nvSpPr>
          <p:cNvPr id="4" name="Slide Number Placeholder 3"/>
          <p:cNvSpPr>
            <a:spLocks noGrp="1"/>
          </p:cNvSpPr>
          <p:nvPr>
            <p:ph type="sldNum" sz="quarter" idx="10"/>
          </p:nvPr>
        </p:nvSpPr>
        <p:spPr/>
        <p:txBody>
          <a:bodyPr/>
          <a:lstStyle/>
          <a:p>
            <a:fld id="{9FED5766-877A-4797-BD3E-9A0866E1EC1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ED5766-877A-4797-BD3E-9A0866E1EC1A}"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Fission is the</a:t>
            </a:r>
            <a:r>
              <a:rPr lang="en-US" sz="1200" b="0" i="0" kern="1200" dirty="0" smtClean="0">
                <a:solidFill>
                  <a:schemeClr val="tx1"/>
                </a:solidFill>
                <a:latin typeface="+mn-lt"/>
                <a:ea typeface="+mn-ea"/>
                <a:cs typeface="+mn-cs"/>
              </a:rPr>
              <a:t> splitting </a:t>
            </a:r>
            <a:r>
              <a:rPr lang="en-US" sz="1200" b="1" i="0" kern="1200" dirty="0" smtClean="0">
                <a:solidFill>
                  <a:schemeClr val="tx1"/>
                </a:solidFill>
                <a:latin typeface="+mn-lt"/>
                <a:ea typeface="+mn-ea"/>
                <a:cs typeface="+mn-cs"/>
              </a:rPr>
              <a:t>of a</a:t>
            </a:r>
            <a:r>
              <a:rPr lang="en-US" sz="1200" b="0" i="0" kern="1200" dirty="0" smtClean="0">
                <a:solidFill>
                  <a:schemeClr val="tx1"/>
                </a:solidFill>
                <a:latin typeface="+mn-lt"/>
                <a:ea typeface="+mn-ea"/>
                <a:cs typeface="+mn-cs"/>
              </a:rPr>
              <a:t> heavy, unstable nucleus into two lighter nuclei, and </a:t>
            </a:r>
            <a:r>
              <a:rPr lang="en-US" sz="1200" b="1" i="0" kern="1200" dirty="0" smtClean="0">
                <a:solidFill>
                  <a:schemeClr val="tx1"/>
                </a:solidFill>
                <a:latin typeface="+mn-lt"/>
                <a:ea typeface="+mn-ea"/>
                <a:cs typeface="+mn-cs"/>
              </a:rPr>
              <a:t>fusion is the</a:t>
            </a:r>
            <a:r>
              <a:rPr lang="en-US" sz="1200" b="0" i="0" kern="1200" dirty="0" smtClean="0">
                <a:solidFill>
                  <a:schemeClr val="tx1"/>
                </a:solidFill>
                <a:latin typeface="+mn-lt"/>
                <a:ea typeface="+mn-ea"/>
                <a:cs typeface="+mn-cs"/>
              </a:rPr>
              <a:t> process where two light nuclei combine together releasing vast amounts </a:t>
            </a:r>
            <a:r>
              <a:rPr lang="en-US" sz="1200" b="1" i="0" kern="1200" dirty="0" smtClean="0">
                <a:solidFill>
                  <a:schemeClr val="tx1"/>
                </a:solidFill>
                <a:latin typeface="+mn-lt"/>
                <a:ea typeface="+mn-ea"/>
                <a:cs typeface="+mn-cs"/>
              </a:rPr>
              <a:t>of energy</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FED5766-877A-4797-BD3E-9A0866E1EC1A}"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t>
            </a:r>
            <a:r>
              <a:rPr lang="en-US" dirty="0" smtClean="0"/>
              <a:t>thermoelectric solar energy, </a:t>
            </a:r>
            <a:r>
              <a:rPr lang="en-US" sz="1200" kern="1200" dirty="0" smtClean="0">
                <a:solidFill>
                  <a:schemeClr val="tx1"/>
                </a:solidFill>
                <a:latin typeface="+mn-lt"/>
                <a:ea typeface="+mn-ea"/>
                <a:cs typeface="+mn-cs"/>
              </a:rPr>
              <a:t>sunlight is concentrated on a receiver containing a fluid that heats up and then transfers that heat to a conventional turbine, generating electricity</a:t>
            </a:r>
            <a:endParaRPr lang="en-US" dirty="0"/>
          </a:p>
        </p:txBody>
      </p:sp>
      <p:sp>
        <p:nvSpPr>
          <p:cNvPr id="4" name="Slide Number Placeholder 3"/>
          <p:cNvSpPr>
            <a:spLocks noGrp="1"/>
          </p:cNvSpPr>
          <p:nvPr>
            <p:ph type="sldNum" sz="quarter" idx="10"/>
          </p:nvPr>
        </p:nvSpPr>
        <p:spPr/>
        <p:txBody>
          <a:bodyPr/>
          <a:lstStyle/>
          <a:p>
            <a:fld id="{9FED5766-877A-4797-BD3E-9A0866E1EC1A}"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carbon capture and storage (CCS).  </a:t>
            </a:r>
            <a:endParaRPr lang="en-US" dirty="0"/>
          </a:p>
        </p:txBody>
      </p:sp>
      <p:sp>
        <p:nvSpPr>
          <p:cNvPr id="4" name="Slide Number Placeholder 3"/>
          <p:cNvSpPr>
            <a:spLocks noGrp="1"/>
          </p:cNvSpPr>
          <p:nvPr>
            <p:ph type="sldNum" sz="quarter" idx="10"/>
          </p:nvPr>
        </p:nvSpPr>
        <p:spPr/>
        <p:txBody>
          <a:bodyPr/>
          <a:lstStyle/>
          <a:p>
            <a:fld id="{9FED5766-877A-4797-BD3E-9A0866E1EC1A}"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D99F3-32A6-47E4-81CA-5388B52708B4}" type="datetimeFigureOut">
              <a:rPr lang="en-US" smtClean="0"/>
              <a:pPr/>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881C-D554-4067-BB18-6030562D4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D99F3-32A6-47E4-81CA-5388B52708B4}" type="datetimeFigureOut">
              <a:rPr lang="en-US" smtClean="0"/>
              <a:pPr/>
              <a:t>10/23/2020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B881C-D554-4067-BB18-6030562D40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Global Energy Challenge</a:t>
            </a:r>
            <a:br>
              <a:rPr lang="en-US" dirty="0"/>
            </a:br>
            <a:r>
              <a:rPr lang="en-US" dirty="0" smtClean="0"/>
              <a:t>Problems and Issues</a:t>
            </a:r>
            <a:endParaRPr lang="en-US" dirty="0"/>
          </a:p>
        </p:txBody>
      </p:sp>
      <p:sp>
        <p:nvSpPr>
          <p:cNvPr id="3" name="Subtitle 2"/>
          <p:cNvSpPr>
            <a:spLocks noGrp="1"/>
          </p:cNvSpPr>
          <p:nvPr>
            <p:ph type="subTitle" idx="1"/>
          </p:nvPr>
        </p:nvSpPr>
        <p:spPr/>
        <p:txBody>
          <a:bodyPr/>
          <a:lstStyle/>
          <a:p>
            <a:r>
              <a:rPr lang="en-US" smtClean="0"/>
              <a:t>By </a:t>
            </a:r>
            <a:r>
              <a:rPr lang="en-US" dirty="0" smtClean="0"/>
              <a:t>Madam </a:t>
            </a:r>
            <a:r>
              <a:rPr lang="en-US" dirty="0" err="1" smtClean="0"/>
              <a:t>Sabeen</a:t>
            </a:r>
            <a:r>
              <a:rPr lang="en-US" dirty="0" smtClean="0"/>
              <a:t> </a:t>
            </a:r>
            <a:r>
              <a:rPr lang="en-US" dirty="0" err="1" smtClean="0"/>
              <a:t>Saif</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dirty="0" smtClean="0"/>
              <a:t>The scale of the Energy Challenge</a:t>
            </a:r>
            <a:endParaRPr lang="en-US" sz="3600" dirty="0"/>
          </a:p>
        </p:txBody>
      </p:sp>
      <p:sp>
        <p:nvSpPr>
          <p:cNvPr id="3" name="Content Placeholder 2"/>
          <p:cNvSpPr>
            <a:spLocks noGrp="1"/>
          </p:cNvSpPr>
          <p:nvPr>
            <p:ph idx="1"/>
          </p:nvPr>
        </p:nvSpPr>
        <p:spPr>
          <a:xfrm>
            <a:off x="304800" y="762000"/>
            <a:ext cx="8610600" cy="5867400"/>
          </a:xfrm>
        </p:spPr>
        <p:txBody>
          <a:bodyPr/>
          <a:lstStyle/>
          <a:p>
            <a:pPr algn="just"/>
            <a:r>
              <a:rPr lang="en-US" dirty="0" smtClean="0"/>
              <a:t>According to World Energy Outlook 2010—the yearly flagship report of the International Energy Agency (IEA)world, primary energy demand is projected to rise from 12,271 to 18,048 million tones of oil equivalent (</a:t>
            </a:r>
            <a:r>
              <a:rPr lang="en-US" dirty="0" err="1" smtClean="0"/>
              <a:t>Mtoe</a:t>
            </a:r>
            <a:r>
              <a:rPr lang="en-US" dirty="0" smtClean="0"/>
              <a:t>) between 2008 and 2035--an increase of 47 percent. </a:t>
            </a:r>
          </a:p>
          <a:p>
            <a:pPr algn="just"/>
            <a:r>
              <a:rPr lang="en-US" dirty="0" smtClean="0"/>
              <a:t>Electricity demand is projected to grow from 20,183 to 38,423 terawatt-hours (</a:t>
            </a:r>
            <a:r>
              <a:rPr lang="en-US" dirty="0" err="1" smtClean="0"/>
              <a:t>TWh</a:t>
            </a:r>
            <a:r>
              <a:rPr lang="en-US" dirty="0" smtClean="0"/>
              <a:t>) during the same period--an increase of 90 percent.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 cy="381000"/>
          </a:xfrm>
        </p:spPr>
        <p:txBody>
          <a:bodyPr>
            <a:normAutofit/>
          </a:bodyPr>
          <a:lstStyle/>
          <a:p>
            <a:endParaRPr lang="en-US" sz="800" dirty="0"/>
          </a:p>
        </p:txBody>
      </p:sp>
      <p:sp>
        <p:nvSpPr>
          <p:cNvPr id="3" name="Content Placeholder 2"/>
          <p:cNvSpPr>
            <a:spLocks noGrp="1"/>
          </p:cNvSpPr>
          <p:nvPr>
            <p:ph idx="1"/>
          </p:nvPr>
        </p:nvSpPr>
        <p:spPr>
          <a:xfrm>
            <a:off x="304800" y="609600"/>
            <a:ext cx="8610600" cy="6019800"/>
          </a:xfrm>
        </p:spPr>
        <p:txBody>
          <a:bodyPr>
            <a:normAutofit/>
          </a:bodyPr>
          <a:lstStyle/>
          <a:p>
            <a:pPr algn="just"/>
            <a:r>
              <a:rPr lang="en-US" dirty="0" smtClean="0"/>
              <a:t>The compound average growth rate of electricity demand between 2008 and 2035 is estimated to be around 2.4% per annum for the world as a whole . </a:t>
            </a:r>
          </a:p>
          <a:p>
            <a:pPr algn="just"/>
            <a:r>
              <a:rPr lang="en-US" dirty="0" smtClean="0"/>
              <a:t>To meet these needs, the world's electricity generating capacity will have to increase from about 4,719 </a:t>
            </a:r>
            <a:r>
              <a:rPr lang="en-US" dirty="0" err="1" smtClean="0"/>
              <a:t>gigawatts</a:t>
            </a:r>
            <a:r>
              <a:rPr lang="en-US" dirty="0" smtClean="0"/>
              <a:t> in 2008 to 8,875 </a:t>
            </a:r>
            <a:r>
              <a:rPr lang="en-US" dirty="0" err="1" smtClean="0"/>
              <a:t>gigawatts</a:t>
            </a:r>
            <a:r>
              <a:rPr lang="en-US" dirty="0" smtClean="0"/>
              <a:t> in 2035, requiring approximately 4,156 </a:t>
            </a:r>
            <a:r>
              <a:rPr lang="en-US" dirty="0" err="1" smtClean="0"/>
              <a:t>gigawatts</a:t>
            </a:r>
            <a:r>
              <a:rPr lang="en-US" dirty="0" smtClean="0"/>
              <a:t> of capacity additions.</a:t>
            </a:r>
          </a:p>
          <a:p>
            <a:pPr algn="just"/>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dirty="0" smtClean="0"/>
              <a:t>Threats of climate change</a:t>
            </a:r>
            <a:endParaRPr lang="en-US" sz="3600" dirty="0"/>
          </a:p>
        </p:txBody>
      </p:sp>
      <p:sp>
        <p:nvSpPr>
          <p:cNvPr id="3" name="Content Placeholder 2"/>
          <p:cNvSpPr>
            <a:spLocks noGrp="1"/>
          </p:cNvSpPr>
          <p:nvPr>
            <p:ph idx="1"/>
          </p:nvPr>
        </p:nvSpPr>
        <p:spPr>
          <a:xfrm>
            <a:off x="228600" y="914400"/>
            <a:ext cx="8686800" cy="5791200"/>
          </a:xfrm>
        </p:spPr>
        <p:txBody>
          <a:bodyPr>
            <a:normAutofit/>
          </a:bodyPr>
          <a:lstStyle/>
          <a:p>
            <a:pPr algn="just"/>
            <a:r>
              <a:rPr lang="en-US" dirty="0" smtClean="0"/>
              <a:t>pressures for curtailing carbon dioxide emissions from coal-fired electricity generation will further escalate. </a:t>
            </a:r>
          </a:p>
          <a:p>
            <a:pPr algn="just"/>
            <a:r>
              <a:rPr lang="en-US" dirty="0" smtClean="0"/>
              <a:t>In the context of a carbon-constrained world, with lesser use of coal and natural gas by policy decisions to limit carbon dioxide emissions, what sources will provide the estimated additional 4,156 </a:t>
            </a:r>
            <a:r>
              <a:rPr lang="en-US" dirty="0" err="1" smtClean="0"/>
              <a:t>gigawatts</a:t>
            </a:r>
            <a:r>
              <a:rPr lang="en-US" dirty="0" smtClean="0"/>
              <a:t> of new electricity generation capacity that it is estimated the world will need by 2035 for sustainable development?</a:t>
            </a:r>
          </a:p>
          <a:p>
            <a:pPr algn="just"/>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182562"/>
          </a:xfrm>
        </p:spPr>
        <p:txBody>
          <a:bodyPr>
            <a:normAutofit fontScale="90000"/>
          </a:bodyPr>
          <a:lstStyle/>
          <a:p>
            <a:endParaRPr lang="en-US" sz="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609600" y="304800"/>
            <a:ext cx="8001000" cy="61721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 cy="182562"/>
          </a:xfrm>
        </p:spPr>
        <p:txBody>
          <a:bodyPr>
            <a:normAutofit fontScale="90000"/>
          </a:bodyPr>
          <a:lstStyle/>
          <a:p>
            <a:endParaRPr lang="en-US" sz="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28600"/>
            <a:ext cx="8382000" cy="6629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 cy="182562"/>
          </a:xfrm>
        </p:spPr>
        <p:txBody>
          <a:bodyPr>
            <a:normAutofit fontScale="90000"/>
          </a:bodyPr>
          <a:lstStyle/>
          <a:p>
            <a:endParaRPr lang="en-US" sz="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228600"/>
            <a:ext cx="8382000" cy="6629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 cy="182562"/>
          </a:xfrm>
        </p:spPr>
        <p:txBody>
          <a:bodyPr>
            <a:normAutofit fontScale="90000"/>
          </a:bodyPr>
          <a:lstStyle/>
          <a:p>
            <a:endParaRPr lang="en-US" sz="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76350" y="890587"/>
            <a:ext cx="6667500" cy="5229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 cy="258762"/>
          </a:xfrm>
        </p:spPr>
        <p:txBody>
          <a:bodyPr>
            <a:normAutofit/>
          </a:bodyPr>
          <a:lstStyle/>
          <a:p>
            <a:endParaRPr lang="en-US" sz="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457200"/>
            <a:ext cx="8229600" cy="6400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 cy="258762"/>
          </a:xfrm>
        </p:spPr>
        <p:txBody>
          <a:bodyPr>
            <a:normAutofit/>
          </a:bodyPr>
          <a:lstStyle/>
          <a:p>
            <a:endParaRPr lang="en-US" sz="8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28725" y="838200"/>
            <a:ext cx="6762750" cy="5257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sz="3200" dirty="0" smtClean="0"/>
              <a:t/>
            </a:r>
            <a:br>
              <a:rPr lang="en-US" sz="3200" dirty="0" smtClean="0"/>
            </a:br>
            <a:r>
              <a:rPr lang="en-US" sz="3200" dirty="0" smtClean="0"/>
              <a:t>Surging Glaciers</a:t>
            </a:r>
            <a:br>
              <a:rPr lang="en-US" sz="3200" dirty="0" smtClean="0"/>
            </a:br>
            <a:endParaRPr lang="en-US" sz="3200" dirty="0"/>
          </a:p>
        </p:txBody>
      </p:sp>
      <p:sp>
        <p:nvSpPr>
          <p:cNvPr id="3" name="Content Placeholder 2"/>
          <p:cNvSpPr>
            <a:spLocks noGrp="1"/>
          </p:cNvSpPr>
          <p:nvPr>
            <p:ph idx="1"/>
          </p:nvPr>
        </p:nvSpPr>
        <p:spPr>
          <a:xfrm>
            <a:off x="304800" y="685800"/>
            <a:ext cx="8610600" cy="5867400"/>
          </a:xfrm>
        </p:spPr>
        <p:txBody>
          <a:bodyPr>
            <a:normAutofit lnSpcReduction="10000"/>
          </a:bodyPr>
          <a:lstStyle/>
          <a:p>
            <a:pPr algn="just"/>
            <a:r>
              <a:rPr lang="en-US" b="1" dirty="0" smtClean="0"/>
              <a:t>Glacial surges</a:t>
            </a:r>
            <a:r>
              <a:rPr lang="en-US" dirty="0" smtClean="0"/>
              <a:t> are short-lived events where a glacier can advance substantially, moving at velocities up to 100 times faster than normal. Surging glaciers cluster around a few areas. High concentrations of surging glaciers occur in the Karakoram,  Pamir Mountains,  Svalbard,  the Canadian Arctic islands,  Alaska and Iceland.</a:t>
            </a:r>
          </a:p>
          <a:p>
            <a:pPr algn="just"/>
            <a:r>
              <a:rPr lang="en-US" dirty="0" smtClean="0"/>
              <a:t>Global warming is one of the factors for faster Surging glaciers and melting of mountain glaciers and ice sheets, with the exception of the Antarctic ice sheet that stores about 90 per cent of global ice.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dirty="0" smtClean="0"/>
              <a:t>Introduction</a:t>
            </a:r>
            <a:endParaRPr lang="en-US" sz="3200" dirty="0"/>
          </a:p>
        </p:txBody>
      </p:sp>
      <p:sp>
        <p:nvSpPr>
          <p:cNvPr id="3" name="Content Placeholder 2"/>
          <p:cNvSpPr>
            <a:spLocks noGrp="1"/>
          </p:cNvSpPr>
          <p:nvPr>
            <p:ph idx="1"/>
          </p:nvPr>
        </p:nvSpPr>
        <p:spPr>
          <a:xfrm>
            <a:off x="304800" y="838200"/>
            <a:ext cx="8610600" cy="5715000"/>
          </a:xfrm>
        </p:spPr>
        <p:txBody>
          <a:bodyPr>
            <a:normAutofit lnSpcReduction="10000"/>
          </a:bodyPr>
          <a:lstStyle/>
          <a:p>
            <a:pPr algn="just"/>
            <a:r>
              <a:rPr lang="en-US" dirty="0" smtClean="0"/>
              <a:t>Growing worldwide demand for energy, and problems of scarcity and environmental impact associated with conventional sources are at the base of a very probable energy crisis in the next two or three decades.</a:t>
            </a:r>
          </a:p>
          <a:p>
            <a:pPr algn="just"/>
            <a:r>
              <a:rPr lang="en-US" dirty="0" smtClean="0"/>
              <a:t> Petroleum is becoming increasingly expensive and scarce. </a:t>
            </a:r>
          </a:p>
          <a:p>
            <a:pPr algn="just"/>
            <a:r>
              <a:rPr lang="en-US" dirty="0" smtClean="0"/>
              <a:t>At the current rate of consumption, proven petroleum reserves will last about 40 more years, while those of natural gas will last around 60 years. Coal reserves will last approximately a century and a half</a:t>
            </a:r>
          </a:p>
          <a:p>
            <a:pPr algn="just"/>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334962"/>
          </a:xfrm>
        </p:spPr>
        <p:txBody>
          <a:bodyPr>
            <a:normAutofit/>
          </a:bodyPr>
          <a:lstStyle/>
          <a:p>
            <a:endParaRPr lang="en-US" sz="800"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0" y="304800"/>
            <a:ext cx="8991600" cy="6553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 cy="258762"/>
          </a:xfrm>
        </p:spPr>
        <p:txBody>
          <a:bodyPr>
            <a:normAutofit/>
          </a:bodyPr>
          <a:lstStyle/>
          <a:p>
            <a:endParaRPr lang="en-US" sz="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457200"/>
            <a:ext cx="8458199" cy="6400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800" cy="182562"/>
          </a:xfrm>
        </p:spPr>
        <p:txBody>
          <a:bodyPr>
            <a:normAutofit fontScale="90000"/>
          </a:bodyPr>
          <a:lstStyle/>
          <a:p>
            <a:endParaRPr lang="en-US" sz="800" dirty="0"/>
          </a:p>
        </p:txBody>
      </p:sp>
      <p:sp>
        <p:nvSpPr>
          <p:cNvPr id="3" name="Content Placeholder 2"/>
          <p:cNvSpPr>
            <a:spLocks noGrp="1"/>
          </p:cNvSpPr>
          <p:nvPr>
            <p:ph idx="1"/>
          </p:nvPr>
        </p:nvSpPr>
        <p:spPr>
          <a:xfrm>
            <a:off x="304800" y="609600"/>
            <a:ext cx="8686800" cy="6019800"/>
          </a:xfrm>
        </p:spPr>
        <p:txBody>
          <a:bodyPr/>
          <a:lstStyle/>
          <a:p>
            <a:pPr algn="just"/>
            <a:r>
              <a:rPr lang="en-US" dirty="0" smtClean="0"/>
              <a:t>significant reductions in greenhouse gas emissions can be achieved fairly rapidly and at relatively low cost by increasing the efficiency with which electricity is used and by expanding the deployment of existing renewable generation technologies. </a:t>
            </a:r>
          </a:p>
          <a:p>
            <a:pPr algn="just"/>
            <a:r>
              <a:rPr lang="en-US" dirty="0" smtClean="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381000"/>
          </a:xfrm>
        </p:spPr>
        <p:txBody>
          <a:bodyPr>
            <a:normAutofit fontScale="90000"/>
          </a:bodyPr>
          <a:lstStyle/>
          <a:p>
            <a:r>
              <a:rPr lang="en-US" dirty="0" smtClean="0"/>
              <a:t/>
            </a:r>
            <a:br>
              <a:rPr lang="en-US" dirty="0" smtClean="0"/>
            </a:br>
            <a:r>
              <a:rPr lang="en-US" sz="3600" dirty="0" smtClean="0"/>
              <a:t>Energy transition</a:t>
            </a:r>
            <a:r>
              <a:rPr lang="en-US" dirty="0" smtClean="0"/>
              <a:t/>
            </a:r>
            <a:br>
              <a:rPr lang="en-US" dirty="0" smtClean="0"/>
            </a:br>
            <a:endParaRPr lang="en-US" dirty="0" smtClean="0"/>
          </a:p>
        </p:txBody>
      </p:sp>
      <p:sp>
        <p:nvSpPr>
          <p:cNvPr id="31747" name="Rectangle 3"/>
          <p:cNvSpPr>
            <a:spLocks noGrp="1" noChangeArrowheads="1"/>
          </p:cNvSpPr>
          <p:nvPr>
            <p:ph type="body" idx="1"/>
          </p:nvPr>
        </p:nvSpPr>
        <p:spPr>
          <a:xfrm>
            <a:off x="304800" y="609600"/>
            <a:ext cx="8534400" cy="5867400"/>
          </a:xfrm>
        </p:spPr>
        <p:txBody>
          <a:bodyPr>
            <a:normAutofit/>
          </a:bodyPr>
          <a:lstStyle/>
          <a:p>
            <a:pPr lvl="1" eaLnBrk="1" hangingPunct="1"/>
            <a:r>
              <a:rPr lang="en-US" dirty="0" smtClean="0"/>
              <a:t>Shift in the sources of energy that satisfy the needs of an economy / society.</a:t>
            </a:r>
          </a:p>
          <a:p>
            <a:pPr lvl="1" eaLnBrk="1" hangingPunct="1"/>
            <a:r>
              <a:rPr lang="en-US" dirty="0" smtClean="0"/>
              <a:t>Linked with economic and technological development.</a:t>
            </a:r>
          </a:p>
          <a:p>
            <a:pPr lvl="1" eaLnBrk="1" hangingPunct="1"/>
            <a:r>
              <a:rPr lang="en-US" dirty="0" smtClean="0"/>
              <a:t>Linked with availability and/or remaining energy sources.</a:t>
            </a:r>
          </a:p>
          <a:p>
            <a:pPr lvl="1"/>
            <a:r>
              <a:rPr lang="en-US" dirty="0" smtClean="0"/>
              <a:t>low-carbon sources to safe and clean energy sources</a:t>
            </a:r>
          </a:p>
          <a:p>
            <a:pPr lvl="1" eaLnBrk="1" hangingPunct="1"/>
            <a:r>
              <a:rPr lang="en-US" dirty="0" smtClean="0"/>
              <a:t>From low efficiency to high efficiency.</a:t>
            </a:r>
          </a:p>
          <a:p>
            <a:pPr lvl="1" eaLnBrk="1" hangingPunct="1"/>
            <a:r>
              <a:rPr lang="en-US" dirty="0" smtClean="0"/>
              <a:t>From solids, to liquids and then gases:</a:t>
            </a:r>
          </a:p>
          <a:p>
            <a:pPr lvl="2" eaLnBrk="1" hangingPunct="1"/>
            <a:r>
              <a:rPr lang="en-US" dirty="0" smtClean="0"/>
              <a:t>Wood, Coal.</a:t>
            </a:r>
          </a:p>
          <a:p>
            <a:pPr lvl="2" eaLnBrk="1" hangingPunct="1"/>
            <a:r>
              <a:rPr lang="en-US" dirty="0" smtClean="0"/>
              <a:t>Oil.</a:t>
            </a:r>
          </a:p>
          <a:p>
            <a:pPr lvl="2" eaLnBrk="1" hangingPunct="1"/>
            <a:r>
              <a:rPr lang="en-US" dirty="0" smtClean="0"/>
              <a:t>Natural gas and hydrogen.</a:t>
            </a:r>
          </a:p>
        </p:txBody>
      </p:sp>
      <p:sp>
        <p:nvSpPr>
          <p:cNvPr id="857092" name="Rectangle 4"/>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pPr>
              <a:defRPr/>
            </a:pPr>
            <a:endParaRPr lang="en-US" sz="6600" dirty="0">
              <a:solidFill>
                <a:schemeClr val="hlink"/>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2800" dirty="0" smtClean="0"/>
              <a:t>A dual strategy is needed to solve</a:t>
            </a:r>
            <a:br>
              <a:rPr lang="en-US" sz="2800" dirty="0" smtClean="0"/>
            </a:br>
            <a:r>
              <a:rPr lang="en-US" sz="2800" dirty="0" smtClean="0"/>
              <a:t>the energy problem:</a:t>
            </a:r>
            <a:endParaRPr lang="en-US" sz="2800" dirty="0"/>
          </a:p>
        </p:txBody>
      </p:sp>
      <p:sp>
        <p:nvSpPr>
          <p:cNvPr id="3" name="Content Placeholder 2"/>
          <p:cNvSpPr>
            <a:spLocks noGrp="1"/>
          </p:cNvSpPr>
          <p:nvPr>
            <p:ph idx="1"/>
          </p:nvPr>
        </p:nvSpPr>
        <p:spPr>
          <a:xfrm>
            <a:off x="304800" y="990600"/>
            <a:ext cx="8610600" cy="5715000"/>
          </a:xfrm>
        </p:spPr>
        <p:txBody>
          <a:bodyPr>
            <a:noAutofit/>
          </a:bodyPr>
          <a:lstStyle/>
          <a:p>
            <a:pPr algn="just">
              <a:buNone/>
            </a:pPr>
            <a:r>
              <a:rPr lang="en-US" sz="2900" dirty="0" smtClean="0"/>
              <a:t>1) Maximize energy efficiency and minimize energy use.</a:t>
            </a:r>
          </a:p>
          <a:p>
            <a:pPr algn="just">
              <a:buNone/>
            </a:pPr>
            <a:r>
              <a:rPr lang="en-US" sz="2900" dirty="0" smtClean="0"/>
              <a:t>2) Develop new sources of clean energy</a:t>
            </a:r>
          </a:p>
          <a:p>
            <a:pPr algn="just">
              <a:buFont typeface="Wingdings" pitchFamily="2" charset="2"/>
              <a:buChar char="Ø"/>
            </a:pPr>
            <a:r>
              <a:rPr lang="en-US" sz="2900" dirty="0" smtClean="0"/>
              <a:t>Potential supply-side solutions to the Energy Problem</a:t>
            </a:r>
          </a:p>
          <a:p>
            <a:pPr>
              <a:buNone/>
            </a:pPr>
            <a:r>
              <a:rPr lang="en-US" sz="2900" dirty="0" smtClean="0"/>
              <a:t>• Coal, tar sands, shale oil, …</a:t>
            </a:r>
          </a:p>
          <a:p>
            <a:pPr>
              <a:buNone/>
            </a:pPr>
            <a:r>
              <a:rPr lang="en-US" sz="2900" dirty="0" smtClean="0"/>
              <a:t>• Fusion</a:t>
            </a:r>
          </a:p>
          <a:p>
            <a:pPr>
              <a:buNone/>
            </a:pPr>
            <a:r>
              <a:rPr lang="en-US" sz="2900" dirty="0" smtClean="0"/>
              <a:t>• Fission</a:t>
            </a:r>
          </a:p>
          <a:p>
            <a:pPr>
              <a:buNone/>
            </a:pPr>
            <a:r>
              <a:rPr lang="en-US" sz="2900" dirty="0" smtClean="0"/>
              <a:t>• Wind</a:t>
            </a:r>
          </a:p>
          <a:p>
            <a:pPr>
              <a:buNone/>
            </a:pPr>
            <a:r>
              <a:rPr lang="en-US" sz="2900" dirty="0" smtClean="0"/>
              <a:t>• Solar photocell and thermal</a:t>
            </a:r>
          </a:p>
          <a:p>
            <a:pPr>
              <a:buNone/>
            </a:pPr>
            <a:r>
              <a:rPr lang="en-US" sz="2900" dirty="0" smtClean="0"/>
              <a:t>• Bio-mass</a:t>
            </a:r>
          </a:p>
          <a:p>
            <a:pPr>
              <a:buNone/>
            </a:pPr>
            <a:r>
              <a:rPr lang="en-US" sz="2900" dirty="0" smtClean="0"/>
              <a:t>• Energy storage</a:t>
            </a:r>
            <a:endParaRPr lang="en-US" sz="2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The challenging transition to new energy sources--no silver bullet</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304800" y="1371600"/>
            <a:ext cx="8534400" cy="5257800"/>
          </a:xfrm>
        </p:spPr>
        <p:txBody>
          <a:bodyPr>
            <a:normAutofit fontScale="92500" lnSpcReduction="10000"/>
          </a:bodyPr>
          <a:lstStyle/>
          <a:p>
            <a:pPr algn="just"/>
            <a:r>
              <a:rPr lang="en-US" dirty="0" smtClean="0"/>
              <a:t>A number of technological options exist in facilitating the transition to a low-carbon (low-C) economy and considerable excitement about the growing importance of renewable technologies in the future energy mix.</a:t>
            </a:r>
          </a:p>
          <a:p>
            <a:pPr algn="just"/>
            <a:r>
              <a:rPr lang="en-US" dirty="0" smtClean="0"/>
              <a:t>Should emphasis a significant portion of electricity generation from renewable to reduce greenhouse gas emissions and to curb damaging local pollutants.  </a:t>
            </a:r>
          </a:p>
          <a:p>
            <a:pPr algn="just"/>
            <a:r>
              <a:rPr lang="en-US" dirty="0" smtClean="0"/>
              <a:t>The transition to a renewable energy system will be challenging because of problems of intermittency. </a:t>
            </a:r>
          </a:p>
          <a:p>
            <a:pPr algn="just"/>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411162"/>
          </a:xfrm>
        </p:spPr>
        <p:txBody>
          <a:bodyPr>
            <a:normAutofit/>
          </a:bodyPr>
          <a:lstStyle/>
          <a:p>
            <a:endParaRPr lang="en-US" sz="800" dirty="0"/>
          </a:p>
        </p:txBody>
      </p:sp>
      <p:sp>
        <p:nvSpPr>
          <p:cNvPr id="3" name="Content Placeholder 2"/>
          <p:cNvSpPr>
            <a:spLocks noGrp="1"/>
          </p:cNvSpPr>
          <p:nvPr>
            <p:ph idx="1"/>
          </p:nvPr>
        </p:nvSpPr>
        <p:spPr>
          <a:xfrm>
            <a:off x="304800" y="457200"/>
            <a:ext cx="8686800" cy="6172200"/>
          </a:xfrm>
        </p:spPr>
        <p:txBody>
          <a:bodyPr>
            <a:normAutofit/>
          </a:bodyPr>
          <a:lstStyle/>
          <a:p>
            <a:pPr algn="just"/>
            <a:r>
              <a:rPr lang="en-US" dirty="0" smtClean="0"/>
              <a:t>However, there are highly divergent views on their economic, social, and environmental implications.</a:t>
            </a:r>
          </a:p>
          <a:p>
            <a:pPr algn="just"/>
            <a:r>
              <a:rPr lang="en-US" dirty="0" smtClean="0"/>
              <a:t>Hydropower is cost effective in a number of locations, but utilization of potential new sites is likely to be limited given that these sites are often less accessible and precious for environmental and social reasons. </a:t>
            </a:r>
          </a:p>
          <a:p>
            <a:pPr algn="just"/>
            <a:r>
              <a:rPr lang="en-US" dirty="0" smtClean="0"/>
              <a:t> On a longer scale, nuclear fusion will be part of a catalog of more sustainable energy sources and a powerful program is being developed on an international scale. </a:t>
            </a:r>
          </a:p>
          <a:p>
            <a:pPr algn="just"/>
            <a:endParaRPr lang="en-US" dirty="0" smtClean="0"/>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 cy="533400"/>
          </a:xfrm>
        </p:spPr>
        <p:txBody>
          <a:bodyPr>
            <a:normAutofit/>
          </a:bodyPr>
          <a:lstStyle/>
          <a:p>
            <a:endParaRPr lang="en-US" sz="800" dirty="0"/>
          </a:p>
        </p:txBody>
      </p:sp>
      <p:sp>
        <p:nvSpPr>
          <p:cNvPr id="3" name="Content Placeholder 2"/>
          <p:cNvSpPr>
            <a:spLocks noGrp="1"/>
          </p:cNvSpPr>
          <p:nvPr>
            <p:ph idx="1"/>
          </p:nvPr>
        </p:nvSpPr>
        <p:spPr>
          <a:xfrm>
            <a:off x="304800" y="685800"/>
            <a:ext cx="8686800" cy="5943600"/>
          </a:xfrm>
        </p:spPr>
        <p:txBody>
          <a:bodyPr>
            <a:normAutofit/>
          </a:bodyPr>
          <a:lstStyle/>
          <a:p>
            <a:pPr algn="just"/>
            <a:r>
              <a:rPr lang="en-US" dirty="0" smtClean="0"/>
              <a:t>In Europe, 30% of electricity is nuclear fission, while in Spain it is 20%.</a:t>
            </a:r>
          </a:p>
          <a:p>
            <a:pPr algn="just"/>
            <a:r>
              <a:rPr lang="en-US" dirty="0" smtClean="0"/>
              <a:t>The crucial challenges in the nuclear sector are the treatment of residues.</a:t>
            </a:r>
          </a:p>
          <a:p>
            <a:pPr algn="just"/>
            <a:r>
              <a:rPr lang="en-US" dirty="0" smtClean="0"/>
              <a:t>The most promising renewable technology is wind power, which is already near commercial viability and is achieving high penetration rates in some countries (for example Denmark, Germany and Spain).</a:t>
            </a:r>
          </a:p>
          <a:p>
            <a:pPr algn="just"/>
            <a:r>
              <a:rPr lang="en-US" dirty="0" smtClean="0"/>
              <a:t>solar </a:t>
            </a:r>
            <a:r>
              <a:rPr lang="en-US" dirty="0" err="1" smtClean="0"/>
              <a:t>photovoltaics</a:t>
            </a:r>
            <a:r>
              <a:rPr lang="en-US" dirty="0" smtClean="0"/>
              <a:t> are still unfavorable.</a:t>
            </a:r>
          </a:p>
          <a:p>
            <a:pPr algn="just"/>
            <a:endParaRPr lang="en-US" dirty="0" smtClean="0"/>
          </a:p>
          <a:p>
            <a:pPr algn="just"/>
            <a:endParaRPr lang="en-US" dirty="0" smtClean="0"/>
          </a:p>
          <a:p>
            <a:pPr algn="just"/>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 cy="334962"/>
          </a:xfrm>
        </p:spPr>
        <p:txBody>
          <a:bodyPr>
            <a:normAutofit/>
          </a:bodyPr>
          <a:lstStyle/>
          <a:p>
            <a:endParaRPr lang="en-US" sz="800" dirty="0"/>
          </a:p>
        </p:txBody>
      </p:sp>
      <p:sp>
        <p:nvSpPr>
          <p:cNvPr id="3" name="Content Placeholder 2"/>
          <p:cNvSpPr>
            <a:spLocks noGrp="1"/>
          </p:cNvSpPr>
          <p:nvPr>
            <p:ph idx="1"/>
          </p:nvPr>
        </p:nvSpPr>
        <p:spPr>
          <a:xfrm>
            <a:off x="304800" y="457200"/>
            <a:ext cx="8610600" cy="6172200"/>
          </a:xfrm>
        </p:spPr>
        <p:txBody>
          <a:bodyPr>
            <a:normAutofit/>
          </a:bodyPr>
          <a:lstStyle/>
          <a:p>
            <a:pPr algn="just"/>
            <a:r>
              <a:rPr lang="en-US" dirty="0" smtClean="0"/>
              <a:t>The second transforms radiant energy into high-temperature heat, which is then turned into electricity using a conventional turbine. That is known as thermoelectric solar energy.</a:t>
            </a:r>
            <a:endParaRPr lang="en-US" b="1" dirty="0" smtClean="0"/>
          </a:p>
          <a:p>
            <a:pPr algn="just"/>
            <a:r>
              <a:rPr lang="en-US" b="1" dirty="0" smtClean="0"/>
              <a:t>Germany</a:t>
            </a:r>
            <a:r>
              <a:rPr lang="en-US" dirty="0" smtClean="0"/>
              <a:t> is the continent's leading producer of </a:t>
            </a:r>
            <a:r>
              <a:rPr lang="en-US" b="1" dirty="0" smtClean="0"/>
              <a:t>solar</a:t>
            </a:r>
            <a:r>
              <a:rPr lang="en-US" dirty="0" smtClean="0"/>
              <a:t> energy with an </a:t>
            </a:r>
            <a:r>
              <a:rPr lang="en-US" b="1" dirty="0" smtClean="0"/>
              <a:t>installed capacity</a:t>
            </a:r>
            <a:r>
              <a:rPr lang="en-US" dirty="0" smtClean="0"/>
              <a:t> of 45.9GW in 2018.</a:t>
            </a:r>
          </a:p>
          <a:p>
            <a:pPr algn="just"/>
            <a:r>
              <a:rPr lang="en-US" dirty="0" smtClean="0"/>
              <a:t>In Spain  cumulative total solar power installed was 7,011 MW, of which 4,707 MW were solar PV installations. </a:t>
            </a:r>
          </a:p>
          <a:p>
            <a:pPr algn="just"/>
            <a:endParaRPr lang="en-US" dirty="0" smtClean="0"/>
          </a:p>
          <a:p>
            <a:pPr algn="just"/>
            <a:endParaRPr lang="en-US" dirty="0" smtClean="0"/>
          </a:p>
          <a:p>
            <a:pPr algn="just"/>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 cy="152400"/>
          </a:xfrm>
        </p:spPr>
        <p:txBody>
          <a:bodyPr>
            <a:normAutofit fontScale="90000"/>
          </a:bodyPr>
          <a:lstStyle/>
          <a:p>
            <a:endParaRPr lang="en-US" sz="800" dirty="0"/>
          </a:p>
        </p:txBody>
      </p:sp>
      <p:sp>
        <p:nvSpPr>
          <p:cNvPr id="3" name="Content Placeholder 2"/>
          <p:cNvSpPr>
            <a:spLocks noGrp="1"/>
          </p:cNvSpPr>
          <p:nvPr>
            <p:ph idx="1"/>
          </p:nvPr>
        </p:nvSpPr>
        <p:spPr>
          <a:xfrm>
            <a:off x="228600" y="381000"/>
            <a:ext cx="8686800" cy="6172200"/>
          </a:xfrm>
        </p:spPr>
        <p:txBody>
          <a:bodyPr>
            <a:normAutofit lnSpcReduction="10000"/>
          </a:bodyPr>
          <a:lstStyle/>
          <a:p>
            <a:pPr algn="just"/>
            <a:r>
              <a:rPr lang="en-US" dirty="0" smtClean="0"/>
              <a:t>A possible alternative is the use of </a:t>
            </a:r>
            <a:r>
              <a:rPr lang="en-US" dirty="0" err="1" smtClean="0"/>
              <a:t>biofuels—bioethanol</a:t>
            </a:r>
            <a:r>
              <a:rPr lang="en-US" dirty="0" smtClean="0"/>
              <a:t> and biodiesel—to at least partially replace conventional fuels. </a:t>
            </a:r>
          </a:p>
          <a:p>
            <a:pPr algn="just"/>
            <a:r>
              <a:rPr lang="en-US" dirty="0" smtClean="0"/>
              <a:t>expansion of </a:t>
            </a:r>
            <a:r>
              <a:rPr lang="en-US" dirty="0" err="1" smtClean="0"/>
              <a:t>biofuels</a:t>
            </a:r>
            <a:r>
              <a:rPr lang="en-US" dirty="0" smtClean="0"/>
              <a:t> would require vast land areas for cultivation in competition with increasing food production.</a:t>
            </a:r>
          </a:p>
          <a:p>
            <a:pPr algn="just"/>
            <a:r>
              <a:rPr lang="en-US" dirty="0" smtClean="0"/>
              <a:t>In case of </a:t>
            </a:r>
            <a:r>
              <a:rPr lang="en-US" dirty="0" err="1" smtClean="0"/>
              <a:t>bioethanol</a:t>
            </a:r>
            <a:r>
              <a:rPr lang="en-US" dirty="0" smtClean="0"/>
              <a:t> production, corn is widely used to make ethanol, while wheat and barley are employed in marginal amounts with regard to total production. Rice is not used at all.</a:t>
            </a:r>
          </a:p>
          <a:p>
            <a:pPr algn="just"/>
            <a:r>
              <a:rPr lang="en-US" dirty="0" smtClean="0"/>
              <a:t>About half of the current production of </a:t>
            </a:r>
            <a:r>
              <a:rPr lang="en-US" dirty="0" err="1" smtClean="0"/>
              <a:t>bioethanol</a:t>
            </a:r>
            <a:r>
              <a:rPr lang="en-US" dirty="0" smtClean="0"/>
              <a:t> comes from Brazilian sugarcane, and the price of sugar has not risen at all.</a:t>
            </a:r>
            <a:endParaRPr lang="en-US" b="1" dirty="0" smtClean="0"/>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 cy="411162"/>
          </a:xfrm>
        </p:spPr>
        <p:txBody>
          <a:bodyPr>
            <a:normAutofit/>
          </a:bodyPr>
          <a:lstStyle/>
          <a:p>
            <a:endParaRPr lang="en-US" sz="800" dirty="0"/>
          </a:p>
        </p:txBody>
      </p:sp>
      <p:sp>
        <p:nvSpPr>
          <p:cNvPr id="3" name="Content Placeholder 2"/>
          <p:cNvSpPr>
            <a:spLocks noGrp="1"/>
          </p:cNvSpPr>
          <p:nvPr>
            <p:ph idx="1"/>
          </p:nvPr>
        </p:nvSpPr>
        <p:spPr>
          <a:xfrm>
            <a:off x="457200" y="533400"/>
            <a:ext cx="8382000" cy="6096000"/>
          </a:xfrm>
        </p:spPr>
        <p:txBody>
          <a:bodyPr>
            <a:normAutofit fontScale="92500"/>
          </a:bodyPr>
          <a:lstStyle/>
          <a:p>
            <a:pPr algn="just"/>
            <a:r>
              <a:rPr lang="en-US" sz="3600" dirty="0" smtClean="0"/>
              <a:t>Current nuclear installations will have reached the end of their useful life. And it is not clear, especially in Europe, whether the power they will no longer provide when shut down, will be supplied by new nuclear plants.</a:t>
            </a:r>
          </a:p>
          <a:p>
            <a:pPr algn="just"/>
            <a:r>
              <a:rPr lang="en-US" sz="3600" dirty="0" smtClean="0"/>
              <a:t>The climatic effects of massive use of all fossil fuels, are releasing large amounts of carbon dioxide, a greenhouse gas, into the air. </a:t>
            </a:r>
          </a:p>
          <a:p>
            <a:pPr algn="just"/>
            <a:r>
              <a:rPr lang="en-US" sz="3600" dirty="0" smtClean="0"/>
              <a:t>Greenhouse gases trap heat in our atmosphere, causing global warming.</a:t>
            </a:r>
          </a:p>
          <a:p>
            <a:pPr algn="just"/>
            <a:endParaRPr lang="en-US" sz="3600" dirty="0" smtClean="0"/>
          </a:p>
          <a:p>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 cy="182562"/>
          </a:xfrm>
        </p:spPr>
        <p:txBody>
          <a:bodyPr>
            <a:normAutofit fontScale="90000"/>
          </a:bodyPr>
          <a:lstStyle/>
          <a:p>
            <a:endParaRPr lang="en-US" sz="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3400" y="609600"/>
            <a:ext cx="8077200" cy="5943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152400"/>
          </a:xfrm>
        </p:spPr>
        <p:txBody>
          <a:bodyPr>
            <a:normAutofit fontScale="90000"/>
          </a:bodyPr>
          <a:lstStyle/>
          <a:p>
            <a:endParaRPr lang="en-US" sz="800" dirty="0"/>
          </a:p>
        </p:txBody>
      </p:sp>
      <p:sp>
        <p:nvSpPr>
          <p:cNvPr id="3" name="Content Placeholder 2"/>
          <p:cNvSpPr>
            <a:spLocks noGrp="1"/>
          </p:cNvSpPr>
          <p:nvPr>
            <p:ph idx="1"/>
          </p:nvPr>
        </p:nvSpPr>
        <p:spPr>
          <a:xfrm>
            <a:off x="304800" y="304800"/>
            <a:ext cx="8610600" cy="6324600"/>
          </a:xfrm>
        </p:spPr>
        <p:txBody>
          <a:bodyPr>
            <a:normAutofit fontScale="92500" lnSpcReduction="10000"/>
          </a:bodyPr>
          <a:lstStyle/>
          <a:p>
            <a:pPr algn="just"/>
            <a:r>
              <a:rPr lang="en-US" dirty="0" smtClean="0"/>
              <a:t>However making ethanol from grains is the worst possible solution, because of its impact on food production and because of its poor energy yield. </a:t>
            </a:r>
          </a:p>
          <a:p>
            <a:pPr algn="just"/>
            <a:r>
              <a:rPr lang="en-US" dirty="0" smtClean="0"/>
              <a:t>On the other hand, the energy yield of sugar cane is much higher, This is called second-generation ethanol.</a:t>
            </a:r>
          </a:p>
          <a:p>
            <a:pPr algn="just"/>
            <a:r>
              <a:rPr lang="en-US" dirty="0" smtClean="0"/>
              <a:t>The third challenge, then, is to perfect the already existing technology to produce second-generation </a:t>
            </a:r>
            <a:r>
              <a:rPr lang="en-US" dirty="0" err="1" smtClean="0"/>
              <a:t>biofuels</a:t>
            </a:r>
            <a:r>
              <a:rPr lang="en-US" dirty="0" smtClean="0"/>
              <a:t> on a level useful to industry.</a:t>
            </a:r>
          </a:p>
          <a:p>
            <a:pPr algn="just"/>
            <a:r>
              <a:rPr lang="en-US" dirty="0" smtClean="0"/>
              <a:t>Globally some pilot plants are already experimenting with various processes for generating ethanol from the sort of biomass that has no effect on food, requires less energy cost, and has less environmental drawbacks.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 cy="182562"/>
          </a:xfrm>
        </p:spPr>
        <p:txBody>
          <a:bodyPr>
            <a:normAutofit fontScale="90000"/>
          </a:bodyPr>
          <a:lstStyle/>
          <a:p>
            <a:endParaRPr lang="en-US" sz="800" dirty="0"/>
          </a:p>
        </p:txBody>
      </p:sp>
      <p:sp>
        <p:nvSpPr>
          <p:cNvPr id="3" name="Content Placeholder 2"/>
          <p:cNvSpPr>
            <a:spLocks noGrp="1"/>
          </p:cNvSpPr>
          <p:nvPr>
            <p:ph idx="1"/>
          </p:nvPr>
        </p:nvSpPr>
        <p:spPr>
          <a:xfrm>
            <a:off x="304800" y="381000"/>
            <a:ext cx="8686800" cy="6248400"/>
          </a:xfrm>
        </p:spPr>
        <p:txBody>
          <a:bodyPr>
            <a:normAutofit/>
          </a:bodyPr>
          <a:lstStyle/>
          <a:p>
            <a:pPr algn="just"/>
            <a:r>
              <a:rPr lang="en-US" dirty="0" smtClean="0"/>
              <a:t>Thus , cane ethanol and second-generation </a:t>
            </a:r>
            <a:r>
              <a:rPr lang="en-US" dirty="0" err="1" smtClean="0"/>
              <a:t>biofuels</a:t>
            </a:r>
            <a:r>
              <a:rPr lang="en-US" dirty="0" smtClean="0"/>
              <a:t> could partially diminish petroleum dependence in the transportation sector.</a:t>
            </a:r>
          </a:p>
          <a:p>
            <a:pPr algn="just"/>
            <a:r>
              <a:rPr lang="en-US" dirty="0" smtClean="0"/>
              <a:t>Another option is to turn to electric vehicles, first as hybrids and later purely electric. in the long run.</a:t>
            </a:r>
          </a:p>
          <a:p>
            <a:pPr algn="just"/>
            <a:r>
              <a:rPr lang="en-US" dirty="0" smtClean="0"/>
              <a:t>Intense research into new devices for storing electricity is currently under way and will allow the construction of electric vehicles with adequate performance. </a:t>
            </a:r>
          </a:p>
          <a:p>
            <a:pPr algn="just"/>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basic energy source continues to be coal due to its abundance and its distribution on almost all continents.</a:t>
            </a:r>
          </a:p>
          <a:p>
            <a:pPr algn="just"/>
            <a:r>
              <a:rPr lang="en-US" dirty="0" smtClean="0"/>
              <a:t>if we want to continue using coal as an energy source, we must develop procedures to eliminate or at least limit atmospheric CO2 emissions (the other emissions are already controlled right in the power plants). This is known as Coal Cartridge Systems (CCS)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43000" cy="411162"/>
          </a:xfrm>
        </p:spPr>
        <p:txBody>
          <a:bodyPr>
            <a:normAutofit/>
          </a:bodyPr>
          <a:lstStyle/>
          <a:p>
            <a:endParaRPr lang="en-US" sz="800" dirty="0"/>
          </a:p>
        </p:txBody>
      </p:sp>
      <p:sp>
        <p:nvSpPr>
          <p:cNvPr id="3" name="Content Placeholder 2"/>
          <p:cNvSpPr>
            <a:spLocks noGrp="1"/>
          </p:cNvSpPr>
          <p:nvPr>
            <p:ph idx="1"/>
          </p:nvPr>
        </p:nvSpPr>
        <p:spPr>
          <a:xfrm>
            <a:off x="228600" y="609600"/>
            <a:ext cx="8686800" cy="5867400"/>
          </a:xfrm>
        </p:spPr>
        <p:txBody>
          <a:bodyPr>
            <a:normAutofit/>
          </a:bodyPr>
          <a:lstStyle/>
          <a:p>
            <a:pPr algn="just"/>
            <a:r>
              <a:rPr lang="en-US" dirty="0" smtClean="0"/>
              <a:t>many developing countries have a substantial wind resource (Central America, Chile, Brazil, Pakistan, Mexico, Mongolia). </a:t>
            </a:r>
          </a:p>
          <a:p>
            <a:pPr algn="just"/>
            <a:r>
              <a:rPr lang="en-US" dirty="0" smtClean="0"/>
              <a:t>Fossil fuels can be </a:t>
            </a:r>
            <a:r>
              <a:rPr lang="en-US" dirty="0" err="1" smtClean="0"/>
              <a:t>decarbonized</a:t>
            </a:r>
            <a:r>
              <a:rPr lang="en-US" dirty="0" smtClean="0"/>
              <a:t>, but the underlying technology is in the early stages of development and is clouded by large uncertainties.</a:t>
            </a:r>
          </a:p>
          <a:p>
            <a:pPr algn="just"/>
            <a:r>
              <a:rPr lang="en-US" dirty="0" smtClean="0"/>
              <a:t>CCS is doubly capital intensive, both in terms of the extra equipment to handle the carbon dioxide and the lowered efficiency of the overall plant.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 cy="334962"/>
          </a:xfrm>
        </p:spPr>
        <p:txBody>
          <a:bodyPr>
            <a:normAutofit/>
          </a:bodyPr>
          <a:lstStyle/>
          <a:p>
            <a:endParaRPr lang="en-US" sz="800" dirty="0"/>
          </a:p>
        </p:txBody>
      </p:sp>
      <p:sp>
        <p:nvSpPr>
          <p:cNvPr id="3" name="Content Placeholder 2"/>
          <p:cNvSpPr>
            <a:spLocks noGrp="1"/>
          </p:cNvSpPr>
          <p:nvPr>
            <p:ph idx="1"/>
          </p:nvPr>
        </p:nvSpPr>
        <p:spPr>
          <a:xfrm>
            <a:off x="228600" y="381000"/>
            <a:ext cx="8686800" cy="6324600"/>
          </a:xfrm>
        </p:spPr>
        <p:txBody>
          <a:bodyPr>
            <a:normAutofit lnSpcReduction="10000"/>
          </a:bodyPr>
          <a:lstStyle/>
          <a:p>
            <a:pPr algn="just">
              <a:buFont typeface="Wingdings" pitchFamily="2" charset="2"/>
              <a:buChar char="Ø"/>
            </a:pPr>
            <a:r>
              <a:rPr lang="en-US" dirty="0" smtClean="0"/>
              <a:t>Current cost projections suggest CCS would not be economically feasible in the US in the absence of greenhouse gas policies that are comparable to a US$50/tCO2 tax on coal to be commercial. </a:t>
            </a:r>
          </a:p>
          <a:p>
            <a:pPr algn="just">
              <a:buFont typeface="Wingdings" pitchFamily="2" charset="2"/>
              <a:buChar char="Ø"/>
            </a:pPr>
            <a:r>
              <a:rPr lang="en-US" dirty="0" smtClean="0"/>
              <a:t>That carbon price would need to be higher where coal costs and quality are lower, as in South Africa, China and India, thus making CCS costlier than some other low-C options.</a:t>
            </a:r>
          </a:p>
          <a:p>
            <a:pPr algn="just">
              <a:buFont typeface="Wingdings" pitchFamily="2" charset="2"/>
              <a:buChar char="Ø"/>
            </a:pPr>
            <a:r>
              <a:rPr lang="en-US" dirty="0" smtClean="0"/>
              <a:t>Nuclear power can deliver low-C electricity in bulk, reliably and without intermittency, and it has a very small land take in contrast to </a:t>
            </a:r>
            <a:r>
              <a:rPr lang="en-US" dirty="0" err="1" smtClean="0"/>
              <a:t>renewables</a:t>
            </a:r>
            <a:r>
              <a:rPr lang="en-US" dirty="0" smtClean="0"/>
              <a:t> but still can be cost-competitive with other large-scale low-C alternatives.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304800"/>
          </a:xfrm>
        </p:spPr>
        <p:txBody>
          <a:bodyPr>
            <a:normAutofit/>
          </a:bodyPr>
          <a:lstStyle/>
          <a:p>
            <a:endParaRPr lang="en-US" sz="800" dirty="0"/>
          </a:p>
        </p:txBody>
      </p:sp>
      <p:sp>
        <p:nvSpPr>
          <p:cNvPr id="3" name="Content Placeholder 2"/>
          <p:cNvSpPr>
            <a:spLocks noGrp="1"/>
          </p:cNvSpPr>
          <p:nvPr>
            <p:ph idx="1"/>
          </p:nvPr>
        </p:nvSpPr>
        <p:spPr>
          <a:xfrm>
            <a:off x="228600" y="304800"/>
            <a:ext cx="8686800" cy="6324600"/>
          </a:xfrm>
        </p:spPr>
        <p:txBody>
          <a:bodyPr/>
          <a:lstStyle/>
          <a:p>
            <a:pPr algn="just"/>
            <a:r>
              <a:rPr lang="en-US" dirty="0" smtClean="0"/>
              <a:t>Besides, nuclear power is a complex and any human lapses and errors in its deployment can have ecological and social impacts that are catastrophic and irreversible.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r>
              <a:rPr lang="en-US" sz="3200" dirty="0" smtClean="0"/>
              <a:t/>
            </a:r>
            <a:br>
              <a:rPr lang="en-US" sz="3200" dirty="0" smtClean="0"/>
            </a:br>
            <a:r>
              <a:rPr lang="en-US" sz="3200" dirty="0" smtClean="0"/>
              <a:t>The Geopolitics of Renewable Energy</a:t>
            </a:r>
            <a:br>
              <a:rPr lang="en-US" sz="3200" dirty="0" smtClean="0"/>
            </a:br>
            <a:endParaRPr lang="en-US" sz="3200" dirty="0"/>
          </a:p>
        </p:txBody>
      </p:sp>
      <p:sp>
        <p:nvSpPr>
          <p:cNvPr id="3" name="Content Placeholder 2"/>
          <p:cNvSpPr>
            <a:spLocks noGrp="1"/>
          </p:cNvSpPr>
          <p:nvPr>
            <p:ph idx="1"/>
          </p:nvPr>
        </p:nvSpPr>
        <p:spPr>
          <a:xfrm>
            <a:off x="152400" y="685800"/>
            <a:ext cx="8839200" cy="5943600"/>
          </a:xfrm>
        </p:spPr>
        <p:txBody>
          <a:bodyPr/>
          <a:lstStyle/>
          <a:p>
            <a:pPr indent="0" algn="just">
              <a:lnSpc>
                <a:spcPct val="150000"/>
              </a:lnSpc>
            </a:pPr>
            <a:r>
              <a:rPr lang="en-US" dirty="0" smtClean="0"/>
              <a:t>To the extent that renewable energy reduces demand for oil and gas, there could be significant geopolitical consequences. For oil and gas producers, the decline in revenue generated from fossil fuel </a:t>
            </a:r>
            <a:r>
              <a:rPr lang="en-US" b="1" dirty="0" smtClean="0"/>
              <a:t>energy</a:t>
            </a:r>
            <a:r>
              <a:rPr lang="en-US" dirty="0" smtClean="0"/>
              <a:t> exports can provide an impetus for political reform and economic diversification.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Reforming Market Design </a:t>
            </a:r>
            <a:endParaRPr lang="en-US" dirty="0"/>
          </a:p>
        </p:txBody>
      </p:sp>
      <p:sp>
        <p:nvSpPr>
          <p:cNvPr id="3" name="Content Placeholder 2"/>
          <p:cNvSpPr>
            <a:spLocks noGrp="1"/>
          </p:cNvSpPr>
          <p:nvPr>
            <p:ph idx="1"/>
          </p:nvPr>
        </p:nvSpPr>
        <p:spPr>
          <a:xfrm>
            <a:off x="228600" y="1219200"/>
            <a:ext cx="8686800" cy="5486400"/>
          </a:xfrm>
        </p:spPr>
        <p:txBody>
          <a:bodyPr>
            <a:normAutofit/>
          </a:bodyPr>
          <a:lstStyle/>
          <a:p>
            <a:pPr algn="just"/>
            <a:r>
              <a:rPr lang="en-US" dirty="0" smtClean="0"/>
              <a:t>The organizational and regulatory frameworks are not conducive to supporting large-scale deployment of low-C technologies.</a:t>
            </a:r>
          </a:p>
          <a:p>
            <a:pPr algn="just"/>
            <a:r>
              <a:rPr lang="en-US" dirty="0" smtClean="0"/>
              <a:t>low-C generation options will require substantial new investment in transmission capacity and considerably larger reserve generation capacity.</a:t>
            </a:r>
          </a:p>
          <a:p>
            <a:pPr algn="just"/>
            <a:r>
              <a:rPr lang="en-US" dirty="0" smtClean="0"/>
              <a:t>None of the above is assured by current electricity sector policies in most countries.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 cy="106362"/>
          </a:xfrm>
        </p:spPr>
        <p:txBody>
          <a:bodyPr>
            <a:normAutofit fontScale="90000"/>
          </a:bodyPr>
          <a:lstStyle/>
          <a:p>
            <a:endParaRPr lang="en-US" sz="800" dirty="0"/>
          </a:p>
        </p:txBody>
      </p:sp>
      <p:sp>
        <p:nvSpPr>
          <p:cNvPr id="3" name="Content Placeholder 2"/>
          <p:cNvSpPr>
            <a:spLocks noGrp="1"/>
          </p:cNvSpPr>
          <p:nvPr>
            <p:ph idx="1"/>
          </p:nvPr>
        </p:nvSpPr>
        <p:spPr>
          <a:xfrm>
            <a:off x="228600" y="381000"/>
            <a:ext cx="8763000" cy="6096000"/>
          </a:xfrm>
        </p:spPr>
        <p:txBody>
          <a:bodyPr/>
          <a:lstStyle/>
          <a:p>
            <a:r>
              <a:rPr lang="en-US" dirty="0" smtClean="0"/>
              <a:t>Liberalized electricity systems with more flexible regulation and greater reliance on market forces for generation have been justified on the basis of producing more economically efficient outcomes.</a:t>
            </a:r>
          </a:p>
          <a:p>
            <a:pPr algn="just"/>
            <a:r>
              <a:rPr lang="en-US" dirty="0" smtClean="0"/>
              <a:t>There is profound implications for the adequacy and </a:t>
            </a:r>
            <a:r>
              <a:rPr lang="en-US" dirty="0" err="1" smtClean="0"/>
              <a:t>locational</a:t>
            </a:r>
            <a:r>
              <a:rPr lang="en-US" dirty="0" smtClean="0"/>
              <a:t> efficiency of new transmission and generating capacities. However there is a question whether transmission investment will be adequate, timely, and efficiently used.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2392362"/>
          </a:xfrm>
        </p:spPr>
        <p:txBody>
          <a:bodyPr>
            <a:noAutofit/>
          </a:bodyPr>
          <a:lstStyle/>
          <a:p>
            <a:pPr algn="just"/>
            <a:r>
              <a:rPr lang="en-US" sz="2200" dirty="0" smtClean="0"/>
              <a:t>The world's main primary energy sources consisted of petroleum (34%), coal (27%), and natural gas (24%), amounting to an 85% share for fossil fuels. Non-fossil sources included nuclear (4.4%), hydroelectric (6.8%), and other </a:t>
            </a:r>
            <a:r>
              <a:rPr lang="en-US" sz="2200" dirty="0" err="1" smtClean="0"/>
              <a:t>renewables</a:t>
            </a:r>
            <a:r>
              <a:rPr lang="en-US" sz="2200" dirty="0" smtClean="0"/>
              <a:t> (4.0%, including geothermal, solar, tidal, wind, wood, and waste).The share of </a:t>
            </a:r>
            <a:r>
              <a:rPr lang="en-US" sz="2200" dirty="0" err="1" smtClean="0"/>
              <a:t>renewables</a:t>
            </a:r>
            <a:r>
              <a:rPr lang="en-US" sz="2200" dirty="0" smtClean="0"/>
              <a:t> (including traditional biomass) in the world's total final energy consumption was 18% in 2018</a:t>
            </a:r>
            <a:endParaRPr lang="en-US" sz="2200" dirty="0"/>
          </a:p>
        </p:txBody>
      </p:sp>
      <p:pic>
        <p:nvPicPr>
          <p:cNvPr id="4098" name="Picture 2" descr="C:\Users\dell\Desktop\1-Total-world-primary-energy-consumption-by-fuel-in-2018-from-world-energy-consumption.png"/>
          <p:cNvPicPr>
            <a:picLocks noGrp="1" noChangeAspect="1" noChangeArrowheads="1"/>
          </p:cNvPicPr>
          <p:nvPr>
            <p:ph idx="1"/>
          </p:nvPr>
        </p:nvPicPr>
        <p:blipFill>
          <a:blip r:embed="rId2" cstate="print"/>
          <a:srcRect/>
          <a:stretch>
            <a:fillRect/>
          </a:stretch>
        </p:blipFill>
        <p:spPr bwMode="auto">
          <a:xfrm>
            <a:off x="304800" y="2667000"/>
            <a:ext cx="8153399" cy="3886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258762"/>
          </a:xfrm>
        </p:spPr>
        <p:txBody>
          <a:bodyPr>
            <a:normAutofit/>
          </a:bodyPr>
          <a:lstStyle/>
          <a:p>
            <a:endParaRPr lang="en-US" sz="800" dirty="0"/>
          </a:p>
        </p:txBody>
      </p:sp>
      <p:sp>
        <p:nvSpPr>
          <p:cNvPr id="3" name="Content Placeholder 2"/>
          <p:cNvSpPr>
            <a:spLocks noGrp="1"/>
          </p:cNvSpPr>
          <p:nvPr>
            <p:ph idx="1"/>
          </p:nvPr>
        </p:nvSpPr>
        <p:spPr>
          <a:xfrm>
            <a:off x="304800" y="533400"/>
            <a:ext cx="8610600" cy="6019800"/>
          </a:xfrm>
        </p:spPr>
        <p:txBody>
          <a:bodyPr/>
          <a:lstStyle/>
          <a:p>
            <a:pPr algn="just"/>
            <a:r>
              <a:rPr lang="en-US" dirty="0" smtClean="0"/>
              <a:t>Thus, there is an urgent need to consider ways to harmonize the liberalization of electricity markets and mechanisms for supporting low-C technology options.  Both are important, and failing to consider them together can amplify economic risks for developing countries related to electricity system performance, increase the cost of domestic or international support to low-C technologies, and reduce the incentives for speedy deployment.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b="1" dirty="0" smtClean="0"/>
              <a:t>need for rigorous analysis of benefits and costs</a:t>
            </a:r>
            <a:endParaRPr lang="en-US" sz="3200" dirty="0"/>
          </a:p>
        </p:txBody>
      </p:sp>
      <p:sp>
        <p:nvSpPr>
          <p:cNvPr id="3" name="Content Placeholder 2"/>
          <p:cNvSpPr>
            <a:spLocks noGrp="1"/>
          </p:cNvSpPr>
          <p:nvPr>
            <p:ph idx="1"/>
          </p:nvPr>
        </p:nvSpPr>
        <p:spPr>
          <a:xfrm>
            <a:off x="304800" y="838200"/>
            <a:ext cx="8610600" cy="5638800"/>
          </a:xfrm>
        </p:spPr>
        <p:txBody>
          <a:bodyPr>
            <a:normAutofit fontScale="92500" lnSpcReduction="10000"/>
          </a:bodyPr>
          <a:lstStyle/>
          <a:p>
            <a:pPr algn="just"/>
            <a:r>
              <a:rPr lang="en-US" dirty="0" smtClean="0"/>
              <a:t>Improvement in operational efficiency requires pressures to reduce costs, which in turn can soften resistance to tariff reforms necessary to improve financial performance. </a:t>
            </a:r>
          </a:p>
          <a:p>
            <a:pPr algn="just"/>
            <a:r>
              <a:rPr lang="en-US" dirty="0" smtClean="0"/>
              <a:t>The low-carbon options are largely more costly in the market than conventional alternatives, and are likely to remain so for some time to come. </a:t>
            </a:r>
          </a:p>
          <a:p>
            <a:pPr algn="just"/>
            <a:r>
              <a:rPr lang="en-US" dirty="0" smtClean="0"/>
              <a:t>an urgent need to evaluate these issues in the context of relatively comprehensive and rigorous assessments of the costs and benefits of accelerating or decelerating movement toward low-carbon technologies.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800" cy="411162"/>
          </a:xfrm>
        </p:spPr>
        <p:txBody>
          <a:bodyPr>
            <a:normAutofit/>
          </a:bodyPr>
          <a:lstStyle/>
          <a:p>
            <a:endParaRPr lang="en-US" sz="800" dirty="0"/>
          </a:p>
        </p:txBody>
      </p:sp>
      <p:sp>
        <p:nvSpPr>
          <p:cNvPr id="3" name="Content Placeholder 2"/>
          <p:cNvSpPr>
            <a:spLocks noGrp="1"/>
          </p:cNvSpPr>
          <p:nvPr>
            <p:ph idx="1"/>
          </p:nvPr>
        </p:nvSpPr>
        <p:spPr>
          <a:xfrm>
            <a:off x="304800" y="228600"/>
            <a:ext cx="8610600" cy="6400800"/>
          </a:xfrm>
        </p:spPr>
        <p:txBody>
          <a:bodyPr/>
          <a:lstStyle/>
          <a:p>
            <a:pPr algn="just"/>
            <a:r>
              <a:rPr lang="en-US" dirty="0" smtClean="0"/>
              <a:t>Improved frameworks are therefore required with which to compare the costs of reducing CO2 emissions using different proposed options, including a transparent examination of the uncertainties.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2800" dirty="0" smtClean="0"/>
              <a:t>Conclusion</a:t>
            </a:r>
            <a:br>
              <a:rPr lang="en-US" sz="2800" dirty="0" smtClean="0"/>
            </a:br>
            <a:endParaRPr lang="en-US" sz="2800" dirty="0"/>
          </a:p>
        </p:txBody>
      </p:sp>
      <p:sp>
        <p:nvSpPr>
          <p:cNvPr id="3" name="Content Placeholder 2"/>
          <p:cNvSpPr>
            <a:spLocks noGrp="1"/>
          </p:cNvSpPr>
          <p:nvPr>
            <p:ph idx="1"/>
          </p:nvPr>
        </p:nvSpPr>
        <p:spPr>
          <a:xfrm>
            <a:off x="304800" y="533400"/>
            <a:ext cx="8534400" cy="6324600"/>
          </a:xfrm>
        </p:spPr>
        <p:txBody>
          <a:bodyPr>
            <a:noAutofit/>
          </a:bodyPr>
          <a:lstStyle/>
          <a:p>
            <a:pPr indent="0" algn="just">
              <a:lnSpc>
                <a:spcPct val="150000"/>
              </a:lnSpc>
              <a:buFont typeface="Wingdings" pitchFamily="2" charset="2"/>
              <a:buChar char="Ø"/>
            </a:pPr>
            <a:r>
              <a:rPr lang="en-US" sz="2400" dirty="0" smtClean="0"/>
              <a:t>aggressive support of energy science and technology, coupled with incentives that accelerate the concurrent development and deployment of innovative solutions, can transform the entire landscape of energy demand and supply …</a:t>
            </a:r>
          </a:p>
          <a:p>
            <a:pPr indent="0" algn="just">
              <a:lnSpc>
                <a:spcPct val="170000"/>
              </a:lnSpc>
              <a:buFont typeface="Wingdings" pitchFamily="2" charset="2"/>
              <a:buChar char="Ø"/>
            </a:pPr>
            <a:r>
              <a:rPr lang="en-US" sz="2400" dirty="0" smtClean="0"/>
              <a:t>What the world does in the coming decade will have enormous consequences that will last for centuries; it is imperative that we begin without further delay.”</a:t>
            </a:r>
          </a:p>
          <a:p>
            <a:r>
              <a:rPr lang="en-US" sz="2400" dirty="0" smtClean="0"/>
              <a:t>At the present time, we cannot abandon any existing energy sources. </a:t>
            </a:r>
          </a:p>
          <a:p>
            <a:r>
              <a:rPr lang="en-US" sz="2400" dirty="0" smtClean="0"/>
              <a:t>They must receive the necessary modifications to eliminate or reduce their environmental impact</a:t>
            </a:r>
          </a:p>
          <a:p>
            <a:r>
              <a:rPr lang="en-US" sz="2400" dirty="0" smtClean="0"/>
              <a:t>new sources must be added, especially renewable ones.</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 cy="258762"/>
          </a:xfrm>
        </p:spPr>
        <p:txBody>
          <a:bodyPr>
            <a:normAutofit/>
          </a:bodyPr>
          <a:lstStyle/>
          <a:p>
            <a:endParaRPr lang="en-US" sz="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457200"/>
            <a:ext cx="8077200" cy="60959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 cy="258762"/>
          </a:xfrm>
        </p:spPr>
        <p:txBody>
          <a:bodyPr>
            <a:normAutofit/>
          </a:bodyPr>
          <a:lstStyle/>
          <a:p>
            <a:endParaRPr lang="en-US" sz="8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838200" y="1828800"/>
            <a:ext cx="7848599" cy="4038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
            </a:r>
            <a:br>
              <a:rPr lang="en-US" dirty="0" smtClean="0"/>
            </a:br>
            <a:r>
              <a:rPr lang="en-US" sz="3600" dirty="0" smtClean="0"/>
              <a:t>Percentages of total electricity generation from primary energy sources</a:t>
            </a:r>
            <a:r>
              <a:rPr lang="en-US" dirty="0" smtClean="0"/>
              <a:t>.</a:t>
            </a:r>
            <a:br>
              <a:rPr lang="en-US" dirty="0" smtClean="0"/>
            </a:br>
            <a:endParaRPr lang="en-US" dirty="0"/>
          </a:p>
        </p:txBody>
      </p:sp>
      <p:pic>
        <p:nvPicPr>
          <p:cNvPr id="4" name="Content Placeholder 3" descr="BBVA-OpenMind-Table-1-Cayetano-Lopez"/>
          <p:cNvPicPr>
            <a:picLocks noGrp="1"/>
          </p:cNvPicPr>
          <p:nvPr>
            <p:ph idx="1"/>
          </p:nvPr>
        </p:nvPicPr>
        <p:blipFill>
          <a:blip r:embed="rId2" cstate="print"/>
          <a:srcRect/>
          <a:stretch>
            <a:fillRect/>
          </a:stretch>
        </p:blipFill>
        <p:spPr bwMode="auto">
          <a:xfrm>
            <a:off x="304800" y="1828800"/>
            <a:ext cx="8458200" cy="4191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 cy="182562"/>
          </a:xfrm>
        </p:spPr>
        <p:txBody>
          <a:bodyPr>
            <a:normAutofit fontScale="90000"/>
          </a:bodyPr>
          <a:lstStyle/>
          <a:p>
            <a:endParaRPr lang="en-US" sz="800" dirty="0"/>
          </a:p>
        </p:txBody>
      </p:sp>
      <p:pic>
        <p:nvPicPr>
          <p:cNvPr id="1026" name="Picture 2" descr="C:\Users\dell\Desktop\download.png"/>
          <p:cNvPicPr>
            <a:picLocks noGrp="1" noChangeAspect="1" noChangeArrowheads="1"/>
          </p:cNvPicPr>
          <p:nvPr>
            <p:ph idx="1"/>
          </p:nvPr>
        </p:nvPicPr>
        <p:blipFill>
          <a:blip r:embed="rId2" cstate="print"/>
          <a:srcRect/>
          <a:stretch>
            <a:fillRect/>
          </a:stretch>
        </p:blipFill>
        <p:spPr bwMode="auto">
          <a:xfrm>
            <a:off x="1066800" y="457200"/>
            <a:ext cx="7162800" cy="571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 cy="334962"/>
          </a:xfrm>
        </p:spPr>
        <p:txBody>
          <a:bodyPr>
            <a:normAutofit/>
          </a:bodyPr>
          <a:lstStyle/>
          <a:p>
            <a:endParaRPr lang="en-US" sz="800" dirty="0"/>
          </a:p>
        </p:txBody>
      </p:sp>
      <p:pic>
        <p:nvPicPr>
          <p:cNvPr id="2050" name="Picture 2" descr="C:\Users\dell\Desktop\238610.png"/>
          <p:cNvPicPr>
            <a:picLocks noGrp="1" noChangeAspect="1" noChangeArrowheads="1"/>
          </p:cNvPicPr>
          <p:nvPr>
            <p:ph idx="1"/>
          </p:nvPr>
        </p:nvPicPr>
        <p:blipFill>
          <a:blip r:embed="rId2" cstate="print"/>
          <a:srcRect/>
          <a:stretch>
            <a:fillRect/>
          </a:stretch>
        </p:blipFill>
        <p:spPr bwMode="auto">
          <a:xfrm>
            <a:off x="609600" y="838200"/>
            <a:ext cx="7924800" cy="579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r>
              <a:rPr lang="en-US" sz="3200" dirty="0"/>
              <a:t>The Energy Problem</a:t>
            </a:r>
          </a:p>
        </p:txBody>
      </p:sp>
      <p:sp>
        <p:nvSpPr>
          <p:cNvPr id="3" name="Content Placeholder 2"/>
          <p:cNvSpPr>
            <a:spLocks noGrp="1"/>
          </p:cNvSpPr>
          <p:nvPr>
            <p:ph idx="1"/>
          </p:nvPr>
        </p:nvSpPr>
        <p:spPr>
          <a:xfrm>
            <a:off x="304800" y="609600"/>
            <a:ext cx="8610600" cy="6248400"/>
          </a:xfrm>
        </p:spPr>
        <p:txBody>
          <a:bodyPr>
            <a:noAutofit/>
          </a:bodyPr>
          <a:lstStyle/>
          <a:p>
            <a:pPr indent="0" algn="just">
              <a:lnSpc>
                <a:spcPct val="170000"/>
              </a:lnSpc>
              <a:buNone/>
            </a:pPr>
            <a:r>
              <a:rPr lang="en-US" sz="2300" dirty="0" smtClean="0"/>
              <a:t>1-Providing sufficient energy to meet the requirements of a growing world population with rising living standards will require major advances in energy supply and efficiency, as 2–3 billion people worldwide currently lack access to modern forms of energy.</a:t>
            </a:r>
          </a:p>
          <a:p>
            <a:pPr indent="0" algn="just">
              <a:lnSpc>
                <a:spcPct val="170000"/>
              </a:lnSpc>
              <a:buNone/>
            </a:pPr>
            <a:r>
              <a:rPr lang="en-US" sz="2300" dirty="0" smtClean="0"/>
              <a:t>2- Environmental </a:t>
            </a:r>
            <a:r>
              <a:rPr lang="en-US" sz="2300" dirty="0"/>
              <a:t>concerns, especially </a:t>
            </a:r>
            <a:r>
              <a:rPr lang="en-US" sz="2300" dirty="0" smtClean="0"/>
              <a:t>Climate Change.</a:t>
            </a:r>
          </a:p>
          <a:p>
            <a:pPr indent="0">
              <a:lnSpc>
                <a:spcPct val="170000"/>
              </a:lnSpc>
              <a:buNone/>
            </a:pPr>
            <a:r>
              <a:rPr lang="en-US" sz="2300" dirty="0" smtClean="0"/>
              <a:t>3- Require </a:t>
            </a:r>
            <a:r>
              <a:rPr lang="en-US" sz="2300" dirty="0"/>
              <a:t>a significant shift in the historic pattern of fossil-fuel use and a major transformation of the global energy system. </a:t>
            </a:r>
            <a:endParaRPr lang="en-US" sz="2300" dirty="0" smtClean="0"/>
          </a:p>
          <a:p>
            <a:pPr indent="0">
              <a:lnSpc>
                <a:spcPct val="170000"/>
              </a:lnSpc>
              <a:buNone/>
            </a:pPr>
            <a:r>
              <a:rPr lang="en-US" sz="2300" dirty="0" smtClean="0"/>
              <a:t>4- Potential for geopolitical conflict due to escalating competition for energy resources</a:t>
            </a:r>
          </a:p>
          <a:p>
            <a:pPr indent="0">
              <a:lnSpc>
                <a:spcPct val="170000"/>
              </a:lnSpc>
              <a:buNone/>
            </a:pPr>
            <a:r>
              <a:rPr lang="en-US" sz="2300" dirty="0" smtClean="0"/>
              <a:t> </a:t>
            </a:r>
            <a:endParaRPr lang="en-US" sz="2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1681</Words>
  <Application>Microsoft Office PowerPoint</Application>
  <PresentationFormat>On-screen Show (4:3)</PresentationFormat>
  <Paragraphs>118</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The Global Energy Challenge Problems and Issues</vt:lpstr>
      <vt:lpstr>Introduction</vt:lpstr>
      <vt:lpstr>Slide 3</vt:lpstr>
      <vt:lpstr>The world's main primary energy sources consisted of petroleum (34%), coal (27%), and natural gas (24%), amounting to an 85% share for fossil fuels. Non-fossil sources included nuclear (4.4%), hydroelectric (6.8%), and other renewables (4.0%, including geothermal, solar, tidal, wind, wood, and waste).The share of renewables (including traditional biomass) in the world's total final energy consumption was 18% in 2018</vt:lpstr>
      <vt:lpstr>Slide 5</vt:lpstr>
      <vt:lpstr> Percentages of total electricity generation from primary energy sources. </vt:lpstr>
      <vt:lpstr>Slide 7</vt:lpstr>
      <vt:lpstr>Slide 8</vt:lpstr>
      <vt:lpstr>The Energy Problem</vt:lpstr>
      <vt:lpstr>The scale of the Energy Challenge</vt:lpstr>
      <vt:lpstr>Slide 11</vt:lpstr>
      <vt:lpstr>Threats of climate change</vt:lpstr>
      <vt:lpstr>Slide 13</vt:lpstr>
      <vt:lpstr>Slide 14</vt:lpstr>
      <vt:lpstr>Slide 15</vt:lpstr>
      <vt:lpstr>Slide 16</vt:lpstr>
      <vt:lpstr>Slide 17</vt:lpstr>
      <vt:lpstr>Slide 18</vt:lpstr>
      <vt:lpstr> Surging Glaciers </vt:lpstr>
      <vt:lpstr>Slide 20</vt:lpstr>
      <vt:lpstr>Slide 21</vt:lpstr>
      <vt:lpstr>Slide 22</vt:lpstr>
      <vt:lpstr> Energy transition </vt:lpstr>
      <vt:lpstr>A dual strategy is needed to solve the energy problem:</vt:lpstr>
      <vt:lpstr>  The challenging transition to new energy sources--no silver bullet  </vt:lpstr>
      <vt:lpstr>Slide 26</vt:lpstr>
      <vt:lpstr>Slide 27</vt:lpstr>
      <vt:lpstr>Slide 28</vt:lpstr>
      <vt:lpstr>Slide 29</vt:lpstr>
      <vt:lpstr>Slide 30</vt:lpstr>
      <vt:lpstr>Slide 31</vt:lpstr>
      <vt:lpstr>Slide 32</vt:lpstr>
      <vt:lpstr>Slide 33</vt:lpstr>
      <vt:lpstr>Slide 34</vt:lpstr>
      <vt:lpstr>Slide 35</vt:lpstr>
      <vt:lpstr>Slide 36</vt:lpstr>
      <vt:lpstr> The Geopolitics of Renewable Energy </vt:lpstr>
      <vt:lpstr>Reforming Market Design </vt:lpstr>
      <vt:lpstr>Slide 39</vt:lpstr>
      <vt:lpstr>Slide 40</vt:lpstr>
      <vt:lpstr>need for rigorous analysis of benefits and costs</vt:lpstr>
      <vt:lpstr>Slide 42</vt:lpstr>
      <vt:lpstr>Conclusion </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87</cp:revision>
  <dcterms:created xsi:type="dcterms:W3CDTF">2020-10-21T15:02:04Z</dcterms:created>
  <dcterms:modified xsi:type="dcterms:W3CDTF">2020-10-24T00:14:44Z</dcterms:modified>
</cp:coreProperties>
</file>