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5" r:id="rId2"/>
    <p:sldId id="298" r:id="rId3"/>
    <p:sldId id="299" r:id="rId4"/>
    <p:sldId id="302" r:id="rId5"/>
    <p:sldId id="304" r:id="rId6"/>
    <p:sldId id="307" r:id="rId7"/>
    <p:sldId id="310" r:id="rId8"/>
    <p:sldId id="313" r:id="rId9"/>
    <p:sldId id="315" r:id="rId10"/>
    <p:sldId id="314" r:id="rId11"/>
    <p:sldId id="292" r:id="rId12"/>
    <p:sldId id="303" r:id="rId13"/>
    <p:sldId id="300" r:id="rId14"/>
    <p:sldId id="305" r:id="rId15"/>
    <p:sldId id="306" r:id="rId16"/>
    <p:sldId id="293" r:id="rId17"/>
    <p:sldId id="270" r:id="rId18"/>
    <p:sldId id="271" r:id="rId19"/>
    <p:sldId id="311" r:id="rId20"/>
    <p:sldId id="312" r:id="rId21"/>
    <p:sldId id="316" r:id="rId22"/>
    <p:sldId id="317" r:id="rId23"/>
    <p:sldId id="30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4AC0F-D9C6-4795-A119-097B8171D00F}" type="datetimeFigureOut">
              <a:rPr lang="tr-TR" smtClean="0"/>
              <a:pPr/>
              <a:t>25.10.2020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0469C-C28B-4BC6-8429-F77914CCCE6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EAE03-ECF5-4F58-B34C-0CF183C1DF09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542F1-25A9-4E7D-A249-34272797AF17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542F1-25A9-4E7D-A249-34272797AF17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542F1-25A9-4E7D-A249-34272797AF17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22D86B-4B76-4B44-8DAA-7748FDC0D1CD}" type="slidenum">
              <a:rPr lang="en-US" smtClean="0">
                <a:cs typeface="Arial" pitchFamily="34" charset="0"/>
              </a:rPr>
              <a:pPr/>
              <a:t>16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B20686-6D3D-4C78-AE42-86735E151AB5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9CB04-96E0-43FD-BB8D-02428A295176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9CB04-96E0-43FD-BB8D-02428A295176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9CB04-96E0-43FD-BB8D-02428A295176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9CB04-96E0-43FD-BB8D-02428A295176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9CB04-96E0-43FD-BB8D-02428A295176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EA571E-FB82-4F0F-A154-57DE6FEAA46C}" type="slidenum">
              <a:rPr lang="en-US"/>
              <a:pPr/>
              <a:t>4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EA571E-FB82-4F0F-A154-57DE6FEAA46C}" type="slidenum">
              <a:rPr lang="en-US"/>
              <a:pPr/>
              <a:t>5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2BC98-0BBC-4ED1-9660-5727DC04D195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B3EFDE-FAAD-40B5-B450-B9CB64344EAD}" type="slidenum">
              <a:rPr lang="en-US"/>
              <a:pPr/>
              <a:t>7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32710-C808-4CCF-8A23-AF3AAE9C43AA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4EBD7-A7CA-45DA-BEC2-BBE5AF6EADB2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542F1-25A9-4E7D-A249-34272797AF17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542F1-25A9-4E7D-A249-34272797AF17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rf.com/2014/top100-table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f.com/content/default.asp?folder=home&amp;file=main.htm&amp;bhcp=1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7772400" cy="1143000"/>
          </a:xfrm>
        </p:spPr>
        <p:txBody>
          <a:bodyPr/>
          <a:lstStyle/>
          <a:p>
            <a:pPr algn="l"/>
            <a:r>
              <a:rPr lang="en-US"/>
              <a:t>Chapter </a:t>
            </a:r>
            <a:r>
              <a:rPr lang="en-US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600200"/>
            <a:ext cx="6400800" cy="1752600"/>
          </a:xfrm>
        </p:spPr>
        <p:txBody>
          <a:bodyPr/>
          <a:lstStyle/>
          <a:p>
            <a:pPr algn="l"/>
            <a:r>
              <a:rPr lang="en-US"/>
              <a:t>An Introduction to Retailing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953000" y="2438400"/>
            <a:ext cx="3429000" cy="3733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RETAIL </a:t>
            </a:r>
          </a:p>
          <a:p>
            <a:pPr algn="ctr"/>
            <a:r>
              <a:rPr lang="en-US" sz="2800" b="1" dirty="0"/>
              <a:t>MANAGEMENT:</a:t>
            </a:r>
          </a:p>
          <a:p>
            <a:pPr algn="ctr"/>
            <a:r>
              <a:rPr lang="en-US" sz="2800" b="1" dirty="0"/>
              <a:t>A STRATEGIC</a:t>
            </a:r>
          </a:p>
          <a:p>
            <a:pPr algn="ctr"/>
            <a:r>
              <a:rPr lang="en-US" sz="2800" b="1" dirty="0" smtClean="0"/>
              <a:t>APPROACH</a:t>
            </a:r>
            <a:r>
              <a:rPr lang="en-US" dirty="0" smtClean="0"/>
              <a:t> </a:t>
            </a:r>
            <a:endParaRPr lang="en-US" dirty="0"/>
          </a:p>
          <a:p>
            <a:pPr algn="ctr"/>
            <a:r>
              <a:rPr lang="en-US" dirty="0"/>
              <a:t>9th Edition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937125" y="5688013"/>
            <a:ext cx="338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BERMAN	  EVANS</a:t>
            </a:r>
          </a:p>
        </p:txBody>
      </p:sp>
      <p:pic>
        <p:nvPicPr>
          <p:cNvPr id="2057" name="Picture 9" descr="OV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438400"/>
            <a:ext cx="3962400" cy="32766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 lIns="0" tIns="0" rIns="0" bIns="0"/>
          <a:lstStyle/>
          <a:p>
            <a:pPr>
              <a:defRPr/>
            </a:pPr>
            <a:fld id="{D69CE411-5654-4CC3-9089-5D868160AC5E}" type="slidenum">
              <a:rPr lang="en-US" b="1">
                <a:solidFill>
                  <a:srgbClr val="5F5F5F"/>
                </a:solidFill>
                <a:latin typeface="Times New Roman" pitchFamily="18" charset="0"/>
                <a:cs typeface="+mn-cs"/>
              </a:rPr>
              <a:pPr>
                <a:defRPr/>
              </a:pPr>
              <a:t>10</a:t>
            </a:fld>
            <a:endParaRPr lang="en-US" b="1" dirty="0">
              <a:solidFill>
                <a:srgbClr val="5F5F5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7000"/>
            <a:ext cx="6477000" cy="228600"/>
          </a:xfrm>
          <a:noFill/>
        </p:spPr>
        <p:txBody>
          <a:bodyPr anchor="t"/>
          <a:lstStyle/>
          <a:p>
            <a:pPr algn="r" eaLnBrk="0" hangingPunct="0"/>
            <a:r>
              <a:rPr lang="en-US" sz="900" b="1" smtClean="0">
                <a:latin typeface="Arial" charset="0"/>
              </a:rPr>
              <a:t>Retail Mgt. 12e (c) 2013 Pearson Education, Inc. publishing as Prentice Hall</a:t>
            </a:r>
          </a:p>
        </p:txBody>
      </p:sp>
      <p:sp>
        <p:nvSpPr>
          <p:cNvPr id="27652" name="Rectangle 2"/>
          <p:cNvSpPr>
            <a:spLocks noGrp="1"/>
          </p:cNvSpPr>
          <p:nvPr>
            <p:ph type="title" idx="4294967295"/>
          </p:nvPr>
        </p:nvSpPr>
        <p:spPr>
          <a:xfrm>
            <a:off x="990600" y="152400"/>
            <a:ext cx="8001000" cy="1143000"/>
          </a:xfrm>
        </p:spPr>
        <p:txBody>
          <a:bodyPr lIns="0" rIns="0" bIns="0"/>
          <a:lstStyle/>
          <a:p>
            <a:pPr algn="ctr" eaLnBrk="1" hangingPunct="1"/>
            <a:r>
              <a:rPr lang="en-US" sz="4000" smtClean="0"/>
              <a:t>Exclusive vs Intensive Distribution</a:t>
            </a:r>
          </a:p>
        </p:txBody>
      </p:sp>
      <p:sp>
        <p:nvSpPr>
          <p:cNvPr id="27653" name="Rectangle 3"/>
          <p:cNvSpPr>
            <a:spLocks noGrp="1"/>
          </p:cNvSpPr>
          <p:nvPr>
            <p:ph type="body" idx="4294967295"/>
          </p:nvPr>
        </p:nvSpPr>
        <p:spPr>
          <a:xfrm>
            <a:off x="1295400" y="1447800"/>
            <a:ext cx="7313613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Exclusive Distribution– Fate of retailer is tied to manufacturer success, retailer has no “free-rider” concerns, retailer has less price competition, manufacturer is better assured of high levels of customer support</a:t>
            </a:r>
          </a:p>
          <a:p>
            <a:pPr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Intensive Distribution- Manufacturer is better assured of maximizing sales (especially for convenience goods), retailers face strong competition for price and </a:t>
            </a:r>
            <a:r>
              <a:rPr lang="en-US" sz="2800" dirty="0" smtClean="0">
                <a:latin typeface="Arial" charset="0"/>
              </a:rPr>
              <a:t>service</a:t>
            </a:r>
            <a:endParaRPr lang="en-US" sz="28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95387" y="396875"/>
            <a:ext cx="7162801" cy="1143000"/>
          </a:xfrm>
        </p:spPr>
        <p:txBody>
          <a:bodyPr lIns="0" rIns="0" bIns="0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kern="1200" dirty="0" smtClean="0"/>
              <a:t>A </a:t>
            </a:r>
            <a:r>
              <a:rPr lang="en-US" kern="1200" dirty="0"/>
              <a:t>Typical Channel of Distribution</a:t>
            </a:r>
            <a:endParaRPr lang="en-US" sz="5000" kern="1200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066800" y="2514600"/>
            <a:ext cx="2286000" cy="1143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Manufacturer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1143000" y="4343400"/>
            <a:ext cx="2133600" cy="1371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chemeClr val="bg1"/>
                </a:solidFill>
              </a:rPr>
              <a:t>Wholesaler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509" name="Oval 6"/>
          <p:cNvSpPr>
            <a:spLocks noChangeArrowheads="1"/>
          </p:cNvSpPr>
          <p:nvPr/>
        </p:nvSpPr>
        <p:spPr bwMode="auto">
          <a:xfrm>
            <a:off x="5638800" y="4343400"/>
            <a:ext cx="2209800" cy="1371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Final </a:t>
            </a:r>
          </a:p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Consumer</a:t>
            </a:r>
            <a:endParaRPr lang="en-US"/>
          </a:p>
        </p:txBody>
      </p:sp>
      <p:cxnSp>
        <p:nvCxnSpPr>
          <p:cNvPr id="21510" name="AutoShape 7"/>
          <p:cNvCxnSpPr>
            <a:cxnSpLocks noChangeShapeType="1"/>
            <a:stCxn id="21507" idx="2"/>
            <a:endCxn id="21508" idx="0"/>
          </p:cNvCxnSpPr>
          <p:nvPr/>
        </p:nvCxnSpPr>
        <p:spPr bwMode="auto">
          <a:xfrm rot="5400000">
            <a:off x="1866901" y="4000500"/>
            <a:ext cx="6858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1" name="AutoShape 8"/>
          <p:cNvCxnSpPr>
            <a:cxnSpLocks noChangeShapeType="1"/>
            <a:stCxn id="21508" idx="6"/>
            <a:endCxn id="21513" idx="1"/>
          </p:cNvCxnSpPr>
          <p:nvPr/>
        </p:nvCxnSpPr>
        <p:spPr bwMode="auto">
          <a:xfrm flipV="1">
            <a:off x="3276600" y="2971800"/>
            <a:ext cx="2971800" cy="2057400"/>
          </a:xfrm>
          <a:prstGeom prst="bentConnector3">
            <a:avLst>
              <a:gd name="adj1" fmla="val 3974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12" name="AutoShape 9"/>
          <p:cNvCxnSpPr>
            <a:cxnSpLocks noChangeShapeType="1"/>
            <a:endCxn id="21509" idx="0"/>
          </p:cNvCxnSpPr>
          <p:nvPr/>
        </p:nvCxnSpPr>
        <p:spPr bwMode="auto">
          <a:xfrm>
            <a:off x="6743700" y="35814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13" name="AutoShape 11"/>
          <p:cNvSpPr>
            <a:spLocks noChangeArrowheads="1"/>
          </p:cNvSpPr>
          <p:nvPr/>
        </p:nvSpPr>
        <p:spPr bwMode="auto">
          <a:xfrm>
            <a:off x="5638800" y="2057400"/>
            <a:ext cx="2438400" cy="1828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chemeClr val="bg1"/>
                </a:solidFill>
              </a:rPr>
              <a:t>Retailer</a:t>
            </a:r>
          </a:p>
        </p:txBody>
      </p:sp>
      <p:sp>
        <p:nvSpPr>
          <p:cNvPr id="21514" name="Slide Number Placeholder 11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5903893"/>
            <a:ext cx="82786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sz="2800" dirty="0" err="1" smtClean="0">
                <a:solidFill>
                  <a:srgbClr val="003366"/>
                </a:solidFill>
              </a:rPr>
              <a:t>FMCG’s</a:t>
            </a:r>
            <a:r>
              <a:rPr lang="en-US" sz="2800" dirty="0" smtClean="0">
                <a:solidFill>
                  <a:srgbClr val="003366"/>
                </a:solidFill>
              </a:rPr>
              <a:t> through Grocery/</a:t>
            </a:r>
            <a:r>
              <a:rPr lang="en-US" sz="2800" dirty="0" err="1" smtClean="0">
                <a:solidFill>
                  <a:srgbClr val="003366"/>
                </a:solidFill>
              </a:rPr>
              <a:t>Kirana</a:t>
            </a:r>
            <a:r>
              <a:rPr lang="en-US" sz="2800" dirty="0" smtClean="0">
                <a:solidFill>
                  <a:srgbClr val="003366"/>
                </a:solidFill>
              </a:rPr>
              <a:t> store, Mobile retailers, </a:t>
            </a:r>
          </a:p>
          <a:p>
            <a:pPr algn="ctr">
              <a:buFontTx/>
              <a:buNone/>
            </a:pPr>
            <a:r>
              <a:rPr lang="en-US" sz="2800" dirty="0" smtClean="0">
                <a:solidFill>
                  <a:srgbClr val="003366"/>
                </a:solidFill>
              </a:rPr>
              <a:t>Smart shops</a:t>
            </a:r>
            <a:endParaRPr lang="en-US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95387" y="396875"/>
            <a:ext cx="7162801" cy="1143000"/>
          </a:xfrm>
        </p:spPr>
        <p:txBody>
          <a:bodyPr lIns="0" rIns="0" bIns="0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kern="1200" dirty="0" smtClean="0"/>
              <a:t>Distributor as Retailer</a:t>
            </a:r>
            <a:endParaRPr lang="en-US" sz="5000" kern="1200" dirty="0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1066800" y="4114800"/>
            <a:ext cx="2133600" cy="1371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chemeClr val="bg1"/>
                </a:solidFill>
              </a:rPr>
              <a:t>Wholesaler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509" name="Oval 6"/>
          <p:cNvSpPr>
            <a:spLocks noChangeArrowheads="1"/>
          </p:cNvSpPr>
          <p:nvPr/>
        </p:nvSpPr>
        <p:spPr bwMode="auto">
          <a:xfrm>
            <a:off x="5638800" y="4343400"/>
            <a:ext cx="2209800" cy="1371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Final </a:t>
            </a:r>
          </a:p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Consumer</a:t>
            </a:r>
            <a:endParaRPr lang="en-US"/>
          </a:p>
        </p:txBody>
      </p:sp>
      <p:sp>
        <p:nvSpPr>
          <p:cNvPr id="21514" name="Slide Number Placeholder 11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>
            <a:off x="3200400" y="4800600"/>
            <a:ext cx="24384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066800" y="1828800"/>
            <a:ext cx="2286000" cy="1143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Manufacturer</a:t>
            </a:r>
          </a:p>
        </p:txBody>
      </p:sp>
      <p:cxnSp>
        <p:nvCxnSpPr>
          <p:cNvPr id="13" name="AutoShape 7"/>
          <p:cNvCxnSpPr>
            <a:cxnSpLocks noChangeShapeType="1"/>
            <a:endCxn id="21508" idx="0"/>
          </p:cNvCxnSpPr>
          <p:nvPr/>
        </p:nvCxnSpPr>
        <p:spPr bwMode="auto">
          <a:xfrm flipH="1">
            <a:off x="2133600" y="2971801"/>
            <a:ext cx="79375" cy="11429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23147" y="6172200"/>
            <a:ext cx="8867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sz="2800" dirty="0" err="1" smtClean="0">
                <a:solidFill>
                  <a:srgbClr val="003366"/>
                </a:solidFill>
              </a:rPr>
              <a:t>Daraz.pk</a:t>
            </a:r>
            <a:r>
              <a:rPr lang="en-US" sz="2800" dirty="0" smtClean="0">
                <a:solidFill>
                  <a:srgbClr val="003366"/>
                </a:solidFill>
              </a:rPr>
              <a:t>, Malls, </a:t>
            </a:r>
            <a:r>
              <a:rPr lang="en-US" sz="2800" dirty="0" err="1" smtClean="0">
                <a:solidFill>
                  <a:srgbClr val="003366"/>
                </a:solidFill>
              </a:rPr>
              <a:t>Hyperstar</a:t>
            </a:r>
            <a:r>
              <a:rPr lang="en-US" sz="2800" dirty="0" smtClean="0">
                <a:solidFill>
                  <a:srgbClr val="003366"/>
                </a:solidFill>
              </a:rPr>
              <a:t>, </a:t>
            </a:r>
            <a:r>
              <a:rPr lang="en-US" sz="2800" dirty="0" err="1" smtClean="0">
                <a:solidFill>
                  <a:srgbClr val="003366"/>
                </a:solidFill>
              </a:rPr>
              <a:t>Pharma</a:t>
            </a:r>
            <a:r>
              <a:rPr lang="en-US" sz="2800" dirty="0" smtClean="0">
                <a:solidFill>
                  <a:srgbClr val="003366"/>
                </a:solidFill>
              </a:rPr>
              <a:t> co’s, Metro, Automotive </a:t>
            </a:r>
            <a:endParaRPr lang="en-US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95387" y="396875"/>
            <a:ext cx="7162801" cy="1143000"/>
          </a:xfrm>
        </p:spPr>
        <p:txBody>
          <a:bodyPr lIns="0" rIns="0" bIns="0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kern="1200" dirty="0" smtClean="0"/>
              <a:t>Manufacturer as Retailer</a:t>
            </a:r>
            <a:endParaRPr lang="en-US" sz="5000" kern="1200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066800" y="2514600"/>
            <a:ext cx="2286000" cy="1143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Manufacturer</a:t>
            </a:r>
          </a:p>
        </p:txBody>
      </p:sp>
      <p:sp>
        <p:nvSpPr>
          <p:cNvPr id="21509" name="Oval 6"/>
          <p:cNvSpPr>
            <a:spLocks noChangeArrowheads="1"/>
          </p:cNvSpPr>
          <p:nvPr/>
        </p:nvSpPr>
        <p:spPr bwMode="auto">
          <a:xfrm>
            <a:off x="5638800" y="4343400"/>
            <a:ext cx="2209800" cy="1371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Final </a:t>
            </a:r>
          </a:p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Consumer</a:t>
            </a:r>
            <a:endParaRPr lang="en-US"/>
          </a:p>
        </p:txBody>
      </p:sp>
      <p:sp>
        <p:nvSpPr>
          <p:cNvPr id="21514" name="Slide Number Placeholder 11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>
            <a:off x="3352800" y="3581400"/>
            <a:ext cx="28956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53192" y="6172200"/>
            <a:ext cx="8381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solidFill>
                  <a:srgbClr val="003366"/>
                </a:solidFill>
              </a:rPr>
              <a:t>Dell, </a:t>
            </a:r>
            <a:r>
              <a:rPr lang="en-US" sz="2800" dirty="0" err="1" smtClean="0">
                <a:solidFill>
                  <a:srgbClr val="003366"/>
                </a:solidFill>
              </a:rPr>
              <a:t>Servis</a:t>
            </a:r>
            <a:r>
              <a:rPr lang="en-US" sz="2800" dirty="0" smtClean="0">
                <a:solidFill>
                  <a:srgbClr val="003366"/>
                </a:solidFill>
              </a:rPr>
              <a:t>, K n N’s, </a:t>
            </a:r>
            <a:r>
              <a:rPr lang="en-US" sz="2800" dirty="0" err="1" smtClean="0">
                <a:solidFill>
                  <a:srgbClr val="003366"/>
                </a:solidFill>
              </a:rPr>
              <a:t>Sabroso</a:t>
            </a:r>
            <a:r>
              <a:rPr lang="en-US" sz="2800" dirty="0" smtClean="0">
                <a:solidFill>
                  <a:srgbClr val="003366"/>
                </a:solidFill>
              </a:rPr>
              <a:t>, </a:t>
            </a:r>
            <a:r>
              <a:rPr lang="en-US" sz="2800" dirty="0" err="1" smtClean="0">
                <a:solidFill>
                  <a:srgbClr val="003366"/>
                </a:solidFill>
              </a:rPr>
              <a:t>Khaadi</a:t>
            </a:r>
            <a:r>
              <a:rPr lang="en-US" sz="2800" dirty="0" smtClean="0">
                <a:solidFill>
                  <a:srgbClr val="003366"/>
                </a:solidFill>
              </a:rPr>
              <a:t>, </a:t>
            </a:r>
            <a:r>
              <a:rPr lang="en-US" sz="2800" dirty="0" err="1" smtClean="0">
                <a:solidFill>
                  <a:srgbClr val="003366"/>
                </a:solidFill>
              </a:rPr>
              <a:t>J.Dot</a:t>
            </a:r>
            <a:r>
              <a:rPr lang="en-US" sz="2800" dirty="0" smtClean="0">
                <a:solidFill>
                  <a:srgbClr val="003366"/>
                </a:solidFill>
              </a:rPr>
              <a:t>, Automotive </a:t>
            </a:r>
            <a:endParaRPr lang="en-US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895600"/>
            <a:ext cx="7162801" cy="1143000"/>
          </a:xfrm>
        </p:spPr>
        <p:txBody>
          <a:bodyPr lIns="0" rIns="0" bIns="0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kern="1200" dirty="0" smtClean="0"/>
              <a:t>Retailing in Service Sector</a:t>
            </a:r>
            <a:endParaRPr lang="en-US" sz="5400" b="1" kern="1200" dirty="0"/>
          </a:p>
        </p:txBody>
      </p:sp>
      <p:sp>
        <p:nvSpPr>
          <p:cNvPr id="21514" name="Slide Number Placeholder 11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895600"/>
            <a:ext cx="7162801" cy="1143000"/>
          </a:xfrm>
        </p:spPr>
        <p:txBody>
          <a:bodyPr lIns="0" rIns="0" bIns="0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kern="1200" dirty="0" smtClean="0"/>
              <a:t>Largest Retailer in World?</a:t>
            </a:r>
            <a:endParaRPr lang="en-US" sz="5400" b="1" kern="1200" dirty="0"/>
          </a:p>
        </p:txBody>
      </p:sp>
      <p:sp>
        <p:nvSpPr>
          <p:cNvPr id="21514" name="Slide Number Placeholder 11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066800"/>
            <a:ext cx="8001000" cy="5181600"/>
          </a:xfrm>
        </p:spPr>
        <p:txBody>
          <a:bodyPr lIns="0" rIns="0" bIns="0"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 100 Retailers </a:t>
            </a:r>
            <a:br>
              <a:rPr lang="tr-TR" dirty="0" smtClean="0"/>
            </a:br>
            <a:r>
              <a:rPr lang="tr-TR" sz="3300" dirty="0" smtClean="0"/>
              <a:t/>
            </a:r>
            <a:br>
              <a:rPr lang="tr-TR" sz="3300" dirty="0" smtClean="0"/>
            </a:br>
            <a:r>
              <a:rPr lang="tr-TR" sz="3300" dirty="0" smtClean="0"/>
              <a:t> Amazon.com</a:t>
            </a:r>
            <a:r>
              <a:rPr lang="en-US" sz="3300" dirty="0" smtClean="0"/>
              <a:t>, </a:t>
            </a:r>
            <a:r>
              <a:rPr lang="tr-TR" sz="3300" dirty="0" smtClean="0"/>
              <a:t>Walmart, </a:t>
            </a:r>
            <a:r>
              <a:rPr lang="en-US" sz="3300" dirty="0" smtClean="0"/>
              <a:t>Metro Cash &amp; Carry</a:t>
            </a:r>
            <a:r>
              <a:rPr lang="tr-TR" sz="3300" dirty="0" smtClean="0"/>
              <a:t>, </a:t>
            </a:r>
            <a:r>
              <a:rPr lang="en-US" sz="3300" dirty="0" err="1" smtClean="0"/>
              <a:t>Alibaba.com</a:t>
            </a:r>
            <a:r>
              <a:rPr lang="tr-TR" sz="3300" dirty="0" smtClean="0"/>
              <a:t>, </a:t>
            </a:r>
            <a:r>
              <a:rPr lang="en-US" sz="3300" dirty="0" smtClean="0"/>
              <a:t>GAP inc., </a:t>
            </a:r>
            <a:r>
              <a:rPr lang="en-US" sz="3300" dirty="0" err="1" smtClean="0"/>
              <a:t>H&amp;M</a:t>
            </a:r>
            <a:r>
              <a:rPr lang="en-US" sz="3300" smtClean="0"/>
              <a:t>, </a:t>
            </a:r>
            <a:r>
              <a:rPr lang="tr-TR" sz="3300" smtClean="0"/>
              <a:t>Target</a:t>
            </a:r>
            <a:r>
              <a:rPr lang="tr-TR" sz="3300" dirty="0" smtClean="0"/>
              <a:t>, </a:t>
            </a:r>
            <a:r>
              <a:rPr lang="en-US" sz="3300" dirty="0" smtClean="0"/>
              <a:t>Sears, Kmart</a:t>
            </a:r>
            <a:r>
              <a:rPr lang="tr-TR" sz="3300" dirty="0" smtClean="0"/>
              <a:t>, </a:t>
            </a:r>
            <a:r>
              <a:rPr lang="en-US" sz="3300" dirty="0" smtClean="0"/>
              <a:t>Seven Eleven</a:t>
            </a:r>
            <a:r>
              <a:rPr lang="tr-TR" sz="3300" dirty="0" smtClean="0"/>
              <a:t>, </a:t>
            </a:r>
            <a:r>
              <a:rPr lang="en-US" sz="3300" dirty="0" smtClean="0"/>
              <a:t>Carrefour</a:t>
            </a:r>
            <a:r>
              <a:rPr lang="tr-TR" sz="3300" dirty="0" smtClean="0"/>
              <a:t>, </a:t>
            </a:r>
            <a:r>
              <a:rPr lang="en-US" sz="3300" dirty="0" smtClean="0"/>
              <a:t>Seiyu</a:t>
            </a:r>
            <a:r>
              <a:rPr lang="tr-TR" sz="3300" dirty="0" smtClean="0"/>
              <a:t>... </a:t>
            </a:r>
            <a:br>
              <a:rPr lang="tr-TR" sz="3300" dirty="0" smtClean="0"/>
            </a:br>
            <a:r>
              <a:rPr lang="tr-TR" sz="3300" dirty="0" smtClean="0"/>
              <a:t/>
            </a:r>
            <a:br>
              <a:rPr lang="tr-TR" sz="3300" dirty="0" smtClean="0"/>
            </a:br>
            <a:r>
              <a:rPr lang="tr-TR" sz="3300" dirty="0" smtClean="0">
                <a:hlinkClick r:id="rId3"/>
              </a:rPr>
              <a:t>https://nrf.com/2014/top100-table</a:t>
            </a:r>
            <a:r>
              <a:rPr lang="tr-TR" sz="3300" dirty="0" smtClean="0"/>
              <a:t> </a:t>
            </a:r>
            <a:br>
              <a:rPr lang="tr-TR" sz="33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20535" name="Slide Number Placeholder 5"/>
          <p:cNvSpPr txBox="1">
            <a:spLocks noGrp="1"/>
          </p:cNvSpPr>
          <p:nvPr/>
        </p:nvSpPr>
        <p:spPr bwMode="auto">
          <a:xfrm>
            <a:off x="7315200" y="6248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8839200" cy="609600"/>
          </a:xfrm>
        </p:spPr>
        <p:txBody>
          <a:bodyPr lIns="0" rIns="0" bIns="0">
            <a:normAutofit fontScale="90000"/>
          </a:bodyPr>
          <a:lstStyle/>
          <a:p>
            <a:pPr algn="ctr" eaLnBrk="1" hangingPunct="1"/>
            <a:r>
              <a:rPr lang="en-US" sz="4000" smtClean="0"/>
              <a:t>Figure 1-7: Comparing </a:t>
            </a:r>
            <a:br>
              <a:rPr lang="en-US" sz="4000" smtClean="0"/>
            </a:br>
            <a:r>
              <a:rPr lang="en-US" sz="4000" smtClean="0"/>
              <a:t>Distribution Types</a:t>
            </a:r>
          </a:p>
        </p:txBody>
      </p:sp>
      <p:pic>
        <p:nvPicPr>
          <p:cNvPr id="28675" name="Picture 3" descr="fig0107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lum contrast="-10000"/>
          </a:blip>
          <a:srcRect/>
          <a:stretch>
            <a:fillRect/>
          </a:stretch>
        </p:blipFill>
        <p:spPr>
          <a:xfrm>
            <a:off x="152400" y="1447800"/>
            <a:ext cx="8763000" cy="4994275"/>
          </a:xfr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9812" y="244475"/>
            <a:ext cx="7696201" cy="1143000"/>
          </a:xfrm>
        </p:spPr>
        <p:txBody>
          <a:bodyPr lIns="0" rIns="0" bIns="0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kern="1200" dirty="0" smtClean="0"/>
              <a:t>Special </a:t>
            </a:r>
            <a:r>
              <a:rPr lang="en-US" kern="1200" dirty="0"/>
              <a:t>Characteristics Affecting Retailers</a:t>
            </a:r>
            <a:endParaRPr lang="en-US" sz="5000" kern="1200" dirty="0"/>
          </a:p>
        </p:txBody>
      </p:sp>
      <p:sp>
        <p:nvSpPr>
          <p:cNvPr id="29702" name="Slide Number Placeholder 11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1524000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/>
              <a:t>Three factors that most differentiate retailing from </a:t>
            </a:r>
            <a:r>
              <a:rPr lang="en-US" sz="2800" dirty="0" smtClean="0"/>
              <a:t>other types </a:t>
            </a:r>
            <a:r>
              <a:rPr lang="en-US" sz="2800" dirty="0" smtClean="0"/>
              <a:t>of business are </a:t>
            </a:r>
            <a:r>
              <a:rPr lang="en-US" sz="2800" dirty="0" smtClean="0"/>
              <a:t>noted and </a:t>
            </a:r>
            <a:r>
              <a:rPr lang="en-US" sz="2800" dirty="0" smtClean="0"/>
              <a:t>discussed here. Each factor imposes </a:t>
            </a:r>
            <a:r>
              <a:rPr lang="en-US" sz="2800" dirty="0" smtClean="0"/>
              <a:t>unique requirements </a:t>
            </a:r>
            <a:r>
              <a:rPr lang="en-US" sz="2800" dirty="0" smtClean="0"/>
              <a:t>on retail </a:t>
            </a:r>
            <a:r>
              <a:rPr lang="en-US" sz="2800" dirty="0" smtClean="0"/>
              <a:t>firms. 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9812" y="244475"/>
            <a:ext cx="7696201" cy="1143000"/>
          </a:xfrm>
        </p:spPr>
        <p:txBody>
          <a:bodyPr lIns="0" rIns="0" bIns="0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kern="1200" dirty="0" smtClean="0"/>
              <a:t>Special </a:t>
            </a:r>
            <a:r>
              <a:rPr lang="en-US" kern="1200" dirty="0"/>
              <a:t>Characteristics Affecting Retailers</a:t>
            </a:r>
            <a:endParaRPr lang="en-US" sz="5000" kern="1200" dirty="0"/>
          </a:p>
        </p:txBody>
      </p:sp>
      <p:cxnSp>
        <p:nvCxnSpPr>
          <p:cNvPr id="29699" name="AutoShape 7"/>
          <p:cNvCxnSpPr>
            <a:cxnSpLocks noChangeShapeType="1"/>
          </p:cNvCxnSpPr>
          <p:nvPr/>
        </p:nvCxnSpPr>
        <p:spPr bwMode="auto">
          <a:xfrm>
            <a:off x="1447800" y="2667000"/>
            <a:ext cx="160020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00" name="AutoShape 8"/>
          <p:cNvCxnSpPr>
            <a:cxnSpLocks noChangeShapeType="1"/>
          </p:cNvCxnSpPr>
          <p:nvPr/>
        </p:nvCxnSpPr>
        <p:spPr bwMode="auto">
          <a:xfrm flipH="1">
            <a:off x="5562600" y="2590800"/>
            <a:ext cx="1589088" cy="129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01" name="AutoShape 10"/>
          <p:cNvCxnSpPr>
            <a:cxnSpLocks noChangeShapeType="1"/>
          </p:cNvCxnSpPr>
          <p:nvPr/>
        </p:nvCxnSpPr>
        <p:spPr bwMode="auto">
          <a:xfrm rot="5400000" flipH="1" flipV="1">
            <a:off x="4229894" y="4533106"/>
            <a:ext cx="533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02" name="Slide Number Placeholder 11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  <p:sp>
        <p:nvSpPr>
          <p:cNvPr id="29703" name="AutoShape 5"/>
          <p:cNvSpPr>
            <a:spLocks noChangeArrowheads="1"/>
          </p:cNvSpPr>
          <p:nvPr/>
        </p:nvSpPr>
        <p:spPr bwMode="auto">
          <a:xfrm>
            <a:off x="5562600" y="1447800"/>
            <a:ext cx="2286000" cy="1143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 dirty="0">
                <a:latin typeface="Arial" charset="0"/>
              </a:rPr>
              <a:t>Impulse </a:t>
            </a:r>
          </a:p>
          <a:p>
            <a:pPr eaLnBrk="0" hangingPunct="0"/>
            <a:r>
              <a:rPr lang="en-US" b="1" dirty="0">
                <a:latin typeface="Arial" charset="0"/>
              </a:rPr>
              <a:t>Purchase</a:t>
            </a:r>
          </a:p>
        </p:txBody>
      </p:sp>
      <p:sp>
        <p:nvSpPr>
          <p:cNvPr id="29704" name="AutoShape 6"/>
          <p:cNvSpPr>
            <a:spLocks noChangeArrowheads="1"/>
          </p:cNvSpPr>
          <p:nvPr/>
        </p:nvSpPr>
        <p:spPr bwMode="auto">
          <a:xfrm>
            <a:off x="3352800" y="4876800"/>
            <a:ext cx="2286000" cy="1371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 dirty="0">
                <a:latin typeface="Arial" charset="0"/>
              </a:rPr>
              <a:t>Popularity</a:t>
            </a:r>
          </a:p>
          <a:p>
            <a:pPr eaLnBrk="0" hangingPunct="0"/>
            <a:r>
              <a:rPr lang="en-US" b="1" dirty="0">
                <a:latin typeface="Arial" charset="0"/>
              </a:rPr>
              <a:t>of</a:t>
            </a:r>
          </a:p>
          <a:p>
            <a:pPr eaLnBrk="0" hangingPunct="0"/>
            <a:r>
              <a:rPr lang="en-US" b="1" dirty="0">
                <a:latin typeface="Arial" charset="0"/>
              </a:rPr>
              <a:t>Stores</a:t>
            </a:r>
          </a:p>
        </p:txBody>
      </p:sp>
      <p:sp>
        <p:nvSpPr>
          <p:cNvPr id="29705" name="AutoShape 3"/>
          <p:cNvSpPr>
            <a:spLocks noChangeArrowheads="1"/>
          </p:cNvSpPr>
          <p:nvPr/>
        </p:nvSpPr>
        <p:spPr bwMode="auto">
          <a:xfrm>
            <a:off x="3352800" y="2438400"/>
            <a:ext cx="2133600" cy="1752600"/>
          </a:xfrm>
          <a:prstGeom prst="octagon">
            <a:avLst>
              <a:gd name="adj" fmla="val 2928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Retailer’s</a:t>
            </a:r>
          </a:p>
          <a:p>
            <a:pPr eaLnBrk="0" hangingPunct="0"/>
            <a:r>
              <a:rPr lang="en-US" b="1">
                <a:solidFill>
                  <a:schemeClr val="bg1"/>
                </a:solidFill>
                <a:latin typeface="Arial" charset="0"/>
              </a:rPr>
              <a:t>Strategy</a:t>
            </a:r>
            <a:r>
              <a:rPr lang="en-US" b="1"/>
              <a:t> </a:t>
            </a:r>
          </a:p>
        </p:txBody>
      </p:sp>
      <p:sp>
        <p:nvSpPr>
          <p:cNvPr id="29706" name="AutoShape 4"/>
          <p:cNvSpPr>
            <a:spLocks noChangeArrowheads="1"/>
          </p:cNvSpPr>
          <p:nvPr/>
        </p:nvSpPr>
        <p:spPr bwMode="auto">
          <a:xfrm>
            <a:off x="990600" y="1524000"/>
            <a:ext cx="2286000" cy="1143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 dirty="0">
                <a:latin typeface="Arial" charset="0"/>
              </a:rPr>
              <a:t>Small </a:t>
            </a:r>
          </a:p>
          <a:p>
            <a:pPr eaLnBrk="0" hangingPunct="0"/>
            <a:r>
              <a:rPr lang="en-US" b="1" dirty="0">
                <a:latin typeface="Arial" charset="0"/>
              </a:rPr>
              <a:t>Average </a:t>
            </a:r>
          </a:p>
          <a:p>
            <a:pPr eaLnBrk="0" hangingPunct="0"/>
            <a:r>
              <a:rPr lang="en-US" b="1" dirty="0">
                <a:latin typeface="Arial" charset="0"/>
              </a:rPr>
              <a:t>Sale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0-10-25 at 1.47.44 P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9812" y="244475"/>
            <a:ext cx="7696201" cy="1143000"/>
          </a:xfrm>
        </p:spPr>
        <p:txBody>
          <a:bodyPr lIns="0" rIns="0" bIns="0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0" hangingPunct="0"/>
            <a:r>
              <a:rPr lang="en-US" b="1" dirty="0" smtClean="0">
                <a:latin typeface="Arial" charset="0"/>
              </a:rPr>
              <a:t>Small </a:t>
            </a:r>
            <a:r>
              <a:rPr lang="en-US" b="1" dirty="0" smtClean="0">
                <a:latin typeface="Arial" charset="0"/>
              </a:rPr>
              <a:t>Average 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Sale</a:t>
            </a:r>
            <a:endParaRPr lang="en-US" b="1" dirty="0">
              <a:latin typeface="Arial" charset="0"/>
            </a:endParaRPr>
          </a:p>
        </p:txBody>
      </p:sp>
      <p:sp>
        <p:nvSpPr>
          <p:cNvPr id="29702" name="Slide Number Placeholder 11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1524000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This low amount creates a need to tightly control the </a:t>
            </a:r>
            <a:r>
              <a:rPr lang="en-US" sz="3200" dirty="0" smtClean="0"/>
              <a:t>costs associated </a:t>
            </a:r>
            <a:r>
              <a:rPr lang="en-US" sz="3200" dirty="0" smtClean="0"/>
              <a:t>with </a:t>
            </a:r>
            <a:r>
              <a:rPr lang="en-US" sz="3200" dirty="0" smtClean="0"/>
              <a:t>each transaction (inventory, bags etc) to </a:t>
            </a:r>
            <a:r>
              <a:rPr lang="en-US" sz="3200" dirty="0" smtClean="0"/>
              <a:t>maximize the number </a:t>
            </a:r>
            <a:r>
              <a:rPr lang="en-US" sz="3200" dirty="0" smtClean="0"/>
              <a:t>of </a:t>
            </a:r>
            <a:r>
              <a:rPr lang="en-US" sz="3200" dirty="0" smtClean="0"/>
              <a:t>c</a:t>
            </a:r>
            <a:r>
              <a:rPr lang="en-US" sz="3200" dirty="0" smtClean="0"/>
              <a:t>ustomers </a:t>
            </a:r>
            <a:r>
              <a:rPr lang="en-US" sz="3200" dirty="0" smtClean="0"/>
              <a:t>drawn to the retailer, which may place </a:t>
            </a:r>
            <a:r>
              <a:rPr lang="en-US" sz="3200" dirty="0" smtClean="0"/>
              <a:t>more emphasis on </a:t>
            </a:r>
            <a:r>
              <a:rPr lang="en-US" sz="3200" dirty="0" smtClean="0"/>
              <a:t>special </a:t>
            </a:r>
            <a:r>
              <a:rPr lang="en-US" sz="3200" dirty="0" smtClean="0"/>
              <a:t>promotions </a:t>
            </a:r>
            <a:r>
              <a:rPr lang="en-US" sz="3200" dirty="0" smtClean="0"/>
              <a:t>to increase impulse sales by more aggressive selling. </a:t>
            </a:r>
            <a:endParaRPr lang="en-US" sz="3200" dirty="0" smtClean="0"/>
          </a:p>
          <a:p>
            <a:pPr algn="just"/>
            <a:r>
              <a:rPr lang="en-US" sz="3200" i="1" u="sng" dirty="0" smtClean="0"/>
              <a:t>The average amount of a sales transaction for retailers is much less than for manufacturers.</a:t>
            </a:r>
          </a:p>
          <a:p>
            <a:pPr algn="just"/>
            <a:endParaRPr lang="en-US" sz="3200" dirty="0" smtClean="0"/>
          </a:p>
          <a:p>
            <a:pPr algn="just"/>
            <a:endParaRPr lang="en-US" sz="3200" i="1" dirty="0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9812" y="244475"/>
            <a:ext cx="7696201" cy="1143000"/>
          </a:xfrm>
        </p:spPr>
        <p:txBody>
          <a:bodyPr lIns="0" rIns="0" bIns="0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0" hangingPunct="0"/>
            <a:r>
              <a:rPr lang="en-US" b="1" dirty="0" smtClean="0">
                <a:latin typeface="Arial" charset="0"/>
              </a:rPr>
              <a:t>Impulse 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Purchase</a:t>
            </a:r>
            <a:endParaRPr lang="en-US" b="1" dirty="0">
              <a:latin typeface="Arial" charset="0"/>
            </a:endParaRPr>
          </a:p>
        </p:txBody>
      </p:sp>
      <p:sp>
        <p:nvSpPr>
          <p:cNvPr id="29702" name="Slide Number Placeholder 11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1524000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/>
              <a:t>Final consumers make many unplanned or impulse purchases. </a:t>
            </a:r>
          </a:p>
          <a:p>
            <a:r>
              <a:rPr lang="en-US" sz="3600" dirty="0" smtClean="0"/>
              <a:t>This behavior indicates the value of in-store displays, attractive store layouts, and well-organized stores, catalogs, and Web sites.</a:t>
            </a:r>
          </a:p>
          <a:p>
            <a:pPr algn="just"/>
            <a:endParaRPr lang="en-US" sz="3600" i="1" dirty="0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9812" y="244475"/>
            <a:ext cx="7696201" cy="1143000"/>
          </a:xfrm>
        </p:spPr>
        <p:txBody>
          <a:bodyPr lIns="0" rIns="0" bIns="0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0" hangingPunct="0"/>
            <a:r>
              <a:rPr lang="en-US" b="1" dirty="0" smtClean="0">
                <a:latin typeface="Arial" charset="0"/>
              </a:rPr>
              <a:t>Popularity of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Stores</a:t>
            </a:r>
            <a:endParaRPr lang="en-US" b="1" dirty="0">
              <a:latin typeface="Arial" charset="0"/>
            </a:endParaRPr>
          </a:p>
        </p:txBody>
      </p:sp>
      <p:sp>
        <p:nvSpPr>
          <p:cNvPr id="29702" name="Slide Number Placeholder 11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1524000"/>
            <a:ext cx="85344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i="1" u="sng" dirty="0" smtClean="0"/>
              <a:t>Many people like to shop in person; want to touch, smell, and/or try on products; enjoy browsing for unplanned purchases</a:t>
            </a:r>
            <a:r>
              <a:rPr lang="en-US" sz="3200" i="1" u="sng" dirty="0" smtClean="0"/>
              <a:t>.</a:t>
            </a:r>
          </a:p>
          <a:p>
            <a:r>
              <a:rPr lang="en-US" sz="3600" dirty="0" smtClean="0"/>
              <a:t>They must </a:t>
            </a:r>
            <a:r>
              <a:rPr lang="en-US" sz="3600" dirty="0" smtClean="0"/>
              <a:t>work to attract shoppers to stores and consider such factors as store </a:t>
            </a:r>
            <a:r>
              <a:rPr lang="en-US" sz="3600" dirty="0" smtClean="0"/>
              <a:t>location, transportation, store </a:t>
            </a:r>
            <a:r>
              <a:rPr lang="en-US" sz="3600" dirty="0" smtClean="0"/>
              <a:t>hours, proximity of competitors, product selection, parking, </a:t>
            </a:r>
            <a:r>
              <a:rPr lang="en-US" sz="3600" dirty="0" smtClean="0"/>
              <a:t>and ads</a:t>
            </a:r>
            <a:r>
              <a:rPr lang="en-US" sz="3600" dirty="0" smtClean="0"/>
              <a:t>.</a:t>
            </a:r>
            <a:endParaRPr lang="en-US" sz="3600" i="1" dirty="0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Career Pathways to Success</a:t>
            </a:r>
            <a:endParaRPr lang="en-US"/>
          </a:p>
        </p:txBody>
      </p:sp>
      <p:pic>
        <p:nvPicPr>
          <p:cNvPr id="39939" name="Picture 1027"/>
          <p:cNvPicPr>
            <a:picLocks noChangeAspect="1" noChangeArrowheads="1"/>
          </p:cNvPicPr>
          <p:nvPr/>
        </p:nvPicPr>
        <p:blipFill>
          <a:blip r:embed="rId2" cstate="print"/>
          <a:srcRect l="3000" t="23334" r="3999" b="12666"/>
          <a:stretch>
            <a:fillRect/>
          </a:stretch>
        </p:blipFill>
        <p:spPr bwMode="auto">
          <a:xfrm>
            <a:off x="762000" y="1676400"/>
            <a:ext cx="7620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0" name="Picture 1028" descr="compass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143000" y="838200"/>
            <a:ext cx="666750" cy="609600"/>
          </a:xfrm>
          <a:ln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defRPr/>
            </a:pPr>
            <a:fld id="{F6C8CBC8-D057-4CA5-9FC2-BB63A928687E}" type="slidenum">
              <a:rPr lang="en-US" sz="1200" b="1">
                <a:solidFill>
                  <a:srgbClr val="5F5F5F"/>
                </a:solidFill>
                <a:cs typeface="+mn-cs"/>
              </a:rPr>
              <a:pPr algn="r">
                <a:defRPr/>
              </a:pPr>
              <a:t>3</a:t>
            </a:fld>
            <a:endParaRPr lang="en-US" sz="1200" b="1" dirty="0">
              <a:solidFill>
                <a:srgbClr val="5F5F5F"/>
              </a:solidFill>
              <a:cs typeface="+mn-cs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200400" y="457200"/>
            <a:ext cx="2743200" cy="762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0" rIns="0" bIns="0" anchor="b">
            <a:noAutofit/>
          </a:bodyPr>
          <a:lstStyle/>
          <a:p>
            <a:pPr algn="ctr" eaLnBrk="1" hangingPunct="1"/>
            <a:r>
              <a:rPr lang="en-US" sz="5400" b="1" dirty="0" smtClean="0"/>
              <a:t>Retailing</a:t>
            </a:r>
            <a:endParaRPr lang="en-US" sz="5400" b="1" dirty="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990600" y="1371600"/>
            <a:ext cx="7620000" cy="3733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>
                <a:latin typeface="Arial" charset="0"/>
              </a:rPr>
              <a:t>	Retailing encompasses the business activities involved in selling goods and services to consumers for their personal, family, or household use. It includes every sale to the final consumer. 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47800"/>
            <a:ext cx="8229600" cy="1143000"/>
          </a:xfrm>
        </p:spPr>
        <p:txBody>
          <a:bodyPr/>
          <a:lstStyle/>
          <a:p>
            <a:r>
              <a:rPr lang="en-US" dirty="0"/>
              <a:t>Manufacturer’s Perspective</a:t>
            </a:r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2133600" y="3276600"/>
            <a:ext cx="485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sz="3200" dirty="0">
                <a:solidFill>
                  <a:srgbClr val="003366"/>
                </a:solidFill>
              </a:rPr>
              <a:t>The Four P’s of Marketing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Manufacturer’s Perspective</a:t>
            </a:r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2090738" y="1311275"/>
            <a:ext cx="485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sz="3200">
                <a:solidFill>
                  <a:srgbClr val="003366"/>
                </a:solidFill>
              </a:rPr>
              <a:t>The Four P’s of Marketing</a:t>
            </a:r>
          </a:p>
        </p:txBody>
      </p:sp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1676400" y="1371600"/>
          <a:ext cx="6096000" cy="4076700"/>
        </p:xfrm>
        <a:graphic>
          <a:graphicData uri="http://schemas.openxmlformats.org/presentationml/2006/ole">
            <p:oleObj spid="_x0000_s29698" name="Chart" r:id="rId4" imgW="6096075" imgH="4076807" progId="MSGraph.Chart.8">
              <p:embed followColorScheme="full"/>
            </p:oleObj>
          </a:graphicData>
        </a:graphic>
      </p:graphicFrame>
      <p:graphicFrame>
        <p:nvGraphicFramePr>
          <p:cNvPr id="99333" name="Object 5"/>
          <p:cNvGraphicFramePr>
            <a:graphicFrameLocks noChangeAspect="1"/>
          </p:cNvGraphicFramePr>
          <p:nvPr/>
        </p:nvGraphicFramePr>
        <p:xfrm>
          <a:off x="1905000" y="2286000"/>
          <a:ext cx="6629400" cy="4000500"/>
        </p:xfrm>
        <a:graphic>
          <a:graphicData uri="http://schemas.openxmlformats.org/presentationml/2006/ole">
            <p:oleObj spid="_x0000_s29699" name="Chart" r:id="rId5" imgW="6096075" imgH="4076807" progId="MSGraph.Chart.8">
              <p:embed followColorScheme="full"/>
            </p:oleObj>
          </a:graphicData>
        </a:graphic>
      </p:graphicFrame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3200400" y="4114800"/>
            <a:ext cx="160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000" b="1"/>
              <a:t>Distribution</a:t>
            </a:r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>
            <a:off x="2209800" y="3352800"/>
            <a:ext cx="990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685800" y="2362200"/>
            <a:ext cx="27368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800" b="1"/>
              <a:t>Retailers are part of the</a:t>
            </a:r>
          </a:p>
          <a:p>
            <a:pPr>
              <a:buFontTx/>
              <a:buNone/>
            </a:pPr>
            <a:r>
              <a:rPr lang="en-US" sz="1800" b="1"/>
              <a:t> distribution channel</a:t>
            </a:r>
          </a:p>
        </p:txBody>
      </p:sp>
      <p:sp>
        <p:nvSpPr>
          <p:cNvPr id="99340" name="Oval 12"/>
          <p:cNvSpPr>
            <a:spLocks noChangeArrowheads="1"/>
          </p:cNvSpPr>
          <p:nvPr/>
        </p:nvSpPr>
        <p:spPr bwMode="auto">
          <a:xfrm>
            <a:off x="304800" y="1981200"/>
            <a:ext cx="3352800" cy="13716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sz="2000">
                <a:solidFill>
                  <a:srgbClr val="003366"/>
                </a:solidFill>
              </a:rPr>
              <a:t>Retailers are part of the</a:t>
            </a:r>
          </a:p>
          <a:p>
            <a:pPr algn="ctr">
              <a:buFontTx/>
              <a:buNone/>
            </a:pPr>
            <a:r>
              <a:rPr lang="en-US" sz="2000">
                <a:solidFill>
                  <a:srgbClr val="003366"/>
                </a:solidFill>
              </a:rPr>
              <a:t>distribution channel</a:t>
            </a:r>
          </a:p>
        </p:txBody>
      </p:sp>
      <p:sp>
        <p:nvSpPr>
          <p:cNvPr id="99341" name="Text Box 13"/>
          <p:cNvSpPr txBox="1">
            <a:spLocks noChangeArrowheads="1"/>
          </p:cNvSpPr>
          <p:nvPr/>
        </p:nvSpPr>
        <p:spPr bwMode="auto">
          <a:xfrm>
            <a:off x="5334000" y="3048000"/>
            <a:ext cx="1504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2000" b="1"/>
              <a:t>Product</a:t>
            </a:r>
          </a:p>
        </p:txBody>
      </p: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6553200" y="4013200"/>
            <a:ext cx="804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000" b="1"/>
              <a:t>Price</a:t>
            </a:r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5257800" y="5003800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000" b="1"/>
              <a:t>Promotion</a:t>
            </a:r>
          </a:p>
        </p:txBody>
      </p:sp>
      <p:graphicFrame>
        <p:nvGraphicFramePr>
          <p:cNvPr id="99347" name="Object 19"/>
          <p:cNvGraphicFramePr>
            <a:graphicFrameLocks noChangeAspect="1"/>
          </p:cNvGraphicFramePr>
          <p:nvPr/>
        </p:nvGraphicFramePr>
        <p:xfrm>
          <a:off x="1962150" y="1695450"/>
          <a:ext cx="6096000" cy="4076700"/>
        </p:xfrm>
        <a:graphic>
          <a:graphicData uri="http://schemas.openxmlformats.org/presentationml/2006/ole">
            <p:oleObj spid="_x0000_s29700" name="Chart" r:id="rId6" imgW="6096075" imgH="4076807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304800"/>
            <a:ext cx="6248400" cy="838200"/>
          </a:xfrm>
        </p:spPr>
        <p:txBody>
          <a:bodyPr lIns="0" rIns="0" bIns="0"/>
          <a:lstStyle/>
          <a:p>
            <a:pPr algn="ctr" eaLnBrk="1" hangingPunct="1"/>
            <a:r>
              <a:rPr lang="tr-TR" sz="4000" smtClean="0"/>
              <a:t>The Framework of Retailing</a:t>
            </a:r>
            <a:endParaRPr lang="en-US" sz="4000" smtClean="0"/>
          </a:p>
        </p:txBody>
      </p:sp>
      <p:pic>
        <p:nvPicPr>
          <p:cNvPr id="18435" name="Picture 7" descr="I:\RETMGT12E\Text Submission\Parts 1-4 new halftones and captions 12e\Parts 1-4 new halftones\Part 1 Photos 12e\Fig 01-01 12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19200"/>
            <a:ext cx="7696200" cy="51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study Retailing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105400"/>
          </a:xfrm>
        </p:spPr>
        <p:txBody>
          <a:bodyPr/>
          <a:lstStyle/>
          <a:p>
            <a:r>
              <a:rPr lang="en-US" dirty="0" smtClean="0"/>
              <a:t>Retailing is an important field to study because of its impact on the </a:t>
            </a:r>
            <a:r>
              <a:rPr lang="en-US" dirty="0" smtClean="0"/>
              <a:t>economy</a:t>
            </a:r>
          </a:p>
          <a:p>
            <a:r>
              <a:rPr lang="en-US" dirty="0" smtClean="0"/>
              <a:t> </a:t>
            </a:r>
            <a:r>
              <a:rPr lang="en-US" dirty="0" smtClean="0"/>
              <a:t>its functions </a:t>
            </a:r>
            <a:r>
              <a:rPr lang="en-US" dirty="0" smtClean="0"/>
              <a:t>as liaison in distribution, </a:t>
            </a:r>
          </a:p>
          <a:p>
            <a:r>
              <a:rPr lang="en-US" dirty="0" smtClean="0"/>
              <a:t>and </a:t>
            </a:r>
            <a:r>
              <a:rPr lang="en-US" dirty="0" smtClean="0"/>
              <a:t>its relationship with firms selling goods and services to retailers for their resale </a:t>
            </a:r>
            <a:r>
              <a:rPr lang="en-US" dirty="0" smtClean="0"/>
              <a:t>or use</a:t>
            </a:r>
            <a:r>
              <a:rPr lang="en-US" dirty="0" smtClean="0"/>
              <a:t>.</a:t>
            </a:r>
            <a:endParaRPr lang="en-US" dirty="0">
              <a:solidFill>
                <a:srgbClr val="003366"/>
              </a:solidFill>
            </a:endParaRPr>
          </a:p>
          <a:p>
            <a:pPr lvl="1" indent="0">
              <a:buFontTx/>
              <a:buNone/>
            </a:pPr>
            <a:endParaRPr lang="en-US" dirty="0">
              <a:solidFill>
                <a:srgbClr val="003366"/>
              </a:solidFill>
            </a:endParaRPr>
          </a:p>
          <a:p>
            <a:pPr lvl="1" indent="0">
              <a:buFontTx/>
              <a:buNone/>
            </a:pPr>
            <a:endParaRPr lang="en-US" dirty="0">
              <a:solidFill>
                <a:srgbClr val="003366"/>
              </a:solidFill>
            </a:endParaRPr>
          </a:p>
          <a:p>
            <a:pPr lvl="1" indent="0">
              <a:buFontTx/>
              <a:buNone/>
            </a:pPr>
            <a:endParaRPr lang="en-US" dirty="0">
              <a:solidFill>
                <a:srgbClr val="003366"/>
              </a:solidFill>
            </a:endParaRPr>
          </a:p>
          <a:p>
            <a:pPr lvl="1" indent="0">
              <a:buFontTx/>
              <a:buNone/>
            </a:pPr>
            <a:endParaRPr lang="en-US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0"/>
            <a:ext cx="6477000" cy="1143000"/>
          </a:xfrm>
        </p:spPr>
        <p:txBody>
          <a:bodyPr lIns="0" rIns="0" bIns="0"/>
          <a:lstStyle/>
          <a:p>
            <a:pPr algn="ctr" eaLnBrk="1" hangingPunct="1"/>
            <a:r>
              <a:rPr lang="en-US" sz="4000" smtClean="0"/>
              <a:t>Distribution Types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219200" y="1371600"/>
            <a:ext cx="7162800" cy="45720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Tx/>
              <a:buChar char="•"/>
            </a:pPr>
            <a:r>
              <a:rPr lang="en-US" sz="3200" b="1" dirty="0" smtClean="0">
                <a:latin typeface="Arial" charset="0"/>
              </a:rPr>
              <a:t>Exclusive</a:t>
            </a:r>
            <a:r>
              <a:rPr lang="en-US" sz="3200" dirty="0" smtClean="0">
                <a:latin typeface="Arial" charset="0"/>
              </a:rPr>
              <a:t>: suppliers make agreements with one or few retailers, designating such retailers as the only ones to carry certain brands or products within a specified geographic area i.e. Rolex, Apple, BMW and Benz in Pakistan</a:t>
            </a:r>
          </a:p>
          <a:p>
            <a:pPr>
              <a:buFontTx/>
              <a:buChar char="•"/>
            </a:pPr>
            <a:r>
              <a:rPr lang="en-US" b="1" dirty="0" smtClean="0">
                <a:latin typeface="Arial" charset="0"/>
              </a:rPr>
              <a:t>Selective</a:t>
            </a:r>
            <a:r>
              <a:rPr lang="en-US" dirty="0" smtClean="0">
                <a:latin typeface="Arial" charset="0"/>
              </a:rPr>
              <a:t>: suppliers sell through a moderate number of retailers i.e. shopping products in Malls and departmental stores.</a:t>
            </a:r>
            <a:endParaRPr lang="en-US" sz="3200" dirty="0" smtClean="0"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sz="3200" b="1" dirty="0" smtClean="0">
                <a:latin typeface="Arial" charset="0"/>
              </a:rPr>
              <a:t>Intensive</a:t>
            </a:r>
            <a:r>
              <a:rPr lang="en-US" sz="3200" dirty="0" smtClean="0">
                <a:latin typeface="Arial" charset="0"/>
              </a:rPr>
              <a:t>: suppliers sell through as many retailers as possible i.e. </a:t>
            </a:r>
            <a:r>
              <a:rPr lang="en-US" sz="3200" dirty="0" err="1" smtClean="0">
                <a:latin typeface="Arial" charset="0"/>
              </a:rPr>
              <a:t>FMCG</a:t>
            </a:r>
            <a:endParaRPr lang="en-US" sz="3200" dirty="0" smtClean="0">
              <a:latin typeface="Arial" charset="0"/>
            </a:endParaRPr>
          </a:p>
        </p:txBody>
      </p:sp>
      <p:sp>
        <p:nvSpPr>
          <p:cNvPr id="26628" name="Slide Number Placeholder 5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7313613" cy="1143000"/>
          </a:xfrm>
        </p:spPr>
        <p:txBody>
          <a:bodyPr lIns="0" rIns="0" bIns="0">
            <a:normAutofit fontScale="90000"/>
          </a:bodyPr>
          <a:lstStyle/>
          <a:p>
            <a:pPr algn="ctr" eaLnBrk="1" hangingPunct="1"/>
            <a:r>
              <a:rPr lang="en-US" sz="4000" dirty="0" smtClean="0"/>
              <a:t>The Retailer’s Role in the Sorting Process</a:t>
            </a:r>
          </a:p>
        </p:txBody>
      </p:sp>
      <p:pic>
        <p:nvPicPr>
          <p:cNvPr id="22531" name="Picture 3" descr="fig010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95400" y="1371600"/>
            <a:ext cx="6858000" cy="5002213"/>
          </a:xfrm>
          <a:noFill/>
        </p:spPr>
      </p:pic>
      <p:sp>
        <p:nvSpPr>
          <p:cNvPr id="22532" name="Slide Number Placeholder 5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tr-TR" sz="1200" b="1">
              <a:solidFill>
                <a:srgbClr val="5F5F5F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560</Words>
  <Application>Microsoft Office PowerPoint</Application>
  <PresentationFormat>On-screen Show (4:3)</PresentationFormat>
  <Paragraphs>105</Paragraphs>
  <Slides>23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Chart</vt:lpstr>
      <vt:lpstr>Chapter 1</vt:lpstr>
      <vt:lpstr>Slide 2</vt:lpstr>
      <vt:lpstr>Retailing</vt:lpstr>
      <vt:lpstr>Manufacturer’s Perspective</vt:lpstr>
      <vt:lpstr>Manufacturer’s Perspective</vt:lpstr>
      <vt:lpstr>The Framework of Retailing</vt:lpstr>
      <vt:lpstr>Reasons to study Retailing</vt:lpstr>
      <vt:lpstr>Distribution Types</vt:lpstr>
      <vt:lpstr>The Retailer’s Role in the Sorting Process</vt:lpstr>
      <vt:lpstr>Exclusive vs Intensive Distribution</vt:lpstr>
      <vt:lpstr>A Typical Channel of Distribution</vt:lpstr>
      <vt:lpstr>Distributor as Retailer</vt:lpstr>
      <vt:lpstr>Manufacturer as Retailer</vt:lpstr>
      <vt:lpstr>Retailing in Service Sector</vt:lpstr>
      <vt:lpstr>Largest Retailer in World?</vt:lpstr>
      <vt:lpstr>   Top 100 Retailers    Amazon.com, Walmart, Metro Cash &amp; Carry, Alibaba.com, GAP inc., H&amp;M, Target, Sears, Kmart, Seven Eleven, Carrefour, Seiyu...   https://nrf.com/2014/top100-table        </vt:lpstr>
      <vt:lpstr>Figure 1-7: Comparing  Distribution Types</vt:lpstr>
      <vt:lpstr>Special Characteristics Affecting Retailers</vt:lpstr>
      <vt:lpstr>Special Characteristics Affecting Retailers</vt:lpstr>
      <vt:lpstr>Small Average  Sale</vt:lpstr>
      <vt:lpstr>Impulse  Purchase</vt:lpstr>
      <vt:lpstr>Popularity of Stores</vt:lpstr>
      <vt:lpstr>Career Pathways to Success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Isik Yumurtaci</dc:creator>
  <cp:lastModifiedBy>Aasir</cp:lastModifiedBy>
  <cp:revision>36</cp:revision>
  <dcterms:created xsi:type="dcterms:W3CDTF">2006-08-16T00:00:00Z</dcterms:created>
  <dcterms:modified xsi:type="dcterms:W3CDTF">2020-10-25T14:05:51Z</dcterms:modified>
</cp:coreProperties>
</file>