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1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D1CE24-DA6A-47B7-8A13-68892C22CECF}" type="datetimeFigureOut">
              <a:rPr lang="en-US" smtClean="0"/>
              <a:pPr/>
              <a:t>5/3/2020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D79EC-7114-454A-A666-9D9CB484AE8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(Space)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4D79EC-7114-454A-A666-9D9CB484AE89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787A-F6C1-426B-9F65-7730370B67EA}" type="datetimeFigureOut">
              <a:rPr lang="en-US" smtClean="0"/>
              <a:pPr/>
              <a:t>5/3/2020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DE6CC-8FF4-4EB2-9341-2D0D725C2C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787A-F6C1-426B-9F65-7730370B67EA}" type="datetimeFigureOut">
              <a:rPr lang="en-US" smtClean="0"/>
              <a:pPr/>
              <a:t>5/3/2020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DE6CC-8FF4-4EB2-9341-2D0D725C2C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787A-F6C1-426B-9F65-7730370B67EA}" type="datetimeFigureOut">
              <a:rPr lang="en-US" smtClean="0"/>
              <a:pPr/>
              <a:t>5/3/2020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DE6CC-8FF4-4EB2-9341-2D0D725C2C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787A-F6C1-426B-9F65-7730370B67EA}" type="datetimeFigureOut">
              <a:rPr lang="en-US" smtClean="0"/>
              <a:pPr/>
              <a:t>5/3/2020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DE6CC-8FF4-4EB2-9341-2D0D725C2C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787A-F6C1-426B-9F65-7730370B67EA}" type="datetimeFigureOut">
              <a:rPr lang="en-US" smtClean="0"/>
              <a:pPr/>
              <a:t>5/3/2020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DE6CC-8FF4-4EB2-9341-2D0D725C2C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787A-F6C1-426B-9F65-7730370B67EA}" type="datetimeFigureOut">
              <a:rPr lang="en-US" smtClean="0"/>
              <a:pPr/>
              <a:t>5/3/2020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DE6CC-8FF4-4EB2-9341-2D0D725C2C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787A-F6C1-426B-9F65-7730370B67EA}" type="datetimeFigureOut">
              <a:rPr lang="en-US" smtClean="0"/>
              <a:pPr/>
              <a:t>5/3/2020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DE6CC-8FF4-4EB2-9341-2D0D725C2C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787A-F6C1-426B-9F65-7730370B67EA}" type="datetimeFigureOut">
              <a:rPr lang="en-US" smtClean="0"/>
              <a:pPr/>
              <a:t>5/3/2020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DE6CC-8FF4-4EB2-9341-2D0D725C2C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787A-F6C1-426B-9F65-7730370B67EA}" type="datetimeFigureOut">
              <a:rPr lang="en-US" smtClean="0"/>
              <a:pPr/>
              <a:t>5/3/2020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DE6CC-8FF4-4EB2-9341-2D0D725C2C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787A-F6C1-426B-9F65-7730370B67EA}" type="datetimeFigureOut">
              <a:rPr lang="en-US" smtClean="0"/>
              <a:pPr/>
              <a:t>5/3/2020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DE6CC-8FF4-4EB2-9341-2D0D725C2C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787A-F6C1-426B-9F65-7730370B67EA}" type="datetimeFigureOut">
              <a:rPr lang="en-US" smtClean="0"/>
              <a:pPr/>
              <a:t>5/3/2020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79DE6CC-8FF4-4EB2-9341-2D0D725C2C4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81787A-F6C1-426B-9F65-7730370B67EA}" type="datetimeFigureOut">
              <a:rPr lang="en-US" smtClean="0"/>
              <a:pPr/>
              <a:t>5/3/2020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79DE6CC-8FF4-4EB2-9341-2D0D725C2C46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Planning Long Reports</a:t>
            </a:r>
            <a:endParaRPr lang="en-GB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2. Outlining Issues for Investigation</a:t>
            </a:r>
            <a:r>
              <a:rPr lang="en-GB" sz="4400" b="1" dirty="0" smtClean="0">
                <a:solidFill>
                  <a:srgbClr val="FF0000"/>
                </a:solidFill>
              </a:rPr>
              <a:t/>
            </a:r>
            <a:br>
              <a:rPr lang="en-GB" sz="4400" b="1" dirty="0" smtClean="0">
                <a:solidFill>
                  <a:srgbClr val="FF0000"/>
                </a:solidFill>
              </a:rPr>
            </a:br>
            <a:endParaRPr lang="en-GB" sz="4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429684" cy="535785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The </a:t>
            </a:r>
            <a:r>
              <a:rPr lang="en-US" b="1" dirty="0" smtClean="0"/>
              <a:t>second step </a:t>
            </a:r>
            <a:r>
              <a:rPr lang="en-US" dirty="0" smtClean="0"/>
              <a:t>in report writing is to outline the issues you plan to study.</a:t>
            </a:r>
            <a:endParaRPr lang="en-GB" dirty="0" smtClean="0"/>
          </a:p>
          <a:p>
            <a:pPr lvl="0"/>
            <a:r>
              <a:rPr lang="en-US" dirty="0" smtClean="0"/>
              <a:t>To organize your effort, break your problem into a series of specific questions, a process sometimes called </a:t>
            </a:r>
            <a:r>
              <a:rPr lang="en-US" b="1" i="1" dirty="0" smtClean="0">
                <a:solidFill>
                  <a:srgbClr val="C00000"/>
                </a:solidFill>
              </a:rPr>
              <a:t>problem factoring</a:t>
            </a:r>
            <a:r>
              <a:rPr lang="en-US" b="1" dirty="0" smtClean="0">
                <a:solidFill>
                  <a:srgbClr val="C00000"/>
                </a:solidFill>
              </a:rPr>
              <a:t>.</a:t>
            </a:r>
            <a:endParaRPr lang="en-GB" b="1" dirty="0" smtClean="0">
              <a:solidFill>
                <a:srgbClr val="C00000"/>
              </a:solidFill>
            </a:endParaRPr>
          </a:p>
          <a:p>
            <a:pPr lvl="0"/>
            <a:r>
              <a:rPr lang="en-US" dirty="0" smtClean="0"/>
              <a:t>Chances are, that you already use this approach subconsciously when you face a problem.</a:t>
            </a:r>
            <a:endParaRPr lang="en-GB" dirty="0" smtClean="0"/>
          </a:p>
          <a:p>
            <a:pPr lvl="1"/>
            <a:r>
              <a:rPr lang="en-US" dirty="0" smtClean="0"/>
              <a:t>For example, when your car doesn’t start, what do you do?</a:t>
            </a:r>
            <a:endParaRPr lang="en-GB" dirty="0" smtClean="0"/>
          </a:p>
          <a:p>
            <a:pPr lvl="0">
              <a:buNone/>
            </a:pPr>
            <a:r>
              <a:rPr lang="en-US" dirty="0" smtClean="0"/>
              <a:t>		You look at various hypothesis or explanations, that 	can be investigated – the battery is dead, you are 	out of gas, the ignition system is broken etc.</a:t>
            </a:r>
            <a:endParaRPr lang="en-GB" dirty="0" smtClean="0"/>
          </a:p>
          <a:p>
            <a:pPr lvl="0"/>
            <a:r>
              <a:rPr lang="en-US" dirty="0" smtClean="0"/>
              <a:t>You explore each explanation until you find the cause.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Example</a:t>
            </a:r>
            <a:r>
              <a:rPr lang="en-GB" sz="3200" b="1" dirty="0" smtClean="0"/>
              <a:t/>
            </a:r>
            <a:br>
              <a:rPr lang="en-GB" sz="3200" b="1" dirty="0" smtClean="0"/>
            </a:b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819152"/>
            <a:ext cx="8358246" cy="5610244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Adam Soft a Software company based in Lahore hired a consultant </a:t>
            </a:r>
            <a:r>
              <a:rPr lang="en-US" dirty="0" err="1" smtClean="0"/>
              <a:t>Mr.Munir</a:t>
            </a:r>
            <a:r>
              <a:rPr lang="en-US" dirty="0" smtClean="0"/>
              <a:t> to write a report on how to stimulate their Software business in the Punjab region.</a:t>
            </a:r>
            <a:endParaRPr lang="en-GB" dirty="0" smtClean="0"/>
          </a:p>
          <a:p>
            <a:pPr lvl="1"/>
            <a:r>
              <a:rPr lang="en-US" dirty="0" smtClean="0"/>
              <a:t>Mr. </a:t>
            </a:r>
            <a:r>
              <a:rPr lang="en-US" dirty="0" err="1" smtClean="0"/>
              <a:t>Munir</a:t>
            </a:r>
            <a:r>
              <a:rPr lang="en-US" dirty="0" smtClean="0"/>
              <a:t> said “We started with a general question,</a:t>
            </a:r>
          </a:p>
          <a:p>
            <a:pPr lvl="2">
              <a:buNone/>
            </a:pPr>
            <a:r>
              <a:rPr lang="en-US" dirty="0" smtClean="0"/>
              <a:t> </a:t>
            </a:r>
            <a:r>
              <a:rPr lang="en-US" i="1" dirty="0" smtClean="0"/>
              <a:t>Why does Adam Soft have such limited success in expanding their business in the Punjab region?”</a:t>
            </a:r>
            <a:endParaRPr lang="en-GB" i="1" dirty="0" smtClean="0"/>
          </a:p>
          <a:p>
            <a:pPr lvl="1"/>
            <a:r>
              <a:rPr lang="en-US" dirty="0" smtClean="0"/>
              <a:t>Mr. </a:t>
            </a:r>
            <a:r>
              <a:rPr lang="en-US" dirty="0" err="1" smtClean="0"/>
              <a:t>Munir</a:t>
            </a:r>
            <a:r>
              <a:rPr lang="en-US" dirty="0" smtClean="0"/>
              <a:t> added “We then divided the problem into three sub-questions. </a:t>
            </a:r>
          </a:p>
          <a:p>
            <a:pPr lvl="2"/>
            <a:r>
              <a:rPr lang="en-US" dirty="0" smtClean="0"/>
              <a:t>Are the policies followed by the Software company flawed? </a:t>
            </a:r>
          </a:p>
          <a:p>
            <a:pPr lvl="2"/>
            <a:r>
              <a:rPr lang="en-US" dirty="0" smtClean="0"/>
              <a:t>Is the administration of the company at fault ?</a:t>
            </a:r>
          </a:p>
          <a:p>
            <a:pPr lvl="2"/>
            <a:r>
              <a:rPr lang="en-US" dirty="0" smtClean="0"/>
              <a:t> How can the functioning of the company be improved ?”</a:t>
            </a:r>
            <a:endParaRPr lang="en-GB" dirty="0" smtClean="0"/>
          </a:p>
          <a:p>
            <a:pPr lvl="0"/>
            <a:r>
              <a:rPr lang="en-US" dirty="0" smtClean="0"/>
              <a:t>The process of outlining helped Mr. </a:t>
            </a:r>
            <a:r>
              <a:rPr lang="en-US" dirty="0" err="1" smtClean="0"/>
              <a:t>Munir</a:t>
            </a:r>
            <a:r>
              <a:rPr lang="en-US" dirty="0" smtClean="0"/>
              <a:t> solve the problem methodically.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Developing a logical Structure</a:t>
            </a:r>
            <a:r>
              <a:rPr lang="en-GB" sz="3200" b="1" dirty="0" smtClean="0">
                <a:solidFill>
                  <a:srgbClr val="00B050"/>
                </a:solidFill>
              </a:rPr>
              <a:t/>
            </a:r>
            <a:br>
              <a:rPr lang="en-GB" sz="3200" b="1" dirty="0" smtClean="0">
                <a:solidFill>
                  <a:srgbClr val="00B050"/>
                </a:solidFill>
              </a:rPr>
            </a:br>
            <a:endParaRPr lang="en-GB" sz="32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643050"/>
            <a:ext cx="8258204" cy="4681550"/>
          </a:xfrm>
        </p:spPr>
        <p:txBody>
          <a:bodyPr/>
          <a:lstStyle/>
          <a:p>
            <a:pPr lvl="0"/>
            <a:r>
              <a:rPr lang="en-US" dirty="0" smtClean="0"/>
              <a:t>Because any structure can be factored in any way, our job is to choose the most logical way, the one that makes most sense.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Informational and analytical studies are factored differently.</a:t>
            </a:r>
          </a:p>
          <a:p>
            <a:pPr lvl="0">
              <a:buNone/>
            </a:pPr>
            <a:endParaRPr lang="en-GB" dirty="0" smtClean="0"/>
          </a:p>
          <a:p>
            <a:r>
              <a:rPr lang="en-US" dirty="0" smtClean="0"/>
              <a:t>You may use a variety of structural schemes in problem solving, as long as it does not have logical errors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u="sng" dirty="0" smtClean="0">
                <a:solidFill>
                  <a:srgbClr val="7030A0"/>
                </a:solidFill>
              </a:rPr>
              <a:t>Informational Assignments</a:t>
            </a:r>
            <a:r>
              <a:rPr lang="en-GB" sz="3600" u="sng" dirty="0" smtClean="0">
                <a:solidFill>
                  <a:srgbClr val="7030A0"/>
                </a:solidFill>
              </a:rPr>
              <a:t/>
            </a:r>
            <a:br>
              <a:rPr lang="en-GB" sz="3600" u="sng" dirty="0" smtClean="0">
                <a:solidFill>
                  <a:srgbClr val="7030A0"/>
                </a:solidFill>
              </a:rPr>
            </a:br>
            <a:endParaRPr lang="en-GB" sz="3600" u="sng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258204" cy="5253054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800" dirty="0" smtClean="0"/>
              <a:t>Studies that emphasize the discovery and reporting of facts may be factored by sub-topic.</a:t>
            </a:r>
            <a:endParaRPr lang="en-GB" sz="2400" dirty="0" smtClean="0"/>
          </a:p>
          <a:p>
            <a:pPr lvl="1"/>
            <a:r>
              <a:rPr lang="en-US" b="1" dirty="0" smtClean="0"/>
              <a:t>In order of Importance</a:t>
            </a:r>
            <a:endParaRPr lang="en-GB" sz="2000" b="1" dirty="0" smtClean="0"/>
          </a:p>
          <a:p>
            <a:pPr lvl="2"/>
            <a:r>
              <a:rPr lang="en-US" sz="2400" dirty="0" smtClean="0"/>
              <a:t>Say you are reviewing five product lines. </a:t>
            </a:r>
          </a:p>
          <a:p>
            <a:pPr lvl="2">
              <a:buNone/>
            </a:pPr>
            <a:r>
              <a:rPr lang="en-US" sz="2400" dirty="0" smtClean="0"/>
              <a:t>	You might organize your study in the increasing order of the amount of revenue they generate.</a:t>
            </a:r>
            <a:endParaRPr lang="en-GB" sz="2000" dirty="0" smtClean="0"/>
          </a:p>
          <a:p>
            <a:pPr lvl="1"/>
            <a:r>
              <a:rPr lang="en-US" b="1" dirty="0" smtClean="0"/>
              <a:t>Sequentially</a:t>
            </a:r>
            <a:endParaRPr lang="en-GB" sz="2000" b="1" dirty="0" smtClean="0"/>
          </a:p>
          <a:p>
            <a:pPr lvl="2"/>
            <a:r>
              <a:rPr lang="en-US" sz="2400" dirty="0" smtClean="0"/>
              <a:t>If you are studying a process, present your information step by step - 1,2,3,…</a:t>
            </a:r>
            <a:endParaRPr lang="en-GB" sz="2000" dirty="0" smtClean="0"/>
          </a:p>
          <a:p>
            <a:pPr lvl="1"/>
            <a:r>
              <a:rPr lang="en-US" b="1" dirty="0" smtClean="0"/>
              <a:t>Chronology</a:t>
            </a:r>
            <a:endParaRPr lang="en-GB" sz="2000" b="1" dirty="0" smtClean="0"/>
          </a:p>
          <a:p>
            <a:pPr lvl="2"/>
            <a:r>
              <a:rPr lang="en-US" sz="2400" dirty="0" smtClean="0"/>
              <a:t>When investigating a chain of events, organize the study according to what happened in January, what happened in February and so on.</a:t>
            </a:r>
            <a:endParaRPr lang="en-GB" sz="20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642918"/>
            <a:ext cx="8329642" cy="5681682"/>
          </a:xfrm>
        </p:spPr>
        <p:txBody>
          <a:bodyPr/>
          <a:lstStyle/>
          <a:p>
            <a:pPr lvl="1"/>
            <a:r>
              <a:rPr lang="en-US" b="1" dirty="0" smtClean="0"/>
              <a:t>Spatially</a:t>
            </a:r>
            <a:endParaRPr lang="en-GB" sz="2000" b="1" dirty="0" smtClean="0"/>
          </a:p>
          <a:p>
            <a:pPr lvl="2"/>
            <a:r>
              <a:rPr lang="en-US" sz="2400" dirty="0" smtClean="0"/>
              <a:t>If you are studying a physical object, study it left to right, top to bottom, inside to outside.</a:t>
            </a:r>
            <a:endParaRPr lang="en-GB" sz="2000" dirty="0" smtClean="0"/>
          </a:p>
          <a:p>
            <a:pPr lvl="1"/>
            <a:r>
              <a:rPr lang="en-US" b="1" dirty="0" smtClean="0"/>
              <a:t>Geography</a:t>
            </a:r>
          </a:p>
          <a:p>
            <a:pPr lvl="1">
              <a:buNone/>
            </a:pPr>
            <a:endParaRPr lang="en-GB" sz="2200" dirty="0" smtClean="0"/>
          </a:p>
          <a:p>
            <a:pPr lvl="2"/>
            <a:r>
              <a:rPr lang="en-US" sz="2400" dirty="0" smtClean="0"/>
              <a:t>If the location is important, factor your study geographically.</a:t>
            </a:r>
          </a:p>
          <a:p>
            <a:pPr lvl="2">
              <a:buNone/>
            </a:pPr>
            <a:endParaRPr lang="en-GB" sz="1700" dirty="0" smtClean="0"/>
          </a:p>
          <a:p>
            <a:pPr lvl="1"/>
            <a:r>
              <a:rPr lang="en-US" b="1" dirty="0" smtClean="0"/>
              <a:t>Categorically</a:t>
            </a:r>
          </a:p>
          <a:p>
            <a:pPr lvl="1"/>
            <a:endParaRPr lang="en-GB" sz="2200" dirty="0" smtClean="0"/>
          </a:p>
          <a:p>
            <a:pPr lvl="2"/>
            <a:r>
              <a:rPr lang="en-US" sz="2400" dirty="0" smtClean="0"/>
              <a:t>If you are asked to review several distinct aspects of a subject, look at one category at a time, for example sales, profit, or investment.</a:t>
            </a:r>
            <a:endParaRPr lang="en-GB" sz="18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u="sng" dirty="0" smtClean="0">
                <a:solidFill>
                  <a:srgbClr val="7030A0"/>
                </a:solidFill>
              </a:rPr>
              <a:t>Analytical Assignments or Reports</a:t>
            </a:r>
            <a:r>
              <a:rPr lang="en-GB" sz="3600" b="1" u="sng" dirty="0" smtClean="0">
                <a:solidFill>
                  <a:srgbClr val="7030A0"/>
                </a:solidFill>
              </a:rPr>
              <a:t/>
            </a:r>
            <a:br>
              <a:rPr lang="en-GB" sz="3600" b="1" u="sng" dirty="0" smtClean="0">
                <a:solidFill>
                  <a:srgbClr val="7030A0"/>
                </a:solidFill>
              </a:rPr>
            </a:br>
            <a:endParaRPr lang="en-GB" sz="3600" u="sng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58204" cy="4895864"/>
          </a:xfrm>
        </p:spPr>
        <p:txBody>
          <a:bodyPr/>
          <a:lstStyle/>
          <a:p>
            <a:pPr lvl="0"/>
            <a:r>
              <a:rPr lang="en-US" dirty="0" smtClean="0"/>
              <a:t>Studies that focus on </a:t>
            </a:r>
            <a:r>
              <a:rPr lang="en-US" b="1" dirty="0" smtClean="0"/>
              <a:t>problem solving </a:t>
            </a:r>
            <a:r>
              <a:rPr lang="en-US" dirty="0" smtClean="0"/>
              <a:t>may be factored on the basis of hypothesis; those that focus on the evaluation of alternatives may be factored on relative merits.</a:t>
            </a:r>
            <a:endParaRPr lang="en-GB" dirty="0" smtClean="0"/>
          </a:p>
          <a:p>
            <a:pPr lvl="1"/>
            <a:r>
              <a:rPr lang="en-US" dirty="0" smtClean="0"/>
              <a:t>For example your problem is to determine why your company is having difficulty hiring secretaries.</a:t>
            </a:r>
          </a:p>
          <a:p>
            <a:pPr lvl="1">
              <a:buNone/>
            </a:pPr>
            <a:endParaRPr lang="en-GB" dirty="0" smtClean="0"/>
          </a:p>
          <a:p>
            <a:pPr lvl="0"/>
            <a:r>
              <a:rPr lang="en-US" dirty="0" smtClean="0"/>
              <a:t>You would feature the problem by speculating about </a:t>
            </a:r>
            <a:r>
              <a:rPr lang="en-US" b="1" dirty="0" smtClean="0"/>
              <a:t>reasons</a:t>
            </a:r>
            <a:r>
              <a:rPr lang="en-US" dirty="0" smtClean="0"/>
              <a:t>; then to collect </a:t>
            </a:r>
            <a:r>
              <a:rPr lang="en-US" b="1" dirty="0" smtClean="0"/>
              <a:t>information</a:t>
            </a:r>
            <a:r>
              <a:rPr lang="en-US" dirty="0" smtClean="0"/>
              <a:t> to confirm or disapprove each reason.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714372"/>
          </a:xfrm>
        </p:spPr>
        <p:txBody>
          <a:bodyPr>
            <a:normAutofit/>
          </a:bodyPr>
          <a:lstStyle/>
          <a:p>
            <a:r>
              <a:rPr lang="en-GB" sz="3200" dirty="0" smtClean="0"/>
              <a:t>Example: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857232"/>
            <a:ext cx="8572560" cy="5786478"/>
          </a:xfrm>
        </p:spPr>
        <p:txBody>
          <a:bodyPr>
            <a:normAutofit/>
          </a:bodyPr>
          <a:lstStyle/>
          <a:p>
            <a:pPr lvl="0"/>
            <a:r>
              <a:rPr lang="en-US" sz="2400" dirty="0" smtClean="0"/>
              <a:t>Why are we having trouble hiring secretaries?</a:t>
            </a:r>
            <a:endParaRPr lang="en-GB" sz="2000" dirty="0" smtClean="0"/>
          </a:p>
          <a:p>
            <a:pPr lvl="2"/>
            <a:r>
              <a:rPr lang="en-US" sz="2000" dirty="0" smtClean="0"/>
              <a:t>Salaries are too low.</a:t>
            </a:r>
            <a:endParaRPr lang="en-GB" sz="1600" dirty="0" smtClean="0"/>
          </a:p>
          <a:p>
            <a:pPr lvl="2"/>
            <a:r>
              <a:rPr lang="en-US" sz="2000" dirty="0" smtClean="0"/>
              <a:t>What do we pay our secretaries?</a:t>
            </a:r>
            <a:endParaRPr lang="en-GB" sz="1800" dirty="0" smtClean="0"/>
          </a:p>
          <a:p>
            <a:pPr lvl="2"/>
            <a:r>
              <a:rPr lang="en-US" sz="2000" dirty="0" smtClean="0"/>
              <a:t>What do comparable secretaries pay their secretaries?</a:t>
            </a:r>
            <a:endParaRPr lang="en-GB" sz="1800" dirty="0" smtClean="0"/>
          </a:p>
          <a:p>
            <a:pPr lvl="2"/>
            <a:r>
              <a:rPr lang="en-US" sz="2000" dirty="0" smtClean="0"/>
              <a:t>How important is pay in influencing secretaries’ job choices?</a:t>
            </a:r>
          </a:p>
          <a:p>
            <a:pPr lvl="0"/>
            <a:r>
              <a:rPr lang="en-US" sz="2400" dirty="0" smtClean="0"/>
              <a:t>Our location is poor.</a:t>
            </a:r>
            <a:endParaRPr lang="en-GB" sz="2000" dirty="0" smtClean="0"/>
          </a:p>
          <a:p>
            <a:pPr lvl="1"/>
            <a:r>
              <a:rPr lang="en-US" sz="2000" dirty="0" smtClean="0"/>
              <a:t>Are we accessible by public transportation and major roads.</a:t>
            </a:r>
            <a:endParaRPr lang="en-GB" sz="1800" dirty="0" smtClean="0"/>
          </a:p>
          <a:p>
            <a:pPr lvl="1"/>
            <a:r>
              <a:rPr lang="en-US" sz="2000" dirty="0" smtClean="0"/>
              <a:t>Is the area physically attractive ?</a:t>
            </a:r>
            <a:endParaRPr lang="en-GB" sz="1800" dirty="0" smtClean="0"/>
          </a:p>
          <a:p>
            <a:pPr lvl="1"/>
            <a:r>
              <a:rPr lang="en-US" sz="2000" dirty="0" smtClean="0"/>
              <a:t>Are housing costs affordable ?</a:t>
            </a:r>
            <a:endParaRPr lang="en-GB" sz="1800" dirty="0" smtClean="0"/>
          </a:p>
          <a:p>
            <a:pPr lvl="1"/>
            <a:r>
              <a:rPr lang="en-US" sz="2000" dirty="0" smtClean="0"/>
              <a:t>Is crime a problem ?</a:t>
            </a:r>
            <a:endParaRPr lang="en-GB" sz="1800" dirty="0" smtClean="0"/>
          </a:p>
          <a:p>
            <a:pPr lvl="0"/>
            <a:r>
              <a:rPr lang="en-US" dirty="0" smtClean="0"/>
              <a:t>The supply of secretaries is diminishing</a:t>
            </a:r>
            <a:endParaRPr lang="en-GB" sz="2200" dirty="0" smtClean="0"/>
          </a:p>
          <a:p>
            <a:pPr lvl="1"/>
            <a:r>
              <a:rPr lang="en-US" sz="2200" dirty="0" smtClean="0"/>
              <a:t>how many secretaries were available five years ago as opposed to now.</a:t>
            </a:r>
            <a:endParaRPr lang="en-GB" sz="1900" dirty="0" smtClean="0"/>
          </a:p>
          <a:p>
            <a:pPr lvl="1"/>
            <a:r>
              <a:rPr lang="en-US" sz="2200" dirty="0" smtClean="0"/>
              <a:t>What was the demand for secretaries five years ago as opposed to now.</a:t>
            </a:r>
            <a:endParaRPr lang="en-GB" sz="1900" dirty="0" smtClean="0"/>
          </a:p>
          <a:p>
            <a:endParaRPr lang="en-GB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b="1" u="sng" dirty="0" smtClean="0">
                <a:solidFill>
                  <a:srgbClr val="7030A0"/>
                </a:solidFill>
              </a:rPr>
              <a:t>Analytical Assignments</a:t>
            </a:r>
            <a:br>
              <a:rPr lang="en-US" sz="2400" b="1" u="sng" dirty="0" smtClean="0">
                <a:solidFill>
                  <a:srgbClr val="7030A0"/>
                </a:solidFill>
              </a:rPr>
            </a:br>
            <a:r>
              <a:rPr lang="en-US" sz="2400" b="1" u="sng" dirty="0" smtClean="0">
                <a:solidFill>
                  <a:srgbClr val="7030A0"/>
                </a:solidFill>
              </a:rPr>
              <a:t/>
            </a:r>
            <a:br>
              <a:rPr lang="en-US" sz="2400" b="1" u="sng" dirty="0" smtClean="0">
                <a:solidFill>
                  <a:srgbClr val="7030A0"/>
                </a:solidFill>
              </a:rPr>
            </a:br>
            <a:r>
              <a:rPr lang="en-US" sz="2400" b="1" u="sng" dirty="0" smtClean="0">
                <a:solidFill>
                  <a:srgbClr val="7030A0"/>
                </a:solidFill>
              </a:rPr>
              <a:t>Example</a:t>
            </a:r>
            <a:r>
              <a:rPr lang="en-GB" sz="2400" b="1" u="sng" dirty="0" smtClean="0">
                <a:solidFill>
                  <a:srgbClr val="7030A0"/>
                </a:solidFill>
              </a:rPr>
              <a:t/>
            </a:r>
            <a:br>
              <a:rPr lang="en-GB" sz="2400" b="1" u="sng" dirty="0" smtClean="0">
                <a:solidFill>
                  <a:srgbClr val="7030A0"/>
                </a:solidFill>
              </a:rPr>
            </a:b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85860"/>
            <a:ext cx="8401080" cy="5038740"/>
          </a:xfrm>
        </p:spPr>
        <p:txBody>
          <a:bodyPr/>
          <a:lstStyle/>
          <a:p>
            <a:pPr lvl="0"/>
            <a:r>
              <a:rPr lang="en-US" sz="2800" dirty="0" smtClean="0"/>
              <a:t>When the problem is to try and locate a new dealership, the natural way is to subdivide your analysis to focus on the criteria.</a:t>
            </a:r>
          </a:p>
          <a:p>
            <a:pPr lvl="0"/>
            <a:endParaRPr lang="en-GB" sz="2400" dirty="0" smtClean="0"/>
          </a:p>
          <a:p>
            <a:pPr lvl="0"/>
            <a:r>
              <a:rPr lang="en-US" sz="2800" dirty="0" smtClean="0"/>
              <a:t>Where should we locate a new dealership?</a:t>
            </a:r>
            <a:endParaRPr lang="en-GB" sz="2400" dirty="0" smtClean="0"/>
          </a:p>
          <a:p>
            <a:pPr lvl="1"/>
            <a:r>
              <a:rPr lang="en-US" b="1" dirty="0" smtClean="0">
                <a:solidFill>
                  <a:srgbClr val="FFC000"/>
                </a:solidFill>
              </a:rPr>
              <a:t>Construction Costs</a:t>
            </a:r>
            <a:endParaRPr lang="en-GB" sz="2000" b="1" dirty="0" smtClean="0">
              <a:solidFill>
                <a:srgbClr val="FFC000"/>
              </a:solidFill>
            </a:endParaRPr>
          </a:p>
          <a:p>
            <a:pPr lvl="2"/>
            <a:r>
              <a:rPr lang="en-US" sz="2400" dirty="0" smtClean="0"/>
              <a:t>Location A</a:t>
            </a:r>
            <a:endParaRPr lang="en-GB" sz="2000" dirty="0" smtClean="0"/>
          </a:p>
          <a:p>
            <a:pPr lvl="2"/>
            <a:r>
              <a:rPr lang="en-US" sz="2400" dirty="0" smtClean="0"/>
              <a:t>Location B</a:t>
            </a:r>
            <a:endParaRPr lang="en-GB" sz="2000" dirty="0" smtClean="0"/>
          </a:p>
          <a:p>
            <a:pPr lvl="2"/>
            <a:r>
              <a:rPr lang="en-US" sz="2400" dirty="0" smtClean="0"/>
              <a:t>Location C</a:t>
            </a:r>
            <a:endParaRPr lang="en-GB" sz="20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714356"/>
            <a:ext cx="8329642" cy="5610244"/>
          </a:xfrm>
        </p:spPr>
        <p:txBody>
          <a:bodyPr/>
          <a:lstStyle/>
          <a:p>
            <a:pPr lvl="0"/>
            <a:r>
              <a:rPr lang="en-US" sz="2800" dirty="0" smtClean="0">
                <a:solidFill>
                  <a:srgbClr val="FFC000"/>
                </a:solidFill>
              </a:rPr>
              <a:t>Labor availability ?</a:t>
            </a:r>
            <a:endParaRPr lang="en-GB" sz="2400" dirty="0" smtClean="0">
              <a:solidFill>
                <a:srgbClr val="FFC000"/>
              </a:solidFill>
            </a:endParaRPr>
          </a:p>
          <a:p>
            <a:pPr lvl="1"/>
            <a:r>
              <a:rPr lang="en-US" dirty="0" smtClean="0"/>
              <a:t>Location A</a:t>
            </a:r>
            <a:endParaRPr lang="en-GB" sz="2000" dirty="0" smtClean="0"/>
          </a:p>
          <a:p>
            <a:pPr lvl="1"/>
            <a:r>
              <a:rPr lang="en-US" dirty="0" smtClean="0"/>
              <a:t>Location B</a:t>
            </a:r>
            <a:endParaRPr lang="en-GB" sz="2000" dirty="0" smtClean="0"/>
          </a:p>
          <a:p>
            <a:pPr lvl="1"/>
            <a:r>
              <a:rPr lang="en-US" dirty="0" smtClean="0"/>
              <a:t>Location C</a:t>
            </a:r>
            <a:endParaRPr lang="en-GB" sz="2000" dirty="0" smtClean="0"/>
          </a:p>
          <a:p>
            <a:pPr lvl="0"/>
            <a:r>
              <a:rPr lang="en-US" sz="2800" dirty="0" smtClean="0">
                <a:solidFill>
                  <a:srgbClr val="FFC000"/>
                </a:solidFill>
              </a:rPr>
              <a:t>Transportation facilities ?</a:t>
            </a:r>
            <a:endParaRPr lang="en-GB" sz="2400" dirty="0" smtClean="0">
              <a:solidFill>
                <a:srgbClr val="FFC000"/>
              </a:solidFill>
            </a:endParaRPr>
          </a:p>
          <a:p>
            <a:pPr lvl="1"/>
            <a:r>
              <a:rPr lang="en-US" dirty="0" smtClean="0"/>
              <a:t>Location A</a:t>
            </a:r>
            <a:endParaRPr lang="en-GB" sz="2000" dirty="0" smtClean="0"/>
          </a:p>
          <a:p>
            <a:pPr lvl="1"/>
            <a:r>
              <a:rPr lang="en-US" dirty="0" smtClean="0"/>
              <a:t>Location B</a:t>
            </a:r>
            <a:endParaRPr lang="en-GB" sz="2000" dirty="0" smtClean="0"/>
          </a:p>
          <a:p>
            <a:pPr lvl="1"/>
            <a:r>
              <a:rPr lang="en-US" dirty="0" smtClean="0"/>
              <a:t>Location C</a:t>
            </a:r>
            <a:endParaRPr lang="en-GB" sz="20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Following the Rules of Division</a:t>
            </a:r>
            <a:r>
              <a:rPr lang="en-GB" sz="3200" b="1" dirty="0" smtClean="0"/>
              <a:t/>
            </a:r>
            <a:br>
              <a:rPr lang="en-GB" sz="3200" b="1" dirty="0" smtClean="0"/>
            </a:b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358246" cy="5286412"/>
          </a:xfrm>
        </p:spPr>
        <p:txBody>
          <a:bodyPr/>
          <a:lstStyle/>
          <a:p>
            <a:pPr lvl="0">
              <a:buNone/>
            </a:pPr>
            <a:r>
              <a:rPr lang="en-US" dirty="0" smtClean="0"/>
              <a:t>Follow the rules of division to ensure that your study will be organized in a logical and systematic way.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b="1" dirty="0" smtClean="0"/>
              <a:t>Choose a significant, useful basis or guiding principle for the division</a:t>
            </a:r>
            <a:endParaRPr lang="en-GB" dirty="0" smtClean="0"/>
          </a:p>
          <a:p>
            <a:pPr lvl="1"/>
            <a:r>
              <a:rPr lang="en-US" dirty="0" smtClean="0"/>
              <a:t>For example you could subdivide the subject matter into two groups:</a:t>
            </a:r>
          </a:p>
          <a:p>
            <a:pPr lvl="1">
              <a:buNone/>
            </a:pPr>
            <a:r>
              <a:rPr lang="en-US" dirty="0" smtClean="0"/>
              <a:t>		 problem that arise in a Software company when handling </a:t>
            </a:r>
            <a:r>
              <a:rPr lang="en-US" u="sng" dirty="0" smtClean="0"/>
              <a:t>international projects </a:t>
            </a:r>
            <a:r>
              <a:rPr lang="en-US" dirty="0" smtClean="0"/>
              <a:t>and the problems that arise when dealing with </a:t>
            </a:r>
            <a:r>
              <a:rPr lang="en-US" u="sng" dirty="0" smtClean="0"/>
              <a:t>local projects</a:t>
            </a:r>
            <a:r>
              <a:rPr lang="en-US" dirty="0" smtClean="0"/>
              <a:t>.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u="sng" dirty="0" smtClean="0"/>
              <a:t>In this lecture you will learn to</a:t>
            </a:r>
            <a:r>
              <a:rPr lang="en-GB" sz="3200" b="1" dirty="0" smtClean="0"/>
              <a:t>: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285860"/>
            <a:ext cx="8786874" cy="535785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Define the problem to be solved by studying and outlining the issues to be analyzed.</a:t>
            </a:r>
            <a:endParaRPr lang="en-GB" dirty="0" smtClean="0"/>
          </a:p>
          <a:p>
            <a:pPr lvl="0"/>
            <a:r>
              <a:rPr lang="en-US" dirty="0" smtClean="0"/>
              <a:t>Identify and analyze the issues that have to be analyzed during your study.</a:t>
            </a:r>
            <a:endParaRPr lang="en-GB" dirty="0" smtClean="0"/>
          </a:p>
          <a:p>
            <a:pPr lvl="0"/>
            <a:r>
              <a:rPr lang="en-US" dirty="0" smtClean="0"/>
              <a:t>Prepare a work plan for conducting your investigation, planning the necessary steps, estimating their timing, and deciding on the sources of information required.</a:t>
            </a:r>
            <a:endParaRPr lang="en-GB" dirty="0" smtClean="0"/>
          </a:p>
          <a:p>
            <a:pPr lvl="0"/>
            <a:r>
              <a:rPr lang="en-US" dirty="0" smtClean="0"/>
              <a:t>Organize the research phase of the investigation, including the identification of secondary and primary sources of data.</a:t>
            </a:r>
            <a:endParaRPr lang="en-GB" dirty="0" smtClean="0"/>
          </a:p>
          <a:p>
            <a:pPr lvl="0"/>
            <a:r>
              <a:rPr lang="en-US" dirty="0" smtClean="0"/>
              <a:t>Draw sound conclusions and develop practical recommendations.</a:t>
            </a:r>
            <a:endParaRPr lang="en-GB" dirty="0" smtClean="0"/>
          </a:p>
          <a:p>
            <a:pPr lvl="0"/>
            <a:r>
              <a:rPr lang="en-US" dirty="0" smtClean="0"/>
              <a:t>Develop a final outline and visual aid plan for the report.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785794"/>
            <a:ext cx="8401080" cy="5538806"/>
          </a:xfrm>
        </p:spPr>
        <p:txBody>
          <a:bodyPr/>
          <a:lstStyle/>
          <a:p>
            <a:pPr lvl="0"/>
            <a:r>
              <a:rPr lang="en-US" sz="2800" b="1" dirty="0" smtClean="0"/>
              <a:t>When dividing a whole into its parts, restrict yourself to </a:t>
            </a:r>
            <a:r>
              <a:rPr lang="en-US" sz="2800" b="1" u="sng" dirty="0" smtClean="0"/>
              <a:t>one</a:t>
            </a:r>
            <a:r>
              <a:rPr lang="en-US" sz="2800" b="1" dirty="0" smtClean="0"/>
              <a:t> basis at a time</a:t>
            </a:r>
          </a:p>
          <a:p>
            <a:pPr lvl="0">
              <a:buNone/>
            </a:pPr>
            <a:endParaRPr lang="en-GB" sz="2400" dirty="0" smtClean="0"/>
          </a:p>
          <a:p>
            <a:pPr lvl="1"/>
            <a:r>
              <a:rPr lang="en-US" sz="2800" dirty="0" smtClean="0"/>
              <a:t>If you switch your analysis from one basis to another, you could get a mixed classification, which can confuse your analysis. </a:t>
            </a:r>
          </a:p>
          <a:p>
            <a:pPr lvl="1">
              <a:buNone/>
            </a:pPr>
            <a:endParaRPr lang="en-US" sz="2800" dirty="0" smtClean="0"/>
          </a:p>
          <a:p>
            <a:pPr lvl="1">
              <a:buNone/>
            </a:pPr>
            <a:r>
              <a:rPr lang="en-US" sz="2800" dirty="0" smtClean="0"/>
              <a:t>For example if you are analyzing the sales of </a:t>
            </a:r>
            <a:r>
              <a:rPr lang="en-US" sz="2800" u="sng" dirty="0" smtClean="0"/>
              <a:t>foreign projects versus the non-foreign projects</a:t>
            </a:r>
            <a:r>
              <a:rPr lang="en-US" sz="2800" dirty="0" smtClean="0"/>
              <a:t>, you could later analyze them on the basis of their nature, for example database, web development etc.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85728"/>
            <a:ext cx="8401080" cy="5572164"/>
          </a:xfrm>
        </p:spPr>
        <p:txBody>
          <a:bodyPr/>
          <a:lstStyle/>
          <a:p>
            <a:pPr lvl="0"/>
            <a:r>
              <a:rPr lang="en-US" sz="2800" b="1" dirty="0" smtClean="0"/>
              <a:t>Make sure that each group is separate and distinct</a:t>
            </a:r>
          </a:p>
          <a:p>
            <a:pPr lvl="0">
              <a:buNone/>
            </a:pPr>
            <a:endParaRPr lang="en-GB" sz="2400" dirty="0" smtClean="0"/>
          </a:p>
          <a:p>
            <a:pPr lvl="1"/>
            <a:r>
              <a:rPr lang="en-US" sz="2800" dirty="0" smtClean="0"/>
              <a:t>The groups have to be mutually exclusive or you will end up talking about the same item under two or more headings. </a:t>
            </a:r>
          </a:p>
          <a:p>
            <a:pPr lvl="1">
              <a:buNone/>
            </a:pPr>
            <a:r>
              <a:rPr lang="en-US" sz="2800" dirty="0" smtClean="0"/>
              <a:t>For example dividing a population into male, female and teenage categories won’t make sense as the groups overlap.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Preparing a preliminary Outline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71612"/>
            <a:ext cx="8258204" cy="4752988"/>
          </a:xfrm>
        </p:spPr>
        <p:txBody>
          <a:bodyPr/>
          <a:lstStyle/>
          <a:p>
            <a:pPr lvl="0"/>
            <a:r>
              <a:rPr lang="en-US" dirty="0" smtClean="0"/>
              <a:t>Organize your study by preparing an organized preliminary outline.</a:t>
            </a:r>
            <a:endParaRPr lang="en-GB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en-GB" dirty="0" smtClean="0"/>
          </a:p>
          <a:p>
            <a:pPr lvl="0"/>
            <a:r>
              <a:rPr lang="en-US" dirty="0" smtClean="0"/>
              <a:t>As you go through the factoring process you might want to outline format to organize your ideas.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In some cases, for example writing a short report, a few notes on a piece of paper might be enough.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1454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Preparing a preliminary Outline</a:t>
            </a:r>
            <a:r>
              <a:rPr lang="en-GB" sz="2400" b="1" dirty="0" smtClean="0"/>
              <a:t/>
            </a:r>
            <a:br>
              <a:rPr lang="en-GB" sz="2400" b="1" dirty="0" smtClean="0"/>
            </a:b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85860"/>
            <a:ext cx="8329642" cy="5038740"/>
          </a:xfrm>
        </p:spPr>
        <p:txBody>
          <a:bodyPr/>
          <a:lstStyle/>
          <a:p>
            <a:pPr lvl="0"/>
            <a:r>
              <a:rPr lang="en-US" sz="2800" dirty="0" smtClean="0"/>
              <a:t>A detailed outline is definitely worth the effort when: </a:t>
            </a:r>
            <a:endParaRPr lang="en-GB" sz="2400" dirty="0" smtClean="0"/>
          </a:p>
          <a:p>
            <a:pPr lvl="1"/>
            <a:r>
              <a:rPr lang="en-US" dirty="0" smtClean="0"/>
              <a:t>You are the one of several people working on an assignment</a:t>
            </a:r>
            <a:endParaRPr lang="en-GB" sz="2000" dirty="0" smtClean="0"/>
          </a:p>
          <a:p>
            <a:pPr lvl="1"/>
            <a:r>
              <a:rPr lang="en-US" dirty="0" smtClean="0"/>
              <a:t>Your investigation will be intensive and will involve many sources of data</a:t>
            </a:r>
            <a:endParaRPr lang="en-GB" sz="2000" dirty="0" smtClean="0"/>
          </a:p>
          <a:p>
            <a:pPr lvl="1"/>
            <a:r>
              <a:rPr lang="en-US" dirty="0" smtClean="0"/>
              <a:t>You know from your past experience that the person requesting the study will revise the assignment during the course of the study</a:t>
            </a:r>
            <a:endParaRPr lang="en-GB" sz="20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714356"/>
            <a:ext cx="8329642" cy="5610244"/>
          </a:xfrm>
        </p:spPr>
        <p:txBody>
          <a:bodyPr/>
          <a:lstStyle/>
          <a:p>
            <a:pPr lvl="0">
              <a:buNone/>
            </a:pPr>
            <a:r>
              <a:rPr lang="en-US" sz="2000" dirty="0" smtClean="0"/>
              <a:t>When you are preparing outline:</a:t>
            </a:r>
          </a:p>
          <a:p>
            <a:pPr lvl="0">
              <a:buNone/>
            </a:pPr>
            <a:endParaRPr lang="en-US" sz="2000" dirty="0" smtClean="0"/>
          </a:p>
          <a:p>
            <a:pPr lvl="0"/>
            <a:r>
              <a:rPr lang="en-US" dirty="0" smtClean="0"/>
              <a:t>Two widely used systems outlining are the </a:t>
            </a:r>
            <a:r>
              <a:rPr lang="en-US" b="1" u="sng" dirty="0" smtClean="0"/>
              <a:t>alphanumeric</a:t>
            </a:r>
            <a:r>
              <a:rPr lang="en-US" dirty="0" smtClean="0"/>
              <a:t> and the </a:t>
            </a:r>
            <a:r>
              <a:rPr lang="en-US" b="1" u="sng" dirty="0" smtClean="0"/>
              <a:t>decimal system</a:t>
            </a:r>
            <a:r>
              <a:rPr lang="en-US" dirty="0" smtClean="0"/>
              <a:t>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Use the same grammatical form for each group of item in your outline.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This parallel construction enables the reader to see that the ideas are related.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186766" cy="642942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Alphanumeric System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58204" cy="5038740"/>
          </a:xfrm>
        </p:spPr>
        <p:txBody>
          <a:bodyPr>
            <a:normAutofit/>
          </a:bodyPr>
          <a:lstStyle/>
          <a:p>
            <a:pPr marL="571500" indent="-571500">
              <a:buNone/>
            </a:pPr>
            <a:r>
              <a:rPr lang="en-GB" dirty="0" smtClean="0"/>
              <a:t>It is a term that encompasses all of the letters and numerals in a given language set. </a:t>
            </a:r>
          </a:p>
          <a:p>
            <a:pPr marL="571500" indent="-571500">
              <a:buAutoNum type="romanUcPeriod"/>
            </a:pPr>
            <a:endParaRPr lang="en-GB" dirty="0" smtClean="0"/>
          </a:p>
          <a:p>
            <a:pPr marL="571500" indent="-571500">
              <a:buAutoNum type="romanUcPeriod"/>
            </a:pPr>
            <a:endParaRPr lang="en-GB" dirty="0" smtClean="0"/>
          </a:p>
          <a:p>
            <a:pPr marL="571500" indent="-571500">
              <a:buAutoNum type="romanUcPeriod"/>
            </a:pPr>
            <a:endParaRPr lang="en-GB" dirty="0" smtClean="0"/>
          </a:p>
          <a:p>
            <a:pPr marL="571500" indent="-571500">
              <a:buAutoNum type="romanUcPeriod"/>
            </a:pPr>
            <a:endParaRPr lang="en-GB" dirty="0"/>
          </a:p>
        </p:txBody>
      </p:sp>
      <p:pic>
        <p:nvPicPr>
          <p:cNvPr id="4" name="Content Placeholder 3" descr="Alphanumeric Syste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2237895"/>
            <a:ext cx="7858180" cy="40486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Decimal System</a:t>
            </a:r>
            <a:r>
              <a:rPr lang="en-GB" sz="2800" b="1" dirty="0" smtClean="0"/>
              <a:t/>
            </a:r>
            <a:br>
              <a:rPr lang="en-GB" sz="2800" b="1" dirty="0" smtClean="0"/>
            </a:br>
            <a:endParaRPr lang="en-GB" sz="2800" dirty="0"/>
          </a:p>
        </p:txBody>
      </p:sp>
      <p:pic>
        <p:nvPicPr>
          <p:cNvPr id="5" name="Content Placeholder 4" descr="Decimal Syste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218002"/>
            <a:ext cx="7572428" cy="51399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 . Preparing a Work Plan</a:t>
            </a:r>
            <a:r>
              <a:rPr lang="en-GB" b="1" dirty="0" smtClean="0">
                <a:solidFill>
                  <a:srgbClr val="FF0000"/>
                </a:solidFill>
              </a:rPr>
              <a:t/>
            </a:r>
            <a:br>
              <a:rPr lang="en-GB" b="1" dirty="0" smtClean="0">
                <a:solidFill>
                  <a:srgbClr val="FF0000"/>
                </a:solidFill>
              </a:rPr>
            </a:b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58204" cy="4895864"/>
          </a:xfrm>
        </p:spPr>
        <p:txBody>
          <a:bodyPr/>
          <a:lstStyle/>
          <a:p>
            <a:pPr lvl="0"/>
            <a:r>
              <a:rPr lang="en-US" sz="2800" dirty="0" smtClean="0"/>
              <a:t>Your next step in planning reports is to establish a work plan based on your preliminary outline.</a:t>
            </a:r>
          </a:p>
          <a:p>
            <a:pPr lvl="0">
              <a:buNone/>
            </a:pPr>
            <a:endParaRPr lang="en-GB" sz="2400" dirty="0" smtClean="0"/>
          </a:p>
          <a:p>
            <a:pPr lvl="1"/>
            <a:r>
              <a:rPr lang="en-US" dirty="0" smtClean="0"/>
              <a:t>A formal work plan might include the following items:</a:t>
            </a:r>
          </a:p>
          <a:p>
            <a:pPr lvl="1">
              <a:buNone/>
            </a:pPr>
            <a:endParaRPr lang="en-GB" sz="2000" dirty="0" smtClean="0"/>
          </a:p>
          <a:p>
            <a:pPr lvl="2"/>
            <a:r>
              <a:rPr lang="en-US" sz="2400" dirty="0" smtClean="0"/>
              <a:t>Problem statement</a:t>
            </a:r>
            <a:endParaRPr lang="en-GB" sz="2000" dirty="0" smtClean="0"/>
          </a:p>
          <a:p>
            <a:pPr lvl="2"/>
            <a:r>
              <a:rPr lang="en-US" sz="2400" dirty="0" smtClean="0"/>
              <a:t>Statement of purpose</a:t>
            </a:r>
            <a:endParaRPr lang="en-GB" sz="20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32666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Preparing a Work Plan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142984"/>
            <a:ext cx="8329642" cy="5181616"/>
          </a:xfrm>
        </p:spPr>
        <p:txBody>
          <a:bodyPr/>
          <a:lstStyle/>
          <a:p>
            <a:pPr lvl="0"/>
            <a:r>
              <a:rPr lang="en-US" sz="2800" dirty="0" smtClean="0"/>
              <a:t>In addition to the previous two the following are important as well.</a:t>
            </a:r>
          </a:p>
          <a:p>
            <a:pPr lvl="0">
              <a:buNone/>
            </a:pPr>
            <a:endParaRPr lang="en-GB" sz="2400" dirty="0" smtClean="0"/>
          </a:p>
          <a:p>
            <a:pPr lvl="1"/>
            <a:r>
              <a:rPr lang="en-US" dirty="0" smtClean="0"/>
              <a:t>Discussion of the sequence of tasks to be accomplished (including the sources of information, required experiments, restrictions of time etc)</a:t>
            </a:r>
            <a:endParaRPr lang="en-GB" sz="2000" dirty="0" smtClean="0"/>
          </a:p>
          <a:p>
            <a:pPr lvl="1"/>
            <a:r>
              <a:rPr lang="en-US" dirty="0" smtClean="0"/>
              <a:t>Description of the end result that will result from the investigation</a:t>
            </a:r>
            <a:endParaRPr lang="en-GB" sz="2000" dirty="0" smtClean="0"/>
          </a:p>
          <a:p>
            <a:pPr lvl="1"/>
            <a:r>
              <a:rPr lang="en-US" dirty="0" smtClean="0"/>
              <a:t>Review the project assignments, schedules, and resources management</a:t>
            </a:r>
            <a:endParaRPr lang="en-GB" sz="20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4. Conducting the Research</a:t>
            </a:r>
            <a:r>
              <a:rPr lang="en-GB" b="1" dirty="0" smtClean="0">
                <a:solidFill>
                  <a:srgbClr val="FF0000"/>
                </a:solidFill>
              </a:rPr>
              <a:t/>
            </a:r>
            <a:br>
              <a:rPr lang="en-GB" b="1" dirty="0" smtClean="0">
                <a:solidFill>
                  <a:srgbClr val="FF0000"/>
                </a:solidFill>
              </a:rPr>
            </a:b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000108"/>
            <a:ext cx="8329642" cy="5324492"/>
          </a:xfrm>
        </p:spPr>
        <p:txBody>
          <a:bodyPr/>
          <a:lstStyle/>
          <a:p>
            <a:pPr lvl="0"/>
            <a:r>
              <a:rPr lang="en-US" dirty="0" smtClean="0"/>
              <a:t>The value of the report is based on the quality of the information it is based on.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Your next step is to gather information, and it is important to begin by getting organized.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Research writing is done by consulting primary (first hand) and secondary (second hand) sources.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Five steps in Planning a Report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58204" cy="5181616"/>
          </a:xfrm>
        </p:spPr>
        <p:txBody>
          <a:bodyPr>
            <a:normAutofit/>
          </a:bodyPr>
          <a:lstStyle/>
          <a:p>
            <a:pPr lvl="0"/>
            <a:r>
              <a:rPr lang="en-US" sz="2800" b="1" dirty="0" smtClean="0"/>
              <a:t>You must gather those facts and arrange them in a convenient format.</a:t>
            </a:r>
            <a:endParaRPr lang="en-GB" sz="2800" b="1" dirty="0" smtClean="0"/>
          </a:p>
          <a:p>
            <a:pPr lvl="0"/>
            <a:r>
              <a:rPr lang="en-US" sz="2800" dirty="0" smtClean="0"/>
              <a:t>Before putting a single word on the page, follow the following series of steps that form the foundations of any report:</a:t>
            </a:r>
            <a:endParaRPr lang="en-GB" sz="20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Define the outline and purpose</a:t>
            </a:r>
            <a:endParaRPr lang="en-GB" sz="20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Outline the issue for investigation</a:t>
            </a:r>
            <a:endParaRPr lang="en-GB" sz="20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Prepare a work plan</a:t>
            </a:r>
            <a:endParaRPr lang="en-GB" sz="20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Conduct research</a:t>
            </a:r>
            <a:endParaRPr lang="en-GB" sz="20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Analyze and interpret data, draw conclusions and develop recommendations</a:t>
            </a:r>
            <a:endParaRPr lang="en-GB" sz="20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Reviewing Secondary sources</a:t>
            </a:r>
            <a:r>
              <a:rPr lang="en-GB" sz="2800" b="1" dirty="0" smtClean="0"/>
              <a:t/>
            </a:r>
            <a:br>
              <a:rPr lang="en-GB" sz="2800" b="1" dirty="0" smtClean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Conduct secondary resource by locating information that has already been collected, usually in the form of books, periodicals and reports.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Regardless of the amount of research you do, keep or maintain  complete and accurate notes on the sources of all the material you collect.</a:t>
            </a: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Collecting Primary Data</a:t>
            </a:r>
            <a:r>
              <a:rPr lang="en-GB" sz="3200" b="1" dirty="0" smtClean="0"/>
              <a:t/>
            </a:r>
            <a:br>
              <a:rPr lang="en-GB" sz="3200" b="1" dirty="0" smtClean="0"/>
            </a:b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/>
          <a:lstStyle/>
          <a:p>
            <a:pPr lvl="0"/>
            <a:r>
              <a:rPr lang="en-US" dirty="0" smtClean="0"/>
              <a:t>When the information you need is unavailable from secondary sources you will need to collect and interpret data yourself by doing primary research.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The four main ways to collect primary data are by </a:t>
            </a:r>
            <a:r>
              <a:rPr lang="en-US" b="1" dirty="0" smtClean="0"/>
              <a:t>examining documents</a:t>
            </a:r>
            <a:r>
              <a:rPr lang="en-US" dirty="0" smtClean="0"/>
              <a:t>, </a:t>
            </a:r>
            <a:r>
              <a:rPr lang="en-US" b="1" dirty="0" smtClean="0"/>
              <a:t>observing things</a:t>
            </a:r>
            <a:r>
              <a:rPr lang="en-US" dirty="0" smtClean="0"/>
              <a:t>, </a:t>
            </a:r>
            <a:r>
              <a:rPr lang="en-US" b="1" dirty="0" smtClean="0"/>
              <a:t>surveying people </a:t>
            </a:r>
            <a:r>
              <a:rPr lang="en-US" dirty="0" smtClean="0"/>
              <a:t>and </a:t>
            </a:r>
            <a:r>
              <a:rPr lang="en-US" b="1" dirty="0" smtClean="0"/>
              <a:t>conducting experiments</a:t>
            </a:r>
            <a:r>
              <a:rPr lang="en-US" dirty="0" smtClean="0"/>
              <a:t>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857232"/>
            <a:ext cx="8258204" cy="5467368"/>
          </a:xfrm>
        </p:spPr>
        <p:txBody>
          <a:bodyPr>
            <a:normAutofit/>
          </a:bodyPr>
          <a:lstStyle/>
          <a:p>
            <a:pPr lvl="0"/>
            <a:r>
              <a:rPr lang="en-US" sz="2800" b="1" dirty="0" smtClean="0">
                <a:solidFill>
                  <a:srgbClr val="00B050"/>
                </a:solidFill>
              </a:rPr>
              <a:t>Documents</a:t>
            </a:r>
            <a:endParaRPr lang="en-GB" sz="2400" b="1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Documentary evidence and historical records are sources of primary data.</a:t>
            </a:r>
            <a:endParaRPr lang="en-GB" sz="2000" dirty="0" smtClean="0"/>
          </a:p>
          <a:p>
            <a:pPr lvl="0"/>
            <a:r>
              <a:rPr lang="en-US" sz="2800" b="1" dirty="0" smtClean="0">
                <a:solidFill>
                  <a:srgbClr val="00B050"/>
                </a:solidFill>
              </a:rPr>
              <a:t>Observations</a:t>
            </a:r>
            <a:endParaRPr lang="en-GB" sz="2400" b="1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Observation applies your five senses and your judgment to investigation.</a:t>
            </a:r>
            <a:endParaRPr lang="en-GB" sz="2000" dirty="0" smtClean="0"/>
          </a:p>
          <a:p>
            <a:pPr lvl="0"/>
            <a:r>
              <a:rPr lang="en-US" sz="2800" b="1" dirty="0" smtClean="0">
                <a:solidFill>
                  <a:srgbClr val="00B050"/>
                </a:solidFill>
              </a:rPr>
              <a:t>Surveys</a:t>
            </a:r>
            <a:endParaRPr lang="en-GB" sz="2400" b="1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Often the best way to obtain answers is to ask people who have relevant experience and opinions.</a:t>
            </a:r>
            <a:endParaRPr lang="en-GB" sz="2000" dirty="0" smtClean="0"/>
          </a:p>
          <a:p>
            <a:pPr lvl="1"/>
            <a:r>
              <a:rPr lang="en-US" dirty="0" smtClean="0"/>
              <a:t>A formal survey is a way of finding out what a cross-section of people think about something.</a:t>
            </a:r>
            <a:endParaRPr lang="en-GB" sz="2000" dirty="0" smtClean="0"/>
          </a:p>
          <a:p>
            <a:pPr lvl="1"/>
            <a:r>
              <a:rPr lang="en-US" dirty="0" smtClean="0"/>
              <a:t>A formal survey requires a number important decisions.</a:t>
            </a:r>
            <a:endParaRPr lang="en-GB" sz="20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en-US" sz="2800" b="1" dirty="0" smtClean="0">
                <a:solidFill>
                  <a:srgbClr val="00B050"/>
                </a:solidFill>
              </a:rPr>
              <a:t>Surveys</a:t>
            </a:r>
            <a:r>
              <a:rPr lang="en-GB" sz="2000" b="1" dirty="0" smtClean="0">
                <a:solidFill>
                  <a:srgbClr val="00B050"/>
                </a:solidFill>
              </a:rPr>
              <a:t/>
            </a:r>
            <a:br>
              <a:rPr lang="en-GB" sz="2000" b="1" dirty="0" smtClean="0">
                <a:solidFill>
                  <a:srgbClr val="00B050"/>
                </a:solidFill>
              </a:rPr>
            </a:b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58204" cy="4967302"/>
          </a:xfrm>
        </p:spPr>
        <p:txBody>
          <a:bodyPr/>
          <a:lstStyle/>
          <a:p>
            <a:pPr lvl="0"/>
            <a:r>
              <a:rPr lang="en-US" sz="2800" b="1" dirty="0" smtClean="0"/>
              <a:t>You should decide on the following key issues: </a:t>
            </a:r>
          </a:p>
          <a:p>
            <a:pPr lvl="0">
              <a:buNone/>
            </a:pPr>
            <a:endParaRPr lang="en-GB" sz="2800" b="1" dirty="0" smtClean="0"/>
          </a:p>
          <a:p>
            <a:pPr lvl="1"/>
            <a:r>
              <a:rPr lang="en-US" sz="2800" dirty="0" smtClean="0"/>
              <a:t>Should you use face-to-face interviews, phone calls or printed questionnaires ?</a:t>
            </a:r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US" sz="2800" dirty="0" smtClean="0"/>
              <a:t>How many individuals should you contact to get the result ?</a:t>
            </a:r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US" sz="2800" dirty="0" smtClean="0"/>
              <a:t>What particular questions should you ask in order to get a valid picture ?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00174"/>
            <a:ext cx="8329642" cy="4429156"/>
          </a:xfrm>
        </p:spPr>
        <p:txBody>
          <a:bodyPr/>
          <a:lstStyle/>
          <a:p>
            <a:pPr lvl="0"/>
            <a:r>
              <a:rPr lang="en-US" sz="2800" dirty="0" smtClean="0"/>
              <a:t>Two important research criteria include</a:t>
            </a:r>
            <a:endParaRPr lang="en-GB" sz="2400" dirty="0" smtClean="0"/>
          </a:p>
          <a:p>
            <a:pPr lvl="1"/>
            <a:r>
              <a:rPr lang="en-US" b="1" dirty="0" smtClean="0"/>
              <a:t>Reliability</a:t>
            </a:r>
            <a:endParaRPr lang="en-GB" sz="2000" b="1" dirty="0" smtClean="0"/>
          </a:p>
          <a:p>
            <a:pPr lvl="2"/>
            <a:r>
              <a:rPr lang="en-US" sz="2400" dirty="0" smtClean="0"/>
              <a:t>When the same results would be obtained when the research were repeated.</a:t>
            </a:r>
          </a:p>
          <a:p>
            <a:pPr lvl="2">
              <a:buNone/>
            </a:pPr>
            <a:endParaRPr lang="en-GB" sz="2000" dirty="0" smtClean="0"/>
          </a:p>
          <a:p>
            <a:pPr lvl="1"/>
            <a:r>
              <a:rPr lang="en-US" b="1" dirty="0" smtClean="0"/>
              <a:t>Validity</a:t>
            </a:r>
            <a:endParaRPr lang="en-GB" sz="2000" b="1" dirty="0" smtClean="0"/>
          </a:p>
          <a:p>
            <a:pPr lvl="2"/>
            <a:r>
              <a:rPr lang="en-US" sz="2400" dirty="0" smtClean="0"/>
              <a:t>When the research measures what it is intended to measure.</a:t>
            </a:r>
            <a:endParaRPr lang="en-GB" sz="20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428604"/>
            <a:ext cx="8329642" cy="5895996"/>
          </a:xfrm>
        </p:spPr>
        <p:txBody>
          <a:bodyPr/>
          <a:lstStyle/>
          <a:p>
            <a:pPr lvl="0"/>
            <a:r>
              <a:rPr lang="en-US" sz="2800" dirty="0" smtClean="0"/>
              <a:t>Developing an effective questionnaire requires care and skill.</a:t>
            </a:r>
          </a:p>
          <a:p>
            <a:pPr lvl="0">
              <a:buNone/>
            </a:pPr>
            <a:endParaRPr lang="en-GB" sz="2400" dirty="0" smtClean="0"/>
          </a:p>
          <a:p>
            <a:pPr lvl="1"/>
            <a:r>
              <a:rPr lang="en-US" dirty="0" smtClean="0"/>
              <a:t>Provide clear instructions so that respondents know exactly how to fill the questionnaire.</a:t>
            </a:r>
            <a:endParaRPr lang="en-GB" sz="2000" dirty="0" smtClean="0"/>
          </a:p>
          <a:p>
            <a:pPr lvl="1"/>
            <a:r>
              <a:rPr lang="en-US" dirty="0" smtClean="0"/>
              <a:t>Keep the questionnaire short and easy to answer.</a:t>
            </a:r>
            <a:endParaRPr lang="en-GB" sz="2000" dirty="0" smtClean="0"/>
          </a:p>
          <a:p>
            <a:pPr lvl="1"/>
            <a:r>
              <a:rPr lang="en-US" dirty="0" smtClean="0"/>
              <a:t>Formulate questions that provide easily tabulated or analyzed answers.</a:t>
            </a:r>
          </a:p>
          <a:p>
            <a:pPr lvl="1"/>
            <a:r>
              <a:rPr lang="en-US" sz="2400" dirty="0" smtClean="0"/>
              <a:t>Avoid questions that lead to a particular answer; they bias your survey.</a:t>
            </a:r>
            <a:endParaRPr lang="en-GB" sz="2000" dirty="0" smtClean="0"/>
          </a:p>
          <a:p>
            <a:pPr lvl="1"/>
            <a:r>
              <a:rPr lang="en-US" sz="2400" dirty="0" smtClean="0"/>
              <a:t>Ask only one thing at a time. If you ask “Do you read book and magazines regularly ?”, you are targeting only those people who do.</a:t>
            </a:r>
            <a:endParaRPr lang="en-GB" sz="2000" dirty="0" smtClean="0"/>
          </a:p>
          <a:p>
            <a:pPr lvl="1"/>
            <a:endParaRPr lang="en-GB" sz="20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785794"/>
            <a:ext cx="8329642" cy="5538806"/>
          </a:xfrm>
        </p:spPr>
        <p:txBody>
          <a:bodyPr>
            <a:normAutofit/>
          </a:bodyPr>
          <a:lstStyle/>
          <a:p>
            <a:pPr lvl="2"/>
            <a:r>
              <a:rPr lang="en-US" sz="2400" dirty="0" smtClean="0"/>
              <a:t>Avoid questions having vague or abstract words. Instead of asking “Are you frequently troubled by colds?” ask “How many colds did you have in the past six months ?”</a:t>
            </a:r>
          </a:p>
          <a:p>
            <a:pPr lvl="2">
              <a:buNone/>
            </a:pPr>
            <a:endParaRPr lang="en-GB" sz="2000" dirty="0" smtClean="0"/>
          </a:p>
          <a:p>
            <a:pPr lvl="2"/>
            <a:r>
              <a:rPr lang="en-US" sz="2400" dirty="0" smtClean="0"/>
              <a:t>Pretest the questionnaire on a sample group to identify questions that are subject to misinterpretation.</a:t>
            </a:r>
          </a:p>
          <a:p>
            <a:pPr lvl="2">
              <a:buNone/>
            </a:pPr>
            <a:endParaRPr lang="en-GB" sz="2000" dirty="0" smtClean="0"/>
          </a:p>
          <a:p>
            <a:pPr lvl="2"/>
            <a:r>
              <a:rPr lang="en-US" sz="2400" dirty="0" smtClean="0"/>
              <a:t>Include a few questions that rephrase the previous questions, as a cross-check on the validity of the responses.</a:t>
            </a:r>
            <a:endParaRPr lang="en-GB" sz="20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5. Analyzing and Interpreting Data</a:t>
            </a:r>
            <a:r>
              <a:rPr lang="en-GB" b="1" dirty="0" smtClean="0">
                <a:solidFill>
                  <a:srgbClr val="FF0000"/>
                </a:solidFill>
              </a:rPr>
              <a:t/>
            </a:r>
            <a:br>
              <a:rPr lang="en-GB" b="1" dirty="0" smtClean="0">
                <a:solidFill>
                  <a:srgbClr val="FF0000"/>
                </a:solidFill>
              </a:rPr>
            </a:b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/>
          <a:lstStyle/>
          <a:p>
            <a:pPr lvl="0"/>
            <a:r>
              <a:rPr lang="en-US" dirty="0" smtClean="0"/>
              <a:t>The fifth step to report writing is to analyze your results by calculating statistics, drawing reasonable conclusions, and if appropriate, developing a set of recommendations.</a:t>
            </a:r>
          </a:p>
          <a:p>
            <a:pPr lvl="0"/>
            <a:endParaRPr lang="en-US" dirty="0" smtClean="0"/>
          </a:p>
          <a:p>
            <a:pPr lvl="1"/>
            <a:r>
              <a:rPr lang="en-US" dirty="0" smtClean="0"/>
              <a:t>Calculating Statistics</a:t>
            </a:r>
            <a:endParaRPr lang="en-GB" sz="2000" dirty="0" smtClean="0"/>
          </a:p>
          <a:p>
            <a:pPr lvl="2"/>
            <a:r>
              <a:rPr lang="en-US" sz="2400" dirty="0" smtClean="0"/>
              <a:t>Much of the information you collect in the research phase will be in numerical form. It must be manipulated, so that your readers can interpret its significance.</a:t>
            </a:r>
            <a:endParaRPr lang="en-GB" sz="2000" dirty="0" smtClean="0"/>
          </a:p>
          <a:p>
            <a:pPr lvl="0"/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42942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/>
              <a:t>A USABILITY SURVEY</a:t>
            </a:r>
            <a:r>
              <a:rPr lang="en-GB" sz="2400" b="1" dirty="0" smtClean="0"/>
              <a:t/>
            </a:r>
            <a:br>
              <a:rPr lang="en-GB" sz="2400" b="1" dirty="0" smtClean="0"/>
            </a:br>
            <a:endParaRPr lang="en-GB" sz="2400" b="1" dirty="0"/>
          </a:p>
        </p:txBody>
      </p:sp>
      <p:pic>
        <p:nvPicPr>
          <p:cNvPr id="4" name="image1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500042"/>
            <a:ext cx="7858180" cy="6357958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785810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A BASIC USABILITY SURVEY</a:t>
            </a:r>
            <a:r>
              <a:rPr lang="en-GB" sz="2000" b="1" dirty="0" smtClean="0"/>
              <a:t/>
            </a:r>
            <a:br>
              <a:rPr lang="en-GB" sz="2000" b="1" dirty="0" smtClean="0"/>
            </a:br>
            <a:endParaRPr lang="en-GB" sz="2000" b="1" dirty="0"/>
          </a:p>
        </p:txBody>
      </p:sp>
      <p:pic>
        <p:nvPicPr>
          <p:cNvPr id="4" name="image2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42067"/>
            <a:ext cx="9001156" cy="62159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1. Define the Problem</a:t>
            </a:r>
            <a:r>
              <a:rPr lang="en-GB" sz="3600" b="1" dirty="0" smtClean="0">
                <a:solidFill>
                  <a:srgbClr val="FF0000"/>
                </a:solidFill>
              </a:rPr>
              <a:t/>
            </a:r>
            <a:br>
              <a:rPr lang="en-GB" sz="3600" b="1" dirty="0" smtClean="0">
                <a:solidFill>
                  <a:srgbClr val="FF0000"/>
                </a:solidFill>
              </a:rPr>
            </a:b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58204" cy="4967302"/>
          </a:xfrm>
        </p:spPr>
        <p:txBody>
          <a:bodyPr/>
          <a:lstStyle/>
          <a:p>
            <a:pPr lvl="0"/>
            <a:r>
              <a:rPr lang="en-US" dirty="0" smtClean="0"/>
              <a:t>Your </a:t>
            </a:r>
            <a:r>
              <a:rPr lang="en-US" b="1" dirty="0" smtClean="0"/>
              <a:t>first step </a:t>
            </a:r>
            <a:r>
              <a:rPr lang="en-US" dirty="0" smtClean="0"/>
              <a:t>is to write a problem statement, a statement that defines the problem your report will cover.</a:t>
            </a:r>
            <a:endParaRPr lang="en-GB" dirty="0" smtClean="0"/>
          </a:p>
          <a:p>
            <a:pPr lvl="0"/>
            <a:r>
              <a:rPr lang="en-US" dirty="0" smtClean="0"/>
              <a:t>The first step in writing is to narrow the scope of investigation.</a:t>
            </a:r>
            <a:endParaRPr lang="en-GB" dirty="0" smtClean="0"/>
          </a:p>
          <a:p>
            <a:pPr lvl="0"/>
            <a:r>
              <a:rPr lang="en-US" dirty="0" smtClean="0"/>
              <a:t>If you are writing an analytical report that interprets facts and draws conclusions about them, you generally shape your investigation by the way you define the problem to be solved.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Calculating Statistics</a:t>
            </a:r>
            <a:r>
              <a:rPr lang="en-GB" sz="2800" b="1" dirty="0" smtClean="0">
                <a:solidFill>
                  <a:srgbClr val="00B050"/>
                </a:solidFill>
              </a:rPr>
              <a:t/>
            </a:r>
            <a:br>
              <a:rPr lang="en-GB" sz="2800" b="1" dirty="0" smtClean="0">
                <a:solidFill>
                  <a:srgbClr val="00B050"/>
                </a:solidFill>
              </a:rPr>
            </a:br>
            <a:endParaRPr lang="en-GB" sz="28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643050"/>
            <a:ext cx="8329642" cy="4681550"/>
          </a:xfrm>
        </p:spPr>
        <p:txBody>
          <a:bodyPr/>
          <a:lstStyle/>
          <a:p>
            <a:pPr lvl="0"/>
            <a:r>
              <a:rPr lang="en-US" sz="2800" dirty="0" smtClean="0"/>
              <a:t>Averages</a:t>
            </a:r>
            <a:endParaRPr lang="en-GB" sz="2400" dirty="0" smtClean="0"/>
          </a:p>
          <a:p>
            <a:pPr lvl="1"/>
            <a:r>
              <a:rPr lang="en-US" dirty="0" smtClean="0"/>
              <a:t>It is a single number representing a group of numbers.</a:t>
            </a:r>
            <a:endParaRPr lang="en-GB" sz="2000" dirty="0" smtClean="0"/>
          </a:p>
          <a:p>
            <a:pPr lvl="0"/>
            <a:r>
              <a:rPr lang="en-US" sz="2800" dirty="0" smtClean="0"/>
              <a:t>Trends</a:t>
            </a:r>
            <a:endParaRPr lang="en-GB" sz="2400" dirty="0" smtClean="0"/>
          </a:p>
          <a:p>
            <a:pPr lvl="1"/>
            <a:r>
              <a:rPr lang="en-US" dirty="0" smtClean="0"/>
              <a:t>Trend analysis involves an examination of data over time so that patterns and relationships can be determined.</a:t>
            </a:r>
            <a:endParaRPr lang="en-GB" sz="2000" dirty="0" smtClean="0"/>
          </a:p>
          <a:p>
            <a:pPr lvl="0"/>
            <a:r>
              <a:rPr lang="en-US" sz="2800" dirty="0" smtClean="0"/>
              <a:t>Correlation</a:t>
            </a:r>
            <a:endParaRPr lang="en-GB" sz="2400" dirty="0" smtClean="0"/>
          </a:p>
          <a:p>
            <a:pPr lvl="1"/>
            <a:r>
              <a:rPr lang="en-US" dirty="0" smtClean="0"/>
              <a:t>A correlation is a statistical relationship between two or more variables.</a:t>
            </a:r>
            <a:endParaRPr lang="en-GB" sz="20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57256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Drawing Conclusions</a:t>
            </a:r>
            <a:r>
              <a:rPr lang="en-GB" sz="3200" b="1" dirty="0" smtClean="0">
                <a:solidFill>
                  <a:srgbClr val="00B050"/>
                </a:solidFill>
              </a:rPr>
              <a:t/>
            </a:r>
            <a:br>
              <a:rPr lang="en-GB" sz="3200" b="1" dirty="0" smtClean="0">
                <a:solidFill>
                  <a:srgbClr val="00B050"/>
                </a:solidFill>
              </a:rPr>
            </a:br>
            <a:endParaRPr lang="en-GB" sz="32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Conclusions may be based on a combination of facts, value judgments, and assumptions.</a:t>
            </a:r>
          </a:p>
          <a:p>
            <a:pPr lvl="0"/>
            <a:endParaRPr lang="en-GB" dirty="0" smtClean="0"/>
          </a:p>
          <a:p>
            <a:pPr lvl="0"/>
            <a:r>
              <a:rPr lang="en-US" dirty="0" smtClean="0"/>
              <a:t>Check the logic that underlies your conclusions.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The best conclusion is often the one that gains the most support.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Developing Recommendations</a:t>
            </a:r>
            <a:r>
              <a:rPr lang="en-GB" sz="2800" b="1" dirty="0" smtClean="0">
                <a:solidFill>
                  <a:srgbClr val="00B050"/>
                </a:solidFill>
              </a:rPr>
              <a:t/>
            </a:r>
            <a:br>
              <a:rPr lang="en-GB" sz="2800" b="1" dirty="0" smtClean="0">
                <a:solidFill>
                  <a:srgbClr val="00B050"/>
                </a:solidFill>
              </a:rPr>
            </a:br>
            <a:endParaRPr lang="en-GB" sz="28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b="1" dirty="0" smtClean="0"/>
              <a:t>Good recommendations are</a:t>
            </a:r>
            <a:endParaRPr lang="en-GB" sz="2800" b="1" dirty="0" smtClean="0"/>
          </a:p>
          <a:p>
            <a:pPr lvl="1"/>
            <a:r>
              <a:rPr lang="en-US" dirty="0" smtClean="0"/>
              <a:t>Practical</a:t>
            </a:r>
            <a:endParaRPr lang="en-GB" sz="2000" dirty="0" smtClean="0"/>
          </a:p>
          <a:p>
            <a:pPr lvl="1"/>
            <a:r>
              <a:rPr lang="en-US" dirty="0" smtClean="0"/>
              <a:t>Acceptable to readers</a:t>
            </a:r>
            <a:endParaRPr lang="en-GB" sz="2000" dirty="0" smtClean="0"/>
          </a:p>
          <a:p>
            <a:pPr lvl="1"/>
            <a:r>
              <a:rPr lang="en-US" dirty="0" smtClean="0"/>
              <a:t>Explained in enough detail so that the readers can take action</a:t>
            </a:r>
            <a:endParaRPr lang="en-GB" sz="20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Preparing the Final Outline</a:t>
            </a:r>
            <a:r>
              <a:rPr lang="en-GB" sz="3200" b="1" dirty="0" smtClean="0">
                <a:solidFill>
                  <a:srgbClr val="00B050"/>
                </a:solidFill>
              </a:rPr>
              <a:t/>
            </a:r>
            <a:br>
              <a:rPr lang="en-GB" sz="3200" b="1" dirty="0" smtClean="0">
                <a:solidFill>
                  <a:srgbClr val="00B050"/>
                </a:solidFill>
              </a:rPr>
            </a:br>
            <a:endParaRPr lang="en-GB" sz="32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The final outline should be geared to your purpose and the audience’s probable reaction.</a:t>
            </a:r>
          </a:p>
          <a:p>
            <a:pPr lvl="1">
              <a:buNone/>
            </a:pPr>
            <a:endParaRPr lang="en-GB" dirty="0" smtClean="0"/>
          </a:p>
          <a:p>
            <a:pPr lvl="0"/>
            <a:r>
              <a:rPr lang="en-US" dirty="0" smtClean="0"/>
              <a:t>Visual aids: illustration in tabular graphic, schematic, or pictorial form.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Use visual aids to simplify, clarify and emphasize important information.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Asking the right questions</a:t>
            </a:r>
            <a:r>
              <a:rPr lang="en-GB" sz="3200" b="1" dirty="0" smtClean="0">
                <a:solidFill>
                  <a:srgbClr val="00B050"/>
                </a:solidFill>
              </a:rPr>
              <a:t/>
            </a:r>
            <a:br>
              <a:rPr lang="en-GB" sz="3200" b="1" dirty="0" smtClean="0">
                <a:solidFill>
                  <a:srgbClr val="00B050"/>
                </a:solidFill>
              </a:rPr>
            </a:br>
            <a:endParaRPr lang="en-GB" sz="32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00174"/>
            <a:ext cx="8258204" cy="4824426"/>
          </a:xfrm>
        </p:spPr>
        <p:txBody>
          <a:bodyPr/>
          <a:lstStyle/>
          <a:p>
            <a:pPr lvl="0"/>
            <a:r>
              <a:rPr lang="en-US" sz="2800" dirty="0" smtClean="0"/>
              <a:t>Often the questions have been defined by the person who authorizes the report.</a:t>
            </a:r>
            <a:endParaRPr lang="en-GB" sz="2400" dirty="0" smtClean="0"/>
          </a:p>
          <a:p>
            <a:pPr lvl="0"/>
            <a:r>
              <a:rPr lang="en-US" sz="2800" dirty="0" smtClean="0"/>
              <a:t>In such a case, ask questions such as:</a:t>
            </a:r>
          </a:p>
          <a:p>
            <a:pPr lvl="0">
              <a:buNone/>
            </a:pPr>
            <a:endParaRPr lang="en-GB" sz="2400" dirty="0" smtClean="0"/>
          </a:p>
          <a:p>
            <a:pPr lvl="1"/>
            <a:r>
              <a:rPr lang="en-US" dirty="0" smtClean="0"/>
              <a:t>What needs to be determined ?</a:t>
            </a:r>
            <a:endParaRPr lang="en-GB" sz="2000" dirty="0" smtClean="0"/>
          </a:p>
          <a:p>
            <a:pPr lvl="1"/>
            <a:r>
              <a:rPr lang="en-US" dirty="0" smtClean="0"/>
              <a:t>Why is this issue important ?</a:t>
            </a:r>
            <a:endParaRPr lang="en-GB" sz="2000" dirty="0" smtClean="0"/>
          </a:p>
          <a:p>
            <a:pPr lvl="1"/>
            <a:r>
              <a:rPr lang="en-US" dirty="0" smtClean="0"/>
              <a:t>Who is involved in the situation ?</a:t>
            </a:r>
            <a:endParaRPr lang="en-GB" sz="2000" dirty="0" smtClean="0"/>
          </a:p>
          <a:p>
            <a:pPr lvl="1"/>
            <a:r>
              <a:rPr lang="en-US" dirty="0" smtClean="0"/>
              <a:t>Where is the trouble actually located ?</a:t>
            </a:r>
            <a:endParaRPr lang="en-GB" sz="2000" dirty="0" smtClean="0"/>
          </a:p>
          <a:p>
            <a:pPr lvl="1"/>
            <a:r>
              <a:rPr lang="en-US" dirty="0" smtClean="0"/>
              <a:t>How did the situation originate ?</a:t>
            </a:r>
            <a:endParaRPr lang="en-GB" sz="2000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Not all of these questions apply in every situation, but asking them helps clarify the boundaries of your investigation.</a:t>
            </a:r>
            <a:endParaRPr lang="en-GB" dirty="0" smtClean="0"/>
          </a:p>
          <a:p>
            <a:pPr lvl="0"/>
            <a:r>
              <a:rPr lang="en-US" dirty="0" smtClean="0"/>
              <a:t>Your analytical report is required to look at facts and draw conclusions for betterment of the situation.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Developing the statement of Purpose</a:t>
            </a:r>
            <a:r>
              <a:rPr lang="en-GB" sz="3600" dirty="0" smtClean="0">
                <a:solidFill>
                  <a:srgbClr val="00B050"/>
                </a:solidFill>
              </a:rPr>
              <a:t/>
            </a:r>
            <a:br>
              <a:rPr lang="en-GB" sz="3600" dirty="0" smtClean="0">
                <a:solidFill>
                  <a:srgbClr val="00B050"/>
                </a:solidFill>
              </a:rPr>
            </a:br>
            <a:endParaRPr lang="en-GB" sz="36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804" y="1968838"/>
            <a:ext cx="8229600" cy="4389120"/>
          </a:xfrm>
        </p:spPr>
        <p:txBody>
          <a:bodyPr/>
          <a:lstStyle/>
          <a:p>
            <a:pPr lvl="0"/>
            <a:r>
              <a:rPr lang="en-US" dirty="0" smtClean="0"/>
              <a:t>Prepare a written statement of purpose and then review it with the person who authorizes the study.</a:t>
            </a:r>
            <a:endParaRPr lang="en-GB" dirty="0" smtClean="0"/>
          </a:p>
          <a:p>
            <a:pPr lvl="0"/>
            <a:r>
              <a:rPr lang="en-US" dirty="0" smtClean="0"/>
              <a:t>The most useful way to phrase your purpose is to begin with an infinitive phrase.</a:t>
            </a:r>
            <a:endParaRPr lang="en-GB" dirty="0" smtClean="0"/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For example you are required to write a report on the use of drugs among the assembly line workers at your plant.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Example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b="1" dirty="0" smtClean="0"/>
              <a:t>In this case you might phrase the statement of purpose by saying</a:t>
            </a:r>
            <a:endParaRPr lang="en-GB" sz="2800" b="1" dirty="0" smtClean="0"/>
          </a:p>
          <a:p>
            <a:pPr lvl="1"/>
            <a:r>
              <a:rPr lang="en-US" i="1" dirty="0" smtClean="0"/>
              <a:t>Purpose </a:t>
            </a:r>
            <a:r>
              <a:rPr lang="en-US" dirty="0" smtClean="0"/>
              <a:t>– To summarize the extent of substance abuse among plant employees.</a:t>
            </a:r>
            <a:endParaRPr lang="en-GB" sz="2000" dirty="0" smtClean="0"/>
          </a:p>
          <a:p>
            <a:pPr lvl="0"/>
            <a:r>
              <a:rPr lang="en-US" sz="2800" b="1" dirty="0" smtClean="0"/>
              <a:t>However for your analytical report, your statement of purpose might be:</a:t>
            </a:r>
            <a:endParaRPr lang="en-GB" sz="2800" b="1" dirty="0" smtClean="0"/>
          </a:p>
          <a:p>
            <a:pPr lvl="1"/>
            <a:r>
              <a:rPr lang="en-US" i="1" dirty="0" smtClean="0"/>
              <a:t>Purpose </a:t>
            </a:r>
            <a:r>
              <a:rPr lang="en-US" dirty="0" smtClean="0"/>
              <a:t>– To analyze the effects of employee substance abuse on productivity and product quality, and recommend ways to counteract these effects.</a:t>
            </a:r>
            <a:endParaRPr lang="en-GB" sz="20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714356"/>
            <a:ext cx="8329642" cy="5610244"/>
          </a:xfrm>
        </p:spPr>
        <p:txBody>
          <a:bodyPr>
            <a:normAutofit/>
          </a:bodyPr>
          <a:lstStyle/>
          <a:p>
            <a:pPr lvl="0"/>
            <a:r>
              <a:rPr lang="en-US" sz="3200" dirty="0" smtClean="0"/>
              <a:t>Using an infinitive phrase encourages you to take control and decide where you are going before you write.</a:t>
            </a:r>
          </a:p>
          <a:p>
            <a:pPr lvl="0"/>
            <a:endParaRPr lang="en-GB" sz="3200" dirty="0" smtClean="0"/>
          </a:p>
          <a:p>
            <a:pPr lvl="0"/>
            <a:r>
              <a:rPr lang="en-US" sz="3200" dirty="0" smtClean="0"/>
              <a:t>Before you proceed, it is important to anticipate how your audience will react.</a:t>
            </a:r>
          </a:p>
          <a:p>
            <a:pPr lvl="0"/>
            <a:endParaRPr lang="en-GB" sz="3200" dirty="0" smtClean="0"/>
          </a:p>
          <a:p>
            <a:pPr lvl="0"/>
            <a:r>
              <a:rPr lang="en-US" sz="3200" dirty="0" smtClean="0"/>
              <a:t>Double check the statement of purpose with the person who authorizes the report.</a:t>
            </a:r>
            <a:endParaRPr lang="en-GB" sz="3200" dirty="0" smtClean="0"/>
          </a:p>
          <a:p>
            <a:pPr>
              <a:buNone/>
            </a:pPr>
            <a:endParaRPr lang="en-GB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347</TotalTime>
  <Words>2212</Words>
  <Application>Microsoft Office PowerPoint</Application>
  <PresentationFormat>On-screen Show (4:3)</PresentationFormat>
  <Paragraphs>253</Paragraphs>
  <Slides>43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Flow</vt:lpstr>
      <vt:lpstr>Planning Long Reports</vt:lpstr>
      <vt:lpstr>In this lecture you will learn to:</vt:lpstr>
      <vt:lpstr>Five steps in Planning a Report </vt:lpstr>
      <vt:lpstr>1. Define the Problem </vt:lpstr>
      <vt:lpstr>Asking the right questions </vt:lpstr>
      <vt:lpstr>Slide 6</vt:lpstr>
      <vt:lpstr>Developing the statement of Purpose </vt:lpstr>
      <vt:lpstr>Example</vt:lpstr>
      <vt:lpstr>Slide 9</vt:lpstr>
      <vt:lpstr>2. Outlining Issues for Investigation </vt:lpstr>
      <vt:lpstr>Example </vt:lpstr>
      <vt:lpstr>Developing a logical Structure </vt:lpstr>
      <vt:lpstr>Informational Assignments </vt:lpstr>
      <vt:lpstr>Slide 14</vt:lpstr>
      <vt:lpstr>Analytical Assignments or Reports </vt:lpstr>
      <vt:lpstr>Example: </vt:lpstr>
      <vt:lpstr>Analytical Assignments  Example </vt:lpstr>
      <vt:lpstr>Slide 18</vt:lpstr>
      <vt:lpstr>Following the Rules of Division </vt:lpstr>
      <vt:lpstr>Slide 20</vt:lpstr>
      <vt:lpstr>Slide 21</vt:lpstr>
      <vt:lpstr>Preparing a preliminary Outline </vt:lpstr>
      <vt:lpstr>Preparing a preliminary Outline </vt:lpstr>
      <vt:lpstr>Slide 24</vt:lpstr>
      <vt:lpstr>Alphanumeric System</vt:lpstr>
      <vt:lpstr>Decimal System </vt:lpstr>
      <vt:lpstr>3 . Preparing a Work Plan </vt:lpstr>
      <vt:lpstr>Preparing a Work Plan</vt:lpstr>
      <vt:lpstr>4. Conducting the Research </vt:lpstr>
      <vt:lpstr>Reviewing Secondary sources </vt:lpstr>
      <vt:lpstr>Collecting Primary Data </vt:lpstr>
      <vt:lpstr>Slide 32</vt:lpstr>
      <vt:lpstr>Surveys </vt:lpstr>
      <vt:lpstr>Slide 34</vt:lpstr>
      <vt:lpstr>Slide 35</vt:lpstr>
      <vt:lpstr>Slide 36</vt:lpstr>
      <vt:lpstr>5. Analyzing and Interpreting Data </vt:lpstr>
      <vt:lpstr>A USABILITY SURVEY </vt:lpstr>
      <vt:lpstr>A BASIC USABILITY SURVEY </vt:lpstr>
      <vt:lpstr>Calculating Statistics </vt:lpstr>
      <vt:lpstr>Drawing Conclusions </vt:lpstr>
      <vt:lpstr>Developing Recommendations </vt:lpstr>
      <vt:lpstr>Preparing the Final Outline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Long Reports</dc:title>
  <dc:creator>tanveergul@outlook.com</dc:creator>
  <cp:lastModifiedBy>tanveergul@outlook.com</cp:lastModifiedBy>
  <cp:revision>30</cp:revision>
  <dcterms:created xsi:type="dcterms:W3CDTF">2020-04-04T06:51:19Z</dcterms:created>
  <dcterms:modified xsi:type="dcterms:W3CDTF">2020-05-03T06:55:32Z</dcterms:modified>
</cp:coreProperties>
</file>