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7" r:id="rId4"/>
    <p:sldId id="257" r:id="rId5"/>
    <p:sldId id="263" r:id="rId6"/>
    <p:sldId id="262" r:id="rId7"/>
    <p:sldId id="259" r:id="rId8"/>
    <p:sldId id="261" r:id="rId9"/>
    <p:sldId id="260" r:id="rId10"/>
    <p:sldId id="27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dirty="0"/>
              <a:t>5/14/2020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dirty="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extLst mod="1">
    <p:ext uri="{DCECCB84-F9BA-43D5-87BE-67443E8EF086}">
      <p15:sldGuideLst xmlns=""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dirty="0"/>
              <a:t>5/14/2020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dirty="0"/>
              <a:pPr/>
              <a:t>5/14/2020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dirty="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dirty="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dirty="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B02557A-7053-4340-A874-8AB926A8EDA1}" type="datetimeFigureOut">
              <a:rPr lang="en-US" dirty="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dirty="0"/>
              <a:pPr/>
              <a:t>5/14/2020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dirty="0"/>
              <a:pPr/>
              <a:t>5/14/2020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dirty="0"/>
              <a:pPr/>
              <a:t>5/14/2020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dirty="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2E182B-C350-4FD8-8A5F-3EB00E5F2213}"/>
              </a:ext>
            </a:extLst>
          </p:cNvPr>
          <p:cNvSpPr>
            <a:spLocks noGrp="1"/>
          </p:cNvSpPr>
          <p:nvPr>
            <p:ph type="ctrTitle"/>
          </p:nvPr>
        </p:nvSpPr>
        <p:spPr>
          <a:xfrm>
            <a:off x="8097078" y="2332383"/>
            <a:ext cx="3617352" cy="2041125"/>
          </a:xfrm>
        </p:spPr>
        <p:txBody>
          <a:bodyPr/>
          <a:lstStyle/>
          <a:p>
            <a:r>
              <a:rPr lang="en-US" dirty="0"/>
              <a:t>Personality</a:t>
            </a:r>
            <a:endParaRPr lang="en-GB" dirty="0"/>
          </a:p>
        </p:txBody>
      </p:sp>
      <p:sp>
        <p:nvSpPr>
          <p:cNvPr id="3" name="Subtitle 2">
            <a:extLst>
              <a:ext uri="{FF2B5EF4-FFF2-40B4-BE49-F238E27FC236}">
                <a16:creationId xmlns="" xmlns:a16="http://schemas.microsoft.com/office/drawing/2014/main" id="{EEF4350E-BB1A-411E-818D-3FC48CC01949}"/>
              </a:ext>
            </a:extLst>
          </p:cNvPr>
          <p:cNvSpPr>
            <a:spLocks noGrp="1"/>
          </p:cNvSpPr>
          <p:nvPr>
            <p:ph type="subTitle" idx="1"/>
          </p:nvPr>
        </p:nvSpPr>
        <p:spPr/>
        <p:txBody>
          <a:bodyPr>
            <a:normAutofit fontScale="77500" lnSpcReduction="20000"/>
          </a:bodyPr>
          <a:lstStyle/>
          <a:p>
            <a:r>
              <a:rPr lang="en-US" dirty="0"/>
              <a:t>Course Code:</a:t>
            </a:r>
            <a:r>
              <a:rPr lang="en-US" b="1" dirty="0"/>
              <a:t> </a:t>
            </a:r>
            <a:r>
              <a:rPr lang="de-DE" b="1" dirty="0"/>
              <a:t>LIS-</a:t>
            </a:r>
            <a:r>
              <a:rPr lang="en-US" b="1" dirty="0"/>
              <a:t>207 (</a:t>
            </a:r>
            <a:r>
              <a:rPr lang="de-DE" b="1" dirty="0"/>
              <a:t>BS LIS </a:t>
            </a:r>
            <a:r>
              <a:rPr lang="de-DE" b="1" dirty="0" smtClean="0"/>
              <a:t>4th Self Support</a:t>
            </a:r>
            <a:r>
              <a:rPr lang="en-US" b="1" dirty="0" smtClean="0"/>
              <a:t>)</a:t>
            </a:r>
            <a:endParaRPr lang="en-GB" dirty="0"/>
          </a:p>
          <a:p>
            <a:r>
              <a:rPr lang="en-US" dirty="0"/>
              <a:t>Ms. </a:t>
            </a:r>
            <a:r>
              <a:rPr lang="en-US" dirty="0" err="1" smtClean="0"/>
              <a:t>Qurat-ul-Ain</a:t>
            </a:r>
            <a:endParaRPr lang="en-GB" dirty="0"/>
          </a:p>
        </p:txBody>
      </p:sp>
      <p:pic>
        <p:nvPicPr>
          <p:cNvPr id="4" name="Picture 3">
            <a:extLst>
              <a:ext uri="{FF2B5EF4-FFF2-40B4-BE49-F238E27FC236}">
                <a16:creationId xmlns="" xmlns:a16="http://schemas.microsoft.com/office/drawing/2014/main" id="{992EFD40-A369-42AA-A5BF-65B7EB7CB3BD}"/>
              </a:ext>
            </a:extLst>
          </p:cNvPr>
          <p:cNvPicPr>
            <a:picLocks noChangeAspect="1"/>
          </p:cNvPicPr>
          <p:nvPr/>
        </p:nvPicPr>
        <p:blipFill>
          <a:blip r:embed="rId2"/>
          <a:stretch>
            <a:fillRect/>
          </a:stretch>
        </p:blipFill>
        <p:spPr>
          <a:xfrm>
            <a:off x="649356" y="754751"/>
            <a:ext cx="6154185" cy="3408709"/>
          </a:xfrm>
          <a:prstGeom prst="rect">
            <a:avLst/>
          </a:prstGeom>
        </p:spPr>
      </p:pic>
    </p:spTree>
    <p:extLst>
      <p:ext uri="{BB962C8B-B14F-4D97-AF65-F5344CB8AC3E}">
        <p14:creationId xmlns:p14="http://schemas.microsoft.com/office/powerpoint/2010/main" val="253466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6B393DB-23B5-4B1A-B294-507A0D25CAF3}"/>
              </a:ext>
            </a:extLst>
          </p:cNvPr>
          <p:cNvSpPr/>
          <p:nvPr/>
        </p:nvSpPr>
        <p:spPr>
          <a:xfrm>
            <a:off x="3339954" y="2570922"/>
            <a:ext cx="5512091" cy="1107996"/>
          </a:xfrm>
          <a:prstGeom prst="rect">
            <a:avLst/>
          </a:prstGeom>
          <a:noFill/>
        </p:spPr>
        <p:txBody>
          <a:bodyPr wrap="square" lIns="91440" tIns="45720" rIns="91440" bIns="45720">
            <a:spAutoFit/>
          </a:bodyPr>
          <a:lstStyle/>
          <a:p>
            <a:pPr algn="ctr"/>
            <a:r>
              <a:rPr lang="en-US" sz="6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QUESTIONS???</a:t>
            </a:r>
          </a:p>
        </p:txBody>
      </p:sp>
    </p:spTree>
    <p:extLst>
      <p:ext uri="{BB962C8B-B14F-4D97-AF65-F5344CB8AC3E}">
        <p14:creationId xmlns:p14="http://schemas.microsoft.com/office/powerpoint/2010/main" val="339258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F09938-3267-46BD-9D67-E3CB379FFE3D}"/>
              </a:ext>
            </a:extLst>
          </p:cNvPr>
          <p:cNvSpPr>
            <a:spLocks noGrp="1"/>
          </p:cNvSpPr>
          <p:nvPr>
            <p:ph type="title"/>
          </p:nvPr>
        </p:nvSpPr>
        <p:spPr>
          <a:xfrm>
            <a:off x="2933700" y="1166191"/>
            <a:ext cx="8770571" cy="962870"/>
          </a:xfrm>
        </p:spPr>
        <p:txBody>
          <a:bodyPr/>
          <a:lstStyle/>
          <a:p>
            <a:r>
              <a:rPr lang="en-US" dirty="0"/>
              <a:t>DEFINITIONS</a:t>
            </a:r>
            <a:endParaRPr lang="en-GB" dirty="0"/>
          </a:p>
        </p:txBody>
      </p:sp>
      <p:sp>
        <p:nvSpPr>
          <p:cNvPr id="3" name="Content Placeholder 2">
            <a:extLst>
              <a:ext uri="{FF2B5EF4-FFF2-40B4-BE49-F238E27FC236}">
                <a16:creationId xmlns="" xmlns:a16="http://schemas.microsoft.com/office/drawing/2014/main" id="{1F367D72-B2A4-40B5-AD98-E590D5BADBAB}"/>
              </a:ext>
            </a:extLst>
          </p:cNvPr>
          <p:cNvSpPr>
            <a:spLocks noGrp="1"/>
          </p:cNvSpPr>
          <p:nvPr>
            <p:ph idx="1"/>
          </p:nvPr>
        </p:nvSpPr>
        <p:spPr>
          <a:xfrm>
            <a:off x="2708413" y="2266121"/>
            <a:ext cx="4434509" cy="3856383"/>
          </a:xfrm>
        </p:spPr>
        <p:txBody>
          <a:bodyPr>
            <a:normAutofit/>
          </a:bodyPr>
          <a:lstStyle/>
          <a:p>
            <a:r>
              <a:rPr lang="en-US" sz="3200" dirty="0">
                <a:latin typeface="Times New Roman" panose="02020603050405020304" pitchFamily="18" charset="0"/>
                <a:cs typeface="Times New Roman" panose="02020603050405020304" pitchFamily="18" charset="0"/>
              </a:rPr>
              <a:t>Personalities is the sum total of individual’s Psychological traits, characteristics, motives, habits, attitudes, </a:t>
            </a:r>
            <a:r>
              <a:rPr lang="en-GB" sz="3200" dirty="0">
                <a:latin typeface="Times New Roman" panose="02020603050405020304" pitchFamily="18" charset="0"/>
                <a:cs typeface="Times New Roman" panose="02020603050405020304" pitchFamily="18" charset="0"/>
              </a:rPr>
              <a:t>beliefs and outlooks.</a:t>
            </a:r>
          </a:p>
          <a:p>
            <a:endParaRPr lang="en-GB" sz="3200" dirty="0"/>
          </a:p>
        </p:txBody>
      </p:sp>
      <p:pic>
        <p:nvPicPr>
          <p:cNvPr id="5" name="Picture 4">
            <a:extLst>
              <a:ext uri="{FF2B5EF4-FFF2-40B4-BE49-F238E27FC236}">
                <a16:creationId xmlns="" xmlns:a16="http://schemas.microsoft.com/office/drawing/2014/main" id="{43AE9B34-48F9-46BD-983D-E87F68B2B1A6}"/>
              </a:ext>
            </a:extLst>
          </p:cNvPr>
          <p:cNvPicPr>
            <a:picLocks noChangeAspect="1"/>
          </p:cNvPicPr>
          <p:nvPr/>
        </p:nvPicPr>
        <p:blipFill>
          <a:blip r:embed="rId2"/>
          <a:stretch>
            <a:fillRect/>
          </a:stretch>
        </p:blipFill>
        <p:spPr>
          <a:xfrm>
            <a:off x="7256096" y="2525160"/>
            <a:ext cx="4448175" cy="3000375"/>
          </a:xfrm>
          <a:prstGeom prst="rect">
            <a:avLst/>
          </a:prstGeom>
        </p:spPr>
      </p:pic>
    </p:spTree>
    <p:extLst>
      <p:ext uri="{BB962C8B-B14F-4D97-AF65-F5344CB8AC3E}">
        <p14:creationId xmlns:p14="http://schemas.microsoft.com/office/powerpoint/2010/main" val="11500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FEA377-FDB1-4136-86A8-8D3DFE832600}"/>
              </a:ext>
            </a:extLst>
          </p:cNvPr>
          <p:cNvSpPr>
            <a:spLocks noGrp="1"/>
          </p:cNvSpPr>
          <p:nvPr>
            <p:ph idx="1"/>
          </p:nvPr>
        </p:nvSpPr>
        <p:spPr>
          <a:xfrm>
            <a:off x="561561" y="212036"/>
            <a:ext cx="6554856" cy="6645964"/>
          </a:xfrm>
        </p:spPr>
        <p:txBody>
          <a:bodyPr>
            <a:normAutofit/>
          </a:bodyPr>
          <a:lstStyle/>
          <a:p>
            <a:r>
              <a:rPr lang="en-US" sz="2400" dirty="0"/>
              <a:t>Personality is a set of psychological traits. Personality influence others interaction and adoption to avoid it or attract. Personality attract others by the attitude, morality, character, clean cloth etc.</a:t>
            </a:r>
          </a:p>
          <a:p>
            <a:pPr marL="0" indent="0">
              <a:buNone/>
            </a:pPr>
            <a:r>
              <a:rPr lang="en-US" sz="2400" dirty="0"/>
              <a:t>Personality totally depends upon the psychology. The human mind make us to behave either positive or negative. It gives us order to do any thing either love or hate etc.</a:t>
            </a:r>
          </a:p>
          <a:p>
            <a:r>
              <a:rPr lang="en-US" sz="3200" b="1" dirty="0"/>
              <a:t>Attitude</a:t>
            </a:r>
          </a:p>
          <a:p>
            <a:pPr marL="514350" indent="-514350">
              <a:buFont typeface="+mj-lt"/>
              <a:buAutoNum type="romanLcPeriod"/>
            </a:pPr>
            <a:r>
              <a:rPr lang="en-US" sz="2400" dirty="0"/>
              <a:t>Cognition.</a:t>
            </a:r>
          </a:p>
          <a:p>
            <a:pPr marL="514350" indent="-514350">
              <a:buFont typeface="+mj-lt"/>
              <a:buAutoNum type="romanLcPeriod"/>
            </a:pPr>
            <a:r>
              <a:rPr lang="en-US" sz="2400" dirty="0"/>
              <a:t>Emotions.</a:t>
            </a:r>
          </a:p>
          <a:p>
            <a:pPr marL="514350" indent="-514350">
              <a:buFont typeface="+mj-lt"/>
              <a:buAutoNum type="romanLcPeriod"/>
            </a:pPr>
            <a:r>
              <a:rPr lang="en-US" sz="2400" dirty="0"/>
              <a:t>Behavior.</a:t>
            </a:r>
          </a:p>
        </p:txBody>
      </p:sp>
      <p:pic>
        <p:nvPicPr>
          <p:cNvPr id="5" name="Picture 4">
            <a:extLst>
              <a:ext uri="{FF2B5EF4-FFF2-40B4-BE49-F238E27FC236}">
                <a16:creationId xmlns="" xmlns:a16="http://schemas.microsoft.com/office/drawing/2014/main" id="{18112C5B-C2F6-4204-ADC8-53F64A80DEF2}"/>
              </a:ext>
            </a:extLst>
          </p:cNvPr>
          <p:cNvPicPr>
            <a:picLocks noChangeAspect="1"/>
          </p:cNvPicPr>
          <p:nvPr/>
        </p:nvPicPr>
        <p:blipFill>
          <a:blip r:embed="rId2"/>
          <a:stretch>
            <a:fillRect/>
          </a:stretch>
        </p:blipFill>
        <p:spPr>
          <a:xfrm>
            <a:off x="7607782" y="447882"/>
            <a:ext cx="4160147" cy="5877033"/>
          </a:xfrm>
          <a:prstGeom prst="rect">
            <a:avLst/>
          </a:prstGeom>
        </p:spPr>
      </p:pic>
    </p:spTree>
    <p:extLst>
      <p:ext uri="{BB962C8B-B14F-4D97-AF65-F5344CB8AC3E}">
        <p14:creationId xmlns:p14="http://schemas.microsoft.com/office/powerpoint/2010/main" val="300490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BA59C5-8F36-43E2-83B4-1F953783C2F1}"/>
              </a:ext>
            </a:extLst>
          </p:cNvPr>
          <p:cNvSpPr>
            <a:spLocks noGrp="1"/>
          </p:cNvSpPr>
          <p:nvPr>
            <p:ph type="title"/>
          </p:nvPr>
        </p:nvSpPr>
        <p:spPr>
          <a:xfrm>
            <a:off x="2933700" y="1152939"/>
            <a:ext cx="8770571" cy="976122"/>
          </a:xfrm>
        </p:spPr>
        <p:txBody>
          <a:bodyPr/>
          <a:lstStyle/>
          <a:p>
            <a:r>
              <a:rPr lang="en-US" dirty="0"/>
              <a:t>Continue…</a:t>
            </a:r>
            <a:endParaRPr lang="en-GB" dirty="0"/>
          </a:p>
        </p:txBody>
      </p:sp>
      <p:sp>
        <p:nvSpPr>
          <p:cNvPr id="3" name="Content Placeholder 2">
            <a:extLst>
              <a:ext uri="{FF2B5EF4-FFF2-40B4-BE49-F238E27FC236}">
                <a16:creationId xmlns="" xmlns:a16="http://schemas.microsoft.com/office/drawing/2014/main" id="{75C39528-96C5-49E6-BDE9-BD1705AC864A}"/>
              </a:ext>
            </a:extLst>
          </p:cNvPr>
          <p:cNvSpPr>
            <a:spLocks noGrp="1"/>
          </p:cNvSpPr>
          <p:nvPr>
            <p:ph idx="1"/>
          </p:nvPr>
        </p:nvSpPr>
        <p:spPr>
          <a:xfrm>
            <a:off x="2332384" y="2266122"/>
            <a:ext cx="9727094" cy="4591878"/>
          </a:xfrm>
        </p:spPr>
        <p:txBody>
          <a:bodyPr>
            <a:normAutofit/>
          </a:bodyPr>
          <a:lstStyle/>
          <a:p>
            <a:r>
              <a:rPr lang="en-US" sz="2800" dirty="0">
                <a:latin typeface="Times New Roman" panose="02020603050405020304" pitchFamily="18" charset="0"/>
                <a:cs typeface="Times New Roman" panose="02020603050405020304" pitchFamily="18" charset="0"/>
              </a:rPr>
              <a:t>Personality is the sum total of ways in which an individual reacts and interacts with others. Or Personality is generally defined as the deeply ingrained and relatively continuing patterns of thought, feeling and behavior. In fact, when one refers to personality, it generally implies to all what is unique about an individual, the characteristics that makes one stand out in a crowd.</a:t>
            </a:r>
          </a:p>
        </p:txBody>
      </p:sp>
    </p:spTree>
    <p:extLst>
      <p:ext uri="{BB962C8B-B14F-4D97-AF65-F5344CB8AC3E}">
        <p14:creationId xmlns:p14="http://schemas.microsoft.com/office/powerpoint/2010/main" val="169108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048170-2A26-44CF-AB12-EA209172F636}"/>
              </a:ext>
            </a:extLst>
          </p:cNvPr>
          <p:cNvSpPr>
            <a:spLocks noGrp="1"/>
          </p:cNvSpPr>
          <p:nvPr>
            <p:ph type="title"/>
          </p:nvPr>
        </p:nvSpPr>
        <p:spPr>
          <a:xfrm>
            <a:off x="2933700" y="1285461"/>
            <a:ext cx="8770571" cy="843600"/>
          </a:xfrm>
        </p:spPr>
        <p:txBody>
          <a:bodyPr/>
          <a:lstStyle/>
          <a:p>
            <a:r>
              <a:rPr lang="en-US" dirty="0"/>
              <a:t>Continue…</a:t>
            </a:r>
            <a:endParaRPr lang="en-GB" dirty="0"/>
          </a:p>
        </p:txBody>
      </p:sp>
      <p:sp>
        <p:nvSpPr>
          <p:cNvPr id="3" name="Content Placeholder 2">
            <a:extLst>
              <a:ext uri="{FF2B5EF4-FFF2-40B4-BE49-F238E27FC236}">
                <a16:creationId xmlns="" xmlns:a16="http://schemas.microsoft.com/office/drawing/2014/main" id="{4812CCCB-E954-44BF-9D17-58D062141F41}"/>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According to the Cambridge international </a:t>
            </a:r>
            <a:r>
              <a:rPr lang="en-GB" sz="2400" dirty="0">
                <a:latin typeface="Times New Roman" panose="02020603050405020304" pitchFamily="18" charset="0"/>
                <a:cs typeface="Times New Roman" panose="02020603050405020304" pitchFamily="18" charset="0"/>
              </a:rPr>
              <a:t>dictionary of English, ‘your </a:t>
            </a:r>
            <a:r>
              <a:rPr lang="en-US" sz="2400" dirty="0">
                <a:latin typeface="Times New Roman" panose="02020603050405020304" pitchFamily="18" charset="0"/>
                <a:cs typeface="Times New Roman" panose="02020603050405020304" pitchFamily="18" charset="0"/>
              </a:rPr>
              <a:t>personality is the type of person you are, which is shown by the way you behave, feel and think.’</a:t>
            </a:r>
          </a:p>
          <a:p>
            <a:r>
              <a:rPr lang="en-US" sz="2400" dirty="0">
                <a:latin typeface="Times New Roman" panose="02020603050405020304" pitchFamily="18" charset="0"/>
                <a:cs typeface="Times New Roman" panose="02020603050405020304" pitchFamily="18" charset="0"/>
              </a:rPr>
              <a:t> Personality, according to the </a:t>
            </a:r>
            <a:r>
              <a:rPr lang="en-GB" sz="2400" dirty="0">
                <a:latin typeface="Times New Roman" panose="02020603050405020304" pitchFamily="18" charset="0"/>
                <a:cs typeface="Times New Roman" panose="02020603050405020304" pitchFamily="18" charset="0"/>
              </a:rPr>
              <a:t>Longman dictionary of contemporary </a:t>
            </a:r>
            <a:r>
              <a:rPr lang="en-US" sz="2400" dirty="0">
                <a:latin typeface="Times New Roman" panose="02020603050405020304" pitchFamily="18" charset="0"/>
                <a:cs typeface="Times New Roman" panose="02020603050405020304" pitchFamily="18" charset="0"/>
              </a:rPr>
              <a:t>English, is the ’whole nature or character of </a:t>
            </a:r>
            <a:r>
              <a:rPr lang="en-GB" sz="2400" dirty="0">
                <a:latin typeface="Times New Roman" panose="02020603050405020304" pitchFamily="18" charset="0"/>
                <a:cs typeface="Times New Roman" panose="02020603050405020304" pitchFamily="18" charset="0"/>
              </a:rPr>
              <a:t>a person.’ </a:t>
            </a:r>
            <a:r>
              <a:rPr lang="en-US" sz="2400" dirty="0">
                <a:latin typeface="Times New Roman" panose="02020603050405020304" pitchFamily="18" charset="0"/>
                <a:cs typeface="Times New Roman" panose="02020603050405020304" pitchFamily="18" charset="0"/>
              </a:rPr>
              <a:t>How a person behaves, feels and thinks, how he conducts himself in a given set of circumstances is largely determined by the state of his mind. </a:t>
            </a:r>
          </a:p>
        </p:txBody>
      </p:sp>
    </p:spTree>
    <p:extLst>
      <p:ext uri="{BB962C8B-B14F-4D97-AF65-F5344CB8AC3E}">
        <p14:creationId xmlns:p14="http://schemas.microsoft.com/office/powerpoint/2010/main" val="285550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7A41D7-B994-4870-B81D-72E5F05EC86F}"/>
              </a:ext>
            </a:extLst>
          </p:cNvPr>
          <p:cNvSpPr>
            <a:spLocks noGrp="1"/>
          </p:cNvSpPr>
          <p:nvPr>
            <p:ph type="title"/>
          </p:nvPr>
        </p:nvSpPr>
        <p:spPr>
          <a:xfrm>
            <a:off x="2933700" y="1073425"/>
            <a:ext cx="8770571" cy="1055635"/>
          </a:xfrm>
        </p:spPr>
        <p:txBody>
          <a:bodyPr/>
          <a:lstStyle/>
          <a:p>
            <a:r>
              <a:rPr lang="en-US" dirty="0"/>
              <a:t>Personality determinants.</a:t>
            </a:r>
            <a:endParaRPr lang="en-GB" dirty="0"/>
          </a:p>
        </p:txBody>
      </p:sp>
      <p:sp>
        <p:nvSpPr>
          <p:cNvPr id="3" name="Content Placeholder 2">
            <a:extLst>
              <a:ext uri="{FF2B5EF4-FFF2-40B4-BE49-F238E27FC236}">
                <a16:creationId xmlns="" xmlns:a16="http://schemas.microsoft.com/office/drawing/2014/main" id="{C93F73B8-31B3-4820-B2C1-50803E014328}"/>
              </a:ext>
            </a:extLst>
          </p:cNvPr>
          <p:cNvSpPr>
            <a:spLocks noGrp="1"/>
          </p:cNvSpPr>
          <p:nvPr>
            <p:ph idx="1"/>
          </p:nvPr>
        </p:nvSpPr>
        <p:spPr/>
        <p:txBody>
          <a:bodyPr>
            <a:normAutofit/>
          </a:bodyPr>
          <a:lstStyle/>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Heredity</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Environment</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situation</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7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D6ED9E-911E-4630-8D66-642898385893}"/>
              </a:ext>
            </a:extLst>
          </p:cNvPr>
          <p:cNvSpPr>
            <a:spLocks noGrp="1"/>
          </p:cNvSpPr>
          <p:nvPr>
            <p:ph type="title"/>
          </p:nvPr>
        </p:nvSpPr>
        <p:spPr>
          <a:xfrm>
            <a:off x="2933700" y="768097"/>
            <a:ext cx="8770571" cy="1360964"/>
          </a:xfrm>
        </p:spPr>
        <p:txBody>
          <a:bodyPr>
            <a:normAutofit fontScale="90000"/>
          </a:bodyPr>
          <a:lstStyle/>
          <a:p>
            <a:r>
              <a:rPr lang="en-US" i="1" dirty="0"/>
              <a:t>1.Heredity</a:t>
            </a:r>
            <a:r>
              <a:rPr lang="en-US" b="1" i="1" dirty="0"/>
              <a:t> </a:t>
            </a:r>
            <a:r>
              <a:rPr lang="en-US" dirty="0"/>
              <a:t>:</a:t>
            </a:r>
            <a:br>
              <a:rPr lang="en-US" dirty="0"/>
            </a:br>
            <a:r>
              <a:rPr lang="en-GB" b="1" dirty="0"/>
              <a:t/>
            </a:r>
            <a:br>
              <a:rPr lang="en-GB" b="1" dirty="0"/>
            </a:br>
            <a:r>
              <a:rPr lang="en-GB" b="1" dirty="0"/>
              <a:t> </a:t>
            </a:r>
            <a:endParaRPr lang="en-GB" dirty="0"/>
          </a:p>
        </p:txBody>
      </p:sp>
      <p:sp>
        <p:nvSpPr>
          <p:cNvPr id="3" name="Content Placeholder 2">
            <a:extLst>
              <a:ext uri="{FF2B5EF4-FFF2-40B4-BE49-F238E27FC236}">
                <a16:creationId xmlns="" xmlns:a16="http://schemas.microsoft.com/office/drawing/2014/main" id="{963CF0E9-624C-4241-9940-5DCAE4F623DB}"/>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Heredity refers to those factors that were determined at conception. Physical structure, facial attractiveness, gender, temperament, muscle structure and reflexes, energy level, and biological rhythms are characteristics that are generally considered to be either completely or significantly influenced by who your parents were, that is by their biological, physiological and inherent psychological makeup.</a:t>
            </a:r>
          </a:p>
        </p:txBody>
      </p:sp>
    </p:spTree>
    <p:extLst>
      <p:ext uri="{BB962C8B-B14F-4D97-AF65-F5344CB8AC3E}">
        <p14:creationId xmlns:p14="http://schemas.microsoft.com/office/powerpoint/2010/main" val="383639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C3497D-4355-4A98-90E6-96C1D4FBFD38}"/>
              </a:ext>
            </a:extLst>
          </p:cNvPr>
          <p:cNvSpPr>
            <a:spLocks noGrp="1"/>
          </p:cNvSpPr>
          <p:nvPr>
            <p:ph type="title"/>
          </p:nvPr>
        </p:nvSpPr>
        <p:spPr/>
        <p:txBody>
          <a:bodyPr/>
          <a:lstStyle/>
          <a:p>
            <a:r>
              <a:rPr lang="en-US" i="1" dirty="0"/>
              <a:t>2.Environment: </a:t>
            </a:r>
            <a:br>
              <a:rPr lang="en-US" i="1" dirty="0"/>
            </a:br>
            <a:endParaRPr lang="en-GB" dirty="0"/>
          </a:p>
        </p:txBody>
      </p:sp>
      <p:sp>
        <p:nvSpPr>
          <p:cNvPr id="3" name="Content Placeholder 2">
            <a:extLst>
              <a:ext uri="{FF2B5EF4-FFF2-40B4-BE49-F238E27FC236}">
                <a16:creationId xmlns="" xmlns:a16="http://schemas.microsoft.com/office/drawing/2014/main" id="{18EF2CAA-99C6-40EC-9A80-8FDAE04BEAB5}"/>
              </a:ext>
            </a:extLst>
          </p:cNvPr>
          <p:cNvSpPr>
            <a:spLocks noGrp="1"/>
          </p:cNvSpPr>
          <p:nvPr>
            <p:ph idx="1"/>
          </p:nvPr>
        </p:nvSpPr>
        <p:spPr>
          <a:xfrm>
            <a:off x="2597426" y="2129061"/>
            <a:ext cx="9106845" cy="3960843"/>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The environmental factors that apply pressures on our personality formation are the culture in which we are raised, our early conditioning, the norms among our family, friends and social groups, and other influences that we experience. The environment to which we are exposed plays a substantial role in </a:t>
            </a:r>
            <a:r>
              <a:rPr lang="en-GB" sz="2400" dirty="0">
                <a:latin typeface="Times New Roman" panose="02020603050405020304" pitchFamily="18" charset="0"/>
                <a:cs typeface="Times New Roman" panose="02020603050405020304" pitchFamily="18" charset="0"/>
              </a:rPr>
              <a:t>shaping our personalities.</a:t>
            </a:r>
          </a:p>
          <a:p>
            <a:pPr marL="0" indent="0">
              <a:buNone/>
            </a:pPr>
            <a:r>
              <a:rPr lang="en-US" sz="2400" dirty="0">
                <a:latin typeface="Times New Roman" panose="02020603050405020304" pitchFamily="18" charset="0"/>
                <a:cs typeface="Times New Roman" panose="02020603050405020304" pitchFamily="18" charset="0"/>
              </a:rPr>
              <a:t>It relates to the social psychology. “Social psychology is the study of individual and its effect in society and effects of society on an individual.” society also create impact on the personality of an individual. Environment compels an individual to change his/her habits and personality</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19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4C1899-E7A9-436F-8B62-AF13B00FADBC}"/>
              </a:ext>
            </a:extLst>
          </p:cNvPr>
          <p:cNvSpPr>
            <a:spLocks noGrp="1"/>
          </p:cNvSpPr>
          <p:nvPr>
            <p:ph type="title"/>
          </p:nvPr>
        </p:nvSpPr>
        <p:spPr/>
        <p:txBody>
          <a:bodyPr/>
          <a:lstStyle/>
          <a:p>
            <a:r>
              <a:rPr lang="en-US" dirty="0"/>
              <a:t>3.</a:t>
            </a:r>
            <a:r>
              <a:rPr lang="en-US" i="1" dirty="0"/>
              <a:t> Situation: </a:t>
            </a:r>
            <a:endParaRPr lang="en-GB" dirty="0"/>
          </a:p>
        </p:txBody>
      </p:sp>
      <p:sp>
        <p:nvSpPr>
          <p:cNvPr id="3" name="Content Placeholder 2">
            <a:extLst>
              <a:ext uri="{FF2B5EF4-FFF2-40B4-BE49-F238E27FC236}">
                <a16:creationId xmlns="" xmlns:a16="http://schemas.microsoft.com/office/drawing/2014/main" id="{C60424E3-4CCC-459A-BEE2-B15ADB368AAA}"/>
              </a:ext>
            </a:extLst>
          </p:cNvPr>
          <p:cNvSpPr>
            <a:spLocks noGrp="1"/>
          </p:cNvSpPr>
          <p:nvPr>
            <p:ph idx="1"/>
          </p:nvPr>
        </p:nvSpPr>
        <p:spPr>
          <a:xfrm>
            <a:off x="2663688" y="2252870"/>
            <a:ext cx="9409042" cy="4605130"/>
          </a:xfrm>
        </p:spPr>
        <p:txBody>
          <a:bodyPr>
            <a:normAutofit fontScale="85000" lnSpcReduction="10000"/>
          </a:bodyPr>
          <a:lstStyle/>
          <a:p>
            <a:pPr marL="0" indent="0">
              <a:buNone/>
            </a:pPr>
            <a:r>
              <a:rPr lang="en-US" sz="2800" dirty="0">
                <a:latin typeface="Times New Roman" panose="02020603050405020304" pitchFamily="18" charset="0"/>
                <a:cs typeface="Times New Roman" panose="02020603050405020304" pitchFamily="18" charset="0"/>
              </a:rPr>
              <a:t>A third factor, the situation, influences the effects of heredity and environment on personality. An individual’s personality although generally stable and consistent, does change in different situations. The varying demand of different situation calls forth different aspects of one’s personality. We should not therefore look upon personality patterns in isolation.</a:t>
            </a:r>
          </a:p>
          <a:p>
            <a:pPr marL="0" indent="0">
              <a:buNone/>
            </a:pPr>
            <a:r>
              <a:rPr lang="en-US" sz="2800" dirty="0">
                <a:latin typeface="Times New Roman" panose="02020603050405020304" pitchFamily="18" charset="0"/>
                <a:cs typeface="Times New Roman" panose="02020603050405020304" pitchFamily="18" charset="0"/>
              </a:rPr>
              <a:t>For example, a person’s behavior will be totally different when he is in office , in front of his boss. When compared to his hangout with old friends in a café.</a:t>
            </a:r>
          </a:p>
          <a:p>
            <a:pPr marL="0" indent="0">
              <a:buNone/>
            </a:pPr>
            <a:r>
              <a:rPr lang="en-US" sz="2800" dirty="0">
                <a:latin typeface="Times New Roman" panose="02020603050405020304" pitchFamily="18" charset="0"/>
                <a:cs typeface="Times New Roman" panose="02020603050405020304" pitchFamily="18" charset="0"/>
              </a:rPr>
              <a:t>In this way, situational factors impact a personality in a significant way. They often bring out the traits of a person that are not commonly seen.</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79176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196</TotalTime>
  <Words>576</Words>
  <Application>Microsoft Office PowerPoint</Application>
  <PresentationFormat>Custom</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Feathered</vt:lpstr>
      <vt:lpstr>Personality</vt:lpstr>
      <vt:lpstr>DEFINITIONS</vt:lpstr>
      <vt:lpstr>PowerPoint Presentation</vt:lpstr>
      <vt:lpstr>Continue…</vt:lpstr>
      <vt:lpstr>Continue…</vt:lpstr>
      <vt:lpstr>Personality determinants.</vt:lpstr>
      <vt:lpstr>1.Heredity :   </vt:lpstr>
      <vt:lpstr>2.Environment:  </vt:lpstr>
      <vt:lpstr>3. Situation: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development</dc:title>
  <dc:creator>rizwana jutt</dc:creator>
  <cp:lastModifiedBy>zuni shah</cp:lastModifiedBy>
  <cp:revision>26</cp:revision>
  <dcterms:created xsi:type="dcterms:W3CDTF">2018-01-30T14:58:01Z</dcterms:created>
  <dcterms:modified xsi:type="dcterms:W3CDTF">2020-05-14T18:30:23Z</dcterms:modified>
</cp:coreProperties>
</file>