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2" r:id="rId1"/>
  </p:sldMasterIdLst>
  <p:notesMasterIdLst>
    <p:notesMasterId r:id="rId43"/>
  </p:notesMasterIdLst>
  <p:handoutMasterIdLst>
    <p:handoutMasterId r:id="rId44"/>
  </p:handoutMasterIdLst>
  <p:sldIdLst>
    <p:sldId id="325" r:id="rId2"/>
    <p:sldId id="314" r:id="rId3"/>
    <p:sldId id="326" r:id="rId4"/>
    <p:sldId id="315" r:id="rId5"/>
    <p:sldId id="316" r:id="rId6"/>
    <p:sldId id="317" r:id="rId7"/>
    <p:sldId id="318" r:id="rId8"/>
    <p:sldId id="319" r:id="rId9"/>
    <p:sldId id="320" r:id="rId10"/>
    <p:sldId id="321" r:id="rId11"/>
    <p:sldId id="322" r:id="rId12"/>
    <p:sldId id="323" r:id="rId13"/>
    <p:sldId id="329" r:id="rId14"/>
    <p:sldId id="330" r:id="rId15"/>
    <p:sldId id="331" r:id="rId16"/>
    <p:sldId id="332" r:id="rId17"/>
    <p:sldId id="333" r:id="rId18"/>
    <p:sldId id="334" r:id="rId19"/>
    <p:sldId id="335" r:id="rId20"/>
    <p:sldId id="336" r:id="rId21"/>
    <p:sldId id="337" r:id="rId22"/>
    <p:sldId id="338" r:id="rId23"/>
    <p:sldId id="340"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8" r:id="rId41"/>
    <p:sldId id="359" r:id="rId42"/>
  </p:sldIdLst>
  <p:sldSz cx="9144000" cy="6858000" type="screen4x3"/>
  <p:notesSz cx="9601200" cy="7315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3060" autoAdjust="0"/>
  </p:normalViewPr>
  <p:slideViewPr>
    <p:cSldViewPr>
      <p:cViewPr varScale="1">
        <p:scale>
          <a:sx n="68" d="100"/>
          <a:sy n="68" d="100"/>
        </p:scale>
        <p:origin x="-1410" y="-102"/>
      </p:cViewPr>
      <p:guideLst>
        <p:guide orient="horz" pos="2160"/>
        <p:guide pos="2880"/>
      </p:guideLst>
    </p:cSldViewPr>
  </p:slideViewPr>
  <p:outlineViewPr>
    <p:cViewPr>
      <p:scale>
        <a:sx n="33" d="100"/>
        <a:sy n="33" d="100"/>
      </p:scale>
      <p:origin x="30" y="381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937" cy="3652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438180" y="0"/>
            <a:ext cx="4160937" cy="365276"/>
          </a:xfrm>
          <a:prstGeom prst="rect">
            <a:avLst/>
          </a:prstGeom>
        </p:spPr>
        <p:txBody>
          <a:bodyPr vert="horz" lIns="91440" tIns="45720" rIns="91440" bIns="45720" rtlCol="0"/>
          <a:lstStyle>
            <a:lvl1pPr algn="r">
              <a:defRPr sz="1200"/>
            </a:lvl1pPr>
          </a:lstStyle>
          <a:p>
            <a:fld id="{F751274C-8231-4D08-A65F-6FB1016DA95B}" type="datetimeFigureOut">
              <a:rPr lang="en-US" smtClean="0"/>
              <a:t>5/3/2020</a:t>
            </a:fld>
            <a:endParaRPr lang="en-US"/>
          </a:p>
        </p:txBody>
      </p:sp>
      <p:sp>
        <p:nvSpPr>
          <p:cNvPr id="4" name="Footer Placeholder 3"/>
          <p:cNvSpPr>
            <a:spLocks noGrp="1"/>
          </p:cNvSpPr>
          <p:nvPr>
            <p:ph type="ftr" sz="quarter" idx="2"/>
          </p:nvPr>
        </p:nvSpPr>
        <p:spPr>
          <a:xfrm>
            <a:off x="0" y="6948715"/>
            <a:ext cx="4160937" cy="36527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438180" y="6948715"/>
            <a:ext cx="4160937" cy="365276"/>
          </a:xfrm>
          <a:prstGeom prst="rect">
            <a:avLst/>
          </a:prstGeom>
        </p:spPr>
        <p:txBody>
          <a:bodyPr vert="horz" lIns="91440" tIns="45720" rIns="91440" bIns="45720" rtlCol="0" anchor="b"/>
          <a:lstStyle>
            <a:lvl1pPr algn="r">
              <a:defRPr sz="1200"/>
            </a:lvl1pPr>
          </a:lstStyle>
          <a:p>
            <a:fld id="{FCF1552B-88A2-406E-9BF7-4CD699A2227D}" type="slidenum">
              <a:rPr lang="en-US" smtClean="0"/>
              <a:t>‹#›</a:t>
            </a:fld>
            <a:endParaRPr lang="en-US"/>
          </a:p>
        </p:txBody>
      </p:sp>
    </p:spTree>
    <p:extLst>
      <p:ext uri="{BB962C8B-B14F-4D97-AF65-F5344CB8AC3E}">
        <p14:creationId xmlns:p14="http://schemas.microsoft.com/office/powerpoint/2010/main" val="2773884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DC0115CE-796E-40B6-BC4E-D39143F65CDC}" type="datetimeFigureOut">
              <a:rPr lang="en-US" smtClean="0"/>
              <a:t>5/3/2020</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17B615FD-F74D-4EC9-9CE6-C22DED3C19CD}" type="slidenum">
              <a:rPr lang="en-US" smtClean="0"/>
              <a:t>‹#›</a:t>
            </a:fld>
            <a:endParaRPr lang="en-US"/>
          </a:p>
        </p:txBody>
      </p:sp>
    </p:spTree>
    <p:extLst>
      <p:ext uri="{BB962C8B-B14F-4D97-AF65-F5344CB8AC3E}">
        <p14:creationId xmlns:p14="http://schemas.microsoft.com/office/powerpoint/2010/main" val="1767676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B615FD-F74D-4EC9-9CE6-C22DED3C19CD}" type="slidenum">
              <a:rPr lang="en-US" smtClean="0"/>
              <a:t>1</a:t>
            </a:fld>
            <a:endParaRPr lang="en-US"/>
          </a:p>
        </p:txBody>
      </p:sp>
    </p:spTree>
    <p:extLst>
      <p:ext uri="{BB962C8B-B14F-4D97-AF65-F5344CB8AC3E}">
        <p14:creationId xmlns:p14="http://schemas.microsoft.com/office/powerpoint/2010/main" val="130037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communication technology, </a:t>
            </a:r>
            <a:r>
              <a:rPr lang="en-US" sz="1200" b="1" i="0" kern="1200" dirty="0" smtClean="0">
                <a:solidFill>
                  <a:schemeClr val="tx1"/>
                </a:solidFill>
                <a:effectLst/>
                <a:latin typeface="+mn-lt"/>
                <a:ea typeface="+mn-ea"/>
                <a:cs typeface="+mn-cs"/>
              </a:rPr>
              <a:t>trailer</a:t>
            </a:r>
            <a:r>
              <a:rPr lang="en-US" sz="1200" b="0" i="0" kern="1200" dirty="0" smtClean="0">
                <a:solidFill>
                  <a:schemeClr val="tx1"/>
                </a:solidFill>
                <a:effectLst/>
                <a:latin typeface="+mn-lt"/>
                <a:ea typeface="+mn-ea"/>
                <a:cs typeface="+mn-cs"/>
              </a:rPr>
              <a:t> or footer refers to supplemental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placed at the end of a block of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being stored or transmitted, which may contain information for the handling of the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block, or just mark its end.</a:t>
            </a:r>
            <a:endParaRPr lang="en-US" dirty="0"/>
          </a:p>
        </p:txBody>
      </p:sp>
      <p:sp>
        <p:nvSpPr>
          <p:cNvPr id="4" name="Slide Number Placeholder 3"/>
          <p:cNvSpPr>
            <a:spLocks noGrp="1"/>
          </p:cNvSpPr>
          <p:nvPr>
            <p:ph type="sldNum" sz="quarter" idx="10"/>
          </p:nvPr>
        </p:nvSpPr>
        <p:spPr/>
        <p:txBody>
          <a:bodyPr/>
          <a:lstStyle/>
          <a:p>
            <a:fld id="{17B615FD-F74D-4EC9-9CE6-C22DED3C19CD}" type="slidenum">
              <a:rPr lang="en-US" smtClean="0"/>
              <a:t>19</a:t>
            </a:fld>
            <a:endParaRPr lang="en-US"/>
          </a:p>
        </p:txBody>
      </p:sp>
    </p:spTree>
    <p:extLst>
      <p:ext uri="{BB962C8B-B14F-4D97-AF65-F5344CB8AC3E}">
        <p14:creationId xmlns:p14="http://schemas.microsoft.com/office/powerpoint/2010/main" val="1503908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584703-035F-4C47-8C67-14F5C620B970}" type="slidenum">
              <a:rPr lang="en-US"/>
              <a:pPr/>
              <a:t>36</a:t>
            </a:fld>
            <a:endParaRPr lang="en-US"/>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pPr>
              <a:lnSpc>
                <a:spcPct val="90000"/>
              </a:lnSpc>
            </a:pPr>
            <a:r>
              <a:rPr lang="en-GB" sz="1000" smtClean="0"/>
              <a:t>TCP segments include a header. </a:t>
            </a:r>
            <a:r>
              <a:rPr lang="en-US" smtClean="0">
                <a:latin typeface="Times" charset="0"/>
              </a:rPr>
              <a:t>Stallings DCC8e Figure 2.3a shows the header format for TCP, which is a minimum of 20 octets, or 160 bits. The Source Port and Destination Port fields identify the applications at the source and destination systems that are using this connection. The Sequence Number, Acknowledgment Number, and Window fields provide flow control and error control. The checksum is a 16-bit frame check sequence used to detect errors in the TCP segment. Chapter 20 provides more details.</a:t>
            </a:r>
          </a:p>
          <a:p>
            <a:pPr>
              <a:lnSpc>
                <a:spcPct val="90000"/>
              </a:lnSpc>
            </a:pPr>
            <a:endParaRPr lang="en-US"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E9D9C-0902-4B78-86AA-4321A33E8B8E}" type="slidenum">
              <a:rPr lang="en-US"/>
              <a:pPr/>
              <a:t>37</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r>
              <a:rPr lang="en-US">
                <a:latin typeface="Times" charset="0"/>
              </a:rPr>
              <a:t>Because it is connectionless, UDP has very little to do. just adding a port addressing capability to IP. This is best seen by examining the UDP header, shown in Stallings DCC8e Figure 2.3b. The UDP header also includes a checksum to verify that no error occurs in the data; the use of the checksum is optional.</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03F463-A0AF-4CEC-B943-7828BB04089B}" type="slidenum">
              <a:rPr lang="en-US"/>
              <a:pPr/>
              <a:t>38</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r>
              <a:rPr lang="en-US" dirty="0">
                <a:latin typeface="Times" charset="0"/>
              </a:rPr>
              <a:t>For decades, the keystone of the TCP/IP protocol architecture has been IP. Stallings DCC8e Figure 2.4a shows the IP header format, which is a minimum of 20 octets, or 160 bits. The header, together with the segment from the transport layer, forms an IP-level PDU referred to as an IP datagram or an IP packet. The header includes 32-bit source and destination addresses. The Header Checksum field is used to detect errors in the header to avoid </a:t>
            </a:r>
            <a:r>
              <a:rPr lang="en-US" dirty="0" err="1">
                <a:latin typeface="Times" charset="0"/>
              </a:rPr>
              <a:t>misdelivery</a:t>
            </a:r>
            <a:r>
              <a:rPr lang="en-US" dirty="0">
                <a:latin typeface="Times" charset="0"/>
              </a:rPr>
              <a:t>. The Protocol field indicates which higher-layer protocol is using IP. The ID, Flags, and Fragment Offset fields are used in the fragmentation and reassembly process. Chapter 18 provides more detail.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endParaRPr lang="en-US" altLang="en-US"/>
          </a:p>
        </p:txBody>
      </p:sp>
      <p:sp>
        <p:nvSpPr>
          <p:cNvPr id="17" name="Footer Placeholder 16"/>
          <p:cNvSpPr>
            <a:spLocks noGrp="1"/>
          </p:cNvSpPr>
          <p:nvPr>
            <p:ph type="ftr" sz="quarter" idx="11"/>
          </p:nvPr>
        </p:nvSpPr>
        <p:spPr>
          <a:xfrm>
            <a:off x="2898648" y="6355080"/>
            <a:ext cx="3474720" cy="365760"/>
          </a:xfrm>
        </p:spPr>
        <p:txBody>
          <a:bodyPr/>
          <a:lstStyle/>
          <a:p>
            <a:pPr>
              <a:defRPr/>
            </a:pPr>
            <a:endParaRPr lang="en-US" altLang="en-US"/>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11CE3CC8-1EF6-4E1C-8237-2D4DA3B2AD7E}" type="slidenum">
              <a:rPr lang="en-US" altLang="en-US" smtClean="0"/>
              <a:pPr>
                <a:defRPr/>
              </a:pPr>
              <a:t>‹#›</a:t>
            </a:fld>
            <a:endParaRPr lang="en-US" alt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FE4B186D-B4A9-4B46-9B8B-ACB588FC8E17}"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F76DAC77-F31B-4645-8262-3B654BC429D2}" type="slidenum">
              <a:rPr lang="en-US" altLang="en-US" smtClean="0"/>
              <a:pPr>
                <a:defRPr/>
              </a:pPr>
              <a:t>‹#›</a:t>
            </a:fld>
            <a:endParaRPr lang="en-US" alt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0D4F45B-D063-44AC-AED1-E3DB1FB20A7A}" type="slidenum">
              <a:rPr lang="en-US" altLang="en-US" smtClean="0"/>
              <a:pPr>
                <a:defRPr/>
              </a:pPr>
              <a:t>‹#›</a:t>
            </a:fld>
            <a:endParaRPr lang="en-US" alt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endParaRPr lang="en-US" altLang="en-US"/>
          </a:p>
        </p:txBody>
      </p:sp>
      <p:sp>
        <p:nvSpPr>
          <p:cNvPr id="5" name="Footer Placeholder 4"/>
          <p:cNvSpPr>
            <a:spLocks noGrp="1"/>
          </p:cNvSpPr>
          <p:nvPr>
            <p:ph type="ftr" sz="quarter" idx="11"/>
          </p:nvPr>
        </p:nvSpPr>
        <p:spPr>
          <a:xfrm>
            <a:off x="2898648" y="6355080"/>
            <a:ext cx="3474720" cy="365760"/>
          </a:xfrm>
        </p:spPr>
        <p:txBody>
          <a:bodyPr/>
          <a:lstStyle/>
          <a:p>
            <a:pPr>
              <a:defRPr/>
            </a:pPr>
            <a:endParaRPr lang="en-US" altLang="en-US"/>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968E422C-E67B-46F7-AE4A-9AC8F0E73237}" type="slidenum">
              <a:rPr lang="en-US" altLang="en-US" smtClean="0"/>
              <a:pPr>
                <a:defRPr/>
              </a:pPr>
              <a:t>‹#›</a:t>
            </a:fld>
            <a:endParaRPr lang="en-US" alt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C719A1-B556-47F2-8DE1-B1B946F761BA}" type="slidenum">
              <a:rPr lang="en-US" altLang="en-US" smtClean="0"/>
              <a:pPr>
                <a:defRPr/>
              </a:pPr>
              <a:t>‹#›</a:t>
            </a:fld>
            <a:endParaRPr lang="en-US" alt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90C5791A-F576-4461-8DE6-9D1C99974AF7}" type="slidenum">
              <a:rPr lang="en-US" altLang="en-US" smtClean="0"/>
              <a:pPr>
                <a:defRPr/>
              </a:pPr>
              <a:t>‹#›</a:t>
            </a:fld>
            <a:endParaRPr lang="en-US" alt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B81009F7-234C-4C16-B280-EEC53F3DB625}" type="slidenum">
              <a:rPr lang="en-US" altLang="en-US" smtClean="0"/>
              <a:pPr>
                <a:defRPr/>
              </a:pPr>
              <a:t>‹#›</a:t>
            </a:fld>
            <a:endParaRPr lang="en-US" alt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5E584633-74B4-43F0-A8A4-6F8AD0DE4B9B}" type="slidenum">
              <a:rPr lang="en-US" altLang="en-US" smtClean="0"/>
              <a:pPr>
                <a:defRPr/>
              </a:pPr>
              <a:t>‹#›</a:t>
            </a:fld>
            <a:endParaRPr lang="en-US" alt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56443DF5-8279-45A4-965F-E4EF4511D192}" type="slidenum">
              <a:rPr lang="en-US" altLang="en-US" smtClean="0"/>
              <a:pPr>
                <a:defRPr/>
              </a:pPr>
              <a:t>‹#›</a:t>
            </a:fld>
            <a:endParaRPr lang="en-US" alt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262B13B9-CFBF-47AA-AB30-6D91A09F9608}" type="slidenum">
              <a:rPr lang="en-US" altLang="en-US" smtClean="0"/>
              <a:pPr>
                <a:defRPr/>
              </a:pPr>
              <a:t>‹#›</a:t>
            </a:fld>
            <a:endParaRPr lang="en-US" alt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endParaRPr lang="en-US" alt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en-US" alt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EB8F2EAA-1115-4E4E-A0EC-3A043A672175}" type="slidenum">
              <a:rPr lang="en-US" altLang="en-US" smtClean="0"/>
              <a:pPr>
                <a:defRPr/>
              </a:pPr>
              <a:t>‹#›</a:t>
            </a:fld>
            <a:endParaRPr lang="en-US" alt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381000"/>
            <a:ext cx="6781800" cy="2133600"/>
          </a:xfrm>
        </p:spPr>
        <p:txBody>
          <a:bodyPr/>
          <a:lstStyle/>
          <a:p>
            <a:r>
              <a:rPr lang="en-US" altLang="en-US" dirty="0" smtClean="0"/>
              <a:t>William Stallings</a:t>
            </a:r>
            <a:br>
              <a:rPr lang="en-US" altLang="en-US" dirty="0" smtClean="0"/>
            </a:br>
            <a:r>
              <a:rPr lang="en-US" altLang="en-US" dirty="0" smtClean="0"/>
              <a:t>Data and Computer Communications</a:t>
            </a:r>
            <a:r>
              <a:rPr lang="en-GB" dirty="0" smtClean="0"/>
              <a:t/>
            </a:r>
            <a:br>
              <a:rPr lang="en-GB" dirty="0" smtClean="0"/>
            </a:br>
            <a:r>
              <a:rPr lang="en-GB" smtClean="0"/>
              <a:t> </a:t>
            </a:r>
            <a:r>
              <a:rPr lang="en-GB" smtClean="0"/>
              <a:t>9</a:t>
            </a:r>
            <a:r>
              <a:rPr lang="en-GB" baseline="30000" smtClean="0"/>
              <a:t>th</a:t>
            </a:r>
            <a:r>
              <a:rPr lang="en-GB" smtClean="0"/>
              <a:t> </a:t>
            </a:r>
            <a:r>
              <a:rPr lang="en-GB" dirty="0" smtClean="0"/>
              <a:t>Edition</a:t>
            </a:r>
            <a:endParaRPr lang="en-US" altLang="en-US" dirty="0" smtClean="0"/>
          </a:p>
        </p:txBody>
      </p:sp>
      <p:sp>
        <p:nvSpPr>
          <p:cNvPr id="4099" name="Rectangle 3"/>
          <p:cNvSpPr>
            <a:spLocks noGrp="1" noChangeArrowheads="1"/>
          </p:cNvSpPr>
          <p:nvPr>
            <p:ph type="subTitle" idx="1"/>
          </p:nvPr>
        </p:nvSpPr>
        <p:spPr>
          <a:xfrm>
            <a:off x="1219200" y="3962400"/>
            <a:ext cx="6858000" cy="1695450"/>
          </a:xfrm>
        </p:spPr>
        <p:txBody>
          <a:bodyPr>
            <a:normAutofit lnSpcReduction="10000"/>
          </a:bodyPr>
          <a:lstStyle/>
          <a:p>
            <a:r>
              <a:rPr lang="en-US" altLang="en-US" sz="4000" baseline="-25000" dirty="0" smtClean="0"/>
              <a:t>Chapter 2</a:t>
            </a:r>
          </a:p>
          <a:p>
            <a:endParaRPr lang="en-US" altLang="en-US" dirty="0" smtClean="0"/>
          </a:p>
          <a:p>
            <a:endParaRPr lang="en-US" altLang="en-US" dirty="0" smtClean="0"/>
          </a:p>
          <a:p>
            <a:r>
              <a:rPr lang="en-US" altLang="en-US" sz="2800" dirty="0" smtClean="0"/>
              <a:t>Protocols and Architecture</a:t>
            </a:r>
          </a:p>
        </p:txBody>
      </p:sp>
    </p:spTree>
    <p:extLst>
      <p:ext uri="{BB962C8B-B14F-4D97-AF65-F5344CB8AC3E}">
        <p14:creationId xmlns:p14="http://schemas.microsoft.com/office/powerpoint/2010/main" val="1192824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Application Layer</a:t>
            </a:r>
          </a:p>
        </p:txBody>
      </p:sp>
      <p:sp>
        <p:nvSpPr>
          <p:cNvPr id="12291" name="Rectangle 3"/>
          <p:cNvSpPr>
            <a:spLocks noGrp="1" noChangeArrowheads="1"/>
          </p:cNvSpPr>
          <p:nvPr>
            <p:ph sz="quarter" idx="1"/>
          </p:nvPr>
        </p:nvSpPr>
        <p:spPr/>
        <p:txBody>
          <a:bodyPr/>
          <a:lstStyle/>
          <a:p>
            <a:r>
              <a:rPr lang="en-US" altLang="en-US" smtClean="0"/>
              <a:t>Support for different user applications</a:t>
            </a:r>
          </a:p>
          <a:p>
            <a:r>
              <a:rPr lang="en-US" altLang="en-US" smtClean="0"/>
              <a:t>e.g. e-mail, file transfer</a:t>
            </a:r>
          </a:p>
        </p:txBody>
      </p:sp>
    </p:spTree>
    <p:extLst>
      <p:ext uri="{BB962C8B-B14F-4D97-AF65-F5344CB8AC3E}">
        <p14:creationId xmlns:p14="http://schemas.microsoft.com/office/powerpoint/2010/main" val="1603394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p:txBody>
          <a:bodyPr/>
          <a:lstStyle/>
          <a:p>
            <a:r>
              <a:rPr lang="en-US" altLang="en-US" smtClean="0"/>
              <a:t>Protocol Architectures and Networks</a:t>
            </a:r>
          </a:p>
        </p:txBody>
      </p:sp>
      <p:pic>
        <p:nvPicPr>
          <p:cNvPr id="13315" name="Picture 1028"/>
          <p:cNvPicPr>
            <a:picLocks noChangeAspect="1" noChangeArrowheads="1"/>
          </p:cNvPicPr>
          <p:nvPr/>
        </p:nvPicPr>
        <p:blipFill>
          <a:blip r:embed="rId2"/>
          <a:srcRect b="10123"/>
          <a:stretch>
            <a:fillRect/>
          </a:stretch>
        </p:blipFill>
        <p:spPr bwMode="auto">
          <a:xfrm>
            <a:off x="1065212" y="1219200"/>
            <a:ext cx="7392988" cy="5105400"/>
          </a:xfrm>
          <a:prstGeom prst="rect">
            <a:avLst/>
          </a:prstGeom>
          <a:noFill/>
          <a:ln w="9525">
            <a:noFill/>
            <a:miter lim="800000"/>
            <a:headEnd/>
            <a:tailEnd/>
          </a:ln>
        </p:spPr>
      </p:pic>
    </p:spTree>
    <p:extLst>
      <p:ext uri="{BB962C8B-B14F-4D97-AF65-F5344CB8AC3E}">
        <p14:creationId xmlns:p14="http://schemas.microsoft.com/office/powerpoint/2010/main" val="3017882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Addressing Requirements</a:t>
            </a:r>
          </a:p>
        </p:txBody>
      </p:sp>
      <p:sp>
        <p:nvSpPr>
          <p:cNvPr id="14339" name="Rectangle 3"/>
          <p:cNvSpPr>
            <a:spLocks noGrp="1" noChangeArrowheads="1"/>
          </p:cNvSpPr>
          <p:nvPr>
            <p:ph sz="quarter" idx="1"/>
          </p:nvPr>
        </p:nvSpPr>
        <p:spPr/>
        <p:txBody>
          <a:bodyPr/>
          <a:lstStyle/>
          <a:p>
            <a:r>
              <a:rPr lang="en-US" altLang="en-US" smtClean="0"/>
              <a:t>Two levels of addressing required</a:t>
            </a:r>
          </a:p>
          <a:p>
            <a:r>
              <a:rPr lang="en-US" altLang="en-US" smtClean="0"/>
              <a:t>Each computer needs unique network address</a:t>
            </a:r>
          </a:p>
          <a:p>
            <a:r>
              <a:rPr lang="en-US" altLang="en-US" smtClean="0"/>
              <a:t>Each application on a (multi-tasking) computer needs a unique address within the computer</a:t>
            </a:r>
          </a:p>
          <a:p>
            <a:pPr lvl="1"/>
            <a:r>
              <a:rPr lang="en-US" altLang="en-US" smtClean="0"/>
              <a:t>The service access point or SAP</a:t>
            </a:r>
            <a:endParaRPr lang="en-GB" smtClean="0"/>
          </a:p>
          <a:p>
            <a:pPr lvl="1"/>
            <a:r>
              <a:rPr lang="en-GB" smtClean="0"/>
              <a:t>The port on TCP/IP stacks</a:t>
            </a:r>
            <a:endParaRPr lang="en-US" altLang="en-US" smtClean="0"/>
          </a:p>
        </p:txBody>
      </p:sp>
    </p:spTree>
    <p:extLst>
      <p:ext uri="{BB962C8B-B14F-4D97-AF65-F5344CB8AC3E}">
        <p14:creationId xmlns:p14="http://schemas.microsoft.com/office/powerpoint/2010/main" val="1455940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Protocol Data Units (PDU)</a:t>
            </a:r>
          </a:p>
        </p:txBody>
      </p:sp>
      <p:sp>
        <p:nvSpPr>
          <p:cNvPr id="16387" name="Rectangle 3"/>
          <p:cNvSpPr>
            <a:spLocks noGrp="1" noChangeArrowheads="1"/>
          </p:cNvSpPr>
          <p:nvPr>
            <p:ph sz="quarter" idx="1"/>
          </p:nvPr>
        </p:nvSpPr>
        <p:spPr/>
        <p:txBody>
          <a:bodyPr/>
          <a:lstStyle/>
          <a:p>
            <a:pPr>
              <a:lnSpc>
                <a:spcPct val="90000"/>
              </a:lnSpc>
            </a:pPr>
            <a:r>
              <a:rPr lang="en-US" altLang="en-US" dirty="0" smtClean="0"/>
              <a:t>At each layer, protocols are used to communicate</a:t>
            </a:r>
          </a:p>
          <a:p>
            <a:pPr>
              <a:lnSpc>
                <a:spcPct val="90000"/>
              </a:lnSpc>
            </a:pPr>
            <a:r>
              <a:rPr lang="en-US" altLang="en-US" dirty="0" smtClean="0"/>
              <a:t>Control information is added to user data at each layer</a:t>
            </a:r>
          </a:p>
          <a:p>
            <a:pPr>
              <a:lnSpc>
                <a:spcPct val="90000"/>
              </a:lnSpc>
            </a:pPr>
            <a:r>
              <a:rPr lang="en-US" altLang="en-US" dirty="0" smtClean="0"/>
              <a:t>Transport layer may fragment user data</a:t>
            </a:r>
          </a:p>
          <a:p>
            <a:pPr>
              <a:lnSpc>
                <a:spcPct val="90000"/>
              </a:lnSpc>
            </a:pPr>
            <a:r>
              <a:rPr lang="en-US" altLang="en-US" dirty="0" smtClean="0"/>
              <a:t>Each fragment has a transport header</a:t>
            </a:r>
          </a:p>
          <a:p>
            <a:pPr lvl="1">
              <a:lnSpc>
                <a:spcPct val="90000"/>
              </a:lnSpc>
            </a:pPr>
            <a:r>
              <a:rPr lang="en-US" altLang="en-US" dirty="0" smtClean="0"/>
              <a:t>Destination SAP</a:t>
            </a:r>
          </a:p>
          <a:p>
            <a:pPr lvl="1">
              <a:lnSpc>
                <a:spcPct val="90000"/>
              </a:lnSpc>
            </a:pPr>
            <a:r>
              <a:rPr lang="en-US" altLang="en-US" dirty="0" smtClean="0"/>
              <a:t>Sequence number</a:t>
            </a:r>
          </a:p>
          <a:p>
            <a:pPr lvl="1">
              <a:lnSpc>
                <a:spcPct val="90000"/>
              </a:lnSpc>
            </a:pPr>
            <a:r>
              <a:rPr lang="en-US" altLang="en-US" dirty="0" smtClean="0"/>
              <a:t>Error detection code</a:t>
            </a:r>
          </a:p>
          <a:p>
            <a:pPr>
              <a:lnSpc>
                <a:spcPct val="90000"/>
              </a:lnSpc>
            </a:pPr>
            <a:r>
              <a:rPr lang="en-US" altLang="en-US" dirty="0" smtClean="0"/>
              <a:t>This gives a transport protocol data unit</a:t>
            </a:r>
          </a:p>
        </p:txBody>
      </p:sp>
    </p:spTree>
    <p:extLst>
      <p:ext uri="{BB962C8B-B14F-4D97-AF65-F5344CB8AC3E}">
        <p14:creationId xmlns:p14="http://schemas.microsoft.com/office/powerpoint/2010/main" val="3790129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mtClean="0"/>
              <a:t>Protocol Data Units</a:t>
            </a:r>
            <a:endParaRPr lang="en-US" altLang="en-US" smtClean="0"/>
          </a:p>
        </p:txBody>
      </p:sp>
      <p:pic>
        <p:nvPicPr>
          <p:cNvPr id="17411" name="Picture 4"/>
          <p:cNvPicPr>
            <a:picLocks noChangeAspect="1" noChangeArrowheads="1"/>
          </p:cNvPicPr>
          <p:nvPr/>
        </p:nvPicPr>
        <p:blipFill>
          <a:blip r:embed="rId2"/>
          <a:srcRect b="20508"/>
          <a:stretch>
            <a:fillRect/>
          </a:stretch>
        </p:blipFill>
        <p:spPr bwMode="auto">
          <a:xfrm>
            <a:off x="228600" y="1830388"/>
            <a:ext cx="8915400" cy="4646612"/>
          </a:xfrm>
          <a:prstGeom prst="rect">
            <a:avLst/>
          </a:prstGeom>
          <a:noFill/>
          <a:ln w="9525">
            <a:noFill/>
            <a:miter lim="800000"/>
            <a:headEnd/>
            <a:tailEnd/>
          </a:ln>
        </p:spPr>
      </p:pic>
    </p:spTree>
    <p:extLst>
      <p:ext uri="{BB962C8B-B14F-4D97-AF65-F5344CB8AC3E}">
        <p14:creationId xmlns:p14="http://schemas.microsoft.com/office/powerpoint/2010/main" val="183259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Network PDU</a:t>
            </a:r>
          </a:p>
        </p:txBody>
      </p:sp>
      <p:sp>
        <p:nvSpPr>
          <p:cNvPr id="18435" name="Rectangle 3"/>
          <p:cNvSpPr>
            <a:spLocks noGrp="1" noChangeArrowheads="1"/>
          </p:cNvSpPr>
          <p:nvPr>
            <p:ph sz="quarter" idx="1"/>
          </p:nvPr>
        </p:nvSpPr>
        <p:spPr/>
        <p:txBody>
          <a:bodyPr/>
          <a:lstStyle/>
          <a:p>
            <a:r>
              <a:rPr lang="en-US" altLang="en-US" smtClean="0"/>
              <a:t>Adds network header</a:t>
            </a:r>
          </a:p>
          <a:p>
            <a:pPr lvl="1"/>
            <a:r>
              <a:rPr lang="en-US" altLang="en-US" smtClean="0"/>
              <a:t>network address for destination computer</a:t>
            </a:r>
          </a:p>
          <a:p>
            <a:pPr lvl="1"/>
            <a:r>
              <a:rPr lang="en-US" altLang="en-US" smtClean="0"/>
              <a:t>Facilities requests</a:t>
            </a:r>
          </a:p>
          <a:p>
            <a:endParaRPr lang="en-US" altLang="en-US" smtClean="0"/>
          </a:p>
        </p:txBody>
      </p:sp>
    </p:spTree>
    <p:extLst>
      <p:ext uri="{BB962C8B-B14F-4D97-AF65-F5344CB8AC3E}">
        <p14:creationId xmlns:p14="http://schemas.microsoft.com/office/powerpoint/2010/main" val="1262575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Operation of a Protocol Architecture</a:t>
            </a:r>
          </a:p>
        </p:txBody>
      </p:sp>
      <p:pic>
        <p:nvPicPr>
          <p:cNvPr id="19459" name="Picture 4"/>
          <p:cNvPicPr>
            <a:picLocks noChangeAspect="1" noChangeArrowheads="1"/>
          </p:cNvPicPr>
          <p:nvPr/>
        </p:nvPicPr>
        <p:blipFill>
          <a:blip r:embed="rId2"/>
          <a:srcRect b="13127"/>
          <a:stretch>
            <a:fillRect/>
          </a:stretch>
        </p:blipFill>
        <p:spPr bwMode="auto">
          <a:xfrm>
            <a:off x="76200" y="1662113"/>
            <a:ext cx="8985250" cy="4967287"/>
          </a:xfrm>
          <a:prstGeom prst="rect">
            <a:avLst/>
          </a:prstGeom>
          <a:noFill/>
          <a:ln w="9525">
            <a:noFill/>
            <a:miter lim="800000"/>
            <a:headEnd/>
            <a:tailEnd/>
          </a:ln>
        </p:spPr>
      </p:pic>
    </p:spTree>
    <p:extLst>
      <p:ext uri="{BB962C8B-B14F-4D97-AF65-F5344CB8AC3E}">
        <p14:creationId xmlns:p14="http://schemas.microsoft.com/office/powerpoint/2010/main" val="646672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altLang="en-US" smtClean="0"/>
              <a:t>OSI</a:t>
            </a:r>
          </a:p>
        </p:txBody>
      </p:sp>
      <p:sp>
        <p:nvSpPr>
          <p:cNvPr id="21507" name="Rectangle 1027"/>
          <p:cNvSpPr>
            <a:spLocks noGrp="1" noChangeArrowheads="1"/>
          </p:cNvSpPr>
          <p:nvPr>
            <p:ph sz="quarter" idx="1"/>
          </p:nvPr>
        </p:nvSpPr>
        <p:spPr/>
        <p:txBody>
          <a:bodyPr/>
          <a:lstStyle/>
          <a:p>
            <a:r>
              <a:rPr lang="en-US" altLang="en-US" dirty="0" smtClean="0"/>
              <a:t>Open Systems Interconnection</a:t>
            </a:r>
          </a:p>
          <a:p>
            <a:r>
              <a:rPr lang="en-US" altLang="en-US" dirty="0" smtClean="0"/>
              <a:t>Developed by the International Organization for Standardization (ISO)</a:t>
            </a:r>
          </a:p>
          <a:p>
            <a:r>
              <a:rPr lang="en-US" altLang="en-US" dirty="0" smtClean="0"/>
              <a:t>Seven layers</a:t>
            </a:r>
          </a:p>
        </p:txBody>
      </p:sp>
    </p:spTree>
    <p:extLst>
      <p:ext uri="{BB962C8B-B14F-4D97-AF65-F5344CB8AC3E}">
        <p14:creationId xmlns:p14="http://schemas.microsoft.com/office/powerpoint/2010/main" val="2215706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OSI - The Model</a:t>
            </a:r>
          </a:p>
        </p:txBody>
      </p:sp>
      <p:sp>
        <p:nvSpPr>
          <p:cNvPr id="22531" name="Rectangle 3"/>
          <p:cNvSpPr>
            <a:spLocks noGrp="1" noChangeArrowheads="1"/>
          </p:cNvSpPr>
          <p:nvPr>
            <p:ph sz="quarter" idx="1"/>
          </p:nvPr>
        </p:nvSpPr>
        <p:spPr/>
        <p:txBody>
          <a:bodyPr/>
          <a:lstStyle/>
          <a:p>
            <a:r>
              <a:rPr lang="en-US" altLang="en-US" dirty="0" smtClean="0"/>
              <a:t>A layer model</a:t>
            </a:r>
          </a:p>
          <a:p>
            <a:r>
              <a:rPr lang="en-US" altLang="en-US" dirty="0" smtClean="0"/>
              <a:t>Each layer performs a subset of the required communication functions</a:t>
            </a:r>
          </a:p>
          <a:p>
            <a:r>
              <a:rPr lang="en-US" altLang="en-US" dirty="0" smtClean="0"/>
              <a:t>Each layer relies on the next lower layer to perform more primitive functions</a:t>
            </a:r>
          </a:p>
          <a:p>
            <a:r>
              <a:rPr lang="en-US" altLang="en-US" dirty="0" smtClean="0"/>
              <a:t>Each layer provides services to the next higher layer</a:t>
            </a:r>
          </a:p>
          <a:p>
            <a:r>
              <a:rPr lang="en-US" altLang="en-US" dirty="0" smtClean="0"/>
              <a:t>Changes in one layer should not require changes in other layers</a:t>
            </a:r>
          </a:p>
        </p:txBody>
      </p:sp>
    </p:spTree>
    <p:extLst>
      <p:ext uri="{BB962C8B-B14F-4D97-AF65-F5344CB8AC3E}">
        <p14:creationId xmlns:p14="http://schemas.microsoft.com/office/powerpoint/2010/main" val="1113075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mtClean="0"/>
              <a:t>The OSI Environment</a:t>
            </a:r>
          </a:p>
        </p:txBody>
      </p:sp>
      <p:pic>
        <p:nvPicPr>
          <p:cNvPr id="24579" name="Picture 5"/>
          <p:cNvPicPr>
            <a:picLocks noChangeAspect="1" noChangeArrowheads="1"/>
          </p:cNvPicPr>
          <p:nvPr/>
        </p:nvPicPr>
        <p:blipFill>
          <a:blip r:embed="rId3"/>
          <a:srcRect b="5069"/>
          <a:stretch>
            <a:fillRect/>
          </a:stretch>
        </p:blipFill>
        <p:spPr bwMode="auto">
          <a:xfrm>
            <a:off x="685800" y="1524000"/>
            <a:ext cx="7315200" cy="5245100"/>
          </a:xfrm>
          <a:prstGeom prst="rect">
            <a:avLst/>
          </a:prstGeom>
          <a:noFill/>
          <a:ln w="9525">
            <a:noFill/>
            <a:miter lim="800000"/>
            <a:headEnd/>
            <a:tailEnd/>
          </a:ln>
        </p:spPr>
      </p:pic>
    </p:spTree>
    <p:extLst>
      <p:ext uri="{BB962C8B-B14F-4D97-AF65-F5344CB8AC3E}">
        <p14:creationId xmlns:p14="http://schemas.microsoft.com/office/powerpoint/2010/main" val="3010810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dirty="0" smtClean="0"/>
              <a:t>Need For </a:t>
            </a:r>
            <a:r>
              <a:rPr lang="en-US" altLang="en-US" dirty="0" smtClean="0"/>
              <a:t>Protocol</a:t>
            </a:r>
            <a:r>
              <a:rPr lang="en-GB" dirty="0" smtClean="0"/>
              <a:t> Architecture</a:t>
            </a:r>
            <a:endParaRPr lang="en-US" altLang="en-US" dirty="0" smtClean="0"/>
          </a:p>
        </p:txBody>
      </p:sp>
      <p:sp>
        <p:nvSpPr>
          <p:cNvPr id="5123" name="Rectangle 3"/>
          <p:cNvSpPr>
            <a:spLocks noGrp="1" noChangeArrowheads="1"/>
          </p:cNvSpPr>
          <p:nvPr>
            <p:ph sz="quarter" idx="1"/>
          </p:nvPr>
        </p:nvSpPr>
        <p:spPr>
          <a:xfrm>
            <a:off x="457200" y="1371600"/>
            <a:ext cx="8178800" cy="5334000"/>
          </a:xfrm>
        </p:spPr>
        <p:txBody>
          <a:bodyPr/>
          <a:lstStyle/>
          <a:p>
            <a:pPr>
              <a:lnSpc>
                <a:spcPct val="90000"/>
              </a:lnSpc>
            </a:pPr>
            <a:r>
              <a:rPr lang="en-GB" dirty="0" smtClean="0"/>
              <a:t>E.g. File transfer</a:t>
            </a:r>
          </a:p>
          <a:p>
            <a:pPr lvl="1">
              <a:lnSpc>
                <a:spcPct val="90000"/>
              </a:lnSpc>
            </a:pPr>
            <a:r>
              <a:rPr lang="en-GB" dirty="0" smtClean="0"/>
              <a:t>Source must activate comms. Path or inform network of destination</a:t>
            </a:r>
          </a:p>
          <a:p>
            <a:pPr lvl="1">
              <a:lnSpc>
                <a:spcPct val="90000"/>
              </a:lnSpc>
            </a:pPr>
            <a:r>
              <a:rPr lang="en-GB" dirty="0" smtClean="0"/>
              <a:t>Source must check destination is prepared to receive</a:t>
            </a:r>
          </a:p>
          <a:p>
            <a:pPr lvl="1">
              <a:lnSpc>
                <a:spcPct val="90000"/>
              </a:lnSpc>
            </a:pPr>
            <a:r>
              <a:rPr lang="en-GB" dirty="0" smtClean="0"/>
              <a:t>File transfer application on source must check destination file management system will accept and store file for his user</a:t>
            </a:r>
          </a:p>
          <a:p>
            <a:pPr lvl="1">
              <a:lnSpc>
                <a:spcPct val="90000"/>
              </a:lnSpc>
            </a:pPr>
            <a:r>
              <a:rPr lang="en-GB" dirty="0" smtClean="0"/>
              <a:t>In case of incompatible file formats, we may require file format translation</a:t>
            </a:r>
          </a:p>
          <a:p>
            <a:pPr>
              <a:lnSpc>
                <a:spcPct val="90000"/>
              </a:lnSpc>
            </a:pPr>
            <a:r>
              <a:rPr lang="en-GB" dirty="0" smtClean="0"/>
              <a:t>Task broken into subtasks</a:t>
            </a:r>
          </a:p>
          <a:p>
            <a:pPr>
              <a:lnSpc>
                <a:spcPct val="90000"/>
              </a:lnSpc>
            </a:pPr>
            <a:r>
              <a:rPr lang="en-GB" dirty="0" smtClean="0"/>
              <a:t>Implemented separately in layers in stack</a:t>
            </a:r>
          </a:p>
          <a:p>
            <a:pPr>
              <a:lnSpc>
                <a:spcPct val="90000"/>
              </a:lnSpc>
            </a:pPr>
            <a:r>
              <a:rPr lang="en-GB" dirty="0" smtClean="0"/>
              <a:t>Functions needed in both systems</a:t>
            </a:r>
          </a:p>
          <a:p>
            <a:pPr>
              <a:lnSpc>
                <a:spcPct val="90000"/>
              </a:lnSpc>
            </a:pPr>
            <a:r>
              <a:rPr lang="en-GB" dirty="0" smtClean="0"/>
              <a:t>Peer layers communicate</a:t>
            </a:r>
            <a:endParaRPr lang="en-US" altLang="en-US" dirty="0" smtClean="0"/>
          </a:p>
        </p:txBody>
      </p:sp>
    </p:spTree>
    <p:extLst>
      <p:ext uri="{BB962C8B-B14F-4D97-AF65-F5344CB8AC3E}">
        <p14:creationId xmlns:p14="http://schemas.microsoft.com/office/powerpoint/2010/main" val="39273897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mtClean="0"/>
              <a:t>OSI Layers (1)</a:t>
            </a:r>
          </a:p>
        </p:txBody>
      </p:sp>
      <p:sp>
        <p:nvSpPr>
          <p:cNvPr id="25603" name="Rectangle 3"/>
          <p:cNvSpPr>
            <a:spLocks noGrp="1" noChangeArrowheads="1"/>
          </p:cNvSpPr>
          <p:nvPr>
            <p:ph sz="quarter" idx="1"/>
          </p:nvPr>
        </p:nvSpPr>
        <p:spPr/>
        <p:txBody>
          <a:bodyPr>
            <a:normAutofit/>
          </a:bodyPr>
          <a:lstStyle/>
          <a:p>
            <a:pPr>
              <a:lnSpc>
                <a:spcPct val="80000"/>
              </a:lnSpc>
            </a:pPr>
            <a:r>
              <a:rPr lang="en-US" altLang="en-US" sz="2400" dirty="0" smtClean="0"/>
              <a:t>Physical</a:t>
            </a:r>
          </a:p>
          <a:p>
            <a:pPr lvl="1">
              <a:lnSpc>
                <a:spcPct val="80000"/>
              </a:lnSpc>
            </a:pPr>
            <a:r>
              <a:rPr lang="en-US" altLang="en-US" sz="2000" dirty="0" smtClean="0"/>
              <a:t>Physical interface between devices</a:t>
            </a:r>
          </a:p>
          <a:p>
            <a:pPr lvl="1">
              <a:lnSpc>
                <a:spcPct val="80000"/>
              </a:lnSpc>
            </a:pPr>
            <a:r>
              <a:rPr lang="en-US" altLang="en-US" sz="2000" b="1" dirty="0" smtClean="0"/>
              <a:t>Hub</a:t>
            </a:r>
            <a:r>
              <a:rPr lang="en-US" altLang="en-US" sz="2000" dirty="0" smtClean="0"/>
              <a:t> operates at the physical layer</a:t>
            </a:r>
          </a:p>
          <a:p>
            <a:pPr>
              <a:lnSpc>
                <a:spcPct val="80000"/>
              </a:lnSpc>
            </a:pPr>
            <a:r>
              <a:rPr lang="en-US" altLang="en-US" sz="2400" dirty="0" smtClean="0"/>
              <a:t>Data Link</a:t>
            </a:r>
          </a:p>
          <a:p>
            <a:pPr lvl="1">
              <a:lnSpc>
                <a:spcPct val="80000"/>
              </a:lnSpc>
            </a:pPr>
            <a:r>
              <a:rPr lang="en-US" altLang="en-US" sz="2000" dirty="0" smtClean="0"/>
              <a:t>Means of activating, maintaining and deactivating a reliable link</a:t>
            </a:r>
          </a:p>
          <a:p>
            <a:pPr lvl="1">
              <a:lnSpc>
                <a:spcPct val="80000"/>
              </a:lnSpc>
            </a:pPr>
            <a:r>
              <a:rPr lang="en-US" altLang="en-US" sz="2000" dirty="0" smtClean="0"/>
              <a:t>Error detection and control</a:t>
            </a:r>
          </a:p>
          <a:p>
            <a:pPr lvl="1">
              <a:lnSpc>
                <a:spcPct val="80000"/>
              </a:lnSpc>
            </a:pPr>
            <a:r>
              <a:rPr lang="en-US" altLang="en-US" sz="2000" dirty="0" smtClean="0"/>
              <a:t>Higher layers may assume error free transmission</a:t>
            </a:r>
          </a:p>
          <a:p>
            <a:pPr lvl="1">
              <a:lnSpc>
                <a:spcPct val="80000"/>
              </a:lnSpc>
            </a:pPr>
            <a:r>
              <a:rPr lang="en-US" altLang="en-US" sz="2000" b="1" dirty="0" smtClean="0"/>
              <a:t>Switch</a:t>
            </a:r>
            <a:r>
              <a:rPr lang="en-US" altLang="en-US" sz="2000" dirty="0" smtClean="0"/>
              <a:t> operates at the data link layer </a:t>
            </a:r>
          </a:p>
        </p:txBody>
      </p:sp>
    </p:spTree>
    <p:extLst>
      <p:ext uri="{BB962C8B-B14F-4D97-AF65-F5344CB8AC3E}">
        <p14:creationId xmlns:p14="http://schemas.microsoft.com/office/powerpoint/2010/main" val="1549401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r>
              <a:rPr lang="en-US" altLang="en-US" smtClean="0"/>
              <a:t>OSI Layers (2)</a:t>
            </a:r>
          </a:p>
        </p:txBody>
      </p:sp>
      <p:sp>
        <p:nvSpPr>
          <p:cNvPr id="26627" name="Rectangle 5"/>
          <p:cNvSpPr>
            <a:spLocks noGrp="1" noChangeArrowheads="1"/>
          </p:cNvSpPr>
          <p:nvPr>
            <p:ph sz="quarter" idx="1"/>
          </p:nvPr>
        </p:nvSpPr>
        <p:spPr/>
        <p:txBody>
          <a:bodyPr>
            <a:normAutofit lnSpcReduction="10000"/>
          </a:bodyPr>
          <a:lstStyle/>
          <a:p>
            <a:r>
              <a:rPr lang="en-US" altLang="en-US" sz="2400" dirty="0" smtClean="0"/>
              <a:t>Network</a:t>
            </a:r>
          </a:p>
          <a:p>
            <a:pPr lvl="1"/>
            <a:r>
              <a:rPr lang="en-US" altLang="en-US" sz="2000" dirty="0" smtClean="0"/>
              <a:t>Transport of information</a:t>
            </a:r>
          </a:p>
          <a:p>
            <a:pPr lvl="1"/>
            <a:r>
              <a:rPr lang="en-US" altLang="en-US" sz="2000" dirty="0" smtClean="0"/>
              <a:t>Higher layers do not need to know about underlying technology</a:t>
            </a:r>
          </a:p>
          <a:p>
            <a:pPr lvl="1"/>
            <a:r>
              <a:rPr lang="en-US" altLang="en-US" sz="2000" dirty="0" smtClean="0"/>
              <a:t>Not needed on direct links</a:t>
            </a:r>
          </a:p>
          <a:p>
            <a:pPr lvl="1"/>
            <a:r>
              <a:rPr lang="en-US" altLang="en-US" sz="2000" b="1" dirty="0" smtClean="0"/>
              <a:t>Routers</a:t>
            </a:r>
            <a:r>
              <a:rPr lang="en-US" altLang="en-US" sz="2000" dirty="0" smtClean="0"/>
              <a:t> operate at the network layer</a:t>
            </a:r>
          </a:p>
          <a:p>
            <a:pPr lvl="1"/>
            <a:r>
              <a:rPr lang="en-US" altLang="en-US" sz="2000" dirty="0" smtClean="0"/>
              <a:t>Important Protocols at this layer: IP</a:t>
            </a:r>
          </a:p>
          <a:p>
            <a:r>
              <a:rPr lang="en-US" altLang="en-US" sz="2400" dirty="0" smtClean="0"/>
              <a:t>Transport</a:t>
            </a:r>
          </a:p>
          <a:p>
            <a:pPr lvl="1"/>
            <a:r>
              <a:rPr lang="en-US" altLang="en-US" sz="2000" dirty="0" smtClean="0"/>
              <a:t>Exchange of data between end systems</a:t>
            </a:r>
          </a:p>
          <a:p>
            <a:pPr lvl="1"/>
            <a:r>
              <a:rPr lang="en-US" altLang="en-US" sz="2000" dirty="0" smtClean="0"/>
              <a:t>Error free</a:t>
            </a:r>
          </a:p>
          <a:p>
            <a:pPr lvl="1"/>
            <a:r>
              <a:rPr lang="en-US" altLang="en-US" sz="2000" dirty="0" smtClean="0"/>
              <a:t>In sequence</a:t>
            </a:r>
          </a:p>
          <a:p>
            <a:pPr lvl="1"/>
            <a:r>
              <a:rPr lang="en-US" altLang="en-US" sz="2000" dirty="0" smtClean="0"/>
              <a:t>No losses</a:t>
            </a:r>
          </a:p>
          <a:p>
            <a:pPr lvl="1"/>
            <a:r>
              <a:rPr lang="en-US" altLang="en-US" sz="2000" dirty="0" smtClean="0"/>
              <a:t>No duplicates</a:t>
            </a:r>
          </a:p>
          <a:p>
            <a:pPr lvl="1"/>
            <a:r>
              <a:rPr lang="en-US" altLang="en-US" sz="2000" dirty="0" smtClean="0"/>
              <a:t>Quality of service</a:t>
            </a:r>
          </a:p>
          <a:p>
            <a:pPr lvl="1"/>
            <a:r>
              <a:rPr lang="en-US" altLang="en-US" sz="2000" dirty="0" smtClean="0"/>
              <a:t>Important Protocols at this layer: TCP, UDP</a:t>
            </a:r>
          </a:p>
        </p:txBody>
      </p:sp>
    </p:spTree>
    <p:extLst>
      <p:ext uri="{BB962C8B-B14F-4D97-AF65-F5344CB8AC3E}">
        <p14:creationId xmlns:p14="http://schemas.microsoft.com/office/powerpoint/2010/main" val="459829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mtClean="0"/>
              <a:t>OSI Layers (3)</a:t>
            </a:r>
          </a:p>
        </p:txBody>
      </p:sp>
      <p:sp>
        <p:nvSpPr>
          <p:cNvPr id="27651" name="Rectangle 3"/>
          <p:cNvSpPr>
            <a:spLocks noGrp="1" noChangeArrowheads="1"/>
          </p:cNvSpPr>
          <p:nvPr>
            <p:ph sz="quarter" idx="1"/>
          </p:nvPr>
        </p:nvSpPr>
        <p:spPr/>
        <p:txBody>
          <a:bodyPr/>
          <a:lstStyle/>
          <a:p>
            <a:pPr>
              <a:lnSpc>
                <a:spcPct val="90000"/>
              </a:lnSpc>
            </a:pPr>
            <a:r>
              <a:rPr lang="en-US" altLang="en-US" smtClean="0"/>
              <a:t>Session</a:t>
            </a:r>
          </a:p>
          <a:p>
            <a:pPr lvl="1">
              <a:lnSpc>
                <a:spcPct val="90000"/>
              </a:lnSpc>
            </a:pPr>
            <a:r>
              <a:rPr lang="en-US" altLang="en-US" smtClean="0"/>
              <a:t>Control of dialogues between applications</a:t>
            </a:r>
          </a:p>
          <a:p>
            <a:pPr lvl="1">
              <a:lnSpc>
                <a:spcPct val="90000"/>
              </a:lnSpc>
            </a:pPr>
            <a:r>
              <a:rPr lang="en-US" altLang="en-US" smtClean="0"/>
              <a:t>Dialogue discipline</a:t>
            </a:r>
          </a:p>
          <a:p>
            <a:pPr lvl="1">
              <a:lnSpc>
                <a:spcPct val="90000"/>
              </a:lnSpc>
            </a:pPr>
            <a:r>
              <a:rPr lang="en-US" altLang="en-US" smtClean="0"/>
              <a:t>Grouping</a:t>
            </a:r>
          </a:p>
          <a:p>
            <a:pPr lvl="1">
              <a:lnSpc>
                <a:spcPct val="90000"/>
              </a:lnSpc>
            </a:pPr>
            <a:r>
              <a:rPr lang="en-US" altLang="en-US" smtClean="0"/>
              <a:t>Recovery</a:t>
            </a:r>
          </a:p>
          <a:p>
            <a:pPr>
              <a:lnSpc>
                <a:spcPct val="90000"/>
              </a:lnSpc>
            </a:pPr>
            <a:r>
              <a:rPr lang="en-US" altLang="en-US" smtClean="0"/>
              <a:t>Presentation</a:t>
            </a:r>
          </a:p>
          <a:p>
            <a:pPr lvl="1">
              <a:lnSpc>
                <a:spcPct val="90000"/>
              </a:lnSpc>
            </a:pPr>
            <a:r>
              <a:rPr lang="en-US" altLang="en-US" smtClean="0"/>
              <a:t>Data formats and coding</a:t>
            </a:r>
          </a:p>
          <a:p>
            <a:pPr lvl="1">
              <a:lnSpc>
                <a:spcPct val="90000"/>
              </a:lnSpc>
            </a:pPr>
            <a:r>
              <a:rPr lang="en-US" altLang="en-US" smtClean="0"/>
              <a:t>Data compression</a:t>
            </a:r>
          </a:p>
          <a:p>
            <a:pPr lvl="1">
              <a:lnSpc>
                <a:spcPct val="90000"/>
              </a:lnSpc>
            </a:pPr>
            <a:r>
              <a:rPr lang="en-US" altLang="en-US" smtClean="0"/>
              <a:t>Encryption</a:t>
            </a:r>
          </a:p>
          <a:p>
            <a:pPr>
              <a:lnSpc>
                <a:spcPct val="90000"/>
              </a:lnSpc>
            </a:pPr>
            <a:r>
              <a:rPr lang="en-US" altLang="en-US" smtClean="0"/>
              <a:t>Application</a:t>
            </a:r>
          </a:p>
          <a:p>
            <a:pPr lvl="1">
              <a:lnSpc>
                <a:spcPct val="90000"/>
              </a:lnSpc>
            </a:pPr>
            <a:r>
              <a:rPr lang="en-US" altLang="en-US" smtClean="0"/>
              <a:t>Means for applications to access OSI environment</a:t>
            </a:r>
          </a:p>
          <a:p>
            <a:pPr lvl="1">
              <a:lnSpc>
                <a:spcPct val="90000"/>
              </a:lnSpc>
            </a:pPr>
            <a:endParaRPr lang="en-US" altLang="en-US" smtClean="0"/>
          </a:p>
        </p:txBody>
      </p:sp>
    </p:spTree>
    <p:extLst>
      <p:ext uri="{BB962C8B-B14F-4D97-AF65-F5344CB8AC3E}">
        <p14:creationId xmlns:p14="http://schemas.microsoft.com/office/powerpoint/2010/main" val="1720366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smtClean="0"/>
              <a:t>Use of a Relay</a:t>
            </a:r>
          </a:p>
        </p:txBody>
      </p:sp>
      <p:pic>
        <p:nvPicPr>
          <p:cNvPr id="28675" name="Picture 4"/>
          <p:cNvPicPr>
            <a:picLocks noChangeAspect="1" noChangeArrowheads="1"/>
          </p:cNvPicPr>
          <p:nvPr/>
        </p:nvPicPr>
        <p:blipFill>
          <a:blip r:embed="rId2"/>
          <a:srcRect b="9962"/>
          <a:stretch>
            <a:fillRect/>
          </a:stretch>
        </p:blipFill>
        <p:spPr bwMode="auto">
          <a:xfrm>
            <a:off x="1143000" y="1447800"/>
            <a:ext cx="6800850" cy="4648200"/>
          </a:xfrm>
          <a:prstGeom prst="rect">
            <a:avLst/>
          </a:prstGeom>
          <a:noFill/>
          <a:ln w="9525">
            <a:noFill/>
            <a:miter lim="800000"/>
            <a:headEnd/>
            <a:tailEnd/>
          </a:ln>
        </p:spPr>
      </p:pic>
    </p:spTree>
    <p:extLst>
      <p:ext uri="{BB962C8B-B14F-4D97-AF65-F5344CB8AC3E}">
        <p14:creationId xmlns:p14="http://schemas.microsoft.com/office/powerpoint/2010/main" val="17781790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smtClean="0"/>
              <a:t>TCP/IP Protocol Architecture</a:t>
            </a:r>
          </a:p>
        </p:txBody>
      </p:sp>
      <p:sp>
        <p:nvSpPr>
          <p:cNvPr id="29699" name="Rectangle 3"/>
          <p:cNvSpPr>
            <a:spLocks noGrp="1" noChangeArrowheads="1"/>
          </p:cNvSpPr>
          <p:nvPr>
            <p:ph sz="quarter" idx="1"/>
          </p:nvPr>
        </p:nvSpPr>
        <p:spPr/>
        <p:txBody>
          <a:bodyPr/>
          <a:lstStyle/>
          <a:p>
            <a:r>
              <a:rPr lang="en-US" altLang="en-US" smtClean="0"/>
              <a:t>Developed by the US Defense Advanced Research Project Agency (DARPA) for its packet switched network (ARPANET)</a:t>
            </a:r>
          </a:p>
          <a:p>
            <a:r>
              <a:rPr lang="en-US" altLang="en-US" smtClean="0"/>
              <a:t>Used by the global Internet</a:t>
            </a:r>
          </a:p>
          <a:p>
            <a:r>
              <a:rPr lang="en-US" altLang="en-US" smtClean="0"/>
              <a:t>No official model but a working one.</a:t>
            </a:r>
          </a:p>
          <a:p>
            <a:pPr lvl="1"/>
            <a:r>
              <a:rPr lang="en-US" altLang="en-US" smtClean="0"/>
              <a:t>Application layer</a:t>
            </a:r>
          </a:p>
          <a:p>
            <a:pPr lvl="1"/>
            <a:r>
              <a:rPr lang="en-US" altLang="en-US" smtClean="0"/>
              <a:t>Host to host or transport layer</a:t>
            </a:r>
          </a:p>
          <a:p>
            <a:pPr lvl="1"/>
            <a:r>
              <a:rPr lang="en-US" altLang="en-US" smtClean="0"/>
              <a:t>Internet layer</a:t>
            </a:r>
          </a:p>
          <a:p>
            <a:pPr lvl="1"/>
            <a:r>
              <a:rPr lang="en-US" altLang="en-US" smtClean="0"/>
              <a:t>Network access layer</a:t>
            </a:r>
          </a:p>
          <a:p>
            <a:pPr lvl="1"/>
            <a:r>
              <a:rPr lang="en-US" altLang="en-US" smtClean="0"/>
              <a:t>Physical layer</a:t>
            </a:r>
          </a:p>
        </p:txBody>
      </p:sp>
    </p:spTree>
    <p:extLst>
      <p:ext uri="{BB962C8B-B14F-4D97-AF65-F5344CB8AC3E}">
        <p14:creationId xmlns:p14="http://schemas.microsoft.com/office/powerpoint/2010/main" val="2528704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Physical Layer</a:t>
            </a:r>
          </a:p>
        </p:txBody>
      </p:sp>
      <p:sp>
        <p:nvSpPr>
          <p:cNvPr id="30723" name="Rectangle 3"/>
          <p:cNvSpPr>
            <a:spLocks noGrp="1" noChangeArrowheads="1"/>
          </p:cNvSpPr>
          <p:nvPr>
            <p:ph sz="quarter" idx="1"/>
          </p:nvPr>
        </p:nvSpPr>
        <p:spPr/>
        <p:txBody>
          <a:bodyPr/>
          <a:lstStyle/>
          <a:p>
            <a:r>
              <a:rPr lang="en-US" altLang="en-US" smtClean="0"/>
              <a:t>Physical interface between data transmission device (e.g. computer) and transmission medium or network</a:t>
            </a:r>
          </a:p>
          <a:p>
            <a:r>
              <a:rPr lang="en-US" altLang="en-US" smtClean="0"/>
              <a:t>Characteristics of transmission medium</a:t>
            </a:r>
          </a:p>
          <a:p>
            <a:r>
              <a:rPr lang="en-US" altLang="en-US" smtClean="0"/>
              <a:t>Signal levels</a:t>
            </a:r>
          </a:p>
          <a:p>
            <a:r>
              <a:rPr lang="en-US" altLang="en-US" smtClean="0"/>
              <a:t>Data rates</a:t>
            </a:r>
          </a:p>
          <a:p>
            <a:r>
              <a:rPr lang="en-US" altLang="en-US" smtClean="0"/>
              <a:t>etc.</a:t>
            </a:r>
          </a:p>
        </p:txBody>
      </p:sp>
    </p:spTree>
    <p:extLst>
      <p:ext uri="{BB962C8B-B14F-4D97-AF65-F5344CB8AC3E}">
        <p14:creationId xmlns:p14="http://schemas.microsoft.com/office/powerpoint/2010/main" val="3708655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Network Access Layer</a:t>
            </a:r>
          </a:p>
        </p:txBody>
      </p:sp>
      <p:sp>
        <p:nvSpPr>
          <p:cNvPr id="31747" name="Rectangle 3"/>
          <p:cNvSpPr>
            <a:spLocks noGrp="1" noChangeArrowheads="1"/>
          </p:cNvSpPr>
          <p:nvPr>
            <p:ph sz="quarter" idx="1"/>
          </p:nvPr>
        </p:nvSpPr>
        <p:spPr/>
        <p:txBody>
          <a:bodyPr/>
          <a:lstStyle/>
          <a:p>
            <a:r>
              <a:rPr lang="en-US" altLang="en-US" smtClean="0"/>
              <a:t>Exchange of data between end system and network</a:t>
            </a:r>
          </a:p>
          <a:p>
            <a:r>
              <a:rPr lang="en-US" altLang="en-US" smtClean="0"/>
              <a:t>Destination address provision</a:t>
            </a:r>
          </a:p>
          <a:p>
            <a:r>
              <a:rPr lang="en-US" altLang="en-US" smtClean="0"/>
              <a:t>Invoking services like priority</a:t>
            </a:r>
          </a:p>
          <a:p>
            <a:endParaRPr lang="en-US" altLang="en-US" smtClean="0"/>
          </a:p>
        </p:txBody>
      </p:sp>
    </p:spTree>
    <p:extLst>
      <p:ext uri="{BB962C8B-B14F-4D97-AF65-F5344CB8AC3E}">
        <p14:creationId xmlns:p14="http://schemas.microsoft.com/office/powerpoint/2010/main" val="40922564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mtClean="0"/>
              <a:t>Internet Layer (IP)</a:t>
            </a:r>
          </a:p>
        </p:txBody>
      </p:sp>
      <p:sp>
        <p:nvSpPr>
          <p:cNvPr id="32771" name="Rectangle 3"/>
          <p:cNvSpPr>
            <a:spLocks noGrp="1" noChangeArrowheads="1"/>
          </p:cNvSpPr>
          <p:nvPr>
            <p:ph sz="quarter" idx="1"/>
          </p:nvPr>
        </p:nvSpPr>
        <p:spPr/>
        <p:txBody>
          <a:bodyPr/>
          <a:lstStyle/>
          <a:p>
            <a:r>
              <a:rPr lang="en-US" altLang="en-US" smtClean="0"/>
              <a:t>Systems may be attached to different networks</a:t>
            </a:r>
          </a:p>
          <a:p>
            <a:r>
              <a:rPr lang="en-US" altLang="en-US" smtClean="0"/>
              <a:t>Routing functions across multiple networks</a:t>
            </a:r>
          </a:p>
          <a:p>
            <a:r>
              <a:rPr lang="en-US" altLang="en-US" smtClean="0"/>
              <a:t>Implemented in end systems and routers</a:t>
            </a:r>
          </a:p>
          <a:p>
            <a:endParaRPr lang="en-US" altLang="en-US" smtClean="0"/>
          </a:p>
        </p:txBody>
      </p:sp>
    </p:spTree>
    <p:extLst>
      <p:ext uri="{BB962C8B-B14F-4D97-AF65-F5344CB8AC3E}">
        <p14:creationId xmlns:p14="http://schemas.microsoft.com/office/powerpoint/2010/main" val="10475159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mtClean="0"/>
              <a:t>Transport Layer (TCP)</a:t>
            </a:r>
          </a:p>
        </p:txBody>
      </p:sp>
      <p:sp>
        <p:nvSpPr>
          <p:cNvPr id="33795" name="Rectangle 3"/>
          <p:cNvSpPr>
            <a:spLocks noGrp="1" noChangeArrowheads="1"/>
          </p:cNvSpPr>
          <p:nvPr>
            <p:ph sz="quarter" idx="1"/>
          </p:nvPr>
        </p:nvSpPr>
        <p:spPr/>
        <p:txBody>
          <a:bodyPr/>
          <a:lstStyle/>
          <a:p>
            <a:r>
              <a:rPr lang="en-US" altLang="en-US" smtClean="0"/>
              <a:t>Reliable delivery of data</a:t>
            </a:r>
          </a:p>
          <a:p>
            <a:r>
              <a:rPr lang="en-US" altLang="en-US" smtClean="0"/>
              <a:t>Ordering of delivery</a:t>
            </a:r>
          </a:p>
        </p:txBody>
      </p:sp>
    </p:spTree>
    <p:extLst>
      <p:ext uri="{BB962C8B-B14F-4D97-AF65-F5344CB8AC3E}">
        <p14:creationId xmlns:p14="http://schemas.microsoft.com/office/powerpoint/2010/main" val="21685094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mtClean="0"/>
              <a:t>Application Layer</a:t>
            </a:r>
          </a:p>
        </p:txBody>
      </p:sp>
      <p:sp>
        <p:nvSpPr>
          <p:cNvPr id="34819" name="Rectangle 3"/>
          <p:cNvSpPr>
            <a:spLocks noGrp="1" noChangeArrowheads="1"/>
          </p:cNvSpPr>
          <p:nvPr>
            <p:ph sz="quarter" idx="1"/>
          </p:nvPr>
        </p:nvSpPr>
        <p:spPr/>
        <p:txBody>
          <a:bodyPr/>
          <a:lstStyle/>
          <a:p>
            <a:r>
              <a:rPr lang="en-US" altLang="en-US" smtClean="0"/>
              <a:t>Support for user applications</a:t>
            </a:r>
          </a:p>
          <a:p>
            <a:r>
              <a:rPr lang="en-US" altLang="en-US" smtClean="0"/>
              <a:t>e.g. http, SMTP</a:t>
            </a:r>
          </a:p>
          <a:p>
            <a:endParaRPr lang="en-US" altLang="en-US" smtClean="0"/>
          </a:p>
        </p:txBody>
      </p:sp>
    </p:spTree>
    <p:extLst>
      <p:ext uri="{BB962C8B-B14F-4D97-AF65-F5344CB8AC3E}">
        <p14:creationId xmlns:p14="http://schemas.microsoft.com/office/powerpoint/2010/main" val="2739526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dirty="0" smtClean="0"/>
              <a:t>Protocol</a:t>
            </a:r>
          </a:p>
        </p:txBody>
      </p:sp>
      <p:sp>
        <p:nvSpPr>
          <p:cNvPr id="5123" name="Rectangle 3"/>
          <p:cNvSpPr>
            <a:spLocks noGrp="1" noChangeArrowheads="1"/>
          </p:cNvSpPr>
          <p:nvPr>
            <p:ph sz="quarter" idx="1"/>
          </p:nvPr>
        </p:nvSpPr>
        <p:spPr>
          <a:xfrm>
            <a:off x="457200" y="1371600"/>
            <a:ext cx="8178800" cy="5334000"/>
          </a:xfrm>
        </p:spPr>
        <p:txBody>
          <a:bodyPr/>
          <a:lstStyle/>
          <a:p>
            <a:pPr algn="just">
              <a:lnSpc>
                <a:spcPct val="90000"/>
              </a:lnSpc>
            </a:pPr>
            <a:r>
              <a:rPr lang="en-US" dirty="0"/>
              <a:t>A </a:t>
            </a:r>
            <a:r>
              <a:rPr lang="en-US" b="1" dirty="0"/>
              <a:t>protocol</a:t>
            </a:r>
            <a:r>
              <a:rPr lang="en-US" dirty="0"/>
              <a:t> is a set of rules that governs the communications between computers on a </a:t>
            </a:r>
            <a:r>
              <a:rPr lang="en-US" b="1" dirty="0"/>
              <a:t>network</a:t>
            </a:r>
            <a:r>
              <a:rPr lang="en-US" dirty="0"/>
              <a:t>. In order for two computers to talk to each other, they must be speaking the same </a:t>
            </a:r>
            <a:r>
              <a:rPr lang="en-US" dirty="0" smtClean="0"/>
              <a:t>language.</a:t>
            </a:r>
            <a:endParaRPr lang="en-US" altLang="en-US" dirty="0" smtClean="0"/>
          </a:p>
        </p:txBody>
      </p:sp>
    </p:spTree>
    <p:extLst>
      <p:ext uri="{BB962C8B-B14F-4D97-AF65-F5344CB8AC3E}">
        <p14:creationId xmlns:p14="http://schemas.microsoft.com/office/powerpoint/2010/main" val="3748722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smtClean="0"/>
              <a:t>OSI v TCP/IP</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1447800"/>
            <a:ext cx="8220075" cy="467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81428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smtClean="0"/>
              <a:t>TCP/IP</a:t>
            </a:r>
            <a:r>
              <a:rPr lang="en-US" altLang="en-US" smtClean="0"/>
              <a:t> Concepts</a:t>
            </a:r>
          </a:p>
        </p:txBody>
      </p:sp>
      <p:pic>
        <p:nvPicPr>
          <p:cNvPr id="36867" name="Picture 5"/>
          <p:cNvPicPr>
            <a:picLocks noChangeAspect="1" noChangeArrowheads="1"/>
          </p:cNvPicPr>
          <p:nvPr/>
        </p:nvPicPr>
        <p:blipFill>
          <a:blip r:embed="rId2"/>
          <a:srcRect b="7607"/>
          <a:stretch>
            <a:fillRect/>
          </a:stretch>
        </p:blipFill>
        <p:spPr bwMode="auto">
          <a:xfrm>
            <a:off x="914400" y="1370013"/>
            <a:ext cx="7467600" cy="5487987"/>
          </a:xfrm>
          <a:prstGeom prst="rect">
            <a:avLst/>
          </a:prstGeom>
          <a:noFill/>
          <a:ln w="9525">
            <a:noFill/>
            <a:miter lim="800000"/>
            <a:headEnd/>
            <a:tailEnd/>
          </a:ln>
        </p:spPr>
      </p:pic>
    </p:spTree>
    <p:extLst>
      <p:ext uri="{BB962C8B-B14F-4D97-AF65-F5344CB8AC3E}">
        <p14:creationId xmlns:p14="http://schemas.microsoft.com/office/powerpoint/2010/main" val="19581050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Addressing level</a:t>
            </a:r>
          </a:p>
        </p:txBody>
      </p:sp>
      <p:sp>
        <p:nvSpPr>
          <p:cNvPr id="37891" name="Rectangle 3"/>
          <p:cNvSpPr>
            <a:spLocks noGrp="1" noChangeArrowheads="1"/>
          </p:cNvSpPr>
          <p:nvPr>
            <p:ph sz="quarter" idx="1"/>
          </p:nvPr>
        </p:nvSpPr>
        <p:spPr/>
        <p:txBody>
          <a:bodyPr/>
          <a:lstStyle/>
          <a:p>
            <a:r>
              <a:rPr lang="en-US" altLang="en-US" smtClean="0"/>
              <a:t>Level in architecture at which entity is named</a:t>
            </a:r>
          </a:p>
          <a:p>
            <a:r>
              <a:rPr lang="en-US" altLang="en-US" smtClean="0"/>
              <a:t>Unique address for each end system (computer) and router</a:t>
            </a:r>
          </a:p>
          <a:p>
            <a:r>
              <a:rPr lang="en-US" altLang="en-US" smtClean="0"/>
              <a:t>Network level address </a:t>
            </a:r>
          </a:p>
          <a:p>
            <a:pPr lvl="1"/>
            <a:r>
              <a:rPr lang="en-US" altLang="en-US" smtClean="0"/>
              <a:t>IP or internet address (TCP/IP)</a:t>
            </a:r>
          </a:p>
          <a:p>
            <a:pPr lvl="1"/>
            <a:r>
              <a:rPr lang="en-US" altLang="en-US" smtClean="0"/>
              <a:t>Network service access point or NSAP (OSI)</a:t>
            </a:r>
          </a:p>
          <a:p>
            <a:r>
              <a:rPr lang="en-US" altLang="en-US" smtClean="0"/>
              <a:t>Process within the system</a:t>
            </a:r>
          </a:p>
          <a:p>
            <a:pPr lvl="1"/>
            <a:r>
              <a:rPr lang="en-US" altLang="en-US" smtClean="0"/>
              <a:t>Port number (TCP/IP)</a:t>
            </a:r>
          </a:p>
          <a:p>
            <a:pPr lvl="1"/>
            <a:r>
              <a:rPr lang="en-US" altLang="en-US" smtClean="0"/>
              <a:t>Service access point or SAP (OSI)</a:t>
            </a:r>
          </a:p>
          <a:p>
            <a:endParaRPr lang="en-US" altLang="en-US" smtClean="0"/>
          </a:p>
        </p:txBody>
      </p:sp>
    </p:spTree>
    <p:extLst>
      <p:ext uri="{BB962C8B-B14F-4D97-AF65-F5344CB8AC3E}">
        <p14:creationId xmlns:p14="http://schemas.microsoft.com/office/powerpoint/2010/main" val="37513473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smtClean="0"/>
              <a:t>Trace of Simple Operation</a:t>
            </a:r>
            <a:endParaRPr lang="en-US" altLang="en-US" smtClean="0"/>
          </a:p>
        </p:txBody>
      </p:sp>
      <p:sp>
        <p:nvSpPr>
          <p:cNvPr id="38915" name="Rectangle 3"/>
          <p:cNvSpPr>
            <a:spLocks noGrp="1" noChangeArrowheads="1"/>
          </p:cNvSpPr>
          <p:nvPr>
            <p:ph sz="quarter" idx="1"/>
          </p:nvPr>
        </p:nvSpPr>
        <p:spPr/>
        <p:txBody>
          <a:bodyPr/>
          <a:lstStyle/>
          <a:p>
            <a:r>
              <a:rPr lang="en-GB" dirty="0" smtClean="0"/>
              <a:t>Process associated with port 1 in host A sends message to port 2 in host B</a:t>
            </a:r>
          </a:p>
          <a:p>
            <a:r>
              <a:rPr lang="en-GB" dirty="0" smtClean="0"/>
              <a:t>Process at A hands down message to TCP to send to port 2</a:t>
            </a:r>
          </a:p>
          <a:p>
            <a:r>
              <a:rPr lang="en-GB" dirty="0" smtClean="0"/>
              <a:t>TCP hands down to IP to send to host B</a:t>
            </a:r>
          </a:p>
          <a:p>
            <a:r>
              <a:rPr lang="en-GB" dirty="0" smtClean="0"/>
              <a:t>IP hands down to network layer (e.g. Ethernet) to send to router J</a:t>
            </a:r>
          </a:p>
          <a:p>
            <a:r>
              <a:rPr lang="en-GB" dirty="0" smtClean="0"/>
              <a:t>Generates a set of encapsulated PDUs</a:t>
            </a:r>
            <a:endParaRPr lang="en-US" altLang="en-US" dirty="0" smtClean="0"/>
          </a:p>
        </p:txBody>
      </p:sp>
    </p:spTree>
    <p:extLst>
      <p:ext uri="{BB962C8B-B14F-4D97-AF65-F5344CB8AC3E}">
        <p14:creationId xmlns:p14="http://schemas.microsoft.com/office/powerpoint/2010/main" val="985173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smtClean="0"/>
              <a:t>PDUs in TCP/IP</a:t>
            </a:r>
          </a:p>
        </p:txBody>
      </p:sp>
      <p:pic>
        <p:nvPicPr>
          <p:cNvPr id="39939" name="Picture 4"/>
          <p:cNvPicPr>
            <a:picLocks noChangeAspect="1" noChangeArrowheads="1"/>
          </p:cNvPicPr>
          <p:nvPr/>
        </p:nvPicPr>
        <p:blipFill>
          <a:blip r:embed="rId2"/>
          <a:srcRect b="16222"/>
          <a:stretch>
            <a:fillRect/>
          </a:stretch>
        </p:blipFill>
        <p:spPr bwMode="auto">
          <a:xfrm>
            <a:off x="685800" y="1581150"/>
            <a:ext cx="7677150" cy="4438650"/>
          </a:xfrm>
          <a:prstGeom prst="rect">
            <a:avLst/>
          </a:prstGeom>
          <a:noFill/>
          <a:ln w="9525">
            <a:noFill/>
            <a:miter lim="800000"/>
            <a:headEnd/>
            <a:tailEnd/>
          </a:ln>
        </p:spPr>
      </p:pic>
    </p:spTree>
    <p:extLst>
      <p:ext uri="{BB962C8B-B14F-4D97-AF65-F5344CB8AC3E}">
        <p14:creationId xmlns:p14="http://schemas.microsoft.com/office/powerpoint/2010/main" val="36563282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smtClean="0"/>
              <a:t>UDP(User Datagram Protocol)</a:t>
            </a:r>
          </a:p>
        </p:txBody>
      </p:sp>
      <p:sp>
        <p:nvSpPr>
          <p:cNvPr id="4" name="Rectangle 3"/>
          <p:cNvSpPr>
            <a:spLocks noGrp="1" noChangeArrowheads="1"/>
          </p:cNvSpPr>
          <p:nvPr>
            <p:ph sz="quarter" idx="1"/>
          </p:nvPr>
        </p:nvSpPr>
        <p:spPr>
          <a:xfrm>
            <a:off x="457200" y="1219200"/>
            <a:ext cx="8229600" cy="4937760"/>
          </a:xfrm>
        </p:spPr>
        <p:txBody>
          <a:bodyPr/>
          <a:lstStyle/>
          <a:p>
            <a:r>
              <a:rPr lang="en-US" dirty="0"/>
              <a:t>T</a:t>
            </a:r>
            <a:r>
              <a:rPr lang="en-US" dirty="0" smtClean="0"/>
              <a:t>ransport-level protocol</a:t>
            </a:r>
          </a:p>
          <a:p>
            <a:r>
              <a:rPr lang="en-US" dirty="0"/>
              <a:t>D</a:t>
            </a:r>
            <a:r>
              <a:rPr lang="en-US" dirty="0" smtClean="0"/>
              <a:t>oes </a:t>
            </a:r>
            <a:r>
              <a:rPr lang="en-US" dirty="0"/>
              <a:t>not guarantee </a:t>
            </a:r>
            <a:r>
              <a:rPr lang="en-US" dirty="0" smtClean="0"/>
              <a:t>delivery</a:t>
            </a:r>
          </a:p>
          <a:p>
            <a:r>
              <a:rPr lang="en-US" dirty="0" smtClean="0"/>
              <a:t>Connectionless</a:t>
            </a:r>
          </a:p>
          <a:p>
            <a:r>
              <a:rPr lang="en-US" dirty="0"/>
              <a:t>O</a:t>
            </a:r>
            <a:r>
              <a:rPr lang="en-US" dirty="0" smtClean="0"/>
              <a:t>ptional use </a:t>
            </a:r>
            <a:r>
              <a:rPr lang="en-US" dirty="0"/>
              <a:t>of the </a:t>
            </a:r>
            <a:r>
              <a:rPr lang="en-US" dirty="0" smtClean="0"/>
              <a:t>checksum</a:t>
            </a:r>
            <a:r>
              <a:rPr lang="en-US" dirty="0"/>
              <a:t/>
            </a:r>
            <a:br>
              <a:rPr lang="en-US" dirty="0"/>
            </a:br>
            <a:r>
              <a:rPr lang="en-US" dirty="0"/>
              <a:t/>
            </a:r>
            <a:br>
              <a:rPr lang="en-US" dirty="0"/>
            </a:br>
            <a:r>
              <a:rPr lang="en-US" dirty="0"/>
              <a:t/>
            </a:r>
            <a:br>
              <a:rPr lang="en-US" dirty="0"/>
            </a:br>
            <a:r>
              <a:rPr lang="en-US" dirty="0"/>
              <a:t/>
            </a:r>
            <a:br>
              <a:rPr lang="en-US" dirty="0"/>
            </a:br>
            <a:endParaRPr lang="en-US" altLang="en-US" dirty="0" smtClean="0"/>
          </a:p>
        </p:txBody>
      </p:sp>
    </p:spTree>
    <p:extLst>
      <p:ext uri="{BB962C8B-B14F-4D97-AF65-F5344CB8AC3E}">
        <p14:creationId xmlns:p14="http://schemas.microsoft.com/office/powerpoint/2010/main" val="39665712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a:t>TCP Header</a:t>
            </a:r>
          </a:p>
        </p:txBody>
      </p:sp>
      <p:pic>
        <p:nvPicPr>
          <p:cNvPr id="168964" name="Picture 4" descr="TCP-UDP Headers                                                000FFA14Macintosh HD                   BFC49AD8:"/>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l="4633" t="14319" r="4633" b="42955"/>
          <a:stretch>
            <a:fillRect/>
          </a:stretch>
        </p:blipFill>
        <p:spPr bwMode="auto">
          <a:xfrm>
            <a:off x="304800" y="1447800"/>
            <a:ext cx="8464550" cy="5159375"/>
          </a:xfrm>
          <a:prstGeom prst="rect">
            <a:avLst/>
          </a:prstGeom>
          <a:noFill/>
          <a:extLst>
            <a:ext uri="{909E8E84-426E-40DD-AFC4-6F175D3DCCD1}">
              <a14:hiddenFill xmlns:a14="http://schemas.microsoft.com/office/drawing/2010/main">
                <a:solidFill>
                  <a:srgbClr val="FFFFFF">
                    <a:alpha val="70000"/>
                  </a:srgbClr>
                </a:solidFill>
              </a14:hiddenFill>
            </a:ext>
          </a:extLst>
        </p:spPr>
      </p:pic>
    </p:spTree>
    <p:extLst>
      <p:ext uri="{BB962C8B-B14F-4D97-AF65-F5344CB8AC3E}">
        <p14:creationId xmlns:p14="http://schemas.microsoft.com/office/powerpoint/2010/main" val="2290769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a:t>UDP Header</a:t>
            </a:r>
          </a:p>
        </p:txBody>
      </p:sp>
      <p:pic>
        <p:nvPicPr>
          <p:cNvPr id="169988" name="Picture 4" descr="TCP-UDP Headers                                                000FFA14Macintosh HD                   BFC49AD8:"/>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l="4633" t="60852" r="4633" b="10739"/>
          <a:stretch>
            <a:fillRect/>
          </a:stretch>
        </p:blipFill>
        <p:spPr bwMode="auto">
          <a:xfrm>
            <a:off x="304800" y="2209800"/>
            <a:ext cx="8464550" cy="3429000"/>
          </a:xfrm>
          <a:prstGeom prst="rect">
            <a:avLst/>
          </a:prstGeom>
          <a:noFill/>
          <a:extLst>
            <a:ext uri="{909E8E84-426E-40DD-AFC4-6F175D3DCCD1}">
              <a14:hiddenFill xmlns:a14="http://schemas.microsoft.com/office/drawing/2010/main">
                <a:solidFill>
                  <a:srgbClr val="FFFFFF">
                    <a:alpha val="70000"/>
                  </a:srgbClr>
                </a:solidFill>
              </a14:hiddenFill>
            </a:ext>
          </a:extLst>
        </p:spPr>
      </p:pic>
    </p:spTree>
    <p:extLst>
      <p:ext uri="{BB962C8B-B14F-4D97-AF65-F5344CB8AC3E}">
        <p14:creationId xmlns:p14="http://schemas.microsoft.com/office/powerpoint/2010/main" val="21278211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kumimoji="1" lang="en-GB"/>
              <a:t>IP Header</a:t>
            </a:r>
            <a:endParaRPr kumimoji="1" lang="en-US"/>
          </a:p>
        </p:txBody>
      </p:sp>
      <p:pic>
        <p:nvPicPr>
          <p:cNvPr id="161797" name="Picture 5" descr="&#10;IP Headers                                                     000FFA14Macintosh HD                   BFC49AD8:"/>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l="6949" t="7159" r="4633" b="60852"/>
          <a:stretch>
            <a:fillRect/>
          </a:stretch>
        </p:blipFill>
        <p:spPr bwMode="auto">
          <a:xfrm>
            <a:off x="520700" y="1905000"/>
            <a:ext cx="8248650" cy="3862388"/>
          </a:xfrm>
          <a:prstGeom prst="rect">
            <a:avLst/>
          </a:prstGeom>
          <a:noFill/>
          <a:extLst>
            <a:ext uri="{909E8E84-426E-40DD-AFC4-6F175D3DCCD1}">
              <a14:hiddenFill xmlns:a14="http://schemas.microsoft.com/office/drawing/2010/main">
                <a:solidFill>
                  <a:srgbClr val="FFFFFF">
                    <a:alpha val="70000"/>
                  </a:srgbClr>
                </a:solidFill>
              </a14:hiddenFill>
            </a:ext>
          </a:extLst>
        </p:spPr>
      </p:pic>
    </p:spTree>
    <p:extLst>
      <p:ext uri="{BB962C8B-B14F-4D97-AF65-F5344CB8AC3E}">
        <p14:creationId xmlns:p14="http://schemas.microsoft.com/office/powerpoint/2010/main" val="2072465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smtClean="0"/>
              <a:t>Example Header Information</a:t>
            </a:r>
            <a:endParaRPr lang="en-US" altLang="en-US" smtClean="0"/>
          </a:p>
        </p:txBody>
      </p:sp>
      <p:sp>
        <p:nvSpPr>
          <p:cNvPr id="40963" name="Rectangle 3"/>
          <p:cNvSpPr>
            <a:spLocks noGrp="1" noChangeArrowheads="1"/>
          </p:cNvSpPr>
          <p:nvPr>
            <p:ph sz="quarter" idx="1"/>
          </p:nvPr>
        </p:nvSpPr>
        <p:spPr/>
        <p:txBody>
          <a:bodyPr/>
          <a:lstStyle/>
          <a:p>
            <a:r>
              <a:rPr lang="en-GB" smtClean="0"/>
              <a:t>Destination port</a:t>
            </a:r>
          </a:p>
          <a:p>
            <a:r>
              <a:rPr lang="en-GB" smtClean="0"/>
              <a:t>Sequence number</a:t>
            </a:r>
          </a:p>
          <a:p>
            <a:r>
              <a:rPr lang="en-GB" smtClean="0"/>
              <a:t>Checksum</a:t>
            </a:r>
            <a:endParaRPr lang="en-US" altLang="en-US" smtClean="0"/>
          </a:p>
        </p:txBody>
      </p:sp>
    </p:spTree>
    <p:extLst>
      <p:ext uri="{BB962C8B-B14F-4D97-AF65-F5344CB8AC3E}">
        <p14:creationId xmlns:p14="http://schemas.microsoft.com/office/powerpoint/2010/main" val="1195325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smtClean="0"/>
              <a:t>Key Elements of a Protocol</a:t>
            </a:r>
          </a:p>
        </p:txBody>
      </p:sp>
      <p:sp>
        <p:nvSpPr>
          <p:cNvPr id="6147" name="Rectangle 3"/>
          <p:cNvSpPr>
            <a:spLocks noGrp="1" noChangeArrowheads="1"/>
          </p:cNvSpPr>
          <p:nvPr>
            <p:ph sz="quarter" idx="1"/>
          </p:nvPr>
        </p:nvSpPr>
        <p:spPr/>
        <p:txBody>
          <a:bodyPr/>
          <a:lstStyle/>
          <a:p>
            <a:r>
              <a:rPr lang="en-US" altLang="en-US" smtClean="0"/>
              <a:t>Syntax</a:t>
            </a:r>
          </a:p>
          <a:p>
            <a:pPr lvl="1"/>
            <a:r>
              <a:rPr lang="en-US" altLang="en-US" smtClean="0"/>
              <a:t>Data formats</a:t>
            </a:r>
          </a:p>
          <a:p>
            <a:pPr lvl="1"/>
            <a:r>
              <a:rPr lang="en-US" altLang="en-US" smtClean="0"/>
              <a:t>Signal levels</a:t>
            </a:r>
          </a:p>
          <a:p>
            <a:r>
              <a:rPr lang="en-US" altLang="en-US" smtClean="0"/>
              <a:t>Semantics</a:t>
            </a:r>
          </a:p>
          <a:p>
            <a:pPr lvl="1"/>
            <a:r>
              <a:rPr lang="en-US" altLang="en-US" smtClean="0"/>
              <a:t>Control information</a:t>
            </a:r>
          </a:p>
          <a:p>
            <a:pPr lvl="1"/>
            <a:r>
              <a:rPr lang="en-US" altLang="en-US" smtClean="0"/>
              <a:t>Error handling</a:t>
            </a:r>
          </a:p>
          <a:p>
            <a:r>
              <a:rPr lang="en-US" altLang="en-US" smtClean="0"/>
              <a:t>Timing</a:t>
            </a:r>
          </a:p>
          <a:p>
            <a:pPr lvl="1"/>
            <a:r>
              <a:rPr lang="en-US" altLang="en-US" smtClean="0"/>
              <a:t>Speed matching</a:t>
            </a:r>
          </a:p>
          <a:p>
            <a:pPr lvl="1"/>
            <a:r>
              <a:rPr lang="en-US" altLang="en-US" smtClean="0"/>
              <a:t>Sequencing</a:t>
            </a:r>
          </a:p>
          <a:p>
            <a:pPr lvl="1"/>
            <a:endParaRPr lang="en-US" altLang="en-US" smtClean="0"/>
          </a:p>
        </p:txBody>
      </p:sp>
    </p:spTree>
    <p:extLst>
      <p:ext uri="{BB962C8B-B14F-4D97-AF65-F5344CB8AC3E}">
        <p14:creationId xmlns:p14="http://schemas.microsoft.com/office/powerpoint/2010/main" val="41282026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smtClean="0"/>
              <a:t>Some Protocols in TCP/IP Suite</a:t>
            </a:r>
          </a:p>
        </p:txBody>
      </p:sp>
      <p:pic>
        <p:nvPicPr>
          <p:cNvPr id="41987" name="Picture 4"/>
          <p:cNvPicPr>
            <a:picLocks noChangeAspect="1" noChangeArrowheads="1"/>
          </p:cNvPicPr>
          <p:nvPr/>
        </p:nvPicPr>
        <p:blipFill>
          <a:blip r:embed="rId2"/>
          <a:srcRect b="9267"/>
          <a:stretch>
            <a:fillRect/>
          </a:stretch>
        </p:blipFill>
        <p:spPr bwMode="auto">
          <a:xfrm>
            <a:off x="533400" y="1314450"/>
            <a:ext cx="8305800" cy="5529263"/>
          </a:xfrm>
          <a:prstGeom prst="rect">
            <a:avLst/>
          </a:prstGeom>
          <a:noFill/>
          <a:ln w="9525">
            <a:noFill/>
            <a:miter lim="800000"/>
            <a:headEnd/>
            <a:tailEnd/>
          </a:ln>
        </p:spPr>
      </p:pic>
    </p:spTree>
    <p:extLst>
      <p:ext uri="{BB962C8B-B14F-4D97-AF65-F5344CB8AC3E}">
        <p14:creationId xmlns:p14="http://schemas.microsoft.com/office/powerpoint/2010/main" val="21911401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t>End of chapter 2</a:t>
            </a:r>
          </a:p>
        </p:txBody>
      </p:sp>
      <p:sp>
        <p:nvSpPr>
          <p:cNvPr id="43011" name="Content Placeholder 2"/>
          <p:cNvSpPr>
            <a:spLocks noGrp="1"/>
          </p:cNvSpPr>
          <p:nvPr>
            <p:ph sz="quarter" idx="1"/>
          </p:nvPr>
        </p:nvSpPr>
        <p:spPr/>
        <p:txBody>
          <a:bodyPr/>
          <a:lstStyle/>
          <a:p>
            <a:r>
              <a:rPr lang="en-US" dirty="0" smtClean="0"/>
              <a:t>Quiz of chapter </a:t>
            </a:r>
            <a:r>
              <a:rPr lang="en-US" smtClean="0"/>
              <a:t>2 due</a:t>
            </a:r>
            <a:endParaRPr lang="en-US" dirty="0" smtClean="0"/>
          </a:p>
        </p:txBody>
      </p:sp>
    </p:spTree>
    <p:extLst>
      <p:ext uri="{BB962C8B-B14F-4D97-AF65-F5344CB8AC3E}">
        <p14:creationId xmlns:p14="http://schemas.microsoft.com/office/powerpoint/2010/main" val="2019895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Protocol Architecture</a:t>
            </a:r>
          </a:p>
        </p:txBody>
      </p:sp>
      <p:sp>
        <p:nvSpPr>
          <p:cNvPr id="7171" name="Rectangle 3"/>
          <p:cNvSpPr>
            <a:spLocks noGrp="1" noChangeArrowheads="1"/>
          </p:cNvSpPr>
          <p:nvPr>
            <p:ph sz="quarter" idx="1"/>
          </p:nvPr>
        </p:nvSpPr>
        <p:spPr/>
        <p:txBody>
          <a:bodyPr/>
          <a:lstStyle/>
          <a:p>
            <a:r>
              <a:rPr lang="en-US" altLang="en-US" smtClean="0"/>
              <a:t>Task of communication broken up into modules</a:t>
            </a:r>
          </a:p>
          <a:p>
            <a:r>
              <a:rPr lang="en-US" altLang="en-US" smtClean="0"/>
              <a:t>For example file transfer could use three modules</a:t>
            </a:r>
          </a:p>
          <a:p>
            <a:pPr lvl="1"/>
            <a:r>
              <a:rPr lang="en-US" altLang="en-US" smtClean="0"/>
              <a:t>File transfer application</a:t>
            </a:r>
          </a:p>
          <a:p>
            <a:pPr lvl="1"/>
            <a:r>
              <a:rPr lang="en-US" altLang="en-US" smtClean="0"/>
              <a:t>Communication service module</a:t>
            </a:r>
          </a:p>
          <a:p>
            <a:pPr lvl="1"/>
            <a:r>
              <a:rPr lang="en-US" altLang="en-US" smtClean="0"/>
              <a:t>Network access module</a:t>
            </a:r>
          </a:p>
          <a:p>
            <a:r>
              <a:rPr lang="en-US" altLang="en-US" smtClean="0"/>
              <a:t>Nature of exchange between systems is independent of the nature of the network that connects them. </a:t>
            </a:r>
          </a:p>
        </p:txBody>
      </p:sp>
    </p:spTree>
    <p:extLst>
      <p:ext uri="{BB962C8B-B14F-4D97-AF65-F5344CB8AC3E}">
        <p14:creationId xmlns:p14="http://schemas.microsoft.com/office/powerpoint/2010/main" val="2058009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Simplified File Transfer Architecture</a:t>
            </a:r>
          </a:p>
        </p:txBody>
      </p:sp>
      <p:pic>
        <p:nvPicPr>
          <p:cNvPr id="8195" name="Picture 4"/>
          <p:cNvPicPr>
            <a:picLocks noChangeAspect="1" noChangeArrowheads="1"/>
          </p:cNvPicPr>
          <p:nvPr/>
        </p:nvPicPr>
        <p:blipFill>
          <a:blip r:embed="rId2"/>
          <a:srcRect b="23264"/>
          <a:stretch>
            <a:fillRect/>
          </a:stretch>
        </p:blipFill>
        <p:spPr bwMode="auto">
          <a:xfrm>
            <a:off x="76200" y="1881188"/>
            <a:ext cx="8839200" cy="3757612"/>
          </a:xfrm>
          <a:prstGeom prst="rect">
            <a:avLst/>
          </a:prstGeom>
          <a:noFill/>
          <a:ln w="9525">
            <a:noFill/>
            <a:miter lim="800000"/>
            <a:headEnd/>
            <a:tailEnd/>
          </a:ln>
        </p:spPr>
      </p:pic>
    </p:spTree>
    <p:extLst>
      <p:ext uri="{BB962C8B-B14F-4D97-AF65-F5344CB8AC3E}">
        <p14:creationId xmlns:p14="http://schemas.microsoft.com/office/powerpoint/2010/main" val="775690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mtClean="0"/>
              <a:t>A Three Layer Model</a:t>
            </a:r>
          </a:p>
        </p:txBody>
      </p:sp>
      <p:sp>
        <p:nvSpPr>
          <p:cNvPr id="9219" name="Rectangle 3"/>
          <p:cNvSpPr>
            <a:spLocks noGrp="1" noChangeArrowheads="1"/>
          </p:cNvSpPr>
          <p:nvPr>
            <p:ph sz="quarter" idx="1"/>
          </p:nvPr>
        </p:nvSpPr>
        <p:spPr/>
        <p:txBody>
          <a:bodyPr/>
          <a:lstStyle/>
          <a:p>
            <a:r>
              <a:rPr lang="en-US" altLang="en-US" smtClean="0"/>
              <a:t>Network Access Layer</a:t>
            </a:r>
          </a:p>
          <a:p>
            <a:r>
              <a:rPr lang="en-US" altLang="en-US" smtClean="0"/>
              <a:t>Transport Layer</a:t>
            </a:r>
          </a:p>
          <a:p>
            <a:r>
              <a:rPr lang="en-US" altLang="en-US" smtClean="0"/>
              <a:t>Application Layer</a:t>
            </a:r>
          </a:p>
        </p:txBody>
      </p:sp>
    </p:spTree>
    <p:extLst>
      <p:ext uri="{BB962C8B-B14F-4D97-AF65-F5344CB8AC3E}">
        <p14:creationId xmlns:p14="http://schemas.microsoft.com/office/powerpoint/2010/main" val="1366905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Network Access Layer</a:t>
            </a:r>
          </a:p>
        </p:txBody>
      </p:sp>
      <p:sp>
        <p:nvSpPr>
          <p:cNvPr id="10243" name="Rectangle 3"/>
          <p:cNvSpPr>
            <a:spLocks noGrp="1" noChangeArrowheads="1"/>
          </p:cNvSpPr>
          <p:nvPr>
            <p:ph sz="quarter" idx="1"/>
          </p:nvPr>
        </p:nvSpPr>
        <p:spPr/>
        <p:txBody>
          <a:bodyPr/>
          <a:lstStyle/>
          <a:p>
            <a:r>
              <a:rPr lang="en-US" altLang="en-US" dirty="0" smtClean="0"/>
              <a:t>Exchange of data between the computer and the network</a:t>
            </a:r>
          </a:p>
          <a:p>
            <a:r>
              <a:rPr lang="en-US" altLang="en-US" dirty="0" smtClean="0"/>
              <a:t>Sending computer provides address of destination</a:t>
            </a:r>
          </a:p>
          <a:p>
            <a:r>
              <a:rPr lang="en-US" altLang="en-US" dirty="0" smtClean="0"/>
              <a:t>May invoke levels of service</a:t>
            </a:r>
          </a:p>
          <a:p>
            <a:r>
              <a:rPr lang="en-US" altLang="en-US" dirty="0" smtClean="0"/>
              <a:t>Dependent on type of network used (LAN, packet switched etc.)</a:t>
            </a:r>
          </a:p>
        </p:txBody>
      </p:sp>
    </p:spTree>
    <p:extLst>
      <p:ext uri="{BB962C8B-B14F-4D97-AF65-F5344CB8AC3E}">
        <p14:creationId xmlns:p14="http://schemas.microsoft.com/office/powerpoint/2010/main" val="2265864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mtClean="0"/>
              <a:t>Transport Layer</a:t>
            </a:r>
          </a:p>
        </p:txBody>
      </p:sp>
      <p:sp>
        <p:nvSpPr>
          <p:cNvPr id="11267" name="Rectangle 3"/>
          <p:cNvSpPr>
            <a:spLocks noGrp="1" noChangeArrowheads="1"/>
          </p:cNvSpPr>
          <p:nvPr>
            <p:ph sz="quarter" idx="1"/>
          </p:nvPr>
        </p:nvSpPr>
        <p:spPr/>
        <p:txBody>
          <a:bodyPr/>
          <a:lstStyle/>
          <a:p>
            <a:r>
              <a:rPr lang="en-US" altLang="en-US" smtClean="0"/>
              <a:t>Reliable data exchange</a:t>
            </a:r>
          </a:p>
          <a:p>
            <a:r>
              <a:rPr lang="en-US" altLang="en-US" smtClean="0"/>
              <a:t>Independent of network being used</a:t>
            </a:r>
          </a:p>
          <a:p>
            <a:r>
              <a:rPr lang="en-US" altLang="en-US" smtClean="0"/>
              <a:t>Independent of application</a:t>
            </a:r>
          </a:p>
          <a:p>
            <a:endParaRPr lang="en-US" altLang="en-US" smtClean="0"/>
          </a:p>
        </p:txBody>
      </p:sp>
    </p:spTree>
    <p:extLst>
      <p:ext uri="{BB962C8B-B14F-4D97-AF65-F5344CB8AC3E}">
        <p14:creationId xmlns:p14="http://schemas.microsoft.com/office/powerpoint/2010/main" val="34923278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Ch. 1)">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(Ch. 1)</Template>
  <TotalTime>140</TotalTime>
  <Words>1156</Words>
  <Application>Microsoft Office PowerPoint</Application>
  <PresentationFormat>On-screen Show (4:3)</PresentationFormat>
  <Paragraphs>192</Paragraphs>
  <Slides>41</Slides>
  <Notes>5</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Lecture (Ch. 1)</vt:lpstr>
      <vt:lpstr>William Stallings Data and Computer Communications  9th Edition</vt:lpstr>
      <vt:lpstr>Need For Protocol Architecture</vt:lpstr>
      <vt:lpstr>Protocol</vt:lpstr>
      <vt:lpstr>Key Elements of a Protocol</vt:lpstr>
      <vt:lpstr>Protocol Architecture</vt:lpstr>
      <vt:lpstr>Simplified File Transfer Architecture</vt:lpstr>
      <vt:lpstr>A Three Layer Model</vt:lpstr>
      <vt:lpstr>Network Access Layer</vt:lpstr>
      <vt:lpstr>Transport Layer</vt:lpstr>
      <vt:lpstr>Application Layer</vt:lpstr>
      <vt:lpstr>Protocol Architectures and Networks</vt:lpstr>
      <vt:lpstr>Addressing Requirements</vt:lpstr>
      <vt:lpstr>Protocol Data Units (PDU)</vt:lpstr>
      <vt:lpstr>Protocol Data Units</vt:lpstr>
      <vt:lpstr>Network PDU</vt:lpstr>
      <vt:lpstr>Operation of a Protocol Architecture</vt:lpstr>
      <vt:lpstr>OSI</vt:lpstr>
      <vt:lpstr>OSI - The Model</vt:lpstr>
      <vt:lpstr>The OSI Environment</vt:lpstr>
      <vt:lpstr>OSI Layers (1)</vt:lpstr>
      <vt:lpstr>OSI Layers (2)</vt:lpstr>
      <vt:lpstr>OSI Layers (3)</vt:lpstr>
      <vt:lpstr>Use of a Relay</vt:lpstr>
      <vt:lpstr>TCP/IP Protocol Architecture</vt:lpstr>
      <vt:lpstr>Physical Layer</vt:lpstr>
      <vt:lpstr>Network Access Layer</vt:lpstr>
      <vt:lpstr>Internet Layer (IP)</vt:lpstr>
      <vt:lpstr>Transport Layer (TCP)</vt:lpstr>
      <vt:lpstr>Application Layer</vt:lpstr>
      <vt:lpstr>OSI v TCP/IP</vt:lpstr>
      <vt:lpstr>TCP/IP Concepts</vt:lpstr>
      <vt:lpstr>Addressing level</vt:lpstr>
      <vt:lpstr>Trace of Simple Operation</vt:lpstr>
      <vt:lpstr>PDUs in TCP/IP</vt:lpstr>
      <vt:lpstr>UDP(User Datagram Protocol)</vt:lpstr>
      <vt:lpstr>TCP Header</vt:lpstr>
      <vt:lpstr>UDP Header</vt:lpstr>
      <vt:lpstr>IP Header</vt:lpstr>
      <vt:lpstr>Example Header Information</vt:lpstr>
      <vt:lpstr>Some Protocols in TCP/IP Suite</vt:lpstr>
      <vt:lpstr>End of chapter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Communication and Networks</dc:title>
  <dc:creator>KRYSTAL_HEAR8</dc:creator>
  <cp:lastModifiedBy>Yasir Salam</cp:lastModifiedBy>
  <cp:revision>37</cp:revision>
  <cp:lastPrinted>2018-02-14T06:04:37Z</cp:lastPrinted>
  <dcterms:created xsi:type="dcterms:W3CDTF">2016-09-04T14:59:44Z</dcterms:created>
  <dcterms:modified xsi:type="dcterms:W3CDTF">2020-05-03T10:46:44Z</dcterms:modified>
</cp:coreProperties>
</file>