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0" r:id="rId17"/>
    <p:sldId id="271" r:id="rId18"/>
    <p:sldId id="272" r:id="rId19"/>
    <p:sldId id="273"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353954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F51105-667A-438A-ADEA-AC2C1DFC3FFE}" type="datetimeFigureOut">
              <a:rPr lang="en-GB" smtClean="0"/>
              <a:t>10/08/2018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238416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2541442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11923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3663628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1798269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3819519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1728266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2573545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247316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8343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F51105-667A-438A-ADEA-AC2C1DFC3FFE}" type="datetimeFigureOut">
              <a:rPr lang="en-GB" smtClean="0"/>
              <a:t>10/08/2018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384685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F51105-667A-438A-ADEA-AC2C1DFC3FFE}" type="datetimeFigureOut">
              <a:rPr lang="en-GB" smtClean="0"/>
              <a:t>10/08/2018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421100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17212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10074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26F51105-667A-438A-ADEA-AC2C1DFC3FFE}" type="datetimeFigureOut">
              <a:rPr lang="en-GB" smtClean="0"/>
              <a:t>10/08/2018</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353066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F51105-667A-438A-ADEA-AC2C1DFC3FFE}" type="datetimeFigureOut">
              <a:rPr lang="en-GB" smtClean="0"/>
              <a:t>10/08/2018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C9C05C-8249-4BE2-B578-9AEA88C6DD7C}" type="slidenum">
              <a:rPr lang="en-GB" smtClean="0"/>
              <a:t>‹#›</a:t>
            </a:fld>
            <a:endParaRPr lang="en-GB"/>
          </a:p>
        </p:txBody>
      </p:sp>
    </p:spTree>
    <p:extLst>
      <p:ext uri="{BB962C8B-B14F-4D97-AF65-F5344CB8AC3E}">
        <p14:creationId xmlns:p14="http://schemas.microsoft.com/office/powerpoint/2010/main" val="40625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6F51105-667A-438A-ADEA-AC2C1DFC3FFE}" type="datetimeFigureOut">
              <a:rPr lang="en-GB" smtClean="0"/>
              <a:t>10/08/2018</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0C9C05C-8249-4BE2-B578-9AEA88C6DD7C}" type="slidenum">
              <a:rPr lang="en-GB" smtClean="0"/>
              <a:t>‹#›</a:t>
            </a:fld>
            <a:endParaRPr lang="en-GB"/>
          </a:p>
        </p:txBody>
      </p:sp>
    </p:spTree>
    <p:extLst>
      <p:ext uri="{BB962C8B-B14F-4D97-AF65-F5344CB8AC3E}">
        <p14:creationId xmlns:p14="http://schemas.microsoft.com/office/powerpoint/2010/main" val="17403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34FDD-1F15-4498-B9E5-F43343AC9F09}"/>
              </a:ext>
            </a:extLst>
          </p:cNvPr>
          <p:cNvSpPr>
            <a:spLocks noGrp="1"/>
          </p:cNvSpPr>
          <p:nvPr>
            <p:ph type="ctrTitle"/>
          </p:nvPr>
        </p:nvSpPr>
        <p:spPr/>
        <p:style>
          <a:lnRef idx="0">
            <a:schemeClr val="dk1"/>
          </a:lnRef>
          <a:fillRef idx="3">
            <a:schemeClr val="dk1"/>
          </a:fillRef>
          <a:effectRef idx="3">
            <a:schemeClr val="dk1"/>
          </a:effectRef>
          <a:fontRef idx="minor">
            <a:schemeClr val="lt1"/>
          </a:fontRef>
        </p:style>
        <p:txBody>
          <a:bodyPr/>
          <a:lstStyle/>
          <a:p>
            <a:r>
              <a:rPr lang="en-GB" dirty="0" err="1"/>
              <a:t>Lect</a:t>
            </a:r>
            <a:r>
              <a:rPr lang="en-GB" dirty="0"/>
              <a:t> 14</a:t>
            </a:r>
            <a:br>
              <a:rPr lang="en-GB" dirty="0"/>
            </a:br>
            <a:r>
              <a:rPr lang="en-GB" dirty="0"/>
              <a:t>Nutrition During Infancy</a:t>
            </a:r>
          </a:p>
        </p:txBody>
      </p:sp>
      <p:sp>
        <p:nvSpPr>
          <p:cNvPr id="3" name="Subtitle 2">
            <a:extLst>
              <a:ext uri="{FF2B5EF4-FFF2-40B4-BE49-F238E27FC236}">
                <a16:creationId xmlns:a16="http://schemas.microsoft.com/office/drawing/2014/main" id="{700B6F51-979F-4C97-8D1F-03E3DC925EC7}"/>
              </a:ext>
            </a:extLst>
          </p:cNvPr>
          <p:cNvSpPr>
            <a:spLocks noGrp="1"/>
          </p:cNvSpPr>
          <p:nvPr>
            <p:ph type="subTitle" idx="1"/>
          </p:nvPr>
        </p:nvSpPr>
        <p:spPr/>
        <p:txBody>
          <a:bodyPr/>
          <a:lstStyle/>
          <a:p>
            <a:r>
              <a:rPr lang="en-GB" dirty="0"/>
              <a:t>By Dr </a:t>
            </a:r>
            <a:r>
              <a:rPr lang="en-GB" dirty="0" err="1"/>
              <a:t>Umer</a:t>
            </a:r>
            <a:r>
              <a:rPr lang="en-GB" dirty="0"/>
              <a:t> Farooq</a:t>
            </a:r>
          </a:p>
        </p:txBody>
      </p:sp>
    </p:spTree>
    <p:extLst>
      <p:ext uri="{BB962C8B-B14F-4D97-AF65-F5344CB8AC3E}">
        <p14:creationId xmlns:p14="http://schemas.microsoft.com/office/powerpoint/2010/main" val="284983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337CF-3E76-42AC-9C1C-5D308483D475}"/>
              </a:ext>
            </a:extLst>
          </p:cNvPr>
          <p:cNvSpPr>
            <a:spLocks noGrp="1"/>
          </p:cNvSpPr>
          <p:nvPr>
            <p:ph type="title"/>
          </p:nvPr>
        </p:nvSpPr>
        <p:spPr/>
        <p:txBody>
          <a:bodyPr/>
          <a:lstStyle/>
          <a:p>
            <a:r>
              <a:rPr lang="en-GB" dirty="0"/>
              <a:t>Food Allergies</a:t>
            </a:r>
          </a:p>
        </p:txBody>
      </p:sp>
      <p:sp>
        <p:nvSpPr>
          <p:cNvPr id="3" name="Content Placeholder 2">
            <a:extLst>
              <a:ext uri="{FF2B5EF4-FFF2-40B4-BE49-F238E27FC236}">
                <a16:creationId xmlns:a16="http://schemas.microsoft.com/office/drawing/2014/main" id="{4BBD9B90-A324-4015-9392-AF93A0D14033}"/>
              </a:ext>
            </a:extLst>
          </p:cNvPr>
          <p:cNvSpPr>
            <a:spLocks noGrp="1"/>
          </p:cNvSpPr>
          <p:nvPr>
            <p:ph idx="1"/>
          </p:nvPr>
        </p:nvSpPr>
        <p:spPr/>
        <p:txBody>
          <a:bodyPr>
            <a:normAutofit lnSpcReduction="10000"/>
          </a:bodyPr>
          <a:lstStyle/>
          <a:p>
            <a:r>
              <a:rPr lang="en-GB" dirty="0"/>
              <a:t>To prevent allergy and to facilitate its prompt identification should it occur, experts recommend introducing single-ingredient foods, one at a time, in small portions, and waiting four to five days before introducing the next new food.</a:t>
            </a:r>
          </a:p>
          <a:p>
            <a:r>
              <a:rPr lang="en-GB" dirty="0"/>
              <a:t>For example, rice cereal is usually the first cereal introduced because it is the least allergenic. </a:t>
            </a:r>
          </a:p>
          <a:p>
            <a:r>
              <a:rPr lang="en-GB" dirty="0"/>
              <a:t>When it is clear that rice cereal is not causing an allergy, another grain, perhaps barley or oats, is introduced.</a:t>
            </a:r>
          </a:p>
          <a:p>
            <a:r>
              <a:rPr lang="en-GB" dirty="0"/>
              <a:t>Wheat cereal is offered last because it is the most common offender.</a:t>
            </a:r>
          </a:p>
          <a:p>
            <a:r>
              <a:rPr lang="en-GB" b="1" dirty="0"/>
              <a:t>If </a:t>
            </a:r>
            <a:r>
              <a:rPr lang="en-GB" dirty="0"/>
              <a:t>a cereal causes an allergic reaction such as a skin rash, digestive upset, or respiratory discomfort, it should be discontinued before introducing the next food.</a:t>
            </a:r>
          </a:p>
        </p:txBody>
      </p:sp>
    </p:spTree>
    <p:extLst>
      <p:ext uri="{BB962C8B-B14F-4D97-AF65-F5344CB8AC3E}">
        <p14:creationId xmlns:p14="http://schemas.microsoft.com/office/powerpoint/2010/main" val="293954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D3127-D3A9-45B4-AB5B-A8AA2116C421}"/>
              </a:ext>
            </a:extLst>
          </p:cNvPr>
          <p:cNvSpPr>
            <a:spLocks noGrp="1"/>
          </p:cNvSpPr>
          <p:nvPr>
            <p:ph type="title"/>
          </p:nvPr>
        </p:nvSpPr>
        <p:spPr/>
        <p:txBody>
          <a:bodyPr/>
          <a:lstStyle/>
          <a:p>
            <a:r>
              <a:rPr lang="en-GB" dirty="0"/>
              <a:t>Choice of Infant Foods</a:t>
            </a:r>
          </a:p>
        </p:txBody>
      </p:sp>
      <p:sp>
        <p:nvSpPr>
          <p:cNvPr id="3" name="Content Placeholder 2">
            <a:extLst>
              <a:ext uri="{FF2B5EF4-FFF2-40B4-BE49-F238E27FC236}">
                <a16:creationId xmlns:a16="http://schemas.microsoft.com/office/drawing/2014/main" id="{136AE6D3-9758-4705-9AAD-C67FE4F44A7E}"/>
              </a:ext>
            </a:extLst>
          </p:cNvPr>
          <p:cNvSpPr>
            <a:spLocks noGrp="1"/>
          </p:cNvSpPr>
          <p:nvPr>
            <p:ph idx="1"/>
          </p:nvPr>
        </p:nvSpPr>
        <p:spPr/>
        <p:txBody>
          <a:bodyPr>
            <a:normAutofit fontScale="92500" lnSpcReduction="20000"/>
          </a:bodyPr>
          <a:lstStyle/>
          <a:p>
            <a:r>
              <a:rPr lang="en-GB" dirty="0"/>
              <a:t>Infant foods should be selected to provide variety, balance, and moderation.</a:t>
            </a:r>
          </a:p>
          <a:p>
            <a:r>
              <a:rPr lang="en-GB" dirty="0"/>
              <a:t>Commercial baby foods offer a wide variety of palatable, nutritious foods in a safe and convenient form.</a:t>
            </a:r>
          </a:p>
          <a:p>
            <a:r>
              <a:rPr lang="en-GB" dirty="0"/>
              <a:t>Homemade infant foods can be as nutritious as commercially prepared ones, as long as the cook minimizes nutrient losses during preparation.</a:t>
            </a:r>
          </a:p>
          <a:p>
            <a:r>
              <a:rPr lang="en-GB" dirty="0"/>
              <a:t>Ingredients for homemade foods should be fresh, whole foods without added salt, sugar, or seasonings.</a:t>
            </a:r>
          </a:p>
          <a:p>
            <a:r>
              <a:rPr lang="en-GB" dirty="0"/>
              <a:t>To guard against foodborne illnesses, hands and equipment must be kept clean.</a:t>
            </a:r>
          </a:p>
          <a:p>
            <a:r>
              <a:rPr lang="en-GB" dirty="0"/>
              <a:t>Fearing that their infant will become overweight, parents may unintentionally malnourish the infant by limiting fat. In fact, infants and young children, because of their rapid growth, need more fat than older children and adults.</a:t>
            </a:r>
          </a:p>
        </p:txBody>
      </p:sp>
    </p:spTree>
    <p:extLst>
      <p:ext uri="{BB962C8B-B14F-4D97-AF65-F5344CB8AC3E}">
        <p14:creationId xmlns:p14="http://schemas.microsoft.com/office/powerpoint/2010/main" val="256024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67D1D-86AB-4839-80C3-4B45F6CD6246}"/>
              </a:ext>
            </a:extLst>
          </p:cNvPr>
          <p:cNvSpPr>
            <a:spLocks noGrp="1"/>
          </p:cNvSpPr>
          <p:nvPr>
            <p:ph type="title"/>
          </p:nvPr>
        </p:nvSpPr>
        <p:spPr/>
        <p:txBody>
          <a:bodyPr/>
          <a:lstStyle/>
          <a:p>
            <a:r>
              <a:rPr lang="en-GB" dirty="0"/>
              <a:t>Foods to Provide Iron</a:t>
            </a:r>
          </a:p>
        </p:txBody>
      </p:sp>
      <p:sp>
        <p:nvSpPr>
          <p:cNvPr id="3" name="Content Placeholder 2">
            <a:extLst>
              <a:ext uri="{FF2B5EF4-FFF2-40B4-BE49-F238E27FC236}">
                <a16:creationId xmlns:a16="http://schemas.microsoft.com/office/drawing/2014/main" id="{2D1F8300-58D2-48F0-8B47-07577509CFE1}"/>
              </a:ext>
            </a:extLst>
          </p:cNvPr>
          <p:cNvSpPr>
            <a:spLocks noGrp="1"/>
          </p:cNvSpPr>
          <p:nvPr>
            <p:ph idx="1"/>
          </p:nvPr>
        </p:nvSpPr>
        <p:spPr/>
        <p:txBody>
          <a:bodyPr/>
          <a:lstStyle/>
          <a:p>
            <a:r>
              <a:rPr lang="en-GB" dirty="0"/>
              <a:t>Rapid growth demands iron. At about four to six months, the infant begins to need more iron than body stores plus breast milk or </a:t>
            </a:r>
            <a:r>
              <a:rPr lang="en-GB" dirty="0" err="1"/>
              <a:t>ironfortified</a:t>
            </a:r>
            <a:r>
              <a:rPr lang="en-GB" dirty="0"/>
              <a:t> formula can provide.</a:t>
            </a:r>
          </a:p>
          <a:p>
            <a:r>
              <a:rPr lang="en-GB" dirty="0"/>
              <a:t>In addition to breast milk or iron-fortified formula, infants can receive iron from iron-fortified cereals and, once they readily accept solid foods, from meat or meat alternates such as legumes.</a:t>
            </a:r>
          </a:p>
          <a:p>
            <a:r>
              <a:rPr lang="en-GB" dirty="0"/>
              <a:t>Iron-fortified cereals contribute a significant amount of iron to an infant’s diet, but the iron’s </a:t>
            </a:r>
            <a:r>
              <a:rPr lang="en-GB" b="1" dirty="0"/>
              <a:t>bioavailability</a:t>
            </a:r>
            <a:r>
              <a:rPr lang="en-GB" dirty="0"/>
              <a:t> is poor.</a:t>
            </a:r>
          </a:p>
          <a:p>
            <a:r>
              <a:rPr lang="en-GB" dirty="0"/>
              <a:t>Caregivers can enhance iron absorption from iron-fortified cereals by serving vitamin C–rich foods with meals.</a:t>
            </a:r>
          </a:p>
          <a:p>
            <a:endParaRPr lang="en-GB" dirty="0"/>
          </a:p>
        </p:txBody>
      </p:sp>
    </p:spTree>
    <p:extLst>
      <p:ext uri="{BB962C8B-B14F-4D97-AF65-F5344CB8AC3E}">
        <p14:creationId xmlns:p14="http://schemas.microsoft.com/office/powerpoint/2010/main" val="1916906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C17DC-02A7-4112-9059-152325067D36}"/>
              </a:ext>
            </a:extLst>
          </p:cNvPr>
          <p:cNvSpPr>
            <a:spLocks noGrp="1"/>
          </p:cNvSpPr>
          <p:nvPr>
            <p:ph type="title"/>
          </p:nvPr>
        </p:nvSpPr>
        <p:spPr/>
        <p:txBody>
          <a:bodyPr/>
          <a:lstStyle/>
          <a:p>
            <a:r>
              <a:rPr lang="en-GB" dirty="0"/>
              <a:t>Foods to Provide Vitamin C</a:t>
            </a:r>
          </a:p>
        </p:txBody>
      </p:sp>
      <p:sp>
        <p:nvSpPr>
          <p:cNvPr id="3" name="Content Placeholder 2">
            <a:extLst>
              <a:ext uri="{FF2B5EF4-FFF2-40B4-BE49-F238E27FC236}">
                <a16:creationId xmlns:a16="http://schemas.microsoft.com/office/drawing/2014/main" id="{8F6CB5BD-81F4-4018-A452-1A4519221BAF}"/>
              </a:ext>
            </a:extLst>
          </p:cNvPr>
          <p:cNvSpPr>
            <a:spLocks noGrp="1"/>
          </p:cNvSpPr>
          <p:nvPr>
            <p:ph idx="1"/>
          </p:nvPr>
        </p:nvSpPr>
        <p:spPr/>
        <p:txBody>
          <a:bodyPr/>
          <a:lstStyle/>
          <a:p>
            <a:r>
              <a:rPr lang="en-GB" dirty="0"/>
              <a:t>The best sources of vitamin C are fruits and vegetables.</a:t>
            </a:r>
          </a:p>
          <a:p>
            <a:r>
              <a:rPr lang="en-GB" dirty="0"/>
              <a:t>Fruit juice is a good source of vitamin C, but drinking too much juice can lead to </a:t>
            </a:r>
            <a:r>
              <a:rPr lang="en-GB" dirty="0" err="1"/>
              <a:t>diarrhea</a:t>
            </a:r>
            <a:r>
              <a:rPr lang="en-GB" dirty="0"/>
              <a:t> in infants and young children.</a:t>
            </a:r>
          </a:p>
          <a:p>
            <a:r>
              <a:rPr lang="en-GB" dirty="0"/>
              <a:t>AAP recommendations limit juice consumption for infants and young children (one to six years of age) to between 4 and 6 ounces per day.</a:t>
            </a:r>
          </a:p>
          <a:p>
            <a:r>
              <a:rPr lang="en-GB" dirty="0"/>
              <a:t>Beyond these limits, fruit juices contribute excessive </a:t>
            </a:r>
            <a:r>
              <a:rPr lang="en-GB" dirty="0" err="1"/>
              <a:t>kcalories</a:t>
            </a:r>
            <a:r>
              <a:rPr lang="en-GB" dirty="0"/>
              <a:t> and displace other nutrient-rich foods.</a:t>
            </a:r>
          </a:p>
          <a:p>
            <a:r>
              <a:rPr lang="en-GB" dirty="0"/>
              <a:t>Fruit juices should be diluted and served in a cup, not a bottle, once the infant is six months of age or older.</a:t>
            </a:r>
          </a:p>
        </p:txBody>
      </p:sp>
    </p:spTree>
    <p:extLst>
      <p:ext uri="{BB962C8B-B14F-4D97-AF65-F5344CB8AC3E}">
        <p14:creationId xmlns:p14="http://schemas.microsoft.com/office/powerpoint/2010/main" val="1248910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AEBC-7F4D-40D2-816F-DCC899E77CBD}"/>
              </a:ext>
            </a:extLst>
          </p:cNvPr>
          <p:cNvSpPr>
            <a:spLocks noGrp="1"/>
          </p:cNvSpPr>
          <p:nvPr>
            <p:ph type="title"/>
          </p:nvPr>
        </p:nvSpPr>
        <p:spPr/>
        <p:txBody>
          <a:bodyPr/>
          <a:lstStyle/>
          <a:p>
            <a:r>
              <a:rPr lang="en-GB" dirty="0"/>
              <a:t>Foods to Omit</a:t>
            </a:r>
          </a:p>
        </p:txBody>
      </p:sp>
      <p:sp>
        <p:nvSpPr>
          <p:cNvPr id="3" name="Content Placeholder 2">
            <a:extLst>
              <a:ext uri="{FF2B5EF4-FFF2-40B4-BE49-F238E27FC236}">
                <a16:creationId xmlns:a16="http://schemas.microsoft.com/office/drawing/2014/main" id="{5004F109-4346-4208-A466-E6C5B657CEA0}"/>
              </a:ext>
            </a:extLst>
          </p:cNvPr>
          <p:cNvSpPr>
            <a:spLocks noGrp="1"/>
          </p:cNvSpPr>
          <p:nvPr>
            <p:ph idx="1"/>
          </p:nvPr>
        </p:nvSpPr>
        <p:spPr/>
        <p:txBody>
          <a:bodyPr>
            <a:normAutofit/>
          </a:bodyPr>
          <a:lstStyle/>
          <a:p>
            <a:r>
              <a:rPr lang="en-GB" dirty="0"/>
              <a:t>Concentrated sweets, including baby food “desserts,” have no place in an infant’s diet.</a:t>
            </a:r>
          </a:p>
          <a:p>
            <a:r>
              <a:rPr lang="en-GB" dirty="0"/>
              <a:t>They convey no nutrients to support growth, and the extra food energy can promote obesity.</a:t>
            </a:r>
          </a:p>
          <a:p>
            <a:r>
              <a:rPr lang="en-GB" dirty="0"/>
              <a:t>Products containing sugar alcohols such as sorbitol should also be limited, as they may cause </a:t>
            </a:r>
            <a:r>
              <a:rPr lang="en-GB" dirty="0" err="1"/>
              <a:t>diarrhea</a:t>
            </a:r>
            <a:r>
              <a:rPr lang="en-GB" dirty="0"/>
              <a:t>.</a:t>
            </a:r>
          </a:p>
          <a:p>
            <a:r>
              <a:rPr lang="en-GB" dirty="0"/>
              <a:t>Canned vegetables are also inappropriate for infants, as they often contain too much sodium.</a:t>
            </a:r>
          </a:p>
          <a:p>
            <a:r>
              <a:rPr lang="en-GB" dirty="0"/>
              <a:t>Honey and corn syrup should never be fed to infants because of the risk of botulism.</a:t>
            </a:r>
          </a:p>
          <a:p>
            <a:endParaRPr lang="en-GB" dirty="0"/>
          </a:p>
          <a:p>
            <a:endParaRPr lang="en-GB" dirty="0"/>
          </a:p>
        </p:txBody>
      </p:sp>
    </p:spTree>
    <p:extLst>
      <p:ext uri="{BB962C8B-B14F-4D97-AF65-F5344CB8AC3E}">
        <p14:creationId xmlns:p14="http://schemas.microsoft.com/office/powerpoint/2010/main" val="2629226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FCF6B-803D-47ED-90A6-58983FECBF0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7B9E0BF-366A-4F06-9277-A6CF1CEC2EB9}"/>
              </a:ext>
            </a:extLst>
          </p:cNvPr>
          <p:cNvSpPr>
            <a:spLocks noGrp="1"/>
          </p:cNvSpPr>
          <p:nvPr>
            <p:ph idx="1"/>
          </p:nvPr>
        </p:nvSpPr>
        <p:spPr/>
        <p:txBody>
          <a:bodyPr/>
          <a:lstStyle/>
          <a:p>
            <a:r>
              <a:rPr lang="en-GB" dirty="0"/>
              <a:t>◆ To prevent choking, do not give infants or young children: </a:t>
            </a:r>
          </a:p>
          <a:p>
            <a:r>
              <a:rPr lang="en-GB" dirty="0"/>
              <a:t>• Raw carrots • Nuts • Cherries • Peanut butter • Gum • Popcorn • Hard or gel-type • Raw celery candies • Whole beans • Hot dog slices • Whole grapes • Marshmallows Keep these </a:t>
            </a:r>
            <a:r>
              <a:rPr lang="en-GB" dirty="0" err="1"/>
              <a:t>nonfood</a:t>
            </a:r>
            <a:r>
              <a:rPr lang="en-GB" dirty="0"/>
              <a:t> items out of their reach: • Coins • Balloons • Small balls • Pen tops</a:t>
            </a:r>
          </a:p>
          <a:p>
            <a:endParaRPr lang="en-GB" dirty="0"/>
          </a:p>
        </p:txBody>
      </p:sp>
    </p:spTree>
    <p:extLst>
      <p:ext uri="{BB962C8B-B14F-4D97-AF65-F5344CB8AC3E}">
        <p14:creationId xmlns:p14="http://schemas.microsoft.com/office/powerpoint/2010/main" val="2250949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1809-51B4-40B5-A3B9-A8DA74235A3E}"/>
              </a:ext>
            </a:extLst>
          </p:cNvPr>
          <p:cNvSpPr>
            <a:spLocks noGrp="1"/>
          </p:cNvSpPr>
          <p:nvPr>
            <p:ph type="title"/>
          </p:nvPr>
        </p:nvSpPr>
        <p:spPr/>
        <p:txBody>
          <a:bodyPr/>
          <a:lstStyle/>
          <a:p>
            <a:r>
              <a:rPr lang="en-GB" dirty="0"/>
              <a:t>Vegetarian Diets during Infancy</a:t>
            </a:r>
          </a:p>
        </p:txBody>
      </p:sp>
      <p:sp>
        <p:nvSpPr>
          <p:cNvPr id="3" name="Content Placeholder 2">
            <a:extLst>
              <a:ext uri="{FF2B5EF4-FFF2-40B4-BE49-F238E27FC236}">
                <a16:creationId xmlns:a16="http://schemas.microsoft.com/office/drawing/2014/main" id="{F93877BE-AAA1-4C33-9439-5D80F73BD596}"/>
              </a:ext>
            </a:extLst>
          </p:cNvPr>
          <p:cNvSpPr>
            <a:spLocks noGrp="1"/>
          </p:cNvSpPr>
          <p:nvPr>
            <p:ph idx="1"/>
          </p:nvPr>
        </p:nvSpPr>
        <p:spPr/>
        <p:txBody>
          <a:bodyPr>
            <a:normAutofit lnSpcReduction="10000"/>
          </a:bodyPr>
          <a:lstStyle/>
          <a:p>
            <a:r>
              <a:rPr lang="en-GB" dirty="0"/>
              <a:t>The </a:t>
            </a:r>
            <a:r>
              <a:rPr lang="en-GB" dirty="0" err="1"/>
              <a:t>newborn</a:t>
            </a:r>
            <a:r>
              <a:rPr lang="en-GB" dirty="0"/>
              <a:t> infant is a lactovegetarian.</a:t>
            </a:r>
          </a:p>
          <a:p>
            <a:r>
              <a:rPr lang="en-GB" dirty="0"/>
              <a:t>“Health-food beverages,” such as rice milk, are </a:t>
            </a:r>
            <a:r>
              <a:rPr lang="en-GB" b="1" dirty="0"/>
              <a:t>inappropriate</a:t>
            </a:r>
            <a:r>
              <a:rPr lang="en-GB" dirty="0"/>
              <a:t> choices because they lack the protein, vitamins, and minerals infants and toddlers need; in fact, their use can lead to severe nutritional deficiencies.</a:t>
            </a:r>
          </a:p>
          <a:p>
            <a:r>
              <a:rPr lang="en-GB" dirty="0"/>
              <a:t>Infants and young children in vegetarian families should be given iron-fortified infant cereals well into the second year.</a:t>
            </a:r>
          </a:p>
          <a:p>
            <a:r>
              <a:rPr lang="en-GB" dirty="0"/>
              <a:t>Mashed or pureed legumes, tofu, and cooked eggs can be added to their diets in place of meat.</a:t>
            </a:r>
          </a:p>
          <a:p>
            <a:r>
              <a:rPr lang="en-GB" dirty="0"/>
              <a:t>Infants who receive a well-balanced vegetarian diet that includes milk products and a variety of other foods can easily meet their nutritional requirements for growth.</a:t>
            </a:r>
          </a:p>
          <a:p>
            <a:endParaRPr lang="en-GB" dirty="0"/>
          </a:p>
          <a:p>
            <a:endParaRPr lang="en-GB" dirty="0"/>
          </a:p>
        </p:txBody>
      </p:sp>
    </p:spTree>
    <p:extLst>
      <p:ext uri="{BB962C8B-B14F-4D97-AF65-F5344CB8AC3E}">
        <p14:creationId xmlns:p14="http://schemas.microsoft.com/office/powerpoint/2010/main" val="588419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271EC4-2776-4C24-B7EB-17458D666B16}"/>
              </a:ext>
            </a:extLst>
          </p:cNvPr>
          <p:cNvSpPr>
            <a:spLocks noGrp="1"/>
          </p:cNvSpPr>
          <p:nvPr>
            <p:ph idx="4294967295"/>
          </p:nvPr>
        </p:nvSpPr>
        <p:spPr>
          <a:xfrm>
            <a:off x="0" y="2052638"/>
            <a:ext cx="8947150" cy="4195762"/>
          </a:xfrm>
        </p:spPr>
        <p:txBody>
          <a:bodyPr>
            <a:normAutofit fontScale="92500" lnSpcReduction="20000"/>
          </a:bodyPr>
          <a:lstStyle/>
          <a:p>
            <a:r>
              <a:rPr lang="en-GB" dirty="0"/>
              <a:t>This is not always true for vegan infants; the growth of vegan infants slows significantly around the time of transition from breast milk to solid foods.</a:t>
            </a:r>
          </a:p>
          <a:p>
            <a:r>
              <a:rPr lang="en-GB" dirty="0"/>
              <a:t>Protein energy malnutrition and deficiencies of vitamin D, vitamin B12, iron, and calcium have been reported in infants fed vegan diets.</a:t>
            </a:r>
          </a:p>
          <a:p>
            <a:r>
              <a:rPr lang="en-GB" dirty="0"/>
              <a:t>Vegan diets that are high in </a:t>
            </a:r>
            <a:r>
              <a:rPr lang="en-GB" dirty="0" err="1"/>
              <a:t>fiber</a:t>
            </a:r>
            <a:r>
              <a:rPr lang="en-GB" dirty="0"/>
              <a:t>, other complex carbohydrates, and water will fill infants’ stomachs before meeting their energy needs.</a:t>
            </a:r>
          </a:p>
          <a:p>
            <a:r>
              <a:rPr lang="en-GB" dirty="0"/>
              <a:t>This problem can be partially alleviated by providing more energy-dense foods, such as nut butters, legumes, dried fruit spreads, and mashed avocado.</a:t>
            </a:r>
          </a:p>
          <a:p>
            <a:r>
              <a:rPr lang="en-GB" dirty="0"/>
              <a:t>Using soy formulas (or milk) fortified with calcium, vitamin B12, and vitamin D and including vitamin C–containing foods at meals to enhance iron absorption will help prevent other nutrient deficiencies in vegan diets.</a:t>
            </a:r>
          </a:p>
          <a:p>
            <a:endParaRPr lang="en-GB" dirty="0"/>
          </a:p>
        </p:txBody>
      </p:sp>
    </p:spTree>
    <p:extLst>
      <p:ext uri="{BB962C8B-B14F-4D97-AF65-F5344CB8AC3E}">
        <p14:creationId xmlns:p14="http://schemas.microsoft.com/office/powerpoint/2010/main" val="3948551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164D4-E26F-401D-9CA8-F15BD8C7B0B0}"/>
              </a:ext>
            </a:extLst>
          </p:cNvPr>
          <p:cNvSpPr>
            <a:spLocks noGrp="1"/>
          </p:cNvSpPr>
          <p:nvPr>
            <p:ph type="title"/>
          </p:nvPr>
        </p:nvSpPr>
        <p:spPr/>
        <p:txBody>
          <a:bodyPr/>
          <a:lstStyle/>
          <a:p>
            <a:r>
              <a:rPr lang="en-GB" dirty="0"/>
              <a:t>Foods at One Year </a:t>
            </a:r>
          </a:p>
        </p:txBody>
      </p:sp>
      <p:sp>
        <p:nvSpPr>
          <p:cNvPr id="3" name="Content Placeholder 2">
            <a:extLst>
              <a:ext uri="{FF2B5EF4-FFF2-40B4-BE49-F238E27FC236}">
                <a16:creationId xmlns:a16="http://schemas.microsoft.com/office/drawing/2014/main" id="{685A9349-179C-4D26-BBAF-0F9595BF836A}"/>
              </a:ext>
            </a:extLst>
          </p:cNvPr>
          <p:cNvSpPr>
            <a:spLocks noGrp="1"/>
          </p:cNvSpPr>
          <p:nvPr>
            <p:ph idx="1"/>
          </p:nvPr>
        </p:nvSpPr>
        <p:spPr/>
        <p:txBody>
          <a:bodyPr>
            <a:normAutofit/>
          </a:bodyPr>
          <a:lstStyle/>
          <a:p>
            <a:r>
              <a:rPr lang="en-GB" dirty="0"/>
              <a:t>At one year of age, whole cow’s milk can become a primary source of most of the nutrients an infant needs; 2 to 3 cups a day meets those needs sufficiently. </a:t>
            </a:r>
          </a:p>
          <a:p>
            <a:r>
              <a:rPr lang="en-GB" dirty="0"/>
              <a:t> Ingesting more milk than this can displace iron-rich foods, which can lead to milk </a:t>
            </a:r>
            <a:r>
              <a:rPr lang="en-GB" dirty="0" err="1"/>
              <a:t>anemia</a:t>
            </a:r>
            <a:r>
              <a:rPr lang="en-GB" dirty="0"/>
              <a:t>. </a:t>
            </a:r>
          </a:p>
          <a:p>
            <a:r>
              <a:rPr lang="en-GB" dirty="0"/>
              <a:t> If powdered milk is used, it should contain fat. </a:t>
            </a:r>
          </a:p>
          <a:p>
            <a:r>
              <a:rPr lang="en-GB" dirty="0"/>
              <a:t>Other foods—meats, iron-fortified cereals, enriched or whole-grain breads, fruits, and vegetables—should be supplied in variety and in amounts sufficient to round out total energy needs. </a:t>
            </a:r>
          </a:p>
          <a:p>
            <a:r>
              <a:rPr lang="en-GB" dirty="0"/>
              <a:t>Ideally, a one-year-old will sit at the table, eat many of the same foods everyone else eats, and drink liquids from a cup, not a bottle. </a:t>
            </a:r>
          </a:p>
        </p:txBody>
      </p:sp>
    </p:spTree>
    <p:extLst>
      <p:ext uri="{BB962C8B-B14F-4D97-AF65-F5344CB8AC3E}">
        <p14:creationId xmlns:p14="http://schemas.microsoft.com/office/powerpoint/2010/main" val="1454461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5B855-3236-4A10-A342-95661C1817BA}"/>
              </a:ext>
            </a:extLst>
          </p:cNvPr>
          <p:cNvSpPr>
            <a:spLocks noGrp="1"/>
          </p:cNvSpPr>
          <p:nvPr>
            <p:ph type="title"/>
          </p:nvPr>
        </p:nvSpPr>
        <p:spPr/>
        <p:txBody>
          <a:bodyPr/>
          <a:lstStyle/>
          <a:p>
            <a:r>
              <a:rPr lang="en-GB" dirty="0"/>
              <a:t>Mealtimes with Toddlers</a:t>
            </a:r>
          </a:p>
        </p:txBody>
      </p:sp>
      <p:sp>
        <p:nvSpPr>
          <p:cNvPr id="3" name="Content Placeholder 2">
            <a:extLst>
              <a:ext uri="{FF2B5EF4-FFF2-40B4-BE49-F238E27FC236}">
                <a16:creationId xmlns:a16="http://schemas.microsoft.com/office/drawing/2014/main" id="{46DA0911-8CE1-4502-9EFF-F82ABD749581}"/>
              </a:ext>
            </a:extLst>
          </p:cNvPr>
          <p:cNvSpPr>
            <a:spLocks noGrp="1"/>
          </p:cNvSpPr>
          <p:nvPr>
            <p:ph idx="1"/>
          </p:nvPr>
        </p:nvSpPr>
        <p:spPr/>
        <p:txBody>
          <a:bodyPr>
            <a:normAutofit fontScale="70000" lnSpcReduction="20000"/>
          </a:bodyPr>
          <a:lstStyle/>
          <a:p>
            <a:r>
              <a:rPr lang="en-GB" dirty="0"/>
              <a:t>The nurturing of a young child involves more than nutrition. </a:t>
            </a:r>
          </a:p>
          <a:p>
            <a:r>
              <a:rPr lang="en-GB" dirty="0"/>
              <a:t>Those who care for young children are responsible not only for providing nutritious milk, foods, and water, but also a safe, loving, secure environment in which the children may grow and develop. </a:t>
            </a:r>
          </a:p>
          <a:p>
            <a:r>
              <a:rPr lang="en-GB" b="1" dirty="0"/>
              <a:t> A few feeding guidelines may be helpful: </a:t>
            </a:r>
          </a:p>
          <a:p>
            <a:r>
              <a:rPr lang="en-GB" dirty="0"/>
              <a:t>• Discourage unacceptable </a:t>
            </a:r>
            <a:r>
              <a:rPr lang="en-GB" dirty="0" err="1"/>
              <a:t>behavior</a:t>
            </a:r>
            <a:r>
              <a:rPr lang="en-GB" dirty="0"/>
              <a:t>, such as standing at the table or throwing food, by removing the young child from the table to wait until later to eat. Be consistent and firm, not punitive. The child will soon learn to sit and eat.</a:t>
            </a:r>
          </a:p>
          <a:p>
            <a:r>
              <a:rPr lang="en-GB" dirty="0"/>
              <a:t> • Let toddlers explore and enjoy food, even if this means eating with fingers for a while. Learning to use a spoon will come in time.</a:t>
            </a:r>
          </a:p>
          <a:p>
            <a:r>
              <a:rPr lang="en-GB" dirty="0"/>
              <a:t> • Don’t force food on children. Rejecting new foods is normal and acceptance is more likely as children become familiar with new foods through repeated opportunities to taste them.</a:t>
            </a:r>
          </a:p>
          <a:p>
            <a:r>
              <a:rPr lang="en-GB" dirty="0"/>
              <a:t> • Provide nutritious foods, and let children choose which ones, and how much, they will eat. Gradually, they will acquire a taste for different foods</a:t>
            </a:r>
          </a:p>
          <a:p>
            <a:r>
              <a:rPr lang="en-GB" dirty="0"/>
              <a:t>. • Limit sweets. Infants and young children have little room for empty-</a:t>
            </a:r>
            <a:r>
              <a:rPr lang="en-GB" dirty="0" err="1"/>
              <a:t>kcalorie</a:t>
            </a:r>
            <a:r>
              <a:rPr lang="en-GB" dirty="0"/>
              <a:t> foods in their daily energy allowance. Do not use sweets as a reward for eating meals.</a:t>
            </a:r>
          </a:p>
          <a:p>
            <a:r>
              <a:rPr lang="en-GB" dirty="0"/>
              <a:t> • Don’t turn the dining table into a battleground. Make mealtimes enjoyable. Teach healthy food choices and eating habits in a pleasant environment.</a:t>
            </a:r>
          </a:p>
          <a:p>
            <a:endParaRPr lang="en-GB" b="1" dirty="0"/>
          </a:p>
        </p:txBody>
      </p:sp>
    </p:spTree>
    <p:extLst>
      <p:ext uri="{BB962C8B-B14F-4D97-AF65-F5344CB8AC3E}">
        <p14:creationId xmlns:p14="http://schemas.microsoft.com/office/powerpoint/2010/main" val="194982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DFDD-4012-4DB5-9D66-269609CE0CCC}"/>
              </a:ext>
            </a:extLst>
          </p:cNvPr>
          <p:cNvSpPr>
            <a:spLocks noGrp="1"/>
          </p:cNvSpPr>
          <p:nvPr>
            <p:ph type="title"/>
          </p:nvPr>
        </p:nvSpPr>
        <p:spPr/>
        <p:txBody>
          <a:bodyPr/>
          <a:lstStyle/>
          <a:p>
            <a:r>
              <a:rPr lang="en-GB" dirty="0"/>
              <a:t>Infant Formula</a:t>
            </a:r>
          </a:p>
        </p:txBody>
      </p:sp>
      <p:sp>
        <p:nvSpPr>
          <p:cNvPr id="3" name="Content Placeholder 2">
            <a:extLst>
              <a:ext uri="{FF2B5EF4-FFF2-40B4-BE49-F238E27FC236}">
                <a16:creationId xmlns:a16="http://schemas.microsoft.com/office/drawing/2014/main" id="{87D1C0B1-D0DC-4928-8B04-A470FF1BB0F6}"/>
              </a:ext>
            </a:extLst>
          </p:cNvPr>
          <p:cNvSpPr>
            <a:spLocks noGrp="1"/>
          </p:cNvSpPr>
          <p:nvPr>
            <p:ph idx="4294967295"/>
          </p:nvPr>
        </p:nvSpPr>
        <p:spPr>
          <a:xfrm>
            <a:off x="0" y="1825625"/>
            <a:ext cx="10515600" cy="4351338"/>
          </a:xfrm>
        </p:spPr>
        <p:txBody>
          <a:bodyPr>
            <a:normAutofit/>
          </a:bodyPr>
          <a:lstStyle/>
          <a:p>
            <a:r>
              <a:rPr lang="en-GB" dirty="0"/>
              <a:t>A woman who breastfeeds for a year can wean her infant to cow’s milk, bypassing the need for infant formula.</a:t>
            </a:r>
          </a:p>
          <a:p>
            <a:r>
              <a:rPr lang="en-GB" dirty="0"/>
              <a:t> However, a woman who decides to feed her infant formula from birth, to wean to formula after less than a year of breastfeeding, or to substitute formula for breastfeeding on occasion must select an appropriate infant formula and learn to prepare it.</a:t>
            </a:r>
          </a:p>
          <a:p>
            <a:pPr marL="0" indent="0">
              <a:buNone/>
            </a:pPr>
            <a:r>
              <a:rPr lang="en-GB" b="1" dirty="0"/>
              <a:t>Infant Formula Composition</a:t>
            </a:r>
          </a:p>
          <a:p>
            <a:r>
              <a:rPr lang="en-GB" b="1" dirty="0"/>
              <a:t> </a:t>
            </a:r>
            <a:r>
              <a:rPr lang="en-GB" dirty="0"/>
              <a:t>Formula manufacturers attempt to copy the nutrient composition of breast milk as closely as possible.</a:t>
            </a:r>
          </a:p>
          <a:p>
            <a:r>
              <a:rPr lang="en-GB" dirty="0"/>
              <a:t>The AAP recommends that all formula-fed infants receive iron-fortified infant formulas.</a:t>
            </a:r>
          </a:p>
        </p:txBody>
      </p:sp>
    </p:spTree>
    <p:extLst>
      <p:ext uri="{BB962C8B-B14F-4D97-AF65-F5344CB8AC3E}">
        <p14:creationId xmlns:p14="http://schemas.microsoft.com/office/powerpoint/2010/main" val="2978643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8BE7-A890-4BF5-8EDC-3FEB6B49F57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C070490-C095-4525-9977-1E81A287CAEF}"/>
              </a:ext>
            </a:extLst>
          </p:cNvPr>
          <p:cNvSpPr>
            <a:spLocks noGrp="1"/>
          </p:cNvSpPr>
          <p:nvPr>
            <p:ph idx="1"/>
          </p:nvPr>
        </p:nvSpPr>
        <p:spPr/>
        <p:txBody>
          <a:bodyPr/>
          <a:lstStyle/>
          <a:p>
            <a:pPr marL="0" indent="0">
              <a:buNone/>
            </a:pPr>
            <a:r>
              <a:rPr lang="en-GB" dirty="0"/>
              <a:t>                                                </a:t>
            </a:r>
          </a:p>
          <a:p>
            <a:pPr marL="0" indent="0">
              <a:buNone/>
            </a:pPr>
            <a:endParaRPr lang="en-GB" dirty="0"/>
          </a:p>
          <a:p>
            <a:pPr marL="0" indent="0">
              <a:buNone/>
            </a:pPr>
            <a:endParaRPr lang="en-GB" dirty="0"/>
          </a:p>
          <a:p>
            <a:pPr marL="0" indent="0">
              <a:buNone/>
            </a:pPr>
            <a:r>
              <a:rPr lang="en-GB" dirty="0"/>
              <a:t>                                                       </a:t>
            </a:r>
          </a:p>
          <a:p>
            <a:pPr marL="0" indent="0">
              <a:buNone/>
            </a:pPr>
            <a:r>
              <a:rPr lang="en-GB" dirty="0"/>
              <a:t>                                      </a:t>
            </a:r>
            <a:r>
              <a:rPr lang="en-GB" sz="6000" b="1" dirty="0"/>
              <a:t>THANK YOU</a:t>
            </a:r>
          </a:p>
        </p:txBody>
      </p:sp>
    </p:spTree>
    <p:extLst>
      <p:ext uri="{BB962C8B-B14F-4D97-AF65-F5344CB8AC3E}">
        <p14:creationId xmlns:p14="http://schemas.microsoft.com/office/powerpoint/2010/main" val="259913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48768-BF4E-48E7-A300-EC7D350C2BC1}"/>
              </a:ext>
            </a:extLst>
          </p:cNvPr>
          <p:cNvSpPr>
            <a:spLocks noGrp="1"/>
          </p:cNvSpPr>
          <p:nvPr>
            <p:ph type="title"/>
          </p:nvPr>
        </p:nvSpPr>
        <p:spPr/>
        <p:txBody>
          <a:bodyPr/>
          <a:lstStyle/>
          <a:p>
            <a:r>
              <a:rPr lang="en-GB" dirty="0"/>
              <a:t>Risks of Formula Feeding</a:t>
            </a:r>
          </a:p>
        </p:txBody>
      </p:sp>
      <p:sp>
        <p:nvSpPr>
          <p:cNvPr id="3" name="Content Placeholder 2">
            <a:extLst>
              <a:ext uri="{FF2B5EF4-FFF2-40B4-BE49-F238E27FC236}">
                <a16:creationId xmlns:a16="http://schemas.microsoft.com/office/drawing/2014/main" id="{2F64981C-ED17-4D38-B0C2-65C49CD37F53}"/>
              </a:ext>
            </a:extLst>
          </p:cNvPr>
          <p:cNvSpPr>
            <a:spLocks noGrp="1"/>
          </p:cNvSpPr>
          <p:nvPr>
            <p:ph idx="1"/>
          </p:nvPr>
        </p:nvSpPr>
        <p:spPr/>
        <p:txBody>
          <a:bodyPr>
            <a:normAutofit fontScale="70000" lnSpcReduction="20000"/>
          </a:bodyPr>
          <a:lstStyle/>
          <a:p>
            <a:pPr marL="0" indent="0">
              <a:buNone/>
            </a:pPr>
            <a:r>
              <a:rPr lang="en-GB" dirty="0"/>
              <a:t>Infant formulas contain no protective antibodies for infants,</a:t>
            </a:r>
          </a:p>
          <a:p>
            <a:r>
              <a:rPr lang="en-GB" dirty="0"/>
              <a:t> Contaminated formulas often cause infections, leading to </a:t>
            </a:r>
            <a:r>
              <a:rPr lang="en-GB" dirty="0" err="1"/>
              <a:t>diarrhea</a:t>
            </a:r>
            <a:r>
              <a:rPr lang="en-GB" dirty="0"/>
              <a:t>, dehydration, and malabsorption.</a:t>
            </a:r>
          </a:p>
          <a:p>
            <a:r>
              <a:rPr lang="en-GB" dirty="0"/>
              <a:t> Without sterilization and refrigeration, formula is an ideal breeding ground for bacteria. </a:t>
            </a:r>
          </a:p>
          <a:p>
            <a:pPr marL="0" indent="0">
              <a:buNone/>
            </a:pPr>
            <a:r>
              <a:rPr lang="en-GB" sz="4000" b="1" dirty="0"/>
              <a:t>Special Formulas </a:t>
            </a:r>
          </a:p>
          <a:p>
            <a:pPr marL="0" indent="0">
              <a:buNone/>
            </a:pPr>
            <a:r>
              <a:rPr lang="en-GB" sz="4000" b="1" dirty="0"/>
              <a:t> </a:t>
            </a:r>
            <a:r>
              <a:rPr lang="en-GB" sz="2400" dirty="0"/>
              <a:t>Standard cow’s milk-based formulas are inappropriate for some infants. Special formulas have been designed to meet the dietary needs of infants with specific conditions such as prematurity or inherited diseases. </a:t>
            </a:r>
          </a:p>
          <a:p>
            <a:pPr marL="0" indent="0">
              <a:buNone/>
            </a:pPr>
            <a:r>
              <a:rPr lang="en-GB" sz="2400" dirty="0"/>
              <a:t>Infants allergic to milk protein can drink special </a:t>
            </a:r>
            <a:r>
              <a:rPr lang="en-GB" sz="2400" b="1" dirty="0"/>
              <a:t>hypoallergenic formulas </a:t>
            </a:r>
            <a:r>
              <a:rPr lang="en-GB" sz="2400" dirty="0"/>
              <a:t>or formulas based on </a:t>
            </a:r>
            <a:r>
              <a:rPr lang="en-GB" sz="2400" b="1" dirty="0"/>
              <a:t>soy protein</a:t>
            </a:r>
            <a:r>
              <a:rPr lang="en-GB" sz="2400" dirty="0"/>
              <a:t>.</a:t>
            </a:r>
          </a:p>
          <a:p>
            <a:pPr marL="0" indent="0">
              <a:buNone/>
            </a:pPr>
            <a:r>
              <a:rPr lang="en-GB" sz="2600" b="1" dirty="0"/>
              <a:t>Hypoallergenic formulas:</a:t>
            </a:r>
            <a:r>
              <a:rPr lang="en-GB" sz="2400" dirty="0"/>
              <a:t> clinically tested infant formulas that support infant growth and development but do not provoke reactions in 90% of infants or children with confirmed cow’s milk allergy.</a:t>
            </a:r>
          </a:p>
        </p:txBody>
      </p:sp>
    </p:spTree>
    <p:extLst>
      <p:ext uri="{BB962C8B-B14F-4D97-AF65-F5344CB8AC3E}">
        <p14:creationId xmlns:p14="http://schemas.microsoft.com/office/powerpoint/2010/main" val="391394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9AD5-DA3D-4F5B-A8D3-793D701167BC}"/>
              </a:ext>
            </a:extLst>
          </p:cNvPr>
          <p:cNvSpPr>
            <a:spLocks noGrp="1"/>
          </p:cNvSpPr>
          <p:nvPr>
            <p:ph type="title"/>
          </p:nvPr>
        </p:nvSpPr>
        <p:spPr/>
        <p:txBody>
          <a:bodyPr/>
          <a:lstStyle/>
          <a:p>
            <a:r>
              <a:rPr lang="en-GB" dirty="0"/>
              <a:t>Soy Formula</a:t>
            </a:r>
            <a:br>
              <a:rPr lang="en-GB" dirty="0"/>
            </a:br>
            <a:endParaRPr lang="en-GB" dirty="0"/>
          </a:p>
        </p:txBody>
      </p:sp>
      <p:sp>
        <p:nvSpPr>
          <p:cNvPr id="3" name="Content Placeholder 2">
            <a:extLst>
              <a:ext uri="{FF2B5EF4-FFF2-40B4-BE49-F238E27FC236}">
                <a16:creationId xmlns:a16="http://schemas.microsoft.com/office/drawing/2014/main" id="{EA391582-BC98-4767-B564-10C34C4B3746}"/>
              </a:ext>
            </a:extLst>
          </p:cNvPr>
          <p:cNvSpPr>
            <a:spLocks noGrp="1"/>
          </p:cNvSpPr>
          <p:nvPr>
            <p:ph idx="1"/>
          </p:nvPr>
        </p:nvSpPr>
        <p:spPr/>
        <p:txBody>
          <a:bodyPr>
            <a:normAutofit fontScale="85000" lnSpcReduction="10000"/>
          </a:bodyPr>
          <a:lstStyle/>
          <a:p>
            <a:pPr marL="1371600" lvl="3" indent="0">
              <a:buNone/>
            </a:pPr>
            <a:r>
              <a:rPr lang="en-GB" dirty="0"/>
              <a:t>.</a:t>
            </a:r>
          </a:p>
          <a:p>
            <a:r>
              <a:rPr lang="en-GB" dirty="0"/>
              <a:t> Soy formulas also use </a:t>
            </a:r>
            <a:r>
              <a:rPr lang="en-GB" dirty="0" err="1"/>
              <a:t>cornstarch</a:t>
            </a:r>
            <a:r>
              <a:rPr lang="en-GB" dirty="0"/>
              <a:t> and sucrose instead of lactose and so are recommended for infants with lactose intolerance as well.</a:t>
            </a:r>
          </a:p>
          <a:p>
            <a:r>
              <a:rPr lang="en-GB" dirty="0"/>
              <a:t> They are also useful as an alternative to milk-based formulas for vegan families. </a:t>
            </a:r>
          </a:p>
          <a:p>
            <a:r>
              <a:rPr lang="en-GB" dirty="0"/>
              <a:t>. While soy formulas support the normal growth and development of infants, for infants who don’t need them, they offer no advantage over milk formulas. </a:t>
            </a:r>
          </a:p>
          <a:p>
            <a:r>
              <a:rPr lang="en-GB" sz="3200" b="1" dirty="0"/>
              <a:t>Inappropriate Formulas</a:t>
            </a:r>
          </a:p>
          <a:p>
            <a:r>
              <a:rPr lang="en-GB" dirty="0"/>
              <a:t>Caregivers must use only products designed for infants;</a:t>
            </a:r>
          </a:p>
          <a:p>
            <a:r>
              <a:rPr lang="en-GB" dirty="0"/>
              <a:t>soy </a:t>
            </a:r>
            <a:r>
              <a:rPr lang="en-GB" dirty="0" err="1"/>
              <a:t>beverages,for</a:t>
            </a:r>
            <a:r>
              <a:rPr lang="en-GB" dirty="0"/>
              <a:t> example, are nutritionally incomplete and inappropriate for infants.</a:t>
            </a:r>
          </a:p>
          <a:p>
            <a:r>
              <a:rPr lang="en-GB" dirty="0"/>
              <a:t>Goat’s milk is also inappropriate for infants in part because of its low folate content.</a:t>
            </a:r>
          </a:p>
          <a:p>
            <a:endParaRPr lang="en-GB" dirty="0"/>
          </a:p>
        </p:txBody>
      </p:sp>
    </p:spTree>
    <p:extLst>
      <p:ext uri="{BB962C8B-B14F-4D97-AF65-F5344CB8AC3E}">
        <p14:creationId xmlns:p14="http://schemas.microsoft.com/office/powerpoint/2010/main" val="3221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D300F-FEB7-4416-8B94-917C20859E98}"/>
              </a:ext>
            </a:extLst>
          </p:cNvPr>
          <p:cNvSpPr>
            <a:spLocks noGrp="1"/>
          </p:cNvSpPr>
          <p:nvPr>
            <p:ph type="title"/>
          </p:nvPr>
        </p:nvSpPr>
        <p:spPr/>
        <p:txBody>
          <a:bodyPr/>
          <a:lstStyle/>
          <a:p>
            <a:r>
              <a:rPr lang="en-GB" dirty="0"/>
              <a:t>Special Needs of Preterm Infants</a:t>
            </a:r>
          </a:p>
        </p:txBody>
      </p:sp>
      <p:sp>
        <p:nvSpPr>
          <p:cNvPr id="3" name="Content Placeholder 2">
            <a:extLst>
              <a:ext uri="{FF2B5EF4-FFF2-40B4-BE49-F238E27FC236}">
                <a16:creationId xmlns:a16="http://schemas.microsoft.com/office/drawing/2014/main" id="{24D7D6FD-7E5A-47BF-AC2E-B57D707370E0}"/>
              </a:ext>
            </a:extLst>
          </p:cNvPr>
          <p:cNvSpPr>
            <a:spLocks noGrp="1"/>
          </p:cNvSpPr>
          <p:nvPr>
            <p:ph idx="1"/>
          </p:nvPr>
        </p:nvSpPr>
        <p:spPr/>
        <p:txBody>
          <a:bodyPr>
            <a:normAutofit fontScale="92500" lnSpcReduction="20000"/>
          </a:bodyPr>
          <a:lstStyle/>
          <a:p>
            <a:r>
              <a:rPr lang="en-GB" dirty="0"/>
              <a:t>The terms preterm and premature imply incomplete </a:t>
            </a:r>
            <a:r>
              <a:rPr lang="en-GB" dirty="0" err="1"/>
              <a:t>fetal</a:t>
            </a:r>
            <a:r>
              <a:rPr lang="en-GB" dirty="0"/>
              <a:t> development, or immaturity, of many body systems.</a:t>
            </a:r>
          </a:p>
          <a:p>
            <a:r>
              <a:rPr lang="en-GB" dirty="0"/>
              <a:t>The rate of weight gain in the </a:t>
            </a:r>
            <a:r>
              <a:rPr lang="en-GB" dirty="0" err="1"/>
              <a:t>fetus</a:t>
            </a:r>
            <a:r>
              <a:rPr lang="en-GB" dirty="0"/>
              <a:t> is greater during the last trimester of gestation than at any other time. Therefore, a preterm infant is most often a low-birthweight infant as well. A premature birth deprives the infant of the nutritional support of the placenta during a time of maximal growth.</a:t>
            </a:r>
          </a:p>
          <a:p>
            <a:r>
              <a:rPr lang="en-GB" dirty="0"/>
              <a:t>The last trimester of gestation is also a time of building nutrient stores.</a:t>
            </a:r>
          </a:p>
          <a:p>
            <a:r>
              <a:rPr lang="en-GB" dirty="0"/>
              <a:t>The physical and metabolic immaturity of preterm infants further compromises their nutrition status.</a:t>
            </a:r>
          </a:p>
          <a:p>
            <a:r>
              <a:rPr lang="en-GB" dirty="0"/>
              <a:t>Nutrient absorption, especially of fat and calcium, from an immature GI tract is limited.</a:t>
            </a:r>
          </a:p>
          <a:p>
            <a:r>
              <a:rPr lang="en-GB" dirty="0"/>
              <a:t>Deficiencies of the fat-soluble vitamins, calcium, iron, and zinc are common.</a:t>
            </a:r>
          </a:p>
          <a:p>
            <a:endParaRPr lang="en-GB" dirty="0"/>
          </a:p>
        </p:txBody>
      </p:sp>
    </p:spTree>
    <p:extLst>
      <p:ext uri="{BB962C8B-B14F-4D97-AF65-F5344CB8AC3E}">
        <p14:creationId xmlns:p14="http://schemas.microsoft.com/office/powerpoint/2010/main" val="267552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7E7EC-3BB4-4889-B4EC-AC805685A1CE}"/>
              </a:ext>
            </a:extLst>
          </p:cNvPr>
          <p:cNvSpPr>
            <a:spLocks noGrp="1"/>
          </p:cNvSpPr>
          <p:nvPr>
            <p:ph type="title"/>
          </p:nvPr>
        </p:nvSpPr>
        <p:spPr/>
        <p:txBody>
          <a:bodyPr/>
          <a:lstStyle/>
          <a:p>
            <a:r>
              <a:rPr lang="en-GB" dirty="0"/>
              <a:t>Preterm breast milk</a:t>
            </a:r>
          </a:p>
        </p:txBody>
      </p:sp>
      <p:sp>
        <p:nvSpPr>
          <p:cNvPr id="3" name="Content Placeholder 2">
            <a:extLst>
              <a:ext uri="{FF2B5EF4-FFF2-40B4-BE49-F238E27FC236}">
                <a16:creationId xmlns:a16="http://schemas.microsoft.com/office/drawing/2014/main" id="{22E80337-F413-4AE1-9DD7-242CC0C52053}"/>
              </a:ext>
            </a:extLst>
          </p:cNvPr>
          <p:cNvSpPr>
            <a:spLocks noGrp="1"/>
          </p:cNvSpPr>
          <p:nvPr>
            <p:ph idx="1"/>
          </p:nvPr>
        </p:nvSpPr>
        <p:spPr/>
        <p:txBody>
          <a:bodyPr>
            <a:normAutofit/>
          </a:bodyPr>
          <a:lstStyle/>
          <a:p>
            <a:r>
              <a:rPr lang="en-GB" dirty="0"/>
              <a:t>Preterm breast milk is well suited to meet a preterm infant’s needs. During early lactation, preterm milk contains higher concentrations of protein and is lower in volume than term milk.</a:t>
            </a:r>
          </a:p>
          <a:p>
            <a:r>
              <a:rPr lang="en-GB" dirty="0"/>
              <a:t>The low milk volume is advantageous because preterm infants consume small quantities of milk per feeding, and the higher protein concentration allows for better growth.</a:t>
            </a:r>
          </a:p>
          <a:p>
            <a:r>
              <a:rPr lang="en-GB" dirty="0"/>
              <a:t>In many instances, </a:t>
            </a:r>
            <a:r>
              <a:rPr lang="en-GB" b="1" dirty="0"/>
              <a:t>supplements </a:t>
            </a:r>
            <a:r>
              <a:rPr lang="en-GB" dirty="0"/>
              <a:t>of nutrients specifically designed for preterm infants are added to the mother’s expressed breast milk and fed to the infant from a bottle.</a:t>
            </a:r>
          </a:p>
          <a:p>
            <a:r>
              <a:rPr lang="en-GB" dirty="0"/>
              <a:t>When fortified with a preterm supplement, preterm breast milk supports growth at a rate that approximates the growth rate that would have occurred within the uterus.</a:t>
            </a:r>
          </a:p>
        </p:txBody>
      </p:sp>
    </p:spTree>
    <p:extLst>
      <p:ext uri="{BB962C8B-B14F-4D97-AF65-F5344CB8AC3E}">
        <p14:creationId xmlns:p14="http://schemas.microsoft.com/office/powerpoint/2010/main" val="163914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111BA-8134-43E7-B8D3-ECCAFF95A586}"/>
              </a:ext>
            </a:extLst>
          </p:cNvPr>
          <p:cNvSpPr>
            <a:spLocks noGrp="1"/>
          </p:cNvSpPr>
          <p:nvPr>
            <p:ph type="title"/>
          </p:nvPr>
        </p:nvSpPr>
        <p:spPr/>
        <p:txBody>
          <a:bodyPr/>
          <a:lstStyle/>
          <a:p>
            <a:r>
              <a:rPr lang="en-GB" dirty="0"/>
              <a:t>Introducing Cow’s Milk</a:t>
            </a:r>
          </a:p>
        </p:txBody>
      </p:sp>
      <p:sp>
        <p:nvSpPr>
          <p:cNvPr id="3" name="Content Placeholder 2">
            <a:extLst>
              <a:ext uri="{FF2B5EF4-FFF2-40B4-BE49-F238E27FC236}">
                <a16:creationId xmlns:a16="http://schemas.microsoft.com/office/drawing/2014/main" id="{8F6EB1AE-EDFA-4FD8-B5F8-A92014AFC1B2}"/>
              </a:ext>
            </a:extLst>
          </p:cNvPr>
          <p:cNvSpPr>
            <a:spLocks noGrp="1"/>
          </p:cNvSpPr>
          <p:nvPr>
            <p:ph idx="1"/>
          </p:nvPr>
        </p:nvSpPr>
        <p:spPr/>
        <p:txBody>
          <a:bodyPr>
            <a:normAutofit fontScale="85000" lnSpcReduction="20000"/>
          </a:bodyPr>
          <a:lstStyle/>
          <a:p>
            <a:r>
              <a:rPr lang="en-GB" dirty="0"/>
              <a:t>The age at which whole cow’s milk should be introduced to the infant’s diet has long been a source of controversy.</a:t>
            </a:r>
          </a:p>
          <a:p>
            <a:r>
              <a:rPr lang="en-GB" dirty="0"/>
              <a:t>The AAP advises that whole cow’s milk is not appropriate during the </a:t>
            </a:r>
            <a:r>
              <a:rPr lang="en-GB" b="1" dirty="0"/>
              <a:t>first year.</a:t>
            </a:r>
          </a:p>
          <a:p>
            <a:r>
              <a:rPr lang="en-GB" dirty="0"/>
              <a:t>Children </a:t>
            </a:r>
            <a:r>
              <a:rPr lang="en-GB" b="1" dirty="0"/>
              <a:t>one to two years of age </a:t>
            </a:r>
            <a:r>
              <a:rPr lang="en-GB" dirty="0"/>
              <a:t>should not be given reduced-fat, low-fat, or fat-free milk routinely; they need the fat of whole milk.</a:t>
            </a:r>
          </a:p>
          <a:p>
            <a:r>
              <a:rPr lang="en-GB" dirty="0"/>
              <a:t>Between the ages of two and five years, a gradual transition from whole milk to the lower-fat milks can take place, but care should be taken to avoid excessive restriction of dietary fat.</a:t>
            </a:r>
          </a:p>
          <a:p>
            <a:r>
              <a:rPr lang="en-GB" dirty="0"/>
              <a:t>In some infants, particularly </a:t>
            </a:r>
            <a:r>
              <a:rPr lang="en-GB" b="1" dirty="0"/>
              <a:t>those Younger than six months of age</a:t>
            </a:r>
            <a:r>
              <a:rPr lang="en-GB" dirty="0"/>
              <a:t>, whole cow’s milk may cause intestinal bleeding, Which can lead to iron deficiency.</a:t>
            </a:r>
          </a:p>
          <a:p>
            <a:r>
              <a:rPr lang="en-GB" dirty="0"/>
              <a:t>Cow’s milk is also a poor source of iron. Consequently, it both causes iron loss and fails to replace iron.</a:t>
            </a:r>
          </a:p>
          <a:p>
            <a:r>
              <a:rPr lang="en-GB" dirty="0"/>
              <a:t>Furthermore, the bioavailability of iron from infant cereal and other foods is reduced when cow’s milk replaces breast milk or iron-fortified formula during the first year.</a:t>
            </a:r>
          </a:p>
        </p:txBody>
      </p:sp>
    </p:spTree>
    <p:extLst>
      <p:ext uri="{BB962C8B-B14F-4D97-AF65-F5344CB8AC3E}">
        <p14:creationId xmlns:p14="http://schemas.microsoft.com/office/powerpoint/2010/main" val="4065007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8216F-FC2C-419F-A97E-1EAC03A89F6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3F3DA6A-5CDF-4484-BED4-6E8E9963D1F3}"/>
              </a:ext>
            </a:extLst>
          </p:cNvPr>
          <p:cNvSpPr>
            <a:spLocks noGrp="1"/>
          </p:cNvSpPr>
          <p:nvPr>
            <p:ph idx="1"/>
          </p:nvPr>
        </p:nvSpPr>
        <p:spPr/>
        <p:txBody>
          <a:bodyPr/>
          <a:lstStyle/>
          <a:p>
            <a:r>
              <a:rPr lang="en-GB" dirty="0"/>
              <a:t>Compared with breast milk or iron-fortified formula, cow’s milk is higher in calcium and lower in vitamin C, characteristics that reduce iron absorption.</a:t>
            </a:r>
          </a:p>
          <a:p>
            <a:r>
              <a:rPr lang="en-GB" dirty="0"/>
              <a:t>Furthermore, the higher protein concentration of cow’s milk can stress the infant’s kidneys.</a:t>
            </a:r>
          </a:p>
          <a:p>
            <a:r>
              <a:rPr lang="en-GB" dirty="0"/>
              <a:t>In short, cow’s milk is a poor choice during the first year of life; infants need breast milk or iron-fortified infant formula.</a:t>
            </a:r>
          </a:p>
          <a:p>
            <a:endParaRPr lang="en-GB" dirty="0"/>
          </a:p>
        </p:txBody>
      </p:sp>
    </p:spTree>
    <p:extLst>
      <p:ext uri="{BB962C8B-B14F-4D97-AF65-F5344CB8AC3E}">
        <p14:creationId xmlns:p14="http://schemas.microsoft.com/office/powerpoint/2010/main" val="680854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48DA2-D581-40A5-9B6C-17AD0DB2DA37}"/>
              </a:ext>
            </a:extLst>
          </p:cNvPr>
          <p:cNvSpPr>
            <a:spLocks noGrp="1"/>
          </p:cNvSpPr>
          <p:nvPr>
            <p:ph type="title"/>
          </p:nvPr>
        </p:nvSpPr>
        <p:spPr/>
        <p:txBody>
          <a:bodyPr/>
          <a:lstStyle/>
          <a:p>
            <a:r>
              <a:rPr lang="en-GB" dirty="0"/>
              <a:t>Introducing Solid Foods</a:t>
            </a:r>
          </a:p>
        </p:txBody>
      </p:sp>
      <p:sp>
        <p:nvSpPr>
          <p:cNvPr id="3" name="Content Placeholder 2">
            <a:extLst>
              <a:ext uri="{FF2B5EF4-FFF2-40B4-BE49-F238E27FC236}">
                <a16:creationId xmlns:a16="http://schemas.microsoft.com/office/drawing/2014/main" id="{C7E1B853-C49D-4FC5-8536-F78FC001A61B}"/>
              </a:ext>
            </a:extLst>
          </p:cNvPr>
          <p:cNvSpPr>
            <a:spLocks noGrp="1"/>
          </p:cNvSpPr>
          <p:nvPr>
            <p:ph idx="1"/>
          </p:nvPr>
        </p:nvSpPr>
        <p:spPr/>
        <p:txBody>
          <a:bodyPr>
            <a:normAutofit fontScale="55000" lnSpcReduction="20000"/>
          </a:bodyPr>
          <a:lstStyle/>
          <a:p>
            <a:r>
              <a:rPr lang="en-GB" dirty="0"/>
              <a:t>Infants gradually develop the ability to chew, swallow, and digest the wide variety of foods available to adults.</a:t>
            </a:r>
          </a:p>
          <a:p>
            <a:r>
              <a:rPr lang="en-GB" dirty="0"/>
              <a:t>The caregiver’s selection of appropriate foods at the appropriate stages of development is prerequisite to the infant’s optimal growth and health.</a:t>
            </a:r>
          </a:p>
          <a:p>
            <a:pPr marL="0" indent="0">
              <a:buNone/>
            </a:pPr>
            <a:r>
              <a:rPr lang="en-GB" sz="3200" b="1" dirty="0"/>
              <a:t>When to Begin;</a:t>
            </a:r>
          </a:p>
          <a:p>
            <a:r>
              <a:rPr lang="en-GB" sz="3200" dirty="0"/>
              <a:t>In addition to breast milk or formula, an infant can begin eating solid foods between four and six months.</a:t>
            </a:r>
          </a:p>
          <a:p>
            <a:r>
              <a:rPr lang="en-GB" sz="3200" dirty="0"/>
              <a:t>The main purpose of introducing solid foods is to provide needed nutrients that are no longer supplied adequately by breast milk or formula alone.</a:t>
            </a:r>
          </a:p>
          <a:p>
            <a:r>
              <a:rPr lang="en-GB" sz="3200" b="1" dirty="0"/>
              <a:t>The exact timing </a:t>
            </a:r>
            <a:r>
              <a:rPr lang="en-GB" sz="3200" dirty="0"/>
              <a:t>depends on the individual infant’s needs and developmental readiness which vary from infant to infant because of differences in growth rates, activities, and environmental conditions.</a:t>
            </a:r>
          </a:p>
          <a:p>
            <a:r>
              <a:rPr lang="en-GB" sz="3200" dirty="0"/>
              <a:t>◆ In short, the addition of foods to an infant’s diet should be governed by three considerations: the infant’s nutrient needs, the infant’s physical readiness to handle different forms of foods, and the need to detect and control allergic reactions.</a:t>
            </a:r>
          </a:p>
        </p:txBody>
      </p:sp>
    </p:spTree>
    <p:extLst>
      <p:ext uri="{BB962C8B-B14F-4D97-AF65-F5344CB8AC3E}">
        <p14:creationId xmlns:p14="http://schemas.microsoft.com/office/powerpoint/2010/main" val="4633534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93</TotalTime>
  <Words>2318</Words>
  <Application>Microsoft Office PowerPoint</Application>
  <PresentationFormat>Widescreen</PresentationFormat>
  <Paragraphs>120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Ion</vt:lpstr>
      <vt:lpstr>Lect 14 Nutrition During Infancy</vt:lpstr>
      <vt:lpstr>Infant Formula</vt:lpstr>
      <vt:lpstr>Risks of Formula Feeding</vt:lpstr>
      <vt:lpstr>Soy Formula </vt:lpstr>
      <vt:lpstr>Special Needs of Preterm Infants</vt:lpstr>
      <vt:lpstr>Preterm breast milk</vt:lpstr>
      <vt:lpstr>Introducing Cow’s Milk</vt:lpstr>
      <vt:lpstr>PowerPoint Presentation</vt:lpstr>
      <vt:lpstr>Introducing Solid Foods</vt:lpstr>
      <vt:lpstr>Food Allergies</vt:lpstr>
      <vt:lpstr>Choice of Infant Foods</vt:lpstr>
      <vt:lpstr>Foods to Provide Iron</vt:lpstr>
      <vt:lpstr>Foods to Provide Vitamin C</vt:lpstr>
      <vt:lpstr>Foods to Omit</vt:lpstr>
      <vt:lpstr>PowerPoint Presentation</vt:lpstr>
      <vt:lpstr>Vegetarian Diets during Infancy</vt:lpstr>
      <vt:lpstr>PowerPoint Presentation</vt:lpstr>
      <vt:lpstr>Foods at One Year </vt:lpstr>
      <vt:lpstr>Mealtimes with Toddlers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14 Nutrition During Infancy</dc:title>
  <dc:creator>Noman Ali</dc:creator>
  <cp:lastModifiedBy>Noman Ali</cp:lastModifiedBy>
  <cp:revision>14</cp:revision>
  <dcterms:created xsi:type="dcterms:W3CDTF">2018-08-10T11:36:39Z</dcterms:created>
  <dcterms:modified xsi:type="dcterms:W3CDTF">2018-08-10T13:14:06Z</dcterms:modified>
</cp:coreProperties>
</file>