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11D0-00A6-489F-8961-2681899BA22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3568-81A6-4783-954B-47E3C1BBF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53BBF8-3FED-4AAF-9F12-9A7436D14C45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C1A40C-AAC5-4030-8D8C-A6D843C0FC7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ONION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Technical Name: </a:t>
            </a:r>
            <a:r>
              <a:rPr lang="en-US" i="1" dirty="0" smtClean="0"/>
              <a:t>Allium cepa</a:t>
            </a:r>
          </a:p>
          <a:p>
            <a:r>
              <a:rPr lang="en-US" i="1" dirty="0" smtClean="0"/>
              <a:t>Family: </a:t>
            </a:r>
            <a:r>
              <a:rPr lang="en-US" dirty="0" smtClean="0"/>
              <a:t>Amaryllidaceae</a:t>
            </a:r>
          </a:p>
          <a:p>
            <a:r>
              <a:rPr lang="en-US" dirty="0" smtClean="0"/>
              <a:t>Origin: </a:t>
            </a:r>
          </a:p>
          <a:p>
            <a:r>
              <a:rPr lang="en-US" dirty="0" smtClean="0"/>
              <a:t>Afghanistan</a:t>
            </a:r>
          </a:p>
          <a:p>
            <a:r>
              <a:rPr lang="en-US" dirty="0" smtClean="0"/>
              <a:t>Tajikistan</a:t>
            </a:r>
          </a:p>
          <a:p>
            <a:r>
              <a:rPr lang="en-US" dirty="0" smtClean="0"/>
              <a:t>Uzbekistan</a:t>
            </a:r>
          </a:p>
          <a:p>
            <a:r>
              <a:rPr lang="en-US" dirty="0" smtClean="0"/>
              <a:t>India</a:t>
            </a:r>
            <a:endParaRPr lang="en-US" dirty="0"/>
          </a:p>
        </p:txBody>
      </p:sp>
      <p:pic>
        <p:nvPicPr>
          <p:cNvPr id="5" name="Picture 2" descr="https://s-media-cache-ak0.pinimg.com/236x/c2/2e/53/c22e53b04464a99ee701344dfc54a13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13" y="1959047"/>
            <a:ext cx="22479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245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04292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736" y="4495800"/>
            <a:ext cx="3339237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563690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66" y="2286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04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Potatoes are used  alone and mixed with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Meat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Chicken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vegetables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It also used in value addition Such as potato chips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It is rich source in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Starch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Protein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Minerals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Vitamins especially </a:t>
            </a:r>
            <a:r>
              <a:rPr lang="en-US" dirty="0" err="1" smtClean="0"/>
              <a:t>vit</a:t>
            </a:r>
            <a:r>
              <a:rPr lang="en-US" dirty="0" smtClean="0"/>
              <a:t>.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9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MTEhUSExMWFRUXGBcaGBgYFxcaGRoXFxcWFxgVGhoYHSggGBolHRUVITEhJSkrLi4uFx8zODMtNygtLisBCgoKDg0OGxAQGzclHyUtLS0tLSswKy0tLS0tLS0tLS0vLS0tLS0tLS0tLS0tLS0tLS0tLS0tLS0tLS0tLS0tLf/AABEIAPAAyAMBIgACEQEDEQH/xAAbAAADAAMBAQAAAAAAAAAAAAAEBQYCAwcBAP/EAEEQAAEDAgMGAwUGBAYBBQEAAAEAAgMEEQUhMQYSQVFhcYGRoRMiMrHRFEJSweHwFSNDkgcWM1NigvEkRHKi0hf/xAAaAQADAQEBAQAAAAAAAAAAAAACAwQBAAUG/8QALREAAgIBBAECBgEEAwAAAAAAAQIAAxEEEiExEyJBFDJCUWGRcQWBobEjwfH/2gAMAwEAAhEDEQA/ANm0O37fggbf/kch4DUqLqaqeodd7ifkPBFYfgpcdCTyCscK2TcfjO4OmZXzTW1ofSMmfVrUlY9RxI6kwji5PsPwd7vgjJ68PMq4o8Dgjz3LnrmmgIAy8khnZzyYttYq/IJIU2ykp+JzW+pTmk2WhaPfJceuQ8gmkjrcUsr9ooYvjeByz/JYAoMna+6zqG4nhMckYa33S34CNB0PTIKadg1Q023L9iCENW7esB9y59PmljNpaid1omE9rn10Cyyovzt/6jqEtQd/uN3UU7f6Z9Fi2pcz4gR3XkOF1DheafdHJpufoi43wQ6DePN2Z8ypHRepT5D13PafFiONkwixkpNV4u1xuWt8ggTUt4XHZKFZ9pnhDjkSzhxJp1CIZOwnI2Kgo8X3XW3JD1DDZMYcWaeY7ghEVtTsRLaUZ4lbUwucLBw69Urq8PkGYBd0CHp8R0F04pZZCLgLNyu3I5idr1SRmbK91nsLAOBHDqVPbU1YjHs2m7zy4DmutNc46tCCrNnKaU7z4G734hkfMK2hVDbvad8XjsSB2W2F+GSoF72IZ/8Arn2V09rWaI99NlYEjuEBUUT7G1nHy+aVqbLLDyIAsDHuAT1CQ4rjLY/dvvP4NBz7nkELtXNWMuyOCQDi8Au8Bb5rTspsfK9vtJrs3s8xd5Hjp4rqdGAvks/UrVkXkmKZqOpnlD2vudA0A2A/fHorLB9mZAA6d4H/ABbr4lVWHYbHC3dYLD1PcrbPMxuth4qixyy4MQ2qJOK+p5TxtYAGiwA0XynsQx7hH5/vVfKcWY4EH4R25MPo6RjPda2w7I10gAzQReXD3SAet0nxTBquUENnYO4cgrbdxmFtDHLGG4ntLDCPecCeSksQ/wAQXm/s2ADm76LKm/w/lc4maUW/4XJPidFS4VsnSw5+z3zzdn88lYDSnZz/AKhHxqOBI6ixWrq3hrnvEVyXOY2wAtpfRE1OyDZZA5kxY0/EHXe6/Q3z8V0CVlsmj3bEWt6KedHuPIORCRZq2VsoMQ6yGB9pPw4XTwuIbD7WxtvSEnTjYZBOaMyvbb4G8mgAeSLnpw9tx7rhx4FKX7QbnuGN1xkcj/4S/LZeOJSFBHA5jWSIEgC/a61zYaOJ8hokjtp7fc80sr9t5AbNa3+79M1tekubgCcQV5lWKJt9NP3dMaVsYNslzR+2U5ysy/imFBFXT5iN/SzS0eZTDoLRyxxMLK3ZnS4omXystzqKM6gFRuHYPiAN923/AMiFQ0uHVWj5GjsCUs1Mv5krqo6ee1EcbXhoaBbVNW1rAAAUhrsHkBJ9rr0/VIPtUoJ1yJ9EtVZWJEYKFtA9WZ0JlezmtjcRZzXO21z+JITKjp5pdN4Dmf3mmeW0Rb6FAMky1FczmvftDeGaT0WGtZmbk8yjDKByTFsb6pE1a5wvMKMe9mbdgtT7DO+STV+Ntj43PJTtbj7n5Elo5LC2ehHV6Z2/iUlfjgHus94+im56Ked1xM4dC0Fo8AQtVLiEd8yFSUGKQ9liM271R7VmoekcxE7Z2sbnaOTqHFp8iPzXyso69h0dn3XyeWqP2ixqrh7QX+EuGbXg90VHC8fEAexSiLHGX+Nv9wTFmJA8VCuwc4IgstnvCmstzX176hav4gBxWMmJttw804PX94rY/wBps9qwfeASrGIGOG+1zd4ajmPqsqiqjdqEmq937pQO4IwJRUhDZmcBvxRcdI0j3hfkUk3ze4KYYfiPAqdkYciWMpxxG9Hg8Tsyf+pF0S7BKTV0THHq1v0QzHh+ht1Wusifq03PLn2PApqagqOBI2VmPLRhBTUsfwRxt7NC3/xZgGSgajFXAkEFpHAjNDS4xb4nWT917Rw0QI5M6BLjoQFXtE1gy1UR/EmHVy30Lmyu3Y7PI1Azt35Ltto5Yxg0lS9xrW7QPfoldHSzSuyBzOZ4ZqmosDGrx4cE7hhazIDJChz0P3BfUogwgizDNnmMsXnedz4DsE4fK1gz8kuxXGI4hrny+ih8TxGpnuIw6NvP7x+icoHt+5MK3tOWPEq8W2oijyJzzyBz8kpfiUkgyu0HhxUjQ7OkygvJcb3N87nrddGwrDQBvFZZUuQFOTHELSvUSOw4hpe7hmeaSOdcnJUm2VYWtbCwZuzPYfVT1O15+5fsFoXbHUliu4wOaC6F9k8H3XlqcyN3TZ4Lb8xZeewaeqYtmO43cfeBQ18zcvaeYXy3Sx2ysvFuVPsJ2FM6FU0tNN/qwsceZaL+aHZs3TasLm9nG3ldJKGue8X3D4ZpjG+Qfcd5KHyWjg8yI1FOjD24EzjK/wAwvXYEz/cd6IJ1dbW/itf8Rb+IeaUXJ+mEFs+8J/gLf9w+iGrMEa1pd7U5fuy8fiAA+LLupjGscObW37/QI6VdzgCOVXz3MZJMzZYR1RabpKyZ51cVta8816XgA4MrBEuMIxJrsr2VNGCWg69brlDK7c/eaeYRtaGndkFgeN7jsVK2lYZIGRI76gTlTLHEMMZMLPHZwyIXP9odmJKc7+8ZGH71rEcgfquiUtS1wyN+XJEPaDk4Ag5EHMHuEFN5r/iTLYyHBnKNm8LFTKYy4hrRd1tTwsDwXUcNw6KBm5GwMb058zzKAhwKOKV08Dd3fA3mjS4vYjlqcl5UYk4ndGXU5eibdqQxwvU191vUY1Fa1gzKClfJIL33G9dT9Etkr2R5/E78R/IcEqqsWc4pADGGlEdVEkTc7C44pTW4oOCBMbnamyKo8OBcBbuiwo+aPCKvcb7MUl377hw+ap5Q1jTneyBw+HdseBK0bQ14aAy+uvb/AMokfCE+8hsBtsx7RfLG1zzI7j6DgvHVjGixFv0QzI5nj3InHvkPVLJNh66od/PqGRM5NBcbdsh5lDTp/Icu2JQ7qgxFON4k6UhkR3t25Lu/AdOqWMkq28yBoDYhdEwzYGlpzvCWRxOu8W2NvDLVNxg1MNc/30Vpurr9KgEfmYNQuJyX+LVA+KAnqCvl2FuEU34Ae4uvkQuQ/SIHxP8AMFwfZr2IAE7nW5tH1TlsZGRKAOIs5rw4m3mFPvrBzmSN5G7jB1MCM7HwQcmBQOzcwE+S0HFm81k3GGHK6E2Vkwgto6m3+AU9v9Nq1v2epTrCw26LJ+KN53WsYy2+o81nmRYQW4zEbOUv+wzyWR2epjkIWeS3NxZh/TNY/wAQzuGu8it86/eZi37xbiGysBFxE0HoFL1eBNjN/ZroIrXO/pvv2t80PVUz5MizLqQua3PykxlVrofVIzDqksNhp30VGyrNgTmOaEn2XlOYLR4n6LRPTTxxlhb4qW2stzLC1dnR5lHFKDmFhWUzHiz2+PFS9Lir2ZHRPqbEA4XBugIKiKallORJ+vwFzbkHfb6juOK0QUzRw9FWiQcfAhbYXuYSWjLiOB62WC89NC8zAYkXUzllvdIJvqLeKo9nqAhgc7V2Z/ILdiVM2d0Zc0WbfLy+ibxtAy/NUJtfgRdt3px7zComDWXOVkqgDd7fcBvcznbktW0FYAQwZcT24JNJjUTdXX7ILVsZsLCpp9GT7yndX9VqfiB5qLqtr4maAnyHzSmXbaV3+nCO7iT6WRJodQ/MI1qJ0KSuKwFYQufOxmrfq4N6Bq30klTIbAucfIfoiOhZeSwjVpBEvm1y+SCHAiADI8uPIHIL5INajjdM8aTxuESgC8wPYEel0RBg0rvikI7C/wCa3/aCNbi/MFenHomGxkA7ovJYx4H+IJZgISzZyO3vSSO8bfJFwbMwNzs493OP5pTJtdADffvbkFn/AJ2j+6CfJUpuxyDEMtx6Mo4MHhGkbfK/zRH2GNukTf7Qo922nIeqxO10p0aVpPHyxfw9xPJlo1rRo0N7BEMkAGYXOp9qZhn7J3r9EOdppnfdI/6n6LlVxyFm/CE9mdOdK23BajOwZ7wA7rmzKuofp7Q9mu+iydBUn7sv9rvouYv+Jo0ajtp0CoxOMfeS6oxiEauupD+FVDvuSeRWL9nKg/0neP8A5QbSx5MaunpX6oXitdC/NosUqjrt03a5ezbMzDhbxCU1VK9ji05kJqVoeM5l1YXGBzKuj2lANnZfL9FQU2LMcM3C/dcsdIRwRdA4uKF9Go5HEF9OjTqzZ2HiLWWH2ocPVRdFUPGQBPzTyma53xeShs3J1Jm0wXsxFtHgU75HSMd7Tez3cgRyGtlqwzYaV/vTv3G5e4z4j0LtB4AqyiAH5pi2oAGfDwVNOrfbjr8xdljAYEksQ2HpHsLRGI3/AHXgk6cwTn1Us7AXRP3Dk4chz4jmukg+0Nxn10b+qJip2g7xsXaXI4chyCJNXaeCczEt8fMjcK2OkfZ8jyxvLK/6KrZhscLLMH6/VFOnOd/RT+OY4yL3L3cfujX9FzuXGO5m+y1pnVSAA3IXykqqvc7UWHRfIF0pxzLhUB2Z0K3M3XrWtvw8VLzmtbn7Jp7XQs+M1bdYAPNclJH/ALIDWT0ZaHcOrR5D6Lw08PFjf7Qod2107RZ0DT/cEKduZh/7dtujyfQhUrTYev8AcA1POithjGjR5ALcxwsuZf8A9Bk/2Wj/ALH6LD/PMh/pNH/Y/Rb8PYPpm+Fz7zqftQFrfINbrlztuX/gHmT+S3wbXyO03PW6B9PdjqaunP3nTopgtgqGrmrNpJenqtjtpZTy8lgFgHUw6Nie50J1a3ggazEeAKhpcXkcPit4fVLaqulP9Q+GS7bY/HUamixyZTYri7W5F2Z4JFMWOzB15qcmFzxLj4k/mVR4FsfLJZ0rjGz8P3j3v8KYNOlS5LSjcEEC+zb53WDeJ4AKvwnZjdYN7XinOHYRFC20Yt14nxOqYF9hmbBTvcW49omzVFuFgEeHMYLAfqvHRAZ2S/E8fY3JnvH08+K9gw2WpsZ8mfgzF+4+qQatxyYPqA3MZvZXb12xjfI13c/MoiGiJO9IbdPqmlHTxxN3Wtaxo0AAA9EuxHEQ0EkgDqjapF5ihYXOFE3zTtYN0JbPi7Wi2hSKrxhzsmCw5n95IeleQd7jzKwqxGTKU04Ay0Y1r6ycbsRbC38Ru53loEqpthAx/tHVZe7jdnP/ALJqMUOhK9M19Fq6i1BtXAH8TNpB4mmejhjHF374L5ZmEHVy9Sw/3MeG45lEK9ZNqb8AubCuk4Pd5oSpxqtjzZJvDkWhejXU7HGRPOajAyJ1R24dWj0Wp9HA7VjVyL/PlWDnuEjm39Vvg2/n++1ncA/VUnSWgdAxQHPc6JV4TTuHwKcr9nI+AQdPtbK7MFvkh5dr5A4h0bXDo4j8kjxW54lSBx7waowRoQMmHgcEXPtWOMDvBwP5IQ7RxnVjm+X5KhF1A7EcLF6M8MkjNDfofqtlHie8bFpHPitrJmv+EEpnhWzMkj7n3G8yLnwC57EA/wCTgx2dvOeJrD75AJrR7JmY7z94Dvb0VHg+CxxaAuP4jr+idySNaLkjxXnG8n5OB94i7U/SsVYRs3BD7zWDe/EdfNMJKiNnFBVVeTo4Nbz4nsPqkLaR87rgGx0ulEluT/mKWstkuYzrcbF/c80v3J6n3WnuT8I+pTClwHOzj3VLS0zWDdAAAW1pzNe5Kx6e4BgWzccIu733jiR8hwTt7g0IOor90KLxvbEC7GEE/iJFh25qkHPCjJkorsubJjnHsZZE0m93G9mjX9B1UHV1k0rrudlwA0CHkrd4kkkk6krNtR0WivbzjmerVUKxM4oT+Irfu24rCnEkhtGwuPQfmndNslI4Xlfu9B9Vx/M17FXsxN9oA6oyne92QCMlwIN+FDTTMhzeQAlHB4AgeQMPTGtLh33nvsBqvkljqJqkgCNzYTnc5XC9XMijgxW0nsxKY3xP9nKLHgeDuo+ia01Ox+TsuqfYzQxzCzh9QeBv+aTmhkhsWn2jP/uO449wi8y2dcGcRkZgOJ7GF43m68CPzUfimz88HxsO7+IA28eS61hWJ2FxmCn0E8Uo3SBfkVVp9YV9JP7kVu7PInCsGidIRGwXdy6c+gVZFsXM4AlzR2F0dtJgwp5t6CPdD7fCOP7OidYHT1AH8x4b0180Or1TD1Icf7lleNgOYlpdiGffcT6JhFstAPhaD4D5p/K7P3jogqnE2N4+S8v4q9zjMIFj0Jop8NZGR7oCPNfHGL3CR1OKl3GwSura2TW57kokrZjlzGePd80b1e2DW5MHj9EkqNp75kkn98EN9ibwARVNg5downsFYFpUQhWiwF+POOgLvAroWzeMe3hBbGWkZOuLWPTmp+kwDfcAbtAPvfTuqumiETQ1tgNBZKstrxhRzJtQQRiMGsDRcnvzQeIYiGAudkEJiNcGNJc7TiorEMY9qfeOXAfmuQs/CjiJq0+45McTyPrLsF2xHXMgu8eA6JWf8NhfejlJ/wCJ1HQHimeCYhGWhrXC41F8+6exYk0dVi32VEqOBHWZB9Ik1RbKNBs8nzTmnwGnZmW375/NNvtTHDPTqha7DN9v8uUsPA2uPLL5oDaxPczyE98QkTxsyFm204ITEdo4mixO90BUTiWzuIB4L3h8d8yy48LHP1RFHhTjqD4pzIEHLZz9pqV1nkz3EMee6+4LBA7N4WamUvkO81pGvEnQdke7BXSu9m02YM3uGtvwt6n0Vfh2ECJlhk0cB+9VpsCV+js/4jHdVGBC4YWtHTmvlorqgAa2AXyjLyYVk8yCwraLLdkFjz4eXBUlJUgnUWK519oYeFkdh+KezORuF6F+jDcqMSgEEYl3VYW1/vMPs5NbjQ9HD80KRJHYuBab66g+KHw/HWu4/v8AJODVCRtgB2OhULbhwwi8Ho9TFuKtcyz7fn3CXTbQ7uVvJJMTY6Mnd05fRfUOF1E3wxkA8XZD1VIqDgEzQipzMMTx6VxG6w7t8zxA6Dilr8ajvm836g3VnRbIH+rJ3DfqmlNg1PERuxtJ/E4XPmnBqlGNv6nfEAfLI/DopJfgieRzLd0eqfwbOO/qPDRybn6lPshr+iwfWACynZ8n7QDqGbqaY8OijF2tBPM5/NemqJyGSAqcVaMhdx6cFpop953Lop7C3YmbSRlo9kbaxzz1uhq6rbGwvcQGgXJOgW+SYBua5vtTUvq3ezYbRg68HEceyKmjyWcnA9zOQFhFm0G0v2h+R3WNvujiep65acEJSwl+gujoMAa0XOZ6o+njDSF7BtrRdtcorVvebMNwBxsePRUMWGyCw3vNCxYu5g3WtseZRdFimfvFebc7tyZvrEK9nLHq3eHTNGYdiTTcHT5LQ7aKKMbziB1OSX1eMNmdfc3QL+9axdyA6dSkionnEHaW4IlQyrYRYG3gsn0l9Bl1UnT4junK5HVO6bFt4j3s+V0sqc8xb1FeozgYGA+6Qh6ySSxO7foERFW34LeZWnhmtxkcGJ3EHkSNldM91ixw6G4XyrLk88l8sLkdLKBf+JwOffgduSacCnmG4RNPnFG5wPGxt5nJdRjooG5iNpPMi58yixOQMtF7h1O4dcyTykdSEodg6km73ti8d4+QyVZh2z0cQs6R7zx4egRrqgcXZoOormN1cPNTWuG7mb7G4hraWJubWNW32lje9lL1e0XBjd48M7DzSxtVUvNy+3Roy9c0AIHMIUOfmMtX1DRnveuSU12NtvZoLz0+qX0+GudYvJPdOWGGJtzusA4kgfNL3bpoRVP3i+M1Ev3d0czmiYsGBzkcXcxwQ0u0Zv8AyYXy9QLN8zwWmZ1VLm57YR+Ftyf7loVRyYeHP4h2JSxRNsC1p0SXDaob2WYvqlVfQFmbiSTrc3zXlHPurXQOuRHJXgYEocZq7/ywb317ckvoaUXzyC24TTPlPuNvzccm/r4Kuw/Z5jLOf77uo90eCWtZA2iA9i1jETswYyD3NPxWy/VMINnI425N3nHVx/JUwiA10S+vxiKP3b3dyGqYawg9Rkwusc4WSeJ4JujeGXRTM8bt4tZn8lZVcpkzkO6OAGvieCCkMbPhCQLwp4l9bFRzJ2KgLTvO953MjTsOC2OJ4lPBh0smjLd8kTT7OWzefTJH5i3cLyqOzJl0hAv+yjqUgNufi+SaP2eDnWa655lJ62gcw2d58+oXEgjE7yK3E3w4hI0+76pvSYlIRna/R1/yUx7QN1Nu6+/ibB95C1JI4E4qrS3Zil9Rb1XyimY9bmV8uFdwijpgY1dtPFazA4+Fvml82PSuyaA3rqtcOGNAuSsPtELMwQT5p+4E+kZmJUom1jpXavd4LdDhpOZuvIdoALaJ9hmLRvGY8lPYbF9sRrAgQCGjaMt0nwKLjp5L2jjb3e61vBoJKbCsj0sPzWRromcQkhzmJYkjqLDgs72/zakhp4RNDMuW84uPyRlHsvTtIIZvn8TyXu9V7JtFCOp6ZrEYpI/NrN3qfoqDacYJ4/HEVsf+I5axkfAJZiFU3gM+gJPosmRufm437aLdFG0ZWskkk9DiCMA5JyZH1lBLKblu6Bz18hotuE4ACbuG93+if4jM1ozcLDipmq2wjj91h33dNPNPTe3pA/UbucjAl3SRtYOQ5ITENpYYcr3dyGq55V49NNq/dHJv1RmCYMZtLAX+I+tuacQUHMwaYD1OYzrtoZpsm+4318+CIw3CZCLhturindBhMMGdru5nPyHBETVOXABTOR7zPL7IIvjwa3xu3vQIqOGNmjQPBKa7aeCPIv3jybmfopjFdrXOyib7Mcybk/kFyUM3QhBHbuXb8SY3UgBJ6ja+He3GO33cm5599FzDFcTedSXOOmp8U+2GwrMyO4c+Z1VB0YrrLuf7CbsUGdNwwbw3nan0Ux/iLKWQBzbA74H9wP0VDSTAWF+Cjf8AFuX/ANPC2+st/Jp+oRaVAzKJMGIfMiYqf7xJceZzW7NI4K17eN+6qdlaGSpdvOFmjT6r0r1NalmPEtquU8TGCjc7jZeK+ZgYAyGfZeLyjqz7CEbxOaux5rvi3uy+GJRnjbuCneGbCyuaDIQzmNSqah2OpI/iBkPN2nkrnu06cCT+Vh3JDDqF8/8ApNLxzGnmqrC9lZB8cm70bn81RsmZG3dYABwA/RBzYkdFBbqQeBO8rnribqfBYmWuS483Z/oluMbOsfaSNxbb4252I5jPIrx+IOvqtVRi7Q03dw81KGs3ZURiB89wqkoWjIAcLFEPrmx5OIChqrahwNm38EK2sEhu5xv/AMlQmjs+ZoxwCeZYVO1jG5MBd2/VKa3H6yXKIBnmShaKkaSPeHgQqPD2BmlitZkq6Gf5gbVHtIHEMBxCY3cHP8beiHGAVbB/Mic3kTp6LrgxLgQt4rWubZwBCNP6o/y7RiJK7TmcuosGqHDS3ddOwTdjjaOTQB1PHJA107WgBtgDfez4cB2WpmOQxj4g53O/oEFlrWkfaaxZ1xiO6iqe4ZDdHM5nyU9izWOFnlzulyB5DIoCs2gLtLnsClslc46RuKwVHORNSojuZSU7ODQPBeCjB4LXNJOBf2JA53+iB+3TOB3bDzTxW595RmNW0JHBPKBu42wCTYDBMRvSkEnQDgE8dopL2IbbnMB/UJu+0ZpRj5bI0e0AIbfXQE28tEJigq5SGUsbgL5yHIdhfUcyi6XYWaVtquqc4fgZkPFx18lRVVtwzNj8e8RlUkFs/gn2uYtB3Y25k8bE5NHUrsOD0bIm2ADRoPBZYVs/BTt3Y22GutyTzJRkzANFmtve5uPlEFXAGBCKidrW31+a+U/WVPv7nLM9ei9UZdoa0jEzrK4XsD4JRWYnukglIGyV0jsohGOpz8wim4LJq5wv0v53KoOnVOXYRqKs9mxo8AgpqmZ+km72H5oiTCSPvXREeF26pqvUnIjCFAiWbDpHC5k3u90N/DpiLA5crlWDKBtraG180xpIo2i1weqJdW3sIpmAnPYNnaguB3W27pvDstOdAPNXEcIOmZ9FtZAeSW+uc+0ANiQT9mZx90HxC0MkqIjYEjpfLyXSXQnRyncSZDc++Muq0akt2Mw63JODEtNisrjZwHyVPh9Pvt3i6w5fqpWWaNp+K6Ki2hDRZoJ9ENlZblRGWAkcRpWQRtN7Anrn80ukdyAHYAICfFnnMgIWfFSBckALa6LOpnUcRQkprQUgJzC587aaUmzDbwCNp8QqpMmueSfw/onto7Byxiyd3RnVGUY3CCOHRQWDxtc97BYljiDxtYkLLCtmayU3qKqRrPwscbkdTo31Vng+AQU7bMZbiScyTzJOpSrPGikK2T+Ov3FKxTuD01EbaafvRHMw5oF3C56/RFSuA6IaSa+uiiWvnJmGwnqbobDqszbjdJpsajYd0EF3IG/pwS+uxaR/w+6E8AKMQRWzHPtKGatjbqUDV4hZu9lfRo5lTu67UnxKA/zCwOuBvDgefVcK3frqOWpRDyJQ4udmSQb2y7dl8vDj/tRuiNx7An5L5E6NnqMDGURjyG9bwQk8rAM3A9FFVePzP0FvVLZp5nHN7vDJPXRsfmIEwVY95cPqWDMuA8fqsKrH6cD4gT0z+SgjQXzfc9yT80zwymjvmMh5IjpKlGSSYwIT7TPHtoHTD2cTXW48z0sNElp8Iq5Dk14vzJC6ZQshAHw+iLkr4mjJwJ6Ja6/xjZUn7gtRnuTuyrKqkjdv5gm+pNhbQqli2mNxcBIqzGiSQL+SVOe8m7Y3O7NKAo9x3MMExngUdzojcXa4cFqPsnn3mtPcBR1J9qvcU0gHP9CmsT5B8Ubh4FS20OhzmCqJ7RjU7PQuzbkeyRV+zLr3abHjl8k0jrTpc9AU0gmkcRdoC1LmWC29fec7rNn6u/uRh3/YX8ilUezFbK/ddGW24uyaF2F5c7U5dBZad62g0VI/qbpwF/vEnLdyPwf/AA8jbZ0zy88h7rfqVX01IyMWDQBwAFl59qyzKDqcVa3Lilve13LnMDa3QjIN5LRUVwYMz5pBJizzk3IdUtq2Pk1csC/2jFoPbRtXbUMaCGje+XmobE9pKmpf7KP3Reway9/NOv4QSLXKotl9lo4Rvbvvm2uZVlT01gnGT7TLFC9QTZXZb2bLv1ObjxJ+ipTRMH3Rkj5ButSbEKw33Rqf3dTWOSdx5JigzOeOouxelbLeEEgH47HO34el+Kb4LsrTxtAbE24GRdmfW6xoKJrM3nvzTJuMRx6ZrFcjgnAnOT9MI+x7gyAtytZepTV7R3+EW8V8lkrmCF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hUSExMWFRUXGBcaGBgYFxcaGRoXFxcWFxgVGhoYHSggGBolHRUVITEhJSkrLi4uFx8zODMtNygtLisBCgoKDg0OGxAQGzclHyUtLS0tLSswKy0tLS0tLS0tLS0vLS0tLS0tLS0tLS0tLS0tLS0tLS0tLS0tLS0tLS0tLf/AABEIAPAAyAMBIgACEQEDEQH/xAAbAAADAAMBAQAAAAAAAAAAAAAEBQYCAwcBAP/EAEEQAAEDAgMGAwUGBAYBBQEAAAEAAgMEEQUhMQYSQVFhcYGRoRMiMrHRFEJSweHwFSNDkgcWM1NigvEkRHKi0hf/xAAaAQADAQEBAQAAAAAAAAAAAAACAwQBAAUG/8QALREAAgIBBAECBgEEAwAAAAAAAQIAAxEEEiExEyJBFDJCUWGRcQWBobEjwfH/2gAMAwEAAhEDEQA/ANm0O37fggbf/kch4DUqLqaqeodd7ifkPBFYfgpcdCTyCscK2TcfjO4OmZXzTW1ofSMmfVrUlY9RxI6kwji5PsPwd7vgjJ68PMq4o8Dgjz3LnrmmgIAy8khnZzyYttYq/IJIU2ykp+JzW+pTmk2WhaPfJceuQ8gmkjrcUsr9ooYvjeByz/JYAoMna+6zqG4nhMckYa33S34CNB0PTIKadg1Q023L9iCENW7esB9y59PmljNpaid1omE9rn10Cyyovzt/6jqEtQd/uN3UU7f6Z9Fi2pcz4gR3XkOF1DheafdHJpufoi43wQ6DePN2Z8ypHRepT5D13PafFiONkwixkpNV4u1xuWt8ggTUt4XHZKFZ9pnhDjkSzhxJp1CIZOwnI2Kgo8X3XW3JD1DDZMYcWaeY7ghEVtTsRLaUZ4lbUwucLBw69Urq8PkGYBd0CHp8R0F04pZZCLgLNyu3I5idr1SRmbK91nsLAOBHDqVPbU1YjHs2m7zy4DmutNc46tCCrNnKaU7z4G734hkfMK2hVDbvad8XjsSB2W2F+GSoF72IZ/8Arn2V09rWaI99NlYEjuEBUUT7G1nHy+aVqbLLDyIAsDHuAT1CQ4rjLY/dvvP4NBz7nkELtXNWMuyOCQDi8Au8Bb5rTspsfK9vtJrs3s8xd5Hjp4rqdGAvks/UrVkXkmKZqOpnlD2vudA0A2A/fHorLB9mZAA6d4H/ABbr4lVWHYbHC3dYLD1PcrbPMxuth4qixyy4MQ2qJOK+p5TxtYAGiwA0XynsQx7hH5/vVfKcWY4EH4R25MPo6RjPda2w7I10gAzQReXD3SAet0nxTBquUENnYO4cgrbdxmFtDHLGG4ntLDCPecCeSksQ/wAQXm/s2ADm76LKm/w/lc4maUW/4XJPidFS4VsnSw5+z3zzdn88lYDSnZz/AKhHxqOBI6ixWrq3hrnvEVyXOY2wAtpfRE1OyDZZA5kxY0/EHXe6/Q3z8V0CVlsmj3bEWt6KedHuPIORCRZq2VsoMQ6yGB9pPw4XTwuIbD7WxtvSEnTjYZBOaMyvbb4G8mgAeSLnpw9tx7rhx4FKX7QbnuGN1xkcj/4S/LZeOJSFBHA5jWSIEgC/a61zYaOJ8hokjtp7fc80sr9t5AbNa3+79M1tekubgCcQV5lWKJt9NP3dMaVsYNslzR+2U5ysy/imFBFXT5iN/SzS0eZTDoLRyxxMLK3ZnS4omXystzqKM6gFRuHYPiAN923/AMiFQ0uHVWj5GjsCUs1Mv5krqo6ee1EcbXhoaBbVNW1rAAAUhrsHkBJ9rr0/VIPtUoJ1yJ9EtVZWJEYKFtA9WZ0JlezmtjcRZzXO21z+JITKjp5pdN4Dmf3mmeW0Rb6FAMky1FczmvftDeGaT0WGtZmbk8yjDKByTFsb6pE1a5wvMKMe9mbdgtT7DO+STV+Ntj43PJTtbj7n5Elo5LC2ehHV6Z2/iUlfjgHus94+im56Ked1xM4dC0Fo8AQtVLiEd8yFSUGKQ9liM271R7VmoekcxE7Z2sbnaOTqHFp8iPzXyso69h0dn3XyeWqP2ixqrh7QX+EuGbXg90VHC8fEAexSiLHGX+Nv9wTFmJA8VCuwc4IgstnvCmstzX176hav4gBxWMmJttw804PX94rY/wBps9qwfeASrGIGOG+1zd4ajmPqsqiqjdqEmq937pQO4IwJRUhDZmcBvxRcdI0j3hfkUk3ze4KYYfiPAqdkYciWMpxxG9Hg8Tsyf+pF0S7BKTV0THHq1v0QzHh+ht1Wusifq03PLn2PApqagqOBI2VmPLRhBTUsfwRxt7NC3/xZgGSgajFXAkEFpHAjNDS4xb4nWT917Rw0QI5M6BLjoQFXtE1gy1UR/EmHVy30Lmyu3Y7PI1Azt35Ltto5Yxg0lS9xrW7QPfoldHSzSuyBzOZ4ZqmosDGrx4cE7hhazIDJChz0P3BfUogwgizDNnmMsXnedz4DsE4fK1gz8kuxXGI4hrny+ih8TxGpnuIw6NvP7x+icoHt+5MK3tOWPEq8W2oijyJzzyBz8kpfiUkgyu0HhxUjQ7OkygvJcb3N87nrddGwrDQBvFZZUuQFOTHELSvUSOw4hpe7hmeaSOdcnJUm2VYWtbCwZuzPYfVT1O15+5fsFoXbHUliu4wOaC6F9k8H3XlqcyN3TZ4Lb8xZeewaeqYtmO43cfeBQ18zcvaeYXy3Sx2ysvFuVPsJ2FM6FU0tNN/qwsceZaL+aHZs3TasLm9nG3ldJKGue8X3D4ZpjG+Qfcd5KHyWjg8yI1FOjD24EzjK/wAwvXYEz/cd6IJ1dbW/itf8Rb+IeaUXJ+mEFs+8J/gLf9w+iGrMEa1pd7U5fuy8fiAA+LLupjGscObW37/QI6VdzgCOVXz3MZJMzZYR1RabpKyZ51cVta8816XgA4MrBEuMIxJrsr2VNGCWg69brlDK7c/eaeYRtaGndkFgeN7jsVK2lYZIGRI76gTlTLHEMMZMLPHZwyIXP9odmJKc7+8ZGH71rEcgfquiUtS1wyN+XJEPaDk4Ag5EHMHuEFN5r/iTLYyHBnKNm8LFTKYy4hrRd1tTwsDwXUcNw6KBm5GwMb058zzKAhwKOKV08Dd3fA3mjS4vYjlqcl5UYk4ndGXU5eibdqQxwvU191vUY1Fa1gzKClfJIL33G9dT9Etkr2R5/E78R/IcEqqsWc4pADGGlEdVEkTc7C44pTW4oOCBMbnamyKo8OBcBbuiwo+aPCKvcb7MUl377hw+ap5Q1jTneyBw+HdseBK0bQ14aAy+uvb/AMokfCE+8hsBtsx7RfLG1zzI7j6DgvHVjGixFv0QzI5nj3InHvkPVLJNh66od/PqGRM5NBcbdsh5lDTp/Icu2JQ7qgxFON4k6UhkR3t25Lu/AdOqWMkq28yBoDYhdEwzYGlpzvCWRxOu8W2NvDLVNxg1MNc/30Vpurr9KgEfmYNQuJyX+LVA+KAnqCvl2FuEU34Ae4uvkQuQ/SIHxP8AMFwfZr2IAE7nW5tH1TlsZGRKAOIs5rw4m3mFPvrBzmSN5G7jB1MCM7HwQcmBQOzcwE+S0HFm81k3GGHK6E2Vkwgto6m3+AU9v9Nq1v2epTrCw26LJ+KN53WsYy2+o81nmRYQW4zEbOUv+wzyWR2epjkIWeS3NxZh/TNY/wAQzuGu8it86/eZi37xbiGysBFxE0HoFL1eBNjN/ZroIrXO/pvv2t80PVUz5MizLqQua3PykxlVrofVIzDqksNhp30VGyrNgTmOaEn2XlOYLR4n6LRPTTxxlhb4qW2stzLC1dnR5lHFKDmFhWUzHiz2+PFS9Lir2ZHRPqbEA4XBugIKiKallORJ+vwFzbkHfb6juOK0QUzRw9FWiQcfAhbYXuYSWjLiOB62WC89NC8zAYkXUzllvdIJvqLeKo9nqAhgc7V2Z/ILdiVM2d0Zc0WbfLy+ibxtAy/NUJtfgRdt3px7zComDWXOVkqgDd7fcBvcznbktW0FYAQwZcT24JNJjUTdXX7ILVsZsLCpp9GT7yndX9VqfiB5qLqtr4maAnyHzSmXbaV3+nCO7iT6WRJodQ/MI1qJ0KSuKwFYQufOxmrfq4N6Bq30klTIbAucfIfoiOhZeSwjVpBEvm1y+SCHAiADI8uPIHIL5INajjdM8aTxuESgC8wPYEel0RBg0rvikI7C/wCa3/aCNbi/MFenHomGxkA7ovJYx4H+IJZgISzZyO3vSSO8bfJFwbMwNzs493OP5pTJtdADffvbkFn/AJ2j+6CfJUpuxyDEMtx6Mo4MHhGkbfK/zRH2GNukTf7Qo922nIeqxO10p0aVpPHyxfw9xPJlo1rRo0N7BEMkAGYXOp9qZhn7J3r9EOdppnfdI/6n6LlVxyFm/CE9mdOdK23BajOwZ7wA7rmzKuofp7Q9mu+iydBUn7sv9rvouYv+Jo0ajtp0CoxOMfeS6oxiEauupD+FVDvuSeRWL9nKg/0neP8A5QbSx5MaunpX6oXitdC/NosUqjrt03a5ezbMzDhbxCU1VK9ji05kJqVoeM5l1YXGBzKuj2lANnZfL9FQU2LMcM3C/dcsdIRwRdA4uKF9Go5HEF9OjTqzZ2HiLWWH2ocPVRdFUPGQBPzTyma53xeShs3J1Jm0wXsxFtHgU75HSMd7Tez3cgRyGtlqwzYaV/vTv3G5e4z4j0LtB4AqyiAH5pi2oAGfDwVNOrfbjr8xdljAYEksQ2HpHsLRGI3/AHXgk6cwTn1Us7AXRP3Dk4chz4jmukg+0Nxn10b+qJip2g7xsXaXI4chyCJNXaeCczEt8fMjcK2OkfZ8jyxvLK/6KrZhscLLMH6/VFOnOd/RT+OY4yL3L3cfujX9FzuXGO5m+y1pnVSAA3IXykqqvc7UWHRfIF0pxzLhUB2Z0K3M3XrWtvw8VLzmtbn7Jp7XQs+M1bdYAPNclJH/ALIDWT0ZaHcOrR5D6Lw08PFjf7Qod2107RZ0DT/cEKduZh/7dtujyfQhUrTYev8AcA1POithjGjR5ALcxwsuZf8A9Bk/2Wj/ALH6LD/PMh/pNH/Y/Rb8PYPpm+Fz7zqftQFrfINbrlztuX/gHmT+S3wbXyO03PW6B9PdjqaunP3nTopgtgqGrmrNpJenqtjtpZTy8lgFgHUw6Nie50J1a3ggazEeAKhpcXkcPit4fVLaqulP9Q+GS7bY/HUamixyZTYri7W5F2Z4JFMWOzB15qcmFzxLj4k/mVR4FsfLJZ0rjGz8P3j3v8KYNOlS5LSjcEEC+zb53WDeJ4AKvwnZjdYN7XinOHYRFC20Yt14nxOqYF9hmbBTvcW49omzVFuFgEeHMYLAfqvHRAZ2S/E8fY3JnvH08+K9gw2WpsZ8mfgzF+4+qQatxyYPqA3MZvZXb12xjfI13c/MoiGiJO9IbdPqmlHTxxN3Wtaxo0AAA9EuxHEQ0EkgDqjapF5ihYXOFE3zTtYN0JbPi7Wi2hSKrxhzsmCw5n95IeleQd7jzKwqxGTKU04Ay0Y1r6ycbsRbC38Ru53loEqpthAx/tHVZe7jdnP/ALJqMUOhK9M19Fq6i1BtXAH8TNpB4mmejhjHF374L5ZmEHVy9Sw/3MeG45lEK9ZNqb8AubCuk4Pd5oSpxqtjzZJvDkWhejXU7HGRPOajAyJ1R24dWj0Wp9HA7VjVyL/PlWDnuEjm39Vvg2/n++1ncA/VUnSWgdAxQHPc6JV4TTuHwKcr9nI+AQdPtbK7MFvkh5dr5A4h0bXDo4j8kjxW54lSBx7waowRoQMmHgcEXPtWOMDvBwP5IQ7RxnVjm+X5KhF1A7EcLF6M8MkjNDfofqtlHie8bFpHPitrJmv+EEpnhWzMkj7n3G8yLnwC57EA/wCTgx2dvOeJrD75AJrR7JmY7z94Dvb0VHg+CxxaAuP4jr+idySNaLkjxXnG8n5OB94i7U/SsVYRs3BD7zWDe/EdfNMJKiNnFBVVeTo4Nbz4nsPqkLaR87rgGx0ulEluT/mKWstkuYzrcbF/c80v3J6n3WnuT8I+pTClwHOzj3VLS0zWDdAAAW1pzNe5Kx6e4BgWzccIu733jiR8hwTt7g0IOor90KLxvbEC7GEE/iJFh25qkHPCjJkorsubJjnHsZZE0m93G9mjX9B1UHV1k0rrudlwA0CHkrd4kkkk6krNtR0WivbzjmerVUKxM4oT+Irfu24rCnEkhtGwuPQfmndNslI4Xlfu9B9Vx/M17FXsxN9oA6oyne92QCMlwIN+FDTTMhzeQAlHB4AgeQMPTGtLh33nvsBqvkljqJqkgCNzYTnc5XC9XMijgxW0nsxKY3xP9nKLHgeDuo+ia01Ox+TsuqfYzQxzCzh9QeBv+aTmhkhsWn2jP/uO449wi8y2dcGcRkZgOJ7GF43m68CPzUfimz88HxsO7+IA28eS61hWJ2FxmCn0E8Uo3SBfkVVp9YV9JP7kVu7PInCsGidIRGwXdy6c+gVZFsXM4AlzR2F0dtJgwp5t6CPdD7fCOP7OidYHT1AH8x4b0180Or1TD1Icf7lleNgOYlpdiGffcT6JhFstAPhaD4D5p/K7P3jogqnE2N4+S8v4q9zjMIFj0Jop8NZGR7oCPNfHGL3CR1OKl3GwSura2TW57kokrZjlzGePd80b1e2DW5MHj9EkqNp75kkn98EN9ibwARVNg5downsFYFpUQhWiwF+POOgLvAroWzeMe3hBbGWkZOuLWPTmp+kwDfcAbtAPvfTuqumiETQ1tgNBZKstrxhRzJtQQRiMGsDRcnvzQeIYiGAudkEJiNcGNJc7TiorEMY9qfeOXAfmuQs/CjiJq0+45McTyPrLsF2xHXMgu8eA6JWf8NhfejlJ/wCJ1HQHimeCYhGWhrXC41F8+6exYk0dVi32VEqOBHWZB9Ik1RbKNBs8nzTmnwGnZmW375/NNvtTHDPTqha7DN9v8uUsPA2uPLL5oDaxPczyE98QkTxsyFm204ITEdo4mixO90BUTiWzuIB4L3h8d8yy48LHP1RFHhTjqD4pzIEHLZz9pqV1nkz3EMee6+4LBA7N4WamUvkO81pGvEnQdke7BXSu9m02YM3uGtvwt6n0Vfh2ECJlhk0cB+9VpsCV+js/4jHdVGBC4YWtHTmvlorqgAa2AXyjLyYVk8yCwraLLdkFjz4eXBUlJUgnUWK519oYeFkdh+KezORuF6F+jDcqMSgEEYl3VYW1/vMPs5NbjQ9HD80KRJHYuBab66g+KHw/HWu4/v8AJODVCRtgB2OhULbhwwi8Ho9TFuKtcyz7fn3CXTbQ7uVvJJMTY6Mnd05fRfUOF1E3wxkA8XZD1VIqDgEzQipzMMTx6VxG6w7t8zxA6Dilr8ajvm836g3VnRbIH+rJ3DfqmlNg1PERuxtJ/E4XPmnBqlGNv6nfEAfLI/DopJfgieRzLd0eqfwbOO/qPDRybn6lPshr+iwfWACynZ8n7QDqGbqaY8OijF2tBPM5/NemqJyGSAqcVaMhdx6cFpop953Lop7C3YmbSRlo9kbaxzz1uhq6rbGwvcQGgXJOgW+SYBua5vtTUvq3ezYbRg68HEceyKmjyWcnA9zOQFhFm0G0v2h+R3WNvujiep65acEJSwl+gujoMAa0XOZ6o+njDSF7BtrRdtcorVvebMNwBxsePRUMWGyCw3vNCxYu5g3WtseZRdFimfvFebc7tyZvrEK9nLHq3eHTNGYdiTTcHT5LQ7aKKMbziB1OSX1eMNmdfc3QL+9axdyA6dSkionnEHaW4IlQyrYRYG3gsn0l9Bl1UnT4junK5HVO6bFt4j3s+V0sqc8xb1FeozgYGA+6Qh6ySSxO7foERFW34LeZWnhmtxkcGJ3EHkSNldM91ixw6G4XyrLk88l8sLkdLKBf+JwOffgduSacCnmG4RNPnFG5wPGxt5nJdRjooG5iNpPMi58yixOQMtF7h1O4dcyTykdSEodg6km73ti8d4+QyVZh2z0cQs6R7zx4egRrqgcXZoOormN1cPNTWuG7mb7G4hraWJubWNW32lje9lL1e0XBjd48M7DzSxtVUvNy+3Roy9c0AIHMIUOfmMtX1DRnveuSU12NtvZoLz0+qX0+GudYvJPdOWGGJtzusA4kgfNL3bpoRVP3i+M1Ev3d0czmiYsGBzkcXcxwQ0u0Zv8AyYXy9QLN8zwWmZ1VLm57YR+Ftyf7loVRyYeHP4h2JSxRNsC1p0SXDaob2WYvqlVfQFmbiSTrc3zXlHPurXQOuRHJXgYEocZq7/ywb317ckvoaUXzyC24TTPlPuNvzccm/r4Kuw/Z5jLOf77uo90eCWtZA2iA9i1jETswYyD3NPxWy/VMINnI425N3nHVx/JUwiA10S+vxiKP3b3dyGqYawg9Rkwusc4WSeJ4JujeGXRTM8bt4tZn8lZVcpkzkO6OAGvieCCkMbPhCQLwp4l9bFRzJ2KgLTvO953MjTsOC2OJ4lPBh0smjLd8kTT7OWzefTJH5i3cLyqOzJl0hAv+yjqUgNufi+SaP2eDnWa655lJ62gcw2d58+oXEgjE7yK3E3w4hI0+76pvSYlIRna/R1/yUx7QN1Nu6+/ibB95C1JI4E4qrS3Zil9Rb1XyimY9bmV8uFdwijpgY1dtPFazA4+Fvml82PSuyaA3rqtcOGNAuSsPtELMwQT5p+4E+kZmJUom1jpXavd4LdDhpOZuvIdoALaJ9hmLRvGY8lPYbF9sRrAgQCGjaMt0nwKLjp5L2jjb3e61vBoJKbCsj0sPzWRromcQkhzmJYkjqLDgs72/zakhp4RNDMuW84uPyRlHsvTtIIZvn8TyXu9V7JtFCOp6ZrEYpI/NrN3qfoqDacYJ4/HEVsf+I5axkfAJZiFU3gM+gJPosmRufm437aLdFG0ZWskkk9DiCMA5JyZH1lBLKblu6Bz18hotuE4ACbuG93+if4jM1ozcLDipmq2wjj91h33dNPNPTe3pA/UbucjAl3SRtYOQ5ITENpYYcr3dyGq55V49NNq/dHJv1RmCYMZtLAX+I+tuacQUHMwaYD1OYzrtoZpsm+4318+CIw3CZCLhturindBhMMGdru5nPyHBETVOXABTOR7zPL7IIvjwa3xu3vQIqOGNmjQPBKa7aeCPIv3jybmfopjFdrXOyib7Mcybk/kFyUM3QhBHbuXb8SY3UgBJ6ja+He3GO33cm5599FzDFcTedSXOOmp8U+2GwrMyO4c+Z1VB0YrrLuf7CbsUGdNwwbw3nan0Ux/iLKWQBzbA74H9wP0VDSTAWF+Cjf8AFuX/ANPC2+st/Jp+oRaVAzKJMGIfMiYqf7xJceZzW7NI4K17eN+6qdlaGSpdvOFmjT6r0r1NalmPEtquU8TGCjc7jZeK+ZgYAyGfZeLyjqz7CEbxOaux5rvi3uy+GJRnjbuCneGbCyuaDIQzmNSqah2OpI/iBkPN2nkrnu06cCT+Vh3JDDqF8/8ApNLxzGnmqrC9lZB8cm70bn81RsmZG3dYABwA/RBzYkdFBbqQeBO8rnribqfBYmWuS483Z/oluMbOsfaSNxbb4252I5jPIrx+IOvqtVRi7Q03dw81KGs3ZURiB89wqkoWjIAcLFEPrmx5OIChqrahwNm38EK2sEhu5xv/AMlQmjs+ZoxwCeZYVO1jG5MBd2/VKa3H6yXKIBnmShaKkaSPeHgQqPD2BmlitZkq6Gf5gbVHtIHEMBxCY3cHP8beiHGAVbB/Mic3kTp6LrgxLgQt4rWubZwBCNP6o/y7RiJK7TmcuosGqHDS3ddOwTdjjaOTQB1PHJA107WgBtgDfez4cB2WpmOQxj4g53O/oEFlrWkfaaxZ1xiO6iqe4ZDdHM5nyU9izWOFnlzulyB5DIoCs2gLtLnsClslc46RuKwVHORNSojuZSU7ODQPBeCjB4LXNJOBf2JA53+iB+3TOB3bDzTxW595RmNW0JHBPKBu42wCTYDBMRvSkEnQDgE8dopL2IbbnMB/UJu+0ZpRj5bI0e0AIbfXQE28tEJigq5SGUsbgL5yHIdhfUcyi6XYWaVtquqc4fgZkPFx18lRVVtwzNj8e8RlUkFs/gn2uYtB3Y25k8bE5NHUrsOD0bIm2ADRoPBZYVs/BTt3Y22GutyTzJRkzANFmtve5uPlEFXAGBCKidrW31+a+U/WVPv7nLM9ei9UZdoa0jEzrK4XsD4JRWYnukglIGyV0jsohGOpz8wim4LJq5wv0v53KoOnVOXYRqKs9mxo8AgpqmZ+km72H5oiTCSPvXREeF26pqvUnIjCFAiWbDpHC5k3u90N/DpiLA5crlWDKBtraG180xpIo2i1weqJdW3sIpmAnPYNnaguB3W27pvDstOdAPNXEcIOmZ9FtZAeSW+uc+0ANiQT9mZx90HxC0MkqIjYEjpfLyXSXQnRyncSZDc++Muq0akt2Mw63JODEtNisrjZwHyVPh9Pvt3i6w5fqpWWaNp+K6Ki2hDRZoJ9ENlZblRGWAkcRpWQRtN7Anrn80ukdyAHYAICfFnnMgIWfFSBckALa6LOpnUcRQkprQUgJzC587aaUmzDbwCNp8QqpMmueSfw/onto7Byxiyd3RnVGUY3CCOHRQWDxtc97BYljiDxtYkLLCtmayU3qKqRrPwscbkdTo31Vng+AQU7bMZbiScyTzJOpSrPGikK2T+Ov3FKxTuD01EbaafvRHMw5oF3C56/RFSuA6IaSa+uiiWvnJmGwnqbobDqszbjdJpsajYd0EF3IG/pwS+uxaR/w+6E8AKMQRWzHPtKGatjbqUDV4hZu9lfRo5lTu67UnxKA/zCwOuBvDgefVcK3frqOWpRDyJQ4udmSQb2y7dl8vDj/tRuiNx7An5L5E6NnqMDGURjyG9bwQk8rAM3A9FFVePzP0FvVLZp5nHN7vDJPXRsfmIEwVY95cPqWDMuA8fqsKrH6cD4gT0z+SgjQXzfc9yT80zwymjvmMh5IjpKlGSSYwIT7TPHtoHTD2cTXW48z0sNElp8Iq5Dk14vzJC6ZQshAHw+iLkr4mjJwJ6Ja6/xjZUn7gtRnuTuyrKqkjdv5gm+pNhbQqli2mNxcBIqzGiSQL+SVOe8m7Y3O7NKAo9x3MMExngUdzojcXa4cFqPsnn3mtPcBR1J9qvcU0gHP9CmsT5B8Ubh4FS20OhzmCqJ7RjU7PQuzbkeyRV+zLr3abHjl8k0jrTpc9AU0gmkcRdoC1LmWC29fec7rNn6u/uRh3/YX8ilUezFbK/ddGW24uyaF2F5c7U5dBZad62g0VI/qbpwF/vEnLdyPwf/AA8jbZ0zy88h7rfqVX01IyMWDQBwAFl59qyzKDqcVa3Lilve13LnMDa3QjIN5LRUVwYMz5pBJizzk3IdUtq2Pk1csC/2jFoPbRtXbUMaCGje+XmobE9pKmpf7KP3Reway9/NOv4QSLXKotl9lo4Rvbvvm2uZVlT01gnGT7TLFC9QTZXZb2bLv1ObjxJ+ipTRMH3Rkj5ButSbEKw33Rqf3dTWOSdx5JigzOeOouxelbLeEEgH47HO34el+Kb4LsrTxtAbE24GRdmfW6xoKJrM3nvzTJuMRx6ZrFcjgnAnOT9MI+x7gyAtytZepTV7R3+EW8V8lkrmCFe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TEhUSExMWFRUXGBcaGBgYFxcaGRoXFxcWFxgVGhoYHSggGBolHRUVITEhJSkrLi4uFx8zODMtNygtLisBCgoKDg0OGxAQGzclHyUtLS0tLSswKy0tLS0tLS0tLS0vLS0tLS0tLS0tLS0tLS0tLS0tLS0tLS0tLS0tLS0tLf/AABEIAPAAyAMBIgACEQEDEQH/xAAbAAADAAMBAQAAAAAAAAAAAAAEBQYCAwcBAP/EAEEQAAEDAgMGAwUGBAYBBQEAAAEAAgMEEQUhMQYSQVFhcYGRoRMiMrHRFEJSweHwFSNDkgcWM1NigvEkRHKi0hf/xAAaAQADAQEBAQAAAAAAAAAAAAACAwQBAAUG/8QALREAAgIBBAECBgEEAwAAAAAAAQIAAxEEEiExEyJBFDJCUWGRcQWBobEjwfH/2gAMAwEAAhEDEQA/ANm0O37fggbf/kch4DUqLqaqeodd7ifkPBFYfgpcdCTyCscK2TcfjO4OmZXzTW1ofSMmfVrUlY9RxI6kwji5PsPwd7vgjJ68PMq4o8Dgjz3LnrmmgIAy8khnZzyYttYq/IJIU2ykp+JzW+pTmk2WhaPfJceuQ8gmkjrcUsr9ooYvjeByz/JYAoMna+6zqG4nhMckYa33S34CNB0PTIKadg1Q023L9iCENW7esB9y59PmljNpaid1omE9rn10Cyyovzt/6jqEtQd/uN3UU7f6Z9Fi2pcz4gR3XkOF1DheafdHJpufoi43wQ6DePN2Z8ypHRepT5D13PafFiONkwixkpNV4u1xuWt8ggTUt4XHZKFZ9pnhDjkSzhxJp1CIZOwnI2Kgo8X3XW3JD1DDZMYcWaeY7ghEVtTsRLaUZ4lbUwucLBw69Urq8PkGYBd0CHp8R0F04pZZCLgLNyu3I5idr1SRmbK91nsLAOBHDqVPbU1YjHs2m7zy4DmutNc46tCCrNnKaU7z4G734hkfMK2hVDbvad8XjsSB2W2F+GSoF72IZ/8Arn2V09rWaI99NlYEjuEBUUT7G1nHy+aVqbLLDyIAsDHuAT1CQ4rjLY/dvvP4NBz7nkELtXNWMuyOCQDi8Au8Bb5rTspsfK9vtJrs3s8xd5Hjp4rqdGAvks/UrVkXkmKZqOpnlD2vudA0A2A/fHorLB9mZAA6d4H/ABbr4lVWHYbHC3dYLD1PcrbPMxuth4qixyy4MQ2qJOK+p5TxtYAGiwA0XynsQx7hH5/vVfKcWY4EH4R25MPo6RjPda2w7I10gAzQReXD3SAet0nxTBquUENnYO4cgrbdxmFtDHLGG4ntLDCPecCeSksQ/wAQXm/s2ADm76LKm/w/lc4maUW/4XJPidFS4VsnSw5+z3zzdn88lYDSnZz/AKhHxqOBI6ixWrq3hrnvEVyXOY2wAtpfRE1OyDZZA5kxY0/EHXe6/Q3z8V0CVlsmj3bEWt6KedHuPIORCRZq2VsoMQ6yGB9pPw4XTwuIbD7WxtvSEnTjYZBOaMyvbb4G8mgAeSLnpw9tx7rhx4FKX7QbnuGN1xkcj/4S/LZeOJSFBHA5jWSIEgC/a61zYaOJ8hokjtp7fc80sr9t5AbNa3+79M1tekubgCcQV5lWKJt9NP3dMaVsYNslzR+2U5ysy/imFBFXT5iN/SzS0eZTDoLRyxxMLK3ZnS4omXystzqKM6gFRuHYPiAN923/AMiFQ0uHVWj5GjsCUs1Mv5krqo6ee1EcbXhoaBbVNW1rAAAUhrsHkBJ9rr0/VIPtUoJ1yJ9EtVZWJEYKFtA9WZ0JlezmtjcRZzXO21z+JITKjp5pdN4Dmf3mmeW0Rb6FAMky1FczmvftDeGaT0WGtZmbk8yjDKByTFsb6pE1a5wvMKMe9mbdgtT7DO+STV+Ntj43PJTtbj7n5Elo5LC2ehHV6Z2/iUlfjgHus94+im56Ked1xM4dC0Fo8AQtVLiEd8yFSUGKQ9liM271R7VmoekcxE7Z2sbnaOTqHFp8iPzXyso69h0dn3XyeWqP2ixqrh7QX+EuGbXg90VHC8fEAexSiLHGX+Nv9wTFmJA8VCuwc4IgstnvCmstzX176hav4gBxWMmJttw804PX94rY/wBps9qwfeASrGIGOG+1zd4ajmPqsqiqjdqEmq937pQO4IwJRUhDZmcBvxRcdI0j3hfkUk3ze4KYYfiPAqdkYciWMpxxG9Hg8Tsyf+pF0S7BKTV0THHq1v0QzHh+ht1Wusifq03PLn2PApqagqOBI2VmPLRhBTUsfwRxt7NC3/xZgGSgajFXAkEFpHAjNDS4xb4nWT917Rw0QI5M6BLjoQFXtE1gy1UR/EmHVy30Lmyu3Y7PI1Azt35Ltto5Yxg0lS9xrW7QPfoldHSzSuyBzOZ4ZqmosDGrx4cE7hhazIDJChz0P3BfUogwgizDNnmMsXnedz4DsE4fK1gz8kuxXGI4hrny+ih8TxGpnuIw6NvP7x+icoHt+5MK3tOWPEq8W2oijyJzzyBz8kpfiUkgyu0HhxUjQ7OkygvJcb3N87nrddGwrDQBvFZZUuQFOTHELSvUSOw4hpe7hmeaSOdcnJUm2VYWtbCwZuzPYfVT1O15+5fsFoXbHUliu4wOaC6F9k8H3XlqcyN3TZ4Lb8xZeewaeqYtmO43cfeBQ18zcvaeYXy3Sx2ysvFuVPsJ2FM6FU0tNN/qwsceZaL+aHZs3TasLm9nG3ldJKGue8X3D4ZpjG+Qfcd5KHyWjg8yI1FOjD24EzjK/wAwvXYEz/cd6IJ1dbW/itf8Rb+IeaUXJ+mEFs+8J/gLf9w+iGrMEa1pd7U5fuy8fiAA+LLupjGscObW37/QI6VdzgCOVXz3MZJMzZYR1RabpKyZ51cVta8816XgA4MrBEuMIxJrsr2VNGCWg69brlDK7c/eaeYRtaGndkFgeN7jsVK2lYZIGRI76gTlTLHEMMZMLPHZwyIXP9odmJKc7+8ZGH71rEcgfquiUtS1wyN+XJEPaDk4Ag5EHMHuEFN5r/iTLYyHBnKNm8LFTKYy4hrRd1tTwsDwXUcNw6KBm5GwMb058zzKAhwKOKV08Dd3fA3mjS4vYjlqcl5UYk4ndGXU5eibdqQxwvU191vUY1Fa1gzKClfJIL33G9dT9Etkr2R5/E78R/IcEqqsWc4pADGGlEdVEkTc7C44pTW4oOCBMbnamyKo8OBcBbuiwo+aPCKvcb7MUl377hw+ap5Q1jTneyBw+HdseBK0bQ14aAy+uvb/AMokfCE+8hsBtsx7RfLG1zzI7j6DgvHVjGixFv0QzI5nj3InHvkPVLJNh66od/PqGRM5NBcbdsh5lDTp/Icu2JQ7qgxFON4k6UhkR3t25Lu/AdOqWMkq28yBoDYhdEwzYGlpzvCWRxOu8W2NvDLVNxg1MNc/30Vpurr9KgEfmYNQuJyX+LVA+KAnqCvl2FuEU34Ae4uvkQuQ/SIHxP8AMFwfZr2IAE7nW5tH1TlsZGRKAOIs5rw4m3mFPvrBzmSN5G7jB1MCM7HwQcmBQOzcwE+S0HFm81k3GGHK6E2Vkwgto6m3+AU9v9Nq1v2epTrCw26LJ+KN53WsYy2+o81nmRYQW4zEbOUv+wzyWR2epjkIWeS3NxZh/TNY/wAQzuGu8it86/eZi37xbiGysBFxE0HoFL1eBNjN/ZroIrXO/pvv2t80PVUz5MizLqQua3PykxlVrofVIzDqksNhp30VGyrNgTmOaEn2XlOYLR4n6LRPTTxxlhb4qW2stzLC1dnR5lHFKDmFhWUzHiz2+PFS9Lir2ZHRPqbEA4XBugIKiKallORJ+vwFzbkHfb6juOK0QUzRw9FWiQcfAhbYXuYSWjLiOB62WC89NC8zAYkXUzllvdIJvqLeKo9nqAhgc7V2Z/ILdiVM2d0Zc0WbfLy+ibxtAy/NUJtfgRdt3px7zComDWXOVkqgDd7fcBvcznbktW0FYAQwZcT24JNJjUTdXX7ILVsZsLCpp9GT7yndX9VqfiB5qLqtr4maAnyHzSmXbaV3+nCO7iT6WRJodQ/MI1qJ0KSuKwFYQufOxmrfq4N6Bq30klTIbAucfIfoiOhZeSwjVpBEvm1y+SCHAiADI8uPIHIL5INajjdM8aTxuESgC8wPYEel0RBg0rvikI7C/wCa3/aCNbi/MFenHomGxkA7ovJYx4H+IJZgISzZyO3vSSO8bfJFwbMwNzs493OP5pTJtdADffvbkFn/AJ2j+6CfJUpuxyDEMtx6Mo4MHhGkbfK/zRH2GNukTf7Qo922nIeqxO10p0aVpPHyxfw9xPJlo1rRo0N7BEMkAGYXOp9qZhn7J3r9EOdppnfdI/6n6LlVxyFm/CE9mdOdK23BajOwZ7wA7rmzKuofp7Q9mu+iydBUn7sv9rvouYv+Jo0ajtp0CoxOMfeS6oxiEauupD+FVDvuSeRWL9nKg/0neP8A5QbSx5MaunpX6oXitdC/NosUqjrt03a5ezbMzDhbxCU1VK9ji05kJqVoeM5l1YXGBzKuj2lANnZfL9FQU2LMcM3C/dcsdIRwRdA4uKF9Go5HEF9OjTqzZ2HiLWWH2ocPVRdFUPGQBPzTyma53xeShs3J1Jm0wXsxFtHgU75HSMd7Tez3cgRyGtlqwzYaV/vTv3G5e4z4j0LtB4AqyiAH5pi2oAGfDwVNOrfbjr8xdljAYEksQ2HpHsLRGI3/AHXgk6cwTn1Us7AXRP3Dk4chz4jmukg+0Nxn10b+qJip2g7xsXaXI4chyCJNXaeCczEt8fMjcK2OkfZ8jyxvLK/6KrZhscLLMH6/VFOnOd/RT+OY4yL3L3cfujX9FzuXGO5m+y1pnVSAA3IXykqqvc7UWHRfIF0pxzLhUB2Z0K3M3XrWtvw8VLzmtbn7Jp7XQs+M1bdYAPNclJH/ALIDWT0ZaHcOrR5D6Lw08PFjf7Qod2107RZ0DT/cEKduZh/7dtujyfQhUrTYev8AcA1POithjGjR5ALcxwsuZf8A9Bk/2Wj/ALH6LD/PMh/pNH/Y/Rb8PYPpm+Fz7zqftQFrfINbrlztuX/gHmT+S3wbXyO03PW6B9PdjqaunP3nTopgtgqGrmrNpJenqtjtpZTy8lgFgHUw6Nie50J1a3ggazEeAKhpcXkcPit4fVLaqulP9Q+GS7bY/HUamixyZTYri7W5F2Z4JFMWOzB15qcmFzxLj4k/mVR4FsfLJZ0rjGz8P3j3v8KYNOlS5LSjcEEC+zb53WDeJ4AKvwnZjdYN7XinOHYRFC20Yt14nxOqYF9hmbBTvcW49omzVFuFgEeHMYLAfqvHRAZ2S/E8fY3JnvH08+K9gw2WpsZ8mfgzF+4+qQatxyYPqA3MZvZXb12xjfI13c/MoiGiJO9IbdPqmlHTxxN3Wtaxo0AAA9EuxHEQ0EkgDqjapF5ihYXOFE3zTtYN0JbPi7Wi2hSKrxhzsmCw5n95IeleQd7jzKwqxGTKU04Ay0Y1r6ycbsRbC38Ru53loEqpthAx/tHVZe7jdnP/ALJqMUOhK9M19Fq6i1BtXAH8TNpB4mmejhjHF374L5ZmEHVy9Sw/3MeG45lEK9ZNqb8AubCuk4Pd5oSpxqtjzZJvDkWhejXU7HGRPOajAyJ1R24dWj0Wp9HA7VjVyL/PlWDnuEjm39Vvg2/n++1ncA/VUnSWgdAxQHPc6JV4TTuHwKcr9nI+AQdPtbK7MFvkh5dr5A4h0bXDo4j8kjxW54lSBx7waowRoQMmHgcEXPtWOMDvBwP5IQ7RxnVjm+X5KhF1A7EcLF6M8MkjNDfofqtlHie8bFpHPitrJmv+EEpnhWzMkj7n3G8yLnwC57EA/wCTgx2dvOeJrD75AJrR7JmY7z94Dvb0VHg+CxxaAuP4jr+idySNaLkjxXnG8n5OB94i7U/SsVYRs3BD7zWDe/EdfNMJKiNnFBVVeTo4Nbz4nsPqkLaR87rgGx0ulEluT/mKWstkuYzrcbF/c80v3J6n3WnuT8I+pTClwHOzj3VLS0zWDdAAAW1pzNe5Kx6e4BgWzccIu733jiR8hwTt7g0IOor90KLxvbEC7GEE/iJFh25qkHPCjJkorsubJjnHsZZE0m93G9mjX9B1UHV1k0rrudlwA0CHkrd4kkkk6krNtR0WivbzjmerVUKxM4oT+Irfu24rCnEkhtGwuPQfmndNslI4Xlfu9B9Vx/M17FXsxN9oA6oyne92QCMlwIN+FDTTMhzeQAlHB4AgeQMPTGtLh33nvsBqvkljqJqkgCNzYTnc5XC9XMijgxW0nsxKY3xP9nKLHgeDuo+ia01Ox+TsuqfYzQxzCzh9QeBv+aTmhkhsWn2jP/uO449wi8y2dcGcRkZgOJ7GF43m68CPzUfimz88HxsO7+IA28eS61hWJ2FxmCn0E8Uo3SBfkVVp9YV9JP7kVu7PInCsGidIRGwXdy6c+gVZFsXM4AlzR2F0dtJgwp5t6CPdD7fCOP7OidYHT1AH8x4b0180Or1TD1Icf7lleNgOYlpdiGffcT6JhFstAPhaD4D5p/K7P3jogqnE2N4+S8v4q9zjMIFj0Jop8NZGR7oCPNfHGL3CR1OKl3GwSura2TW57kokrZjlzGePd80b1e2DW5MHj9EkqNp75kkn98EN9ibwARVNg5downsFYFpUQhWiwF+POOgLvAroWzeMe3hBbGWkZOuLWPTmp+kwDfcAbtAPvfTuqumiETQ1tgNBZKstrxhRzJtQQRiMGsDRcnvzQeIYiGAudkEJiNcGNJc7TiorEMY9qfeOXAfmuQs/CjiJq0+45McTyPrLsF2xHXMgu8eA6JWf8NhfejlJ/wCJ1HQHimeCYhGWhrXC41F8+6exYk0dVi32VEqOBHWZB9Ik1RbKNBs8nzTmnwGnZmW375/NNvtTHDPTqha7DN9v8uUsPA2uPLL5oDaxPczyE98QkTxsyFm204ITEdo4mixO90BUTiWzuIB4L3h8d8yy48LHP1RFHhTjqD4pzIEHLZz9pqV1nkz3EMee6+4LBA7N4WamUvkO81pGvEnQdke7BXSu9m02YM3uGtvwt6n0Vfh2ECJlhk0cB+9VpsCV+js/4jHdVGBC4YWtHTmvlorqgAa2AXyjLyYVk8yCwraLLdkFjz4eXBUlJUgnUWK519oYeFkdh+KezORuF6F+jDcqMSgEEYl3VYW1/vMPs5NbjQ9HD80KRJHYuBab66g+KHw/HWu4/v8AJODVCRtgB2OhULbhwwi8Ho9TFuKtcyz7fn3CXTbQ7uVvJJMTY6Mnd05fRfUOF1E3wxkA8XZD1VIqDgEzQipzMMTx6VxG6w7t8zxA6Dilr8ajvm836g3VnRbIH+rJ3DfqmlNg1PERuxtJ/E4XPmnBqlGNv6nfEAfLI/DopJfgieRzLd0eqfwbOO/qPDRybn6lPshr+iwfWACynZ8n7QDqGbqaY8OijF2tBPM5/NemqJyGSAqcVaMhdx6cFpop953Lop7C3YmbSRlo9kbaxzz1uhq6rbGwvcQGgXJOgW+SYBua5vtTUvq3ezYbRg68HEceyKmjyWcnA9zOQFhFm0G0v2h+R3WNvujiep65acEJSwl+gujoMAa0XOZ6o+njDSF7BtrRdtcorVvebMNwBxsePRUMWGyCw3vNCxYu5g3WtseZRdFimfvFebc7tyZvrEK9nLHq3eHTNGYdiTTcHT5LQ7aKKMbziB1OSX1eMNmdfc3QL+9axdyA6dSkionnEHaW4IlQyrYRYG3gsn0l9Bl1UnT4junK5HVO6bFt4j3s+V0sqc8xb1FeozgYGA+6Qh6ySSxO7foERFW34LeZWnhmtxkcGJ3EHkSNldM91ixw6G4XyrLk88l8sLkdLKBf+JwOffgduSacCnmG4RNPnFG5wPGxt5nJdRjooG5iNpPMi58yixOQMtF7h1O4dcyTykdSEodg6km73ti8d4+QyVZh2z0cQs6R7zx4egRrqgcXZoOormN1cPNTWuG7mb7G4hraWJubWNW32lje9lL1e0XBjd48M7DzSxtVUvNy+3Roy9c0AIHMIUOfmMtX1DRnveuSU12NtvZoLz0+qX0+GudYvJPdOWGGJtzusA4kgfNL3bpoRVP3i+M1Ev3d0czmiYsGBzkcXcxwQ0u0Zv8AyYXy9QLN8zwWmZ1VLm57YR+Ftyf7loVRyYeHP4h2JSxRNsC1p0SXDaob2WYvqlVfQFmbiSTrc3zXlHPurXQOuRHJXgYEocZq7/ywb317ckvoaUXzyC24TTPlPuNvzccm/r4Kuw/Z5jLOf77uo90eCWtZA2iA9i1jETswYyD3NPxWy/VMINnI425N3nHVx/JUwiA10S+vxiKP3b3dyGqYawg9Rkwusc4WSeJ4JujeGXRTM8bt4tZn8lZVcpkzkO6OAGvieCCkMbPhCQLwp4l9bFRzJ2KgLTvO953MjTsOC2OJ4lPBh0smjLd8kTT7OWzefTJH5i3cLyqOzJl0hAv+yjqUgNufi+SaP2eDnWa655lJ62gcw2d58+oXEgjE7yK3E3w4hI0+76pvSYlIRna/R1/yUx7QN1Nu6+/ibB95C1JI4E4qrS3Zil9Rb1XyimY9bmV8uFdwijpgY1dtPFazA4+Fvml82PSuyaA3rqtcOGNAuSsPtELMwQT5p+4E+kZmJUom1jpXavd4LdDhpOZuvIdoALaJ9hmLRvGY8lPYbF9sRrAgQCGjaMt0nwKLjp5L2jjb3e61vBoJKbCsj0sPzWRromcQkhzmJYkjqLDgs72/zakhp4RNDMuW84uPyRlHsvTtIIZvn8TyXu9V7JtFCOp6ZrEYpI/NrN3qfoqDacYJ4/HEVsf+I5axkfAJZiFU3gM+gJPosmRufm437aLdFG0ZWskkk9DiCMA5JyZH1lBLKblu6Bz18hotuE4ACbuG93+if4jM1ozcLDipmq2wjj91h33dNPNPTe3pA/UbucjAl3SRtYOQ5ITENpYYcr3dyGq55V49NNq/dHJv1RmCYMZtLAX+I+tuacQUHMwaYD1OYzrtoZpsm+4318+CIw3CZCLhturindBhMMGdru5nPyHBETVOXABTOR7zPL7IIvjwa3xu3vQIqOGNmjQPBKa7aeCPIv3jybmfopjFdrXOyib7Mcybk/kFyUM3QhBHbuXb8SY3UgBJ6ja+He3GO33cm5599FzDFcTedSXOOmp8U+2GwrMyO4c+Z1VB0YrrLuf7CbsUGdNwwbw3nan0Ux/iLKWQBzbA74H9wP0VDSTAWF+Cjf8AFuX/ANPC2+st/Jp+oRaVAzKJMGIfMiYqf7xJceZzW7NI4K17eN+6qdlaGSpdvOFmjT6r0r1NalmPEtquU8TGCjc7jZeK+ZgYAyGfZeLyjqz7CEbxOaux5rvi3uy+GJRnjbuCneGbCyuaDIQzmNSqah2OpI/iBkPN2nkrnu06cCT+Vh3JDDqF8/8ApNLxzGnmqrC9lZB8cm70bn81RsmZG3dYABwA/RBzYkdFBbqQeBO8rnribqfBYmWuS483Z/oluMbOsfaSNxbb4252I5jPIrx+IOvqtVRi7Q03dw81KGs3ZURiB89wqkoWjIAcLFEPrmx5OIChqrahwNm38EK2sEhu5xv/AMlQmjs+ZoxwCeZYVO1jG5MBd2/VKa3H6yXKIBnmShaKkaSPeHgQqPD2BmlitZkq6Gf5gbVHtIHEMBxCY3cHP8beiHGAVbB/Mic3kTp6LrgxLgQt4rWubZwBCNP6o/y7RiJK7TmcuosGqHDS3ddOwTdjjaOTQB1PHJA107WgBtgDfez4cB2WpmOQxj4g53O/oEFlrWkfaaxZ1xiO6iqe4ZDdHM5nyU9izWOFnlzulyB5DIoCs2gLtLnsClslc46RuKwVHORNSojuZSU7ODQPBeCjB4LXNJOBf2JA53+iB+3TOB3bDzTxW595RmNW0JHBPKBu42wCTYDBMRvSkEnQDgE8dopL2IbbnMB/UJu+0ZpRj5bI0e0AIbfXQE28tEJigq5SGUsbgL5yHIdhfUcyi6XYWaVtquqc4fgZkPFx18lRVVtwzNj8e8RlUkFs/gn2uYtB3Y25k8bE5NHUrsOD0bIm2ADRoPBZYVs/BTt3Y22GutyTzJRkzANFmtve5uPlEFXAGBCKidrW31+a+U/WVPv7nLM9ei9UZdoa0jEzrK4XsD4JRWYnukglIGyV0jsohGOpz8wim4LJq5wv0v53KoOnVOXYRqKs9mxo8AgpqmZ+km72H5oiTCSPvXREeF26pqvUnIjCFAiWbDpHC5k3u90N/DpiLA5crlWDKBtraG180xpIo2i1weqJdW3sIpmAnPYNnaguB3W27pvDstOdAPNXEcIOmZ9FtZAeSW+uc+0ANiQT9mZx90HxC0MkqIjYEjpfLyXSXQnRyncSZDc++Muq0akt2Mw63JODEtNisrjZwHyVPh9Pvt3i6w5fqpWWaNp+K6Ki2hDRZoJ9ENlZblRGWAkcRpWQRtN7Anrn80ukdyAHYAICfFnnMgIWfFSBckALa6LOpnUcRQkprQUgJzC587aaUmzDbwCNp8QqpMmueSfw/onto7Byxiyd3RnVGUY3CCOHRQWDxtc97BYljiDxtYkLLCtmayU3qKqRrPwscbkdTo31Vng+AQU7bMZbiScyTzJOpSrPGikK2T+Ov3FKxTuD01EbaafvRHMw5oF3C56/RFSuA6IaSa+uiiWvnJmGwnqbobDqszbjdJpsajYd0EF3IG/pwS+uxaR/w+6E8AKMQRWzHPtKGatjbqUDV4hZu9lfRo5lTu67UnxKA/zCwOuBvDgefVcK3frqOWpRDyJQ4udmSQb2y7dl8vDj/tRuiNx7An5L5E6NnqMDGURjyG9bwQk8rAM3A9FFVePzP0FvVLZp5nHN7vDJPXRsfmIEwVY95cPqWDMuA8fqsKrH6cD4gT0z+SgjQXzfc9yT80zwymjvmMh5IjpKlGSSYwIT7TPHtoHTD2cTXW48z0sNElp8Iq5Dk14vzJC6ZQshAHw+iLkr4mjJwJ6Ja6/xjZUn7gtRnuTuyrKqkjdv5gm+pNhbQqli2mNxcBIqzGiSQL+SVOe8m7Y3O7NKAo9x3MMExngUdzojcXa4cFqPsnn3mtPcBR1J9qvcU0gHP9CmsT5B8Ubh4FS20OhzmCqJ7RjU7PQuzbkeyRV+zLr3abHjl8k0jrTpc9AU0gmkcRdoC1LmWC29fec7rNn6u/uRh3/YX8ilUezFbK/ddGW24uyaF2F5c7U5dBZad62g0VI/qbpwF/vEnLdyPwf/AA8jbZ0zy88h7rfqVX01IyMWDQBwAFl59qyzKDqcVa3Lilve13LnMDa3QjIN5LRUVwYMz5pBJizzk3IdUtq2Pk1csC/2jFoPbRtXbUMaCGje+XmobE9pKmpf7KP3Reway9/NOv4QSLXKotl9lo4Rvbvvm2uZVlT01gnGT7TLFC9QTZXZb2bLv1ObjxJ+ipTRMH3Rkj5ButSbEKw33Rqf3dTWOSdx5JigzOeOouxelbLeEEgH47HO34el+Kb4LsrTxtAbE24GRdmfW6xoKJrM3nvzTJuMRx6ZrFcjgnAnOT9MI+x7gyAtytZepTV7R3+EW8V8lkrmCFe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6764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71" y="3253154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121" y="44958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73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cool season crop</a:t>
            </a:r>
          </a:p>
          <a:p>
            <a:r>
              <a:rPr lang="en-US" dirty="0" smtClean="0"/>
              <a:t>Frost tolerant</a:t>
            </a:r>
          </a:p>
          <a:p>
            <a:r>
              <a:rPr lang="en-US" dirty="0" smtClean="0"/>
              <a:t>Young plant grow well at a temperature 24 </a:t>
            </a:r>
            <a:r>
              <a:rPr lang="en-US" dirty="0"/>
              <a:t>⁰C</a:t>
            </a:r>
          </a:p>
          <a:p>
            <a:r>
              <a:rPr lang="en-US" dirty="0" smtClean="0"/>
              <a:t>Tuber formation occurs at a temperature 20 ⁰C</a:t>
            </a:r>
          </a:p>
          <a:p>
            <a:r>
              <a:rPr lang="en-US" dirty="0" smtClean="0"/>
              <a:t>Decreases with the rise in temperature</a:t>
            </a:r>
          </a:p>
          <a:p>
            <a:r>
              <a:rPr lang="en-US" dirty="0" smtClean="0"/>
              <a:t>Stop tuber production at  temperature 30 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8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r>
              <a:rPr lang="en-US" dirty="0" smtClean="0"/>
              <a:t>Soil</a:t>
            </a:r>
          </a:p>
          <a:p>
            <a:r>
              <a:rPr lang="en-US" dirty="0" smtClean="0"/>
              <a:t>Potato developed best on deep, fertile and sandy to clay loams</a:t>
            </a:r>
          </a:p>
          <a:p>
            <a:r>
              <a:rPr lang="en-US" dirty="0" smtClean="0"/>
              <a:t>Potato is a weak, shallow root system</a:t>
            </a:r>
          </a:p>
          <a:p>
            <a:r>
              <a:rPr lang="en-US" dirty="0" smtClean="0"/>
              <a:t>However, soil compaction  greatly reduced the potato yields</a:t>
            </a:r>
          </a:p>
          <a:p>
            <a:r>
              <a:rPr lang="en-US" dirty="0" smtClean="0"/>
              <a:t>Aeration of the soil has great effect on tuber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1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FYM: 30 t/ha</a:t>
            </a:r>
          </a:p>
          <a:p>
            <a:r>
              <a:rPr lang="en-US" dirty="0" smtClean="0"/>
              <a:t>N: 100 kg/ha</a:t>
            </a:r>
          </a:p>
          <a:p>
            <a:r>
              <a:rPr lang="en-US" dirty="0" smtClean="0"/>
              <a:t>P: 100 kg/ha</a:t>
            </a:r>
          </a:p>
          <a:p>
            <a:r>
              <a:rPr lang="en-US" dirty="0" smtClean="0"/>
              <a:t>K: 50 Kg/ha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Spacing:</a:t>
            </a:r>
          </a:p>
          <a:p>
            <a:r>
              <a:rPr lang="en-US" dirty="0" smtClean="0"/>
              <a:t>Plant to Plant: 30 cm</a:t>
            </a:r>
          </a:p>
          <a:p>
            <a:r>
              <a:rPr lang="en-US" dirty="0" smtClean="0"/>
              <a:t>Row to row : 60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38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Seed rate</a:t>
            </a:r>
          </a:p>
          <a:p>
            <a:r>
              <a:rPr lang="en-US" dirty="0" smtClean="0"/>
              <a:t>800-1000 kg/ha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Irrigation:</a:t>
            </a:r>
          </a:p>
          <a:p>
            <a:r>
              <a:rPr lang="en-US" dirty="0" smtClean="0"/>
              <a:t>Need frequent irrigation</a:t>
            </a:r>
          </a:p>
          <a:p>
            <a:r>
              <a:rPr lang="en-US" dirty="0" smtClean="0"/>
              <a:t>First irrigation should be given immediately after sowing</a:t>
            </a:r>
          </a:p>
          <a:p>
            <a:r>
              <a:rPr lang="en-US" dirty="0" smtClean="0"/>
              <a:t>Thereafter at one week intervals</a:t>
            </a:r>
          </a:p>
          <a:p>
            <a:r>
              <a:rPr lang="en-US" dirty="0" smtClean="0"/>
              <a:t>After tuber formation, the frequency of irrigation is decreased</a:t>
            </a:r>
          </a:p>
          <a:p>
            <a:r>
              <a:rPr lang="en-US" dirty="0" smtClean="0"/>
              <a:t>Irrigation should be stopped a few days before harvesting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88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Harvesting:</a:t>
            </a:r>
          </a:p>
          <a:p>
            <a:r>
              <a:rPr lang="en-US" dirty="0" smtClean="0"/>
              <a:t>The size of the tuber increases until the vine become dry</a:t>
            </a:r>
          </a:p>
          <a:p>
            <a:r>
              <a:rPr lang="en-US" dirty="0" smtClean="0"/>
              <a:t>In Pakistan, potatoes are harvested by digging up the ridges with spade</a:t>
            </a:r>
          </a:p>
          <a:p>
            <a:r>
              <a:rPr lang="en-US" dirty="0" smtClean="0"/>
              <a:t>Care should be taken that tubers not injured during the process</a:t>
            </a:r>
          </a:p>
          <a:p>
            <a:r>
              <a:rPr lang="en-US" dirty="0" smtClean="0"/>
              <a:t>After harvesting crop should be kept in the shade.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0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6172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Varieties</a:t>
            </a:r>
          </a:p>
          <a:p>
            <a:r>
              <a:rPr lang="en-US" dirty="0" smtClean="0"/>
              <a:t>Prima</a:t>
            </a:r>
          </a:p>
          <a:p>
            <a:r>
              <a:rPr lang="en-US" dirty="0" smtClean="0"/>
              <a:t>Alpha</a:t>
            </a:r>
          </a:p>
          <a:p>
            <a:r>
              <a:rPr lang="en-US" dirty="0" err="1" smtClean="0"/>
              <a:t>Alladin</a:t>
            </a:r>
            <a:endParaRPr lang="en-US" dirty="0" smtClean="0"/>
          </a:p>
          <a:p>
            <a:r>
              <a:rPr lang="en-US" dirty="0" err="1" smtClean="0"/>
              <a:t>Baroka</a:t>
            </a:r>
            <a:endParaRPr lang="en-US" dirty="0" smtClean="0"/>
          </a:p>
          <a:p>
            <a:r>
              <a:rPr lang="en-US" dirty="0" smtClean="0"/>
              <a:t>Cardinal</a:t>
            </a:r>
          </a:p>
          <a:p>
            <a:r>
              <a:rPr lang="en-US" dirty="0" smtClean="0"/>
              <a:t>Desiree</a:t>
            </a:r>
          </a:p>
          <a:p>
            <a:r>
              <a:rPr lang="en-US" dirty="0" err="1" smtClean="0"/>
              <a:t>Ultimas</a:t>
            </a:r>
            <a:endParaRPr lang="en-US" dirty="0" smtClean="0"/>
          </a:p>
          <a:p>
            <a:r>
              <a:rPr lang="en-US" dirty="0" err="1" smtClean="0"/>
              <a:t>Multa</a:t>
            </a:r>
            <a:endParaRPr lang="en-US" dirty="0" smtClean="0"/>
          </a:p>
          <a:p>
            <a:r>
              <a:rPr lang="en-US" dirty="0" err="1" smtClean="0"/>
              <a:t>Lala</a:t>
            </a:r>
            <a:r>
              <a:rPr lang="en-US" dirty="0" smtClean="0"/>
              <a:t> Faisal</a:t>
            </a:r>
          </a:p>
          <a:p>
            <a:r>
              <a:rPr lang="en-US" dirty="0" smtClean="0"/>
              <a:t>PARS-70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Yield:</a:t>
            </a:r>
          </a:p>
          <a:p>
            <a:r>
              <a:rPr lang="en-US" dirty="0" smtClean="0"/>
              <a:t>20-25 t/ha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0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is known as poor man food</a:t>
            </a:r>
          </a:p>
          <a:p>
            <a:r>
              <a:rPr lang="en-US" dirty="0" smtClean="0"/>
              <a:t>Used when green stage and mature as bulbs</a:t>
            </a:r>
          </a:p>
          <a:p>
            <a:r>
              <a:rPr lang="en-US" dirty="0" smtClean="0"/>
              <a:t>Also used in meat dishes, salad sand witches and soups</a:t>
            </a:r>
          </a:p>
          <a:p>
            <a:r>
              <a:rPr lang="en-US" dirty="0" smtClean="0"/>
              <a:t>Its pungency due to a volatile oil (</a:t>
            </a:r>
            <a:r>
              <a:rPr lang="en-US" dirty="0" err="1" smtClean="0"/>
              <a:t>allyl</a:t>
            </a:r>
            <a:r>
              <a:rPr lang="en-US" dirty="0" smtClean="0"/>
              <a:t> Propyl </a:t>
            </a:r>
            <a:r>
              <a:rPr lang="en-US" dirty="0" err="1" smtClean="0"/>
              <a:t>disulphide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Mature buds contain some </a:t>
            </a:r>
          </a:p>
          <a:p>
            <a:r>
              <a:rPr lang="en-US" dirty="0" smtClean="0"/>
              <a:t>starch</a:t>
            </a:r>
          </a:p>
          <a:p>
            <a:r>
              <a:rPr lang="en-US" dirty="0" smtClean="0"/>
              <a:t>Sugar</a:t>
            </a:r>
          </a:p>
          <a:p>
            <a:r>
              <a:rPr lang="en-US" dirty="0" smtClean="0"/>
              <a:t>Protein</a:t>
            </a:r>
          </a:p>
          <a:p>
            <a:r>
              <a:rPr lang="en-US" dirty="0" smtClean="0"/>
              <a:t>Vitamins A,B,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8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It is cool season crop</a:t>
            </a:r>
          </a:p>
          <a:p>
            <a:r>
              <a:rPr lang="en-US" dirty="0" smtClean="0"/>
              <a:t>Length of the day </a:t>
            </a:r>
          </a:p>
          <a:p>
            <a:r>
              <a:rPr lang="en-US" dirty="0" smtClean="0"/>
              <a:t>Day length requirement of different varieties may differ</a:t>
            </a:r>
          </a:p>
          <a:p>
            <a:r>
              <a:rPr lang="en-US" dirty="0" smtClean="0"/>
              <a:t>For bulb formation: high temperature and long photoperiod</a:t>
            </a:r>
          </a:p>
          <a:p>
            <a:r>
              <a:rPr lang="en-US" dirty="0" smtClean="0"/>
              <a:t>Seed stalk: temp more important than day length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6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Soil: </a:t>
            </a:r>
          </a:p>
          <a:p>
            <a:r>
              <a:rPr lang="en-US" sz="2800" dirty="0" smtClean="0"/>
              <a:t>Fertile soil with rich in humus</a:t>
            </a:r>
          </a:p>
          <a:p>
            <a:r>
              <a:rPr lang="en-US" sz="2800" dirty="0" smtClean="0"/>
              <a:t>Well drained</a:t>
            </a:r>
          </a:p>
          <a:p>
            <a:r>
              <a:rPr lang="en-US" sz="2800" dirty="0" smtClean="0"/>
              <a:t>pH 5.8-6.5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Fertilizer:</a:t>
            </a:r>
          </a:p>
          <a:p>
            <a:r>
              <a:rPr lang="en-US" sz="2800" dirty="0" smtClean="0"/>
              <a:t>Fertilizer vary with </a:t>
            </a:r>
          </a:p>
          <a:p>
            <a:r>
              <a:rPr lang="en-US" sz="2800" dirty="0" smtClean="0"/>
              <a:t>Soil type</a:t>
            </a:r>
          </a:p>
          <a:p>
            <a:r>
              <a:rPr lang="en-US" sz="2800" dirty="0" smtClean="0"/>
              <a:t>Previous fertilizer application</a:t>
            </a:r>
          </a:p>
          <a:p>
            <a:r>
              <a:rPr lang="en-US" sz="2800" dirty="0" smtClean="0"/>
              <a:t>Purpose for which crop grown</a:t>
            </a:r>
          </a:p>
          <a:p>
            <a:r>
              <a:rPr lang="en-US" sz="2800" dirty="0" smtClean="0"/>
              <a:t>FYM: 40-50 t/ha</a:t>
            </a:r>
          </a:p>
          <a:p>
            <a:r>
              <a:rPr lang="en-US" sz="2800" dirty="0" smtClean="0"/>
              <a:t>NPK: 120-60-60 kg/ha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4525963"/>
          </a:xfrm>
        </p:spPr>
        <p:txBody>
          <a:bodyPr>
            <a:normAutofit fontScale="32500" lnSpcReduction="20000"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Spacing:</a:t>
            </a:r>
          </a:p>
          <a:p>
            <a:r>
              <a:rPr lang="en-US" sz="8000" dirty="0" smtClean="0"/>
              <a:t>Row to Row: 20 cm</a:t>
            </a:r>
          </a:p>
          <a:p>
            <a:r>
              <a:rPr lang="en-US" sz="8000" dirty="0" smtClean="0"/>
              <a:t>Plant to Plant: 10 cm</a:t>
            </a:r>
          </a:p>
          <a:p>
            <a:r>
              <a:rPr lang="en-US" sz="8000" dirty="0" smtClean="0">
                <a:solidFill>
                  <a:srgbClr val="FF0000"/>
                </a:solidFill>
              </a:rPr>
              <a:t>Seed Rate</a:t>
            </a:r>
            <a:r>
              <a:rPr lang="en-US" sz="8000" dirty="0" smtClean="0"/>
              <a:t>:</a:t>
            </a:r>
          </a:p>
          <a:p>
            <a:r>
              <a:rPr lang="en-US" sz="8000" dirty="0" smtClean="0">
                <a:solidFill>
                  <a:srgbClr val="7030A0"/>
                </a:solidFill>
              </a:rPr>
              <a:t>For nursery</a:t>
            </a:r>
          </a:p>
          <a:p>
            <a:r>
              <a:rPr lang="en-US" sz="8000" dirty="0" smtClean="0"/>
              <a:t>8-10 Kg/ha</a:t>
            </a:r>
          </a:p>
          <a:p>
            <a:r>
              <a:rPr lang="en-US" sz="8000" dirty="0" smtClean="0"/>
              <a:t>Direct sowing:</a:t>
            </a:r>
          </a:p>
          <a:p>
            <a:r>
              <a:rPr lang="en-US" sz="8000" dirty="0" smtClean="0"/>
              <a:t>25 Kg/ha</a:t>
            </a:r>
          </a:p>
          <a:p>
            <a:r>
              <a:rPr lang="en-US" sz="8000" dirty="0" smtClean="0">
                <a:solidFill>
                  <a:srgbClr val="7030A0"/>
                </a:solidFill>
              </a:rPr>
              <a:t>Bulb </a:t>
            </a:r>
          </a:p>
          <a:p>
            <a:r>
              <a:rPr lang="en-US" sz="8000" dirty="0" smtClean="0"/>
              <a:t>1000-1200 kg/ha</a:t>
            </a:r>
          </a:p>
          <a:p>
            <a:r>
              <a:rPr lang="en-US" sz="8000" dirty="0" smtClean="0"/>
              <a:t>They dibbled 15 cm apart in rows 45 cm apart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7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Irrigation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seed bed  usually irrigated immediately before transplanting</a:t>
            </a:r>
          </a:p>
          <a:p>
            <a:r>
              <a:rPr lang="en-US" dirty="0" smtClean="0"/>
              <a:t>Irrigation stopped when tops mature and start falling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Varieties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Faisalabad early, </a:t>
            </a:r>
          </a:p>
          <a:p>
            <a:pPr marL="0" indent="0">
              <a:buNone/>
            </a:pPr>
            <a:r>
              <a:rPr lang="en-US" dirty="0" err="1" smtClean="0"/>
              <a:t>Pindi</a:t>
            </a:r>
            <a:r>
              <a:rPr lang="en-US" dirty="0" smtClean="0"/>
              <a:t> red</a:t>
            </a:r>
          </a:p>
          <a:p>
            <a:pPr marL="0" indent="0">
              <a:buNone/>
            </a:pPr>
            <a:r>
              <a:rPr lang="en-US" dirty="0" smtClean="0"/>
              <a:t>Ghotki</a:t>
            </a:r>
          </a:p>
          <a:p>
            <a:pPr marL="0" indent="0">
              <a:buNone/>
            </a:pPr>
            <a:r>
              <a:rPr lang="en-US" dirty="0" smtClean="0"/>
              <a:t> local white</a:t>
            </a:r>
          </a:p>
          <a:p>
            <a:pPr marL="0" indent="0">
              <a:buNone/>
            </a:pPr>
            <a:r>
              <a:rPr lang="en-US" dirty="0" err="1" smtClean="0"/>
              <a:t>Phulkara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Thanobola</a:t>
            </a:r>
            <a:r>
              <a:rPr lang="en-US" dirty="0" smtClean="0"/>
              <a:t>  khan</a:t>
            </a:r>
          </a:p>
          <a:p>
            <a:pPr marL="0" indent="0">
              <a:buNone/>
            </a:pPr>
            <a:r>
              <a:rPr lang="en-US" dirty="0" smtClean="0"/>
              <a:t>Red Nasik</a:t>
            </a:r>
          </a:p>
          <a:p>
            <a:pPr marL="0" indent="0">
              <a:buNone/>
            </a:pPr>
            <a:r>
              <a:rPr lang="en-US" dirty="0" err="1" smtClean="0"/>
              <a:t>Desi</a:t>
            </a:r>
            <a:r>
              <a:rPr lang="en-US" dirty="0" smtClean="0"/>
              <a:t> red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Planting time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Seedlings raised between June and September from July to October</a:t>
            </a:r>
          </a:p>
          <a:p>
            <a:pPr marL="0" indent="0">
              <a:buNone/>
            </a:pPr>
            <a:r>
              <a:rPr lang="en-US" dirty="0" smtClean="0"/>
              <a:t>In plains of Pakistan for winter crops, seeds sown from middle of October to end of November</a:t>
            </a:r>
          </a:p>
          <a:p>
            <a:pPr marL="0" indent="0">
              <a:buNone/>
            </a:pPr>
            <a:r>
              <a:rPr lang="en-US" dirty="0" smtClean="0"/>
              <a:t>In December and January when seedlings reach the age of 8-10 weeks, they are transplanted</a:t>
            </a:r>
          </a:p>
          <a:p>
            <a:pPr marL="0" indent="0">
              <a:buNone/>
            </a:pPr>
            <a:r>
              <a:rPr lang="en-US" dirty="0" smtClean="0"/>
              <a:t>In the hills, seeds are sown from march to June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6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Harvesting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Green bunch onions harvested when diameter of a lead pencil and small bulb has formed</a:t>
            </a:r>
          </a:p>
          <a:p>
            <a:r>
              <a:rPr lang="en-US" dirty="0" smtClean="0"/>
              <a:t>Mature bulbs can be pulled out easily by hand if soil is not hard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Yield</a:t>
            </a:r>
          </a:p>
          <a:p>
            <a:r>
              <a:rPr lang="en-US" dirty="0" smtClean="0"/>
              <a:t>25-30 t/ha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54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990600"/>
          </a:xfrm>
        </p:spPr>
        <p:txBody>
          <a:bodyPr/>
          <a:lstStyle/>
          <a:p>
            <a:r>
              <a:rPr lang="en-US" dirty="0" smtClean="0"/>
              <a:t>Potato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219200"/>
            <a:ext cx="8077200" cy="32004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Botanical Name: </a:t>
            </a:r>
            <a:r>
              <a:rPr lang="en-US" i="1" dirty="0" smtClean="0">
                <a:solidFill>
                  <a:schemeClr val="tx1"/>
                </a:solidFill>
              </a:rPr>
              <a:t>Solanum tuberosum 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Family: Solanaceae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Introduced into Europe in the 6 </a:t>
            </a:r>
            <a:r>
              <a:rPr lang="en-US" dirty="0" err="1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 century by the Spanish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Now it is cultivated through the word including Indo-Pakistan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It is also used as staple food crop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87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589</Words>
  <Application>Microsoft Office PowerPoint</Application>
  <PresentationFormat>On-screen Show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ONION</vt:lpstr>
      <vt:lpstr>Uses</vt:lpstr>
      <vt:lpstr>Climate</vt:lpstr>
      <vt:lpstr>PowerPoint Presentation</vt:lpstr>
      <vt:lpstr>PowerPoint Presentation</vt:lpstr>
      <vt:lpstr>Irrigation </vt:lpstr>
      <vt:lpstr>Planting time </vt:lpstr>
      <vt:lpstr>Harvesting </vt:lpstr>
      <vt:lpstr>Potato</vt:lpstr>
      <vt:lpstr>PowerPoint Presentation</vt:lpstr>
      <vt:lpstr>PowerPoint Presentation</vt:lpstr>
      <vt:lpstr>PowerPoint Presentation</vt:lpstr>
      <vt:lpstr>Climate</vt:lpstr>
      <vt:lpstr>PowerPoint Presentation</vt:lpstr>
      <vt:lpstr>Fertilizers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 308</dc:title>
  <dc:creator>Hp</dc:creator>
  <cp:lastModifiedBy>Hp</cp:lastModifiedBy>
  <cp:revision>13</cp:revision>
  <dcterms:created xsi:type="dcterms:W3CDTF">2020-04-16T15:20:31Z</dcterms:created>
  <dcterms:modified xsi:type="dcterms:W3CDTF">2020-04-18T09:45:53Z</dcterms:modified>
</cp:coreProperties>
</file>