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303" r:id="rId3"/>
    <p:sldId id="304" r:id="rId4"/>
    <p:sldId id="306" r:id="rId5"/>
    <p:sldId id="257" r:id="rId6"/>
    <p:sldId id="260" r:id="rId7"/>
    <p:sldId id="261" r:id="rId8"/>
    <p:sldId id="262" r:id="rId9"/>
    <p:sldId id="284" r:id="rId10"/>
    <p:sldId id="263" r:id="rId11"/>
    <p:sldId id="264" r:id="rId12"/>
    <p:sldId id="268" r:id="rId13"/>
    <p:sldId id="285" r:id="rId14"/>
    <p:sldId id="286" r:id="rId15"/>
    <p:sldId id="287" r:id="rId16"/>
    <p:sldId id="301" r:id="rId17"/>
    <p:sldId id="300" r:id="rId18"/>
    <p:sldId id="299" r:id="rId19"/>
    <p:sldId id="298" r:id="rId20"/>
    <p:sldId id="297" r:id="rId21"/>
    <p:sldId id="296" r:id="rId22"/>
    <p:sldId id="295" r:id="rId23"/>
    <p:sldId id="294" r:id="rId24"/>
    <p:sldId id="293" r:id="rId25"/>
    <p:sldId id="292" r:id="rId26"/>
    <p:sldId id="291" r:id="rId27"/>
    <p:sldId id="290" r:id="rId28"/>
    <p:sldId id="289" r:id="rId29"/>
    <p:sldId id="288" r:id="rId30"/>
    <p:sldId id="302" r:id="rId31"/>
    <p:sldId id="28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840F4F-89EC-4757-A2B5-7007AF818DE2}" type="datetimeFigureOut">
              <a:rPr lang="en-US" smtClean="0"/>
              <a:pPr/>
              <a:t>17-Jul-21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249418-86DD-4C23-B900-917B231D04B0}" type="slidenum">
              <a:rPr lang="en-US" smtClean="0"/>
              <a:pPr/>
              <a:t>‹#›</a:t>
            </a:fld>
            <a:endParaRPr lang="en-US"/>
          </a:p>
        </p:txBody>
      </p:sp>
    </p:spTree>
    <p:extLst>
      <p:ext uri="{BB962C8B-B14F-4D97-AF65-F5344CB8AC3E}">
        <p14:creationId xmlns="" xmlns:p14="http://schemas.microsoft.com/office/powerpoint/2010/main" val="23056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249418-86DD-4C23-B900-917B231D04B0}" type="slidenum">
              <a:rPr lang="en-US" smtClean="0"/>
              <a:pPr/>
              <a:t>2</a:t>
            </a:fld>
            <a:endParaRPr lang="en-US"/>
          </a:p>
        </p:txBody>
      </p:sp>
    </p:spTree>
    <p:extLst>
      <p:ext uri="{BB962C8B-B14F-4D97-AF65-F5344CB8AC3E}">
        <p14:creationId xmlns="" xmlns:p14="http://schemas.microsoft.com/office/powerpoint/2010/main" val="3253749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249418-86DD-4C23-B900-917B231D04B0}" type="slidenum">
              <a:rPr lang="en-US" smtClean="0"/>
              <a:pPr/>
              <a:t>26</a:t>
            </a:fld>
            <a:endParaRPr lang="en-US"/>
          </a:p>
        </p:txBody>
      </p:sp>
    </p:spTree>
    <p:extLst>
      <p:ext uri="{BB962C8B-B14F-4D97-AF65-F5344CB8AC3E}">
        <p14:creationId xmlns="" xmlns:p14="http://schemas.microsoft.com/office/powerpoint/2010/main" val="1277427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249418-86DD-4C23-B900-917B231D04B0}" type="slidenum">
              <a:rPr lang="en-US" smtClean="0"/>
              <a:pPr/>
              <a:t>30</a:t>
            </a:fld>
            <a:endParaRPr lang="en-US"/>
          </a:p>
        </p:txBody>
      </p:sp>
    </p:spTree>
    <p:extLst>
      <p:ext uri="{BB962C8B-B14F-4D97-AF65-F5344CB8AC3E}">
        <p14:creationId xmlns="" xmlns:p14="http://schemas.microsoft.com/office/powerpoint/2010/main" val="3907984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249418-86DD-4C23-B900-917B231D04B0}" type="slidenum">
              <a:rPr lang="en-US" smtClean="0"/>
              <a:pPr/>
              <a:t>31</a:t>
            </a:fld>
            <a:endParaRPr lang="en-US"/>
          </a:p>
        </p:txBody>
      </p:sp>
    </p:spTree>
    <p:extLst>
      <p:ext uri="{BB962C8B-B14F-4D97-AF65-F5344CB8AC3E}">
        <p14:creationId xmlns="" xmlns:p14="http://schemas.microsoft.com/office/powerpoint/2010/main" val="28123537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FE7BEC-1ABB-4772-A5EA-DAD3543DBB35}" type="datetime1">
              <a:rPr lang="en-US" smtClean="0"/>
              <a:pPr/>
              <a:t>17-Jul-21</a:t>
            </a:fld>
            <a:endParaRPr lang="en-US" dirty="0"/>
          </a:p>
        </p:txBody>
      </p:sp>
      <p:sp>
        <p:nvSpPr>
          <p:cNvPr id="5" name="Footer Placeholder 4"/>
          <p:cNvSpPr>
            <a:spLocks noGrp="1"/>
          </p:cNvSpPr>
          <p:nvPr>
            <p:ph type="ftr" sz="quarter" idx="11"/>
          </p:nvPr>
        </p:nvSpPr>
        <p:spPr/>
        <p:txBody>
          <a:bodyPr/>
          <a:lstStyle/>
          <a:p>
            <a:r>
              <a:rPr lang="en-US" smtClean="0"/>
              <a:t>Prepared by Dr Mohsin Atta, Department of Psychology, UOS</a:t>
            </a:r>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B1D9EF-8162-4B41-835C-056A38DCE01F}"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4DDDE-C97C-4A74-A801-AD68DA737F67}"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2CAFB-DE81-41AC-AE02-ADEA091CC1ED}"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4826C6-6F97-41C7-8826-D996E34A5448}"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1C3F0D4-10BC-4C5D-9F21-BBC9E641ECB4}" type="datetime1">
              <a:rPr lang="en-US" smtClean="0"/>
              <a:pPr/>
              <a:t>17-Jul-21</a:t>
            </a:fld>
            <a:endParaRPr lang="en-US" dirty="0"/>
          </a:p>
        </p:txBody>
      </p:sp>
      <p:sp>
        <p:nvSpPr>
          <p:cNvPr id="4" name="Footer Placeholder 3"/>
          <p:cNvSpPr>
            <a:spLocks noGrp="1"/>
          </p:cNvSpPr>
          <p:nvPr>
            <p:ph type="ftr" sz="quarter" idx="11"/>
          </p:nvPr>
        </p:nvSpPr>
        <p:spPr/>
        <p:txBody>
          <a:bodyPr/>
          <a:lstStyle/>
          <a:p>
            <a:r>
              <a:rPr lang="en-US" smtClean="0"/>
              <a:t>Prepared by Dr Mohsin Atta, Department of Psychology, UOS</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12D53981-579C-415F-810C-B1702193EA9C}" type="datetime1">
              <a:rPr lang="en-US" smtClean="0"/>
              <a:pPr/>
              <a:t>17-Jul-21</a:t>
            </a:fld>
            <a:endParaRPr lang="en-US" dirty="0"/>
          </a:p>
        </p:txBody>
      </p:sp>
      <p:sp>
        <p:nvSpPr>
          <p:cNvPr id="4" name="Footer Placeholder 3"/>
          <p:cNvSpPr>
            <a:spLocks noGrp="1"/>
          </p:cNvSpPr>
          <p:nvPr>
            <p:ph type="ftr" sz="quarter" idx="11"/>
          </p:nvPr>
        </p:nvSpPr>
        <p:spPr/>
        <p:txBody>
          <a:bodyPr/>
          <a:lstStyle/>
          <a:p>
            <a:r>
              <a:rPr lang="en-US" smtClean="0"/>
              <a:t>Prepared by Dr Mohsin Atta, Department of Psychology, UOS</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4256DA-5B98-4C07-A48C-2FF758DFA7FA}" type="datetime1">
              <a:rPr lang="en-US" smtClean="0"/>
              <a:pPr/>
              <a:t>17-Jul-21</a:t>
            </a:fld>
            <a:endParaRPr lang="en-US" dirty="0"/>
          </a:p>
        </p:txBody>
      </p:sp>
      <p:sp>
        <p:nvSpPr>
          <p:cNvPr id="5" name="Footer Placeholder 4"/>
          <p:cNvSpPr>
            <a:spLocks noGrp="1"/>
          </p:cNvSpPr>
          <p:nvPr>
            <p:ph type="ftr" sz="quarter" idx="11"/>
          </p:nvPr>
        </p:nvSpPr>
        <p:spPr/>
        <p:txBody>
          <a:bodyPr/>
          <a:lstStyle/>
          <a:p>
            <a:r>
              <a:rPr lang="en-US" smtClean="0"/>
              <a:t>Prepared by Dr Mohsin Atta, Department of Psychology, UOS</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3BAE3EB-8B26-4B1E-88D8-DC9A73091226}" type="datetime1">
              <a:rPr lang="en-US" smtClean="0"/>
              <a:pPr/>
              <a:t>17-Jul-21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en-US" smtClean="0"/>
              <a:t>Prepared by Dr Mohsin Atta, Department of Psychology, UOS</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568141-DE07-4B1E-A5D7-B525BF9B09AC}" type="datetime1">
              <a:rPr lang="en-US" smtClean="0"/>
              <a:pPr/>
              <a:t>17-Jul-21</a:t>
            </a:fld>
            <a:endParaRPr lang="en-US" dirty="0"/>
          </a:p>
        </p:txBody>
      </p:sp>
      <p:sp>
        <p:nvSpPr>
          <p:cNvPr id="5" name="Footer Placeholder 4"/>
          <p:cNvSpPr>
            <a:spLocks noGrp="1"/>
          </p:cNvSpPr>
          <p:nvPr>
            <p:ph type="ftr" sz="quarter" idx="11"/>
          </p:nvPr>
        </p:nvSpPr>
        <p:spPr/>
        <p:txBody>
          <a:bodyPr/>
          <a:lstStyle/>
          <a:p>
            <a:r>
              <a:rPr lang="en-US" smtClean="0"/>
              <a:t>Prepared by Dr Mohsin Atta, Department of Psychology, UOS</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5C1B87-3FB2-466C-AA83-7D9990E1BC2E}" type="datetime1">
              <a:rPr lang="en-US" smtClean="0"/>
              <a:pPr/>
              <a:t>17-Jul-21</a:t>
            </a:fld>
            <a:endParaRPr lang="en-US" dirty="0"/>
          </a:p>
        </p:txBody>
      </p:sp>
      <p:sp>
        <p:nvSpPr>
          <p:cNvPr id="5" name="Footer Placeholder 4"/>
          <p:cNvSpPr>
            <a:spLocks noGrp="1"/>
          </p:cNvSpPr>
          <p:nvPr>
            <p:ph type="ftr" sz="quarter" idx="11"/>
          </p:nvPr>
        </p:nvSpPr>
        <p:spPr/>
        <p:txBody>
          <a:bodyPr/>
          <a:lstStyle/>
          <a:p>
            <a:r>
              <a:rPr lang="en-US" smtClean="0"/>
              <a:t>Prepared by Dr Mohsin Atta, Department of Psychology, UOS</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335DEE-717B-4D46-B33F-E934E75A3DC1}"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609F6F-0B60-4E07-B44C-E5BBBDAEC55A}" type="datetime1">
              <a:rPr lang="en-US" smtClean="0"/>
              <a:pPr/>
              <a:t>17-Jul-21</a:t>
            </a:fld>
            <a:endParaRPr lang="en-US" dirty="0"/>
          </a:p>
        </p:txBody>
      </p:sp>
      <p:sp>
        <p:nvSpPr>
          <p:cNvPr id="8" name="Footer Placeholder 7"/>
          <p:cNvSpPr>
            <a:spLocks noGrp="1"/>
          </p:cNvSpPr>
          <p:nvPr>
            <p:ph type="ftr" sz="quarter" idx="11"/>
          </p:nvPr>
        </p:nvSpPr>
        <p:spPr/>
        <p:txBody>
          <a:bodyPr/>
          <a:lstStyle/>
          <a:p>
            <a:r>
              <a:rPr lang="en-US" smtClean="0"/>
              <a:t>Prepared by Dr Mohsin Atta, Department of Psychology, UOS</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7C18F3-149B-4A27-A09D-4C3DF594E532}" type="datetime1">
              <a:rPr lang="en-US" smtClean="0"/>
              <a:pPr/>
              <a:t>17-Jul-21</a:t>
            </a:fld>
            <a:endParaRPr lang="en-US" dirty="0"/>
          </a:p>
        </p:txBody>
      </p:sp>
      <p:sp>
        <p:nvSpPr>
          <p:cNvPr id="4" name="Footer Placeholder 3"/>
          <p:cNvSpPr>
            <a:spLocks noGrp="1"/>
          </p:cNvSpPr>
          <p:nvPr>
            <p:ph type="ftr" sz="quarter" idx="11"/>
          </p:nvPr>
        </p:nvSpPr>
        <p:spPr/>
        <p:txBody>
          <a:bodyPr/>
          <a:lstStyle/>
          <a:p>
            <a:r>
              <a:rPr lang="en-US" smtClean="0"/>
              <a:t>Prepared by Dr Mohsin Atta, Department of Psychology, UOS</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9FD0CE3-4236-47E0-9485-6BA72DB692C2}" type="datetime1">
              <a:rPr lang="en-US" smtClean="0"/>
              <a:pPr/>
              <a:t>17-Jul-21</a:t>
            </a:fld>
            <a:endParaRPr lang="en-US" dirty="0"/>
          </a:p>
        </p:txBody>
      </p:sp>
      <p:sp>
        <p:nvSpPr>
          <p:cNvPr id="3" name="Footer Placeholder 2"/>
          <p:cNvSpPr>
            <a:spLocks noGrp="1"/>
          </p:cNvSpPr>
          <p:nvPr>
            <p:ph type="ftr" sz="quarter" idx="11"/>
          </p:nvPr>
        </p:nvSpPr>
        <p:spPr/>
        <p:txBody>
          <a:bodyPr/>
          <a:lstStyle/>
          <a:p>
            <a:r>
              <a:rPr lang="en-US" smtClean="0"/>
              <a:t>Prepared by Dr Mohsin Atta, Department of Psychology, UOS</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817560-05A6-41D4-9C9A-26B36F871367}"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6FEF38-D712-4DE1-890B-CD9460FE4560}" type="datetime1">
              <a:rPr lang="en-US" smtClean="0"/>
              <a:pPr/>
              <a:t>17-Jul-21</a:t>
            </a:fld>
            <a:endParaRPr lang="en-US" dirty="0"/>
          </a:p>
        </p:txBody>
      </p:sp>
      <p:sp>
        <p:nvSpPr>
          <p:cNvPr id="6" name="Footer Placeholder 5"/>
          <p:cNvSpPr>
            <a:spLocks noGrp="1"/>
          </p:cNvSpPr>
          <p:nvPr>
            <p:ph type="ftr" sz="quarter" idx="11"/>
          </p:nvPr>
        </p:nvSpPr>
        <p:spPr/>
        <p:txBody>
          <a:bodyPr/>
          <a:lstStyle/>
          <a:p>
            <a:r>
              <a:rPr lang="en-US" smtClean="0"/>
              <a:t>Prepared by Dr Mohsin Atta, Department of Psychology, UOS</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85D2AA-959C-42DB-8215-49B47758C380}" type="datetime1">
              <a:rPr lang="en-US" smtClean="0"/>
              <a:pPr/>
              <a:t>17-Jul-21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Prepared by Dr Mohsin Atta, Department of Psychology, UOS</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ransition spd="slow">
    <p:comb/>
  </p:transition>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ile:///F:\translation_and_validation_of_Rumination_Response_Scale_RRS-10_Roll_no_15,_11_and_04\Adopted-translation-process-combined-by-Beaton-et-al-2000-and-Brislin-1970.p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209" y="2723318"/>
            <a:ext cx="8689374" cy="1373070"/>
          </a:xfrm>
        </p:spPr>
        <p:txBody>
          <a:bodyPr/>
          <a:lstStyle/>
          <a:p>
            <a:pPr algn="ctr"/>
            <a:r>
              <a:rPr lang="en-US" dirty="0" smtClean="0"/>
              <a:t>Translation and Adaptation of Scales</a:t>
            </a:r>
            <a:endParaRPr lang="en-US" dirty="0"/>
          </a:p>
        </p:txBody>
      </p:sp>
      <p:sp>
        <p:nvSpPr>
          <p:cNvPr id="3" name="Subtitle 2"/>
          <p:cNvSpPr>
            <a:spLocks noGrp="1"/>
          </p:cNvSpPr>
          <p:nvPr>
            <p:ph type="subTitle" idx="1"/>
          </p:nvPr>
        </p:nvSpPr>
        <p:spPr/>
        <p:txBody>
          <a:bodyPr>
            <a:normAutofit/>
          </a:bodyPr>
          <a:lstStyle/>
          <a:p>
            <a:pPr algn="ct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 xmlns:p14="http://schemas.microsoft.com/office/powerpoint/2010/main" val="2763158459"/>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Expert panel</a:t>
            </a:r>
            <a:endParaRPr lang="en-US" dirty="0"/>
          </a:p>
        </p:txBody>
      </p:sp>
      <p:sp>
        <p:nvSpPr>
          <p:cNvPr id="3" name="Content Placeholder 2"/>
          <p:cNvSpPr>
            <a:spLocks noGrp="1"/>
          </p:cNvSpPr>
          <p:nvPr>
            <p:ph idx="1"/>
          </p:nvPr>
        </p:nvSpPr>
        <p:spPr>
          <a:xfrm>
            <a:off x="680320" y="2026226"/>
            <a:ext cx="9613861" cy="4831773"/>
          </a:xfrm>
        </p:spPr>
        <p:txBody>
          <a:bodyPr>
            <a:normAutofit/>
          </a:bodyPr>
          <a:lstStyle/>
          <a:p>
            <a:pPr lvl="0"/>
            <a:r>
              <a:rPr lang="en-US" dirty="0"/>
              <a:t>A bilingual (in English and the target language for translation) expert panel should be convened by </a:t>
            </a:r>
            <a:r>
              <a:rPr lang="en-US" dirty="0" smtClean="0"/>
              <a:t>the researcher.</a:t>
            </a:r>
          </a:p>
          <a:p>
            <a:pPr lvl="0"/>
            <a:r>
              <a:rPr lang="en-US" dirty="0" smtClean="0"/>
              <a:t>The </a:t>
            </a:r>
            <a:r>
              <a:rPr lang="en-US" dirty="0"/>
              <a:t>goal in this step is to identify and resolve the inadequate expressions/concepts of the translation, as well as any discrepancies between the forward translation and the existing or comparable previous versions of the questions if any. </a:t>
            </a:r>
            <a:endParaRPr lang="en-US" dirty="0" smtClean="0"/>
          </a:p>
          <a:p>
            <a:pPr lvl="0"/>
            <a:r>
              <a:rPr lang="en-US" dirty="0" smtClean="0"/>
              <a:t>The </a:t>
            </a:r>
            <a:r>
              <a:rPr lang="en-US" dirty="0"/>
              <a:t>expert panel may question some words or expressions and suggest alternatives. </a:t>
            </a:r>
            <a:endParaRPr lang="en-US" dirty="0" smtClean="0"/>
          </a:p>
          <a:p>
            <a:pPr lvl="0"/>
            <a:r>
              <a:rPr lang="en-US" dirty="0"/>
              <a:t>Experts should be given any materials that can help them to be consistent with previous </a:t>
            </a:r>
            <a:r>
              <a:rPr lang="en-US" dirty="0" smtClean="0"/>
              <a:t>translations. </a:t>
            </a:r>
          </a:p>
          <a:p>
            <a:pPr lvl="0"/>
            <a:r>
              <a:rPr lang="en-US" dirty="0"/>
              <a:t>The result of this process will produce a complete translated version of the questionnaire.</a:t>
            </a:r>
          </a:p>
        </p:txBody>
      </p:sp>
      <p:sp>
        <p:nvSpPr>
          <p:cNvPr id="5" name="Slide Number Placeholder 4"/>
          <p:cNvSpPr>
            <a:spLocks noGrp="1"/>
          </p:cNvSpPr>
          <p:nvPr>
            <p:ph type="sldNum" sz="quarter" idx="12"/>
          </p:nvPr>
        </p:nvSpPr>
        <p:spPr/>
        <p:txBody>
          <a:bodyPr/>
          <a:lstStyle/>
          <a:p>
            <a:fld id="{6D22F896-40B5-4ADD-8801-0D06FADFA095}" type="slidenum">
              <a:rPr lang="en-US" smtClean="0"/>
              <a:pPr/>
              <a:t>10</a:t>
            </a:fld>
            <a:endParaRPr lang="en-US" dirty="0"/>
          </a:p>
        </p:txBody>
      </p:sp>
    </p:spTree>
    <p:extLst>
      <p:ext uri="{BB962C8B-B14F-4D97-AF65-F5344CB8AC3E}">
        <p14:creationId xmlns="" xmlns:p14="http://schemas.microsoft.com/office/powerpoint/2010/main" val="573075503"/>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Back-translation</a:t>
            </a:r>
            <a:endParaRPr lang="en-US" dirty="0"/>
          </a:p>
        </p:txBody>
      </p:sp>
      <p:sp>
        <p:nvSpPr>
          <p:cNvPr id="3" name="Content Placeholder 2"/>
          <p:cNvSpPr>
            <a:spLocks noGrp="1"/>
          </p:cNvSpPr>
          <p:nvPr>
            <p:ph idx="1"/>
          </p:nvPr>
        </p:nvSpPr>
        <p:spPr>
          <a:xfrm>
            <a:off x="680321" y="1984664"/>
            <a:ext cx="9613861" cy="3951525"/>
          </a:xfrm>
        </p:spPr>
        <p:txBody>
          <a:bodyPr/>
          <a:lstStyle/>
          <a:p>
            <a:r>
              <a:rPr lang="en-US" dirty="0"/>
              <a:t>Using the same approach as that outlined in the first step, the instrument will then be translated back to English by an independent translator, whose mother tongue is English and who has no knowledge of the questionnaire. </a:t>
            </a:r>
            <a:endParaRPr lang="en-US" dirty="0" smtClean="0"/>
          </a:p>
          <a:p>
            <a:r>
              <a:rPr lang="en-US" dirty="0"/>
              <a:t>As in the initial translation, emphasis in the back-translation should be on conceptual and cultural equivalence and not linguistic equivalence. </a:t>
            </a:r>
            <a:endParaRPr lang="en-US" dirty="0" smtClean="0"/>
          </a:p>
          <a:p>
            <a:r>
              <a:rPr lang="en-US" dirty="0"/>
              <a:t>Particularly problematic words or phrases that do not completely capture the concept addressed by the original item should be brought to the attention of </a:t>
            </a:r>
            <a:r>
              <a:rPr lang="en-US" dirty="0" smtClean="0"/>
              <a:t>researcher.</a:t>
            </a:r>
            <a:endParaRPr lang="en-US" dirty="0"/>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11</a:t>
            </a:fld>
            <a:endParaRPr lang="en-US" dirty="0"/>
          </a:p>
        </p:txBody>
      </p:sp>
    </p:spTree>
    <p:extLst>
      <p:ext uri="{BB962C8B-B14F-4D97-AF65-F5344CB8AC3E}">
        <p14:creationId xmlns="" xmlns:p14="http://schemas.microsoft.com/office/powerpoint/2010/main" val="3202062065"/>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Pre-testing and cognitive interviewing</a:t>
            </a:r>
            <a:endParaRPr lang="en-US" dirty="0"/>
          </a:p>
        </p:txBody>
      </p:sp>
      <p:sp>
        <p:nvSpPr>
          <p:cNvPr id="3" name="Content Placeholder 2"/>
          <p:cNvSpPr>
            <a:spLocks noGrp="1"/>
          </p:cNvSpPr>
          <p:nvPr>
            <p:ph idx="1"/>
          </p:nvPr>
        </p:nvSpPr>
        <p:spPr>
          <a:xfrm>
            <a:off x="680321" y="1974273"/>
            <a:ext cx="9613861" cy="5330536"/>
          </a:xfrm>
        </p:spPr>
        <p:txBody>
          <a:bodyPr>
            <a:normAutofit/>
          </a:bodyPr>
          <a:lstStyle/>
          <a:p>
            <a:r>
              <a:rPr lang="en-US" dirty="0"/>
              <a:t>It is necessary to pre-test the instrument on the target </a:t>
            </a:r>
            <a:r>
              <a:rPr lang="en-US" dirty="0" smtClean="0"/>
              <a:t>population using </a:t>
            </a:r>
            <a:r>
              <a:rPr lang="en-US" dirty="0"/>
              <a:t>the methodologies outlined </a:t>
            </a:r>
            <a:r>
              <a:rPr lang="en-US" dirty="0" smtClean="0"/>
              <a:t>below:</a:t>
            </a:r>
          </a:p>
          <a:p>
            <a:pPr lvl="0"/>
            <a:r>
              <a:rPr lang="en-US" dirty="0"/>
              <a:t>Pre-test respondents should include individuals representative of those who will be administered the questionnaire. </a:t>
            </a:r>
            <a:endParaRPr lang="en-US" dirty="0" smtClean="0"/>
          </a:p>
          <a:p>
            <a:pPr lvl="0"/>
            <a:r>
              <a:rPr lang="en-US" dirty="0" smtClean="0"/>
              <a:t>Pre-test </a:t>
            </a:r>
            <a:r>
              <a:rPr lang="en-US" dirty="0"/>
              <a:t>respondents should number 10 minimum for each section. </a:t>
            </a:r>
            <a:endParaRPr lang="en-US" dirty="0" smtClean="0"/>
          </a:p>
          <a:p>
            <a:pPr lvl="0"/>
            <a:r>
              <a:rPr lang="en-US" dirty="0" smtClean="0"/>
              <a:t>Pre-test </a:t>
            </a:r>
            <a:r>
              <a:rPr lang="en-US" dirty="0"/>
              <a:t>respondents should be administered the instrument and be systematically debriefed. This debriefing should ask respondents what they thought the question was asking, whether they could repeat the question in their own words, what came to their mind when they heard a particular phrase or term. It should also ask them to explain how they choose their </a:t>
            </a:r>
            <a:r>
              <a:rPr lang="en-US" dirty="0" smtClean="0"/>
              <a:t>answer.</a:t>
            </a:r>
          </a:p>
          <a:p>
            <a:pPr lvl="0"/>
            <a:r>
              <a:rPr lang="en-US" dirty="0" smtClean="0"/>
              <a:t>These </a:t>
            </a:r>
            <a:r>
              <a:rPr lang="en-US" dirty="0"/>
              <a:t>questions should be repeated for each item</a:t>
            </a:r>
            <a:r>
              <a:rPr lang="en-US" dirty="0" smtClean="0"/>
              <a:t>. 		</a:t>
            </a:r>
            <a:r>
              <a:rPr lang="en-US" dirty="0" smtClean="0">
                <a:solidFill>
                  <a:srgbClr val="FF0000"/>
                </a:solidFill>
              </a:rPr>
              <a:t>Cont</a:t>
            </a:r>
            <a:r>
              <a:rPr lang="en-US" dirty="0">
                <a:solidFill>
                  <a:srgbClr val="FF0000"/>
                </a:solidFill>
              </a:rPr>
              <a:t>..</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12</a:t>
            </a:fld>
            <a:endParaRPr lang="en-US" dirty="0"/>
          </a:p>
        </p:txBody>
      </p:sp>
    </p:spTree>
    <p:extLst>
      <p:ext uri="{BB962C8B-B14F-4D97-AF65-F5344CB8AC3E}">
        <p14:creationId xmlns="" xmlns:p14="http://schemas.microsoft.com/office/powerpoint/2010/main" val="948884449"/>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1995054"/>
            <a:ext cx="9613861" cy="4862945"/>
          </a:xfrm>
        </p:spPr>
        <p:txBody>
          <a:bodyPr>
            <a:normAutofit lnSpcReduction="10000"/>
          </a:bodyPr>
          <a:lstStyle/>
          <a:p>
            <a:pPr lvl="0"/>
            <a:r>
              <a:rPr lang="en-US" dirty="0"/>
              <a:t>The answers to these questions should be compared to the respondent’s actual responses to the instrument for consistency.</a:t>
            </a:r>
          </a:p>
          <a:p>
            <a:pPr lvl="0"/>
            <a:r>
              <a:rPr lang="en-US" dirty="0"/>
              <a:t>Respondents should also be asked about any word they did not understand as well as any word or expression that they found unacceptable or offensive.</a:t>
            </a:r>
          </a:p>
          <a:p>
            <a:pPr lvl="0"/>
            <a:r>
              <a:rPr lang="en-US" dirty="0"/>
              <a:t>Finally, when alternative words or expressions exist for one item or expression, the pre-test respondent should be asked to choose which of the alternatives conforms better to their usual language.</a:t>
            </a:r>
          </a:p>
          <a:p>
            <a:pPr lvl="0"/>
            <a:r>
              <a:rPr lang="en-US" dirty="0"/>
              <a:t>This information is best accomplished by in-depth personal interviews although the organization of a focus group may be an alternative.</a:t>
            </a:r>
          </a:p>
          <a:p>
            <a:r>
              <a:rPr lang="en-US" dirty="0"/>
              <a:t>A written report of the pre-testing exercise, together with selected information regarding the participating individuals should also be provided.</a:t>
            </a:r>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13</a:t>
            </a:fld>
            <a:endParaRPr lang="en-US" dirty="0"/>
          </a:p>
        </p:txBody>
      </p:sp>
    </p:spTree>
    <p:extLst>
      <p:ext uri="{BB962C8B-B14F-4D97-AF65-F5344CB8AC3E}">
        <p14:creationId xmlns="" xmlns:p14="http://schemas.microsoft.com/office/powerpoint/2010/main" val="234899391"/>
      </p:ext>
    </p:extLst>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Final </a:t>
            </a:r>
            <a:r>
              <a:rPr lang="en-US" b="1" dirty="0" smtClean="0"/>
              <a:t>version</a:t>
            </a:r>
            <a:endParaRPr lang="en-US" dirty="0"/>
          </a:p>
        </p:txBody>
      </p:sp>
      <p:sp>
        <p:nvSpPr>
          <p:cNvPr id="3" name="Content Placeholder 2"/>
          <p:cNvSpPr>
            <a:spLocks noGrp="1"/>
          </p:cNvSpPr>
          <p:nvPr>
            <p:ph idx="1"/>
          </p:nvPr>
        </p:nvSpPr>
        <p:spPr>
          <a:xfrm>
            <a:off x="467591" y="1974272"/>
            <a:ext cx="10110354" cy="4769427"/>
          </a:xfrm>
        </p:spPr>
        <p:txBody>
          <a:bodyPr>
            <a:normAutofit/>
          </a:bodyPr>
          <a:lstStyle/>
          <a:p>
            <a:r>
              <a:rPr lang="en-US" dirty="0"/>
              <a:t>The final version of the instrument in the target language should be the result of all the iterations described above</a:t>
            </a:r>
            <a:r>
              <a:rPr lang="en-US" dirty="0" smtClean="0"/>
              <a:t>.</a:t>
            </a:r>
          </a:p>
          <a:p>
            <a:r>
              <a:rPr lang="en-US" sz="2800" b="1" dirty="0"/>
              <a:t>6. Documentation</a:t>
            </a:r>
            <a:endParaRPr lang="en-US" sz="2800" dirty="0"/>
          </a:p>
          <a:p>
            <a:r>
              <a:rPr lang="en-US" dirty="0"/>
              <a:t>All the cultural adaptation procedures should be traceable through the appropriate documents. These include, at the least:</a:t>
            </a:r>
          </a:p>
          <a:p>
            <a:pPr lvl="0"/>
            <a:r>
              <a:rPr lang="en-US" dirty="0"/>
              <a:t>initial forward version;</a:t>
            </a:r>
          </a:p>
          <a:p>
            <a:pPr lvl="0"/>
            <a:r>
              <a:rPr lang="en-US" dirty="0"/>
              <a:t>a summary of recommendations by the expert panel;</a:t>
            </a:r>
          </a:p>
          <a:p>
            <a:pPr lvl="0"/>
            <a:r>
              <a:rPr lang="en-US" dirty="0"/>
              <a:t>the back-translation;</a:t>
            </a:r>
          </a:p>
          <a:p>
            <a:pPr lvl="0"/>
            <a:r>
              <a:rPr lang="en-US" dirty="0"/>
              <a:t>a summary of problems found during the pre-testing of the instrument and the modifications proposed; and</a:t>
            </a:r>
          </a:p>
          <a:p>
            <a:pPr lvl="0"/>
            <a:r>
              <a:rPr lang="en-US" dirty="0"/>
              <a:t>the final version</a:t>
            </a:r>
            <a:r>
              <a:rPr lang="en-US" dirty="0" smtClean="0"/>
              <a:t>.							</a:t>
            </a:r>
            <a:r>
              <a:rPr lang="en-US" dirty="0"/>
              <a:t> </a:t>
            </a:r>
            <a:r>
              <a:rPr lang="en-US" dirty="0" smtClean="0"/>
              <a:t>    </a:t>
            </a:r>
            <a:r>
              <a:rPr lang="en-US" dirty="0" smtClean="0">
                <a:solidFill>
                  <a:srgbClr val="FF0000"/>
                </a:solidFill>
              </a:rPr>
              <a:t>Cont</a:t>
            </a:r>
            <a:r>
              <a:rPr lang="en-US" dirty="0">
                <a:solidFill>
                  <a:srgbClr val="FF0000"/>
                </a:solidFill>
              </a:rPr>
              <a: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14</a:t>
            </a:fld>
            <a:endParaRPr lang="en-US" dirty="0"/>
          </a:p>
        </p:txBody>
      </p:sp>
    </p:spTree>
    <p:extLst>
      <p:ext uri="{BB962C8B-B14F-4D97-AF65-F5344CB8AC3E}">
        <p14:creationId xmlns="" xmlns:p14="http://schemas.microsoft.com/office/powerpoint/2010/main" val="1695440579"/>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p:txBody>
          <a:bodyPr/>
          <a:lstStyle/>
          <a:p>
            <a:r>
              <a:rPr lang="en-US" dirty="0"/>
              <a:t>It is also necessary to describe the samples used in this process (i.e. the composition of the expert panel and the pre-test respondent samples). </a:t>
            </a:r>
            <a:endParaRPr lang="en-US" dirty="0" smtClean="0"/>
          </a:p>
          <a:p>
            <a:r>
              <a:rPr lang="en-US" dirty="0" smtClean="0"/>
              <a:t>For </a:t>
            </a:r>
            <a:r>
              <a:rPr lang="en-US" dirty="0"/>
              <a:t>the latter, the number of individuals as well as their basic characteristics should be described, as appropriate.</a:t>
            </a:r>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15</a:t>
            </a:fld>
            <a:endParaRPr lang="en-US" dirty="0"/>
          </a:p>
        </p:txBody>
      </p:sp>
    </p:spTree>
    <p:extLst>
      <p:ext uri="{BB962C8B-B14F-4D97-AF65-F5344CB8AC3E}">
        <p14:creationId xmlns="" xmlns:p14="http://schemas.microsoft.com/office/powerpoint/2010/main" val="880249160"/>
      </p:ext>
    </p:extLst>
  </p:cSld>
  <p:clrMapOvr>
    <a:masterClrMapping/>
  </p:clrMapOvr>
  <p:transition spd="slow">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40000"/>
                    <a:lumOff val="60000"/>
                  </a:schemeClr>
                </a:solidFill>
              </a:rPr>
              <a:t>Translation </a:t>
            </a:r>
            <a:r>
              <a:rPr lang="en-US" dirty="0">
                <a:solidFill>
                  <a:schemeClr val="accent4">
                    <a:lumMod val="40000"/>
                    <a:lumOff val="60000"/>
                  </a:schemeClr>
                </a:solidFill>
              </a:rPr>
              <a:t>Guidelines </a:t>
            </a:r>
            <a:br>
              <a:rPr lang="en-US" dirty="0">
                <a:solidFill>
                  <a:schemeClr val="accent4">
                    <a:lumMod val="40000"/>
                    <a:lumOff val="60000"/>
                  </a:schemeClr>
                </a:solidFill>
              </a:rPr>
            </a:br>
            <a:r>
              <a:rPr lang="en-US" sz="2000" dirty="0" smtClean="0">
                <a:solidFill>
                  <a:schemeClr val="accent4">
                    <a:lumMod val="40000"/>
                    <a:lumOff val="60000"/>
                  </a:schemeClr>
                </a:solidFill>
              </a:rPr>
              <a:t>(</a:t>
            </a:r>
            <a:r>
              <a:rPr lang="en-US" sz="1800" dirty="0">
                <a:solidFill>
                  <a:schemeClr val="accent4">
                    <a:lumMod val="40000"/>
                    <a:lumOff val="60000"/>
                  </a:schemeClr>
                </a:solidFill>
              </a:rPr>
              <a:t>CP </a:t>
            </a:r>
            <a:r>
              <a:rPr lang="en-US" sz="1800" dirty="0" smtClean="0">
                <a:solidFill>
                  <a:schemeClr val="accent4">
                    <a:lumMod val="40000"/>
                    <a:lumOff val="60000"/>
                  </a:schemeClr>
                </a:solidFill>
              </a:rPr>
              <a:t>QOL-Child: </a:t>
            </a:r>
            <a:r>
              <a:rPr lang="en-US" sz="2000" dirty="0" smtClean="0">
                <a:solidFill>
                  <a:schemeClr val="accent4">
                    <a:lumMod val="40000"/>
                    <a:lumOff val="60000"/>
                  </a:schemeClr>
                </a:solidFill>
              </a:rPr>
              <a:t>Waters</a:t>
            </a:r>
            <a:r>
              <a:rPr lang="en-US" sz="2000" dirty="0">
                <a:solidFill>
                  <a:schemeClr val="accent4">
                    <a:lumMod val="40000"/>
                    <a:lumOff val="60000"/>
                  </a:schemeClr>
                </a:solidFill>
              </a:rPr>
              <a:t>, Davis, Boyd, </a:t>
            </a:r>
            <a:r>
              <a:rPr lang="en-US" sz="2000" dirty="0" err="1">
                <a:solidFill>
                  <a:schemeClr val="accent4">
                    <a:lumMod val="40000"/>
                    <a:lumOff val="60000"/>
                  </a:schemeClr>
                </a:solidFill>
              </a:rPr>
              <a:t>Reddihough</a:t>
            </a:r>
            <a:r>
              <a:rPr lang="en-US" sz="2000" dirty="0">
                <a:solidFill>
                  <a:schemeClr val="accent4">
                    <a:lumMod val="40000"/>
                    <a:lumOff val="60000"/>
                  </a:schemeClr>
                </a:solidFill>
              </a:rPr>
              <a:t>, Mackinnon, </a:t>
            </a:r>
            <a:r>
              <a:rPr lang="en-US" sz="2000" dirty="0" smtClean="0">
                <a:solidFill>
                  <a:schemeClr val="accent4">
                    <a:lumMod val="40000"/>
                    <a:lumOff val="60000"/>
                  </a:schemeClr>
                </a:solidFill>
              </a:rPr>
              <a:t>Graham, Lo</a:t>
            </a:r>
            <a:r>
              <a:rPr lang="en-US" sz="2000" dirty="0">
                <a:solidFill>
                  <a:schemeClr val="accent4">
                    <a:lumMod val="40000"/>
                    <a:lumOff val="60000"/>
                  </a:schemeClr>
                </a:solidFill>
              </a:rPr>
              <a:t>, Wolfe, Stevenson, Bjornson, Blair &amp; Ravens-</a:t>
            </a:r>
            <a:r>
              <a:rPr lang="en-US" sz="2000" dirty="0" err="1">
                <a:solidFill>
                  <a:schemeClr val="accent4">
                    <a:lumMod val="40000"/>
                    <a:lumOff val="60000"/>
                  </a:schemeClr>
                </a:solidFill>
              </a:rPr>
              <a:t>Sieberer</a:t>
            </a:r>
            <a:r>
              <a:rPr lang="en-US" sz="2000" dirty="0">
                <a:solidFill>
                  <a:schemeClr val="accent4">
                    <a:lumMod val="40000"/>
                    <a:lumOff val="60000"/>
                  </a:schemeClr>
                </a:solidFill>
              </a:rPr>
              <a:t>, </a:t>
            </a:r>
            <a:r>
              <a:rPr lang="en-US" sz="2000" dirty="0" smtClean="0">
                <a:solidFill>
                  <a:schemeClr val="accent4">
                    <a:lumMod val="40000"/>
                    <a:lumOff val="60000"/>
                  </a:schemeClr>
                </a:solidFill>
              </a:rPr>
              <a:t>2006)</a:t>
            </a:r>
            <a:endParaRPr lang="en-US" sz="2000" dirty="0">
              <a:solidFill>
                <a:schemeClr val="accent4">
                  <a:lumMod val="40000"/>
                  <a:lumOff val="60000"/>
                </a:schemeClr>
              </a:solidFill>
            </a:endParaRPr>
          </a:p>
        </p:txBody>
      </p:sp>
      <p:sp>
        <p:nvSpPr>
          <p:cNvPr id="3" name="Content Placeholder 2"/>
          <p:cNvSpPr>
            <a:spLocks noGrp="1"/>
          </p:cNvSpPr>
          <p:nvPr>
            <p:ph idx="1"/>
          </p:nvPr>
        </p:nvSpPr>
        <p:spPr>
          <a:xfrm>
            <a:off x="680321" y="1974272"/>
            <a:ext cx="9613861" cy="4727863"/>
          </a:xfrm>
        </p:spPr>
        <p:txBody>
          <a:bodyPr>
            <a:normAutofit fontScale="92500" lnSpcReduction="20000"/>
          </a:bodyPr>
          <a:lstStyle/>
          <a:p>
            <a:r>
              <a:rPr lang="en-US" dirty="0"/>
              <a:t>These translation guidelines have been developed based on </a:t>
            </a:r>
            <a:r>
              <a:rPr lang="en-US" dirty="0" err="1"/>
              <a:t>standardised</a:t>
            </a:r>
            <a:r>
              <a:rPr lang="en-US" dirty="0"/>
              <a:t> </a:t>
            </a:r>
            <a:r>
              <a:rPr lang="en-US" dirty="0" smtClean="0"/>
              <a:t>processes being </a:t>
            </a:r>
            <a:r>
              <a:rPr lang="en-US" dirty="0"/>
              <a:t>employed for comparable international measures</a:t>
            </a:r>
            <a:r>
              <a:rPr lang="en-US" dirty="0" smtClean="0"/>
              <a:t>.</a:t>
            </a:r>
          </a:p>
          <a:p>
            <a:r>
              <a:rPr lang="en-US" dirty="0"/>
              <a:t>The following references were employed.</a:t>
            </a:r>
          </a:p>
          <a:p>
            <a:r>
              <a:rPr lang="en-US" dirty="0"/>
              <a:t>The MAPI Linguistic Validation Process </a:t>
            </a:r>
            <a:endParaRPr lang="en-US" dirty="0" smtClean="0"/>
          </a:p>
          <a:p>
            <a:r>
              <a:rPr lang="en-US" dirty="0" smtClean="0"/>
              <a:t>Ulrike </a:t>
            </a:r>
            <a:r>
              <a:rPr lang="en-US" dirty="0"/>
              <a:t>Ravens-</a:t>
            </a:r>
            <a:r>
              <a:rPr lang="en-US" dirty="0" err="1"/>
              <a:t>Sieberer</a:t>
            </a:r>
            <a:r>
              <a:rPr lang="en-US" dirty="0"/>
              <a:t> and Eva </a:t>
            </a:r>
            <a:r>
              <a:rPr lang="en-US" dirty="0" err="1"/>
              <a:t>Noack</a:t>
            </a:r>
            <a:r>
              <a:rPr lang="en-US" dirty="0"/>
              <a:t> 1996: The Translation of the English Colorectal</a:t>
            </a:r>
          </a:p>
          <a:p>
            <a:r>
              <a:rPr lang="en-US" dirty="0"/>
              <a:t>Cancer Module into German; EORTC Study Group on Quality of Life.</a:t>
            </a:r>
          </a:p>
          <a:p>
            <a:r>
              <a:rPr lang="en-US" dirty="0"/>
              <a:t>Report from the EUROHIS Mid-Term Review, 2-4 Nov. 2000, WHO Regional</a:t>
            </a:r>
          </a:p>
          <a:p>
            <a:r>
              <a:rPr lang="en-US" dirty="0"/>
              <a:t>Office for Europe, Copenhagen</a:t>
            </a:r>
          </a:p>
          <a:p>
            <a:r>
              <a:rPr lang="en-US" dirty="0"/>
              <a:t>MOS Translation Criteria, Medical Outcomes Trust, July 1997 BULLETIN</a:t>
            </a:r>
            <a:r>
              <a:rPr lang="en-US" dirty="0" smtClean="0"/>
              <a:t>;</a:t>
            </a:r>
            <a:endParaRPr lang="en-US" dirty="0"/>
          </a:p>
          <a:p>
            <a:r>
              <a:rPr lang="en-US" dirty="0"/>
              <a:t>The International Quality of Life Assessment (IQOLA) Project</a:t>
            </a:r>
          </a:p>
          <a:p>
            <a:r>
              <a:rPr lang="en-US" dirty="0" smtClean="0"/>
              <a:t>The </a:t>
            </a:r>
            <a:r>
              <a:rPr lang="en-US" dirty="0"/>
              <a:t>World Health </a:t>
            </a:r>
            <a:r>
              <a:rPr lang="en-US" dirty="0" err="1"/>
              <a:t>Organisation</a:t>
            </a:r>
            <a:r>
              <a:rPr lang="en-US" dirty="0"/>
              <a:t> Process of Translation and Adaptation of</a:t>
            </a:r>
          </a:p>
          <a:p>
            <a:r>
              <a:rPr lang="en-US" dirty="0"/>
              <a:t>Instruments</a:t>
            </a:r>
          </a:p>
        </p:txBody>
      </p:sp>
      <p:sp>
        <p:nvSpPr>
          <p:cNvPr id="5" name="Slide Number Placeholder 4"/>
          <p:cNvSpPr>
            <a:spLocks noGrp="1"/>
          </p:cNvSpPr>
          <p:nvPr>
            <p:ph type="sldNum" sz="quarter" idx="12"/>
          </p:nvPr>
        </p:nvSpPr>
        <p:spPr/>
        <p:txBody>
          <a:bodyPr/>
          <a:lstStyle/>
          <a:p>
            <a:fld id="{6D22F896-40B5-4ADD-8801-0D06FADFA095}" type="slidenum">
              <a:rPr lang="en-US" smtClean="0"/>
              <a:pPr/>
              <a:t>16</a:t>
            </a:fld>
            <a:endParaRPr lang="en-US" dirty="0"/>
          </a:p>
        </p:txBody>
      </p:sp>
    </p:spTree>
    <p:extLst>
      <p:ext uri="{BB962C8B-B14F-4D97-AF65-F5344CB8AC3E}">
        <p14:creationId xmlns="" xmlns:p14="http://schemas.microsoft.com/office/powerpoint/2010/main" val="2453836804"/>
      </p:ext>
    </p:extLst>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40000"/>
                    <a:lumOff val="60000"/>
                  </a:schemeClr>
                </a:solidFill>
              </a:rPr>
              <a:t>Step 1: Forward Translation</a:t>
            </a:r>
            <a:endParaRPr lang="en-US" dirty="0">
              <a:solidFill>
                <a:schemeClr val="accent4">
                  <a:lumMod val="40000"/>
                  <a:lumOff val="60000"/>
                </a:schemeClr>
              </a:solidFill>
            </a:endParaRPr>
          </a:p>
        </p:txBody>
      </p:sp>
      <p:sp>
        <p:nvSpPr>
          <p:cNvPr id="3" name="Content Placeholder 2"/>
          <p:cNvSpPr>
            <a:spLocks noGrp="1"/>
          </p:cNvSpPr>
          <p:nvPr>
            <p:ph idx="1"/>
          </p:nvPr>
        </p:nvSpPr>
        <p:spPr>
          <a:xfrm>
            <a:off x="680321" y="1974273"/>
            <a:ext cx="9613861" cy="3961916"/>
          </a:xfrm>
        </p:spPr>
        <p:txBody>
          <a:bodyPr>
            <a:normAutofit/>
          </a:bodyPr>
          <a:lstStyle/>
          <a:p>
            <a:r>
              <a:rPr lang="en-US" b="1" dirty="0"/>
              <a:t>Two translators are to translate the </a:t>
            </a:r>
            <a:r>
              <a:rPr lang="en-US" b="1" dirty="0" smtClean="0"/>
              <a:t>questionnaire independently from </a:t>
            </a:r>
            <a:r>
              <a:rPr lang="en-US" b="1" dirty="0"/>
              <a:t>each other into the respective target language</a:t>
            </a:r>
            <a:r>
              <a:rPr lang="en-US" b="1" dirty="0" smtClean="0"/>
              <a:t>.</a:t>
            </a:r>
          </a:p>
          <a:p>
            <a:pPr marL="0" indent="0">
              <a:buNone/>
            </a:pPr>
            <a:r>
              <a:rPr lang="en-US" dirty="0" smtClean="0">
                <a:solidFill>
                  <a:schemeClr val="accent4">
                    <a:lumMod val="40000"/>
                    <a:lumOff val="60000"/>
                  </a:schemeClr>
                </a:solidFill>
              </a:rPr>
              <a:t>  The </a:t>
            </a:r>
            <a:r>
              <a:rPr lang="en-US" dirty="0">
                <a:solidFill>
                  <a:schemeClr val="accent4">
                    <a:lumMod val="40000"/>
                    <a:lumOff val="60000"/>
                  </a:schemeClr>
                </a:solidFill>
              </a:rPr>
              <a:t>translators need to have the following qualifications:</a:t>
            </a:r>
          </a:p>
          <a:p>
            <a:r>
              <a:rPr lang="en-US" dirty="0" smtClean="0"/>
              <a:t>Native </a:t>
            </a:r>
            <a:r>
              <a:rPr lang="en-US" dirty="0"/>
              <a:t>speakers of the respective target language;</a:t>
            </a:r>
          </a:p>
          <a:p>
            <a:r>
              <a:rPr lang="en-US" dirty="0" smtClean="0"/>
              <a:t>Knowledge </a:t>
            </a:r>
            <a:r>
              <a:rPr lang="en-US" dirty="0"/>
              <a:t>of both English and the target language;</a:t>
            </a:r>
          </a:p>
          <a:p>
            <a:r>
              <a:rPr lang="en-US" dirty="0" smtClean="0"/>
              <a:t>Familiarity </a:t>
            </a:r>
            <a:r>
              <a:rPr lang="en-US" dirty="0"/>
              <a:t>with the cultures, both of English speaking countries as well as of the </a:t>
            </a:r>
            <a:r>
              <a:rPr lang="en-US" dirty="0" smtClean="0"/>
              <a:t>target countries</a:t>
            </a:r>
            <a:r>
              <a:rPr lang="en-US" dirty="0"/>
              <a:t>;</a:t>
            </a:r>
          </a:p>
          <a:p>
            <a:r>
              <a:rPr lang="en-US" dirty="0" smtClean="0"/>
              <a:t>Experience </a:t>
            </a:r>
            <a:r>
              <a:rPr lang="en-US" dirty="0"/>
              <a:t>in test development</a:t>
            </a:r>
          </a:p>
        </p:txBody>
      </p:sp>
      <p:sp>
        <p:nvSpPr>
          <p:cNvPr id="5" name="Slide Number Placeholder 4"/>
          <p:cNvSpPr>
            <a:spLocks noGrp="1"/>
          </p:cNvSpPr>
          <p:nvPr>
            <p:ph type="sldNum" sz="quarter" idx="12"/>
          </p:nvPr>
        </p:nvSpPr>
        <p:spPr/>
        <p:txBody>
          <a:bodyPr/>
          <a:lstStyle/>
          <a:p>
            <a:fld id="{6D22F896-40B5-4ADD-8801-0D06FADFA095}" type="slidenum">
              <a:rPr lang="en-US" smtClean="0"/>
              <a:pPr/>
              <a:t>17</a:t>
            </a:fld>
            <a:endParaRPr lang="en-US" dirty="0"/>
          </a:p>
        </p:txBody>
      </p:sp>
    </p:spTree>
    <p:extLst>
      <p:ext uri="{BB962C8B-B14F-4D97-AF65-F5344CB8AC3E}">
        <p14:creationId xmlns="" xmlns:p14="http://schemas.microsoft.com/office/powerpoint/2010/main" val="3298755795"/>
      </p:ext>
    </p:extLst>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following guidelines may be given to the translators:</a:t>
            </a:r>
          </a:p>
        </p:txBody>
      </p:sp>
      <p:sp>
        <p:nvSpPr>
          <p:cNvPr id="3" name="Content Placeholder 2"/>
          <p:cNvSpPr>
            <a:spLocks noGrp="1"/>
          </p:cNvSpPr>
          <p:nvPr>
            <p:ph idx="1"/>
          </p:nvPr>
        </p:nvSpPr>
        <p:spPr>
          <a:xfrm>
            <a:off x="426027" y="1943100"/>
            <a:ext cx="9868155" cy="4665518"/>
          </a:xfrm>
        </p:spPr>
        <p:txBody>
          <a:bodyPr>
            <a:normAutofit fontScale="85000" lnSpcReduction="10000"/>
          </a:bodyPr>
          <a:lstStyle/>
          <a:p>
            <a:r>
              <a:rPr lang="en-US" dirty="0"/>
              <a:t>The translators should always focus on conceptual equivalence rather than on </a:t>
            </a:r>
            <a:r>
              <a:rPr lang="en-US" dirty="0" smtClean="0"/>
              <a:t>literal word-for-word </a:t>
            </a:r>
            <a:r>
              <a:rPr lang="en-US" dirty="0"/>
              <a:t>translation. </a:t>
            </a:r>
            <a:endParaRPr lang="en-US" dirty="0" smtClean="0"/>
          </a:p>
          <a:p>
            <a:r>
              <a:rPr lang="en-US" dirty="0" smtClean="0"/>
              <a:t>The </a:t>
            </a:r>
            <a:r>
              <a:rPr lang="en-US" dirty="0"/>
              <a:t>translators should always try to grasp the most </a:t>
            </a:r>
            <a:r>
              <a:rPr lang="en-US" dirty="0" smtClean="0"/>
              <a:t>relevant meanings </a:t>
            </a:r>
            <a:r>
              <a:rPr lang="en-US" dirty="0"/>
              <a:t>of the English terms and translate them accordingly.</a:t>
            </a:r>
          </a:p>
          <a:p>
            <a:r>
              <a:rPr lang="en-US" dirty="0" smtClean="0"/>
              <a:t>The </a:t>
            </a:r>
            <a:r>
              <a:rPr lang="en-US" dirty="0"/>
              <a:t>translators should try to be simple, clear and concise in their formulations </a:t>
            </a:r>
            <a:r>
              <a:rPr lang="en-US" dirty="0" smtClean="0"/>
              <a:t>– long sentences </a:t>
            </a:r>
            <a:r>
              <a:rPr lang="en-US" dirty="0"/>
              <a:t>with many clauses should be avoided.</a:t>
            </a:r>
          </a:p>
          <a:p>
            <a:r>
              <a:rPr lang="en-US" dirty="0" smtClean="0"/>
              <a:t>The </a:t>
            </a:r>
            <a:r>
              <a:rPr lang="en-US" dirty="0"/>
              <a:t>translators should take into account how the typical respondents (children and</a:t>
            </a:r>
          </a:p>
          <a:p>
            <a:r>
              <a:rPr lang="en-US" dirty="0"/>
              <a:t>parents) will understand the items.</a:t>
            </a:r>
          </a:p>
          <a:p>
            <a:r>
              <a:rPr lang="en-US" dirty="0" smtClean="0"/>
              <a:t>The </a:t>
            </a:r>
            <a:r>
              <a:rPr lang="en-US" dirty="0"/>
              <a:t>translators should take the age of the respondents into consideration and </a:t>
            </a:r>
            <a:r>
              <a:rPr lang="en-US" dirty="0" smtClean="0"/>
              <a:t>thus should </a:t>
            </a:r>
            <a:r>
              <a:rPr lang="en-US" dirty="0"/>
              <a:t>not use any jargon or terms that would be difficult to understand. </a:t>
            </a:r>
            <a:endParaRPr lang="en-US" dirty="0" smtClean="0"/>
          </a:p>
          <a:p>
            <a:r>
              <a:rPr lang="en-US" dirty="0" smtClean="0"/>
              <a:t>The</a:t>
            </a:r>
            <a:r>
              <a:rPr lang="en-US" dirty="0"/>
              <a:t> </a:t>
            </a:r>
            <a:r>
              <a:rPr lang="en-US" dirty="0" smtClean="0"/>
              <a:t>translation </a:t>
            </a:r>
            <a:r>
              <a:rPr lang="en-US" dirty="0"/>
              <a:t>has to be clear, simple and comprehensible. Double negatives should </a:t>
            </a:r>
            <a:r>
              <a:rPr lang="en-US" dirty="0" smtClean="0"/>
              <a:t>be avoided</a:t>
            </a:r>
            <a:r>
              <a:rPr lang="en-US" dirty="0"/>
              <a:t>.</a:t>
            </a:r>
          </a:p>
          <a:p>
            <a:r>
              <a:rPr lang="en-US" dirty="0"/>
              <a:t>The two forward translators provide two forward translations; </a:t>
            </a:r>
            <a:r>
              <a:rPr lang="en-US" dirty="0" smtClean="0"/>
              <a:t/>
            </a:r>
            <a:br>
              <a:rPr lang="en-US" dirty="0" smtClean="0"/>
            </a:br>
            <a:r>
              <a:rPr lang="en-US" dirty="0" smtClean="0"/>
              <a:t>Forward </a:t>
            </a:r>
            <a:r>
              <a:rPr lang="en-US" dirty="0"/>
              <a:t>Translation 1 </a:t>
            </a:r>
            <a:r>
              <a:rPr lang="en-US" dirty="0" smtClean="0"/>
              <a:t>and Forward </a:t>
            </a:r>
            <a:r>
              <a:rPr lang="en-US" dirty="0"/>
              <a:t>Translation 2.</a:t>
            </a:r>
          </a:p>
        </p:txBody>
      </p:sp>
      <p:sp>
        <p:nvSpPr>
          <p:cNvPr id="5" name="Slide Number Placeholder 4"/>
          <p:cNvSpPr>
            <a:spLocks noGrp="1"/>
          </p:cNvSpPr>
          <p:nvPr>
            <p:ph type="sldNum" sz="quarter" idx="12"/>
          </p:nvPr>
        </p:nvSpPr>
        <p:spPr/>
        <p:txBody>
          <a:bodyPr/>
          <a:lstStyle/>
          <a:p>
            <a:fld id="{6D22F896-40B5-4ADD-8801-0D06FADFA095}" type="slidenum">
              <a:rPr lang="en-US" smtClean="0"/>
              <a:pPr/>
              <a:t>18</a:t>
            </a:fld>
            <a:endParaRPr lang="en-US" dirty="0"/>
          </a:p>
        </p:txBody>
      </p:sp>
    </p:spTree>
    <p:extLst>
      <p:ext uri="{BB962C8B-B14F-4D97-AF65-F5344CB8AC3E}">
        <p14:creationId xmlns="" xmlns:p14="http://schemas.microsoft.com/office/powerpoint/2010/main" val="3369901491"/>
      </p:ext>
    </p:extLst>
  </p:cSld>
  <p:clrMapOvr>
    <a:masterClrMapping/>
  </p:clrMapOvr>
  <p:transition spd="slow">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2: Reconciliation of items</a:t>
            </a:r>
            <a:endParaRPr lang="en-US" dirty="0"/>
          </a:p>
        </p:txBody>
      </p:sp>
      <p:sp>
        <p:nvSpPr>
          <p:cNvPr id="3" name="Content Placeholder 2"/>
          <p:cNvSpPr>
            <a:spLocks noGrp="1"/>
          </p:cNvSpPr>
          <p:nvPr>
            <p:ph idx="1"/>
          </p:nvPr>
        </p:nvSpPr>
        <p:spPr>
          <a:xfrm>
            <a:off x="477983" y="1943100"/>
            <a:ext cx="9816200" cy="3993089"/>
          </a:xfrm>
        </p:spPr>
        <p:txBody>
          <a:bodyPr/>
          <a:lstStyle/>
          <a:p>
            <a:r>
              <a:rPr lang="en-US" dirty="0"/>
              <a:t>To reconcile the two independent forward versions a reconciliation meeting should </a:t>
            </a:r>
            <a:r>
              <a:rPr lang="en-US" dirty="0" smtClean="0"/>
              <a:t>be held</a:t>
            </a:r>
            <a:r>
              <a:rPr lang="en-US" dirty="0"/>
              <a:t>. </a:t>
            </a:r>
            <a:endParaRPr lang="en-US" dirty="0" smtClean="0"/>
          </a:p>
          <a:p>
            <a:r>
              <a:rPr lang="en-US" dirty="0" smtClean="0"/>
              <a:t>The </a:t>
            </a:r>
            <a:r>
              <a:rPr lang="en-US" dirty="0"/>
              <a:t>two translations should be compared and assessed in terms of </a:t>
            </a:r>
            <a:r>
              <a:rPr lang="en-US" dirty="0" smtClean="0"/>
              <a:t>their conceptual </a:t>
            </a:r>
            <a:r>
              <a:rPr lang="en-US" dirty="0"/>
              <a:t>equivalence, comprehensibility and clarity of speech relative to </a:t>
            </a:r>
            <a:r>
              <a:rPr lang="en-US" dirty="0" smtClean="0"/>
              <a:t>the English</a:t>
            </a:r>
          </a:p>
          <a:p>
            <a:r>
              <a:rPr lang="en-US" dirty="0"/>
              <a:t>Participants in the reconciliation procedure should document their assessments item </a:t>
            </a:r>
            <a:r>
              <a:rPr lang="en-US" dirty="0" err="1"/>
              <a:t>byitem</a:t>
            </a:r>
            <a:r>
              <a:rPr lang="en-US" dirty="0"/>
              <a:t>.</a:t>
            </a:r>
          </a:p>
          <a:p>
            <a:r>
              <a:rPr lang="en-US" dirty="0"/>
              <a:t>They should select the best translation or if neither is adequate suggest </a:t>
            </a:r>
            <a:r>
              <a:rPr lang="en-US" dirty="0" smtClean="0"/>
              <a:t>another translation.					</a:t>
            </a:r>
            <a:r>
              <a:rPr lang="en-US" dirty="0">
                <a:solidFill>
                  <a:srgbClr val="FF0000"/>
                </a:solidFill>
              </a:rPr>
              <a:t>Cont..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19</a:t>
            </a:fld>
            <a:endParaRPr lang="en-US" dirty="0"/>
          </a:p>
        </p:txBody>
      </p:sp>
    </p:spTree>
    <p:extLst>
      <p:ext uri="{BB962C8B-B14F-4D97-AF65-F5344CB8AC3E}">
        <p14:creationId xmlns="" xmlns:p14="http://schemas.microsoft.com/office/powerpoint/2010/main" val="483079508"/>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 Methods</a:t>
            </a:r>
            <a:endParaRPr lang="en-US" dirty="0"/>
          </a:p>
        </p:txBody>
      </p:sp>
      <p:sp>
        <p:nvSpPr>
          <p:cNvPr id="3" name="Content Placeholder 2"/>
          <p:cNvSpPr>
            <a:spLocks noGrp="1"/>
          </p:cNvSpPr>
          <p:nvPr>
            <p:ph idx="1"/>
          </p:nvPr>
        </p:nvSpPr>
        <p:spPr>
          <a:xfrm>
            <a:off x="207819" y="1953490"/>
            <a:ext cx="10162309" cy="4520045"/>
          </a:xfrm>
        </p:spPr>
        <p:txBody>
          <a:bodyPr/>
          <a:lstStyle/>
          <a:p>
            <a:r>
              <a:rPr lang="en-US" sz="2800" b="1" dirty="0">
                <a:solidFill>
                  <a:schemeClr val="accent4">
                    <a:lumMod val="40000"/>
                    <a:lumOff val="60000"/>
                  </a:schemeClr>
                </a:solidFill>
              </a:rPr>
              <a:t>Back translation</a:t>
            </a:r>
            <a:r>
              <a:rPr lang="en-US" b="1" i="1" dirty="0">
                <a:solidFill>
                  <a:schemeClr val="accent4">
                    <a:lumMod val="40000"/>
                    <a:lumOff val="60000"/>
                  </a:schemeClr>
                </a:solidFill>
              </a:rPr>
              <a:t>.</a:t>
            </a:r>
            <a:r>
              <a:rPr lang="en-US" i="1" dirty="0">
                <a:solidFill>
                  <a:schemeClr val="accent4">
                    <a:lumMod val="40000"/>
                    <a:lumOff val="60000"/>
                  </a:schemeClr>
                </a:solidFill>
              </a:rPr>
              <a:t> </a:t>
            </a:r>
            <a:r>
              <a:rPr lang="en-US" dirty="0"/>
              <a:t>Back-translation is a technique of translating an instrument from one language to another. </a:t>
            </a:r>
            <a:endParaRPr lang="en-US" dirty="0" smtClean="0"/>
          </a:p>
          <a:p>
            <a:r>
              <a:rPr lang="en-US" dirty="0" smtClean="0"/>
              <a:t>It </a:t>
            </a:r>
            <a:r>
              <a:rPr lang="en-US" dirty="0"/>
              <a:t>consists of three steps including translating the instrument by </a:t>
            </a:r>
            <a:r>
              <a:rPr lang="en-US" dirty="0" smtClean="0"/>
              <a:t>2-3 bilinguals </a:t>
            </a:r>
            <a:r>
              <a:rPr lang="en-US" dirty="0"/>
              <a:t>from source language into target </a:t>
            </a:r>
            <a:r>
              <a:rPr lang="en-US" dirty="0" smtClean="0"/>
              <a:t>language followed by review committee.</a:t>
            </a:r>
          </a:p>
          <a:p>
            <a:r>
              <a:rPr lang="en-US" dirty="0" smtClean="0"/>
              <a:t>2-3 </a:t>
            </a:r>
            <a:r>
              <a:rPr lang="en-US" dirty="0"/>
              <a:t>bilingual expert than translates this translated draft back into source language. </a:t>
            </a:r>
            <a:endParaRPr lang="en-US" dirty="0" smtClean="0"/>
          </a:p>
          <a:p>
            <a:r>
              <a:rPr lang="en-US" dirty="0" smtClean="0"/>
              <a:t>Both </a:t>
            </a:r>
            <a:r>
              <a:rPr lang="en-US" dirty="0"/>
              <a:t>the versions then are compared for differences. </a:t>
            </a:r>
            <a:endParaRPr lang="en-US" dirty="0" smtClean="0"/>
          </a:p>
          <a:p>
            <a:r>
              <a:rPr lang="en-US" dirty="0" smtClean="0"/>
              <a:t>If </a:t>
            </a:r>
            <a:r>
              <a:rPr lang="en-US" dirty="0"/>
              <a:t>there is a large amount of discrepancies between the two drafts, the process is started again from scratch. The process is repeated until both the versions are found equal </a:t>
            </a:r>
            <a:r>
              <a:rPr lang="en-US" dirty="0">
                <a:hlinkClick r:id="rId3" action="ppaction://hlinkfile"/>
              </a:rPr>
              <a:t>(</a:t>
            </a:r>
            <a:r>
              <a:rPr lang="en-US" dirty="0" err="1">
                <a:hlinkClick r:id="rId3" action="ppaction://hlinkfile"/>
              </a:rPr>
              <a:t>Brislin</a:t>
            </a:r>
            <a:r>
              <a:rPr lang="en-US" dirty="0">
                <a:hlinkClick r:id="rId3" action="ppaction://hlinkfile"/>
              </a:rPr>
              <a:t>, 1970). </a:t>
            </a:r>
            <a:endParaRPr lang="en-US" dirty="0"/>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2</a:t>
            </a:fld>
            <a:endParaRPr lang="en-US" dirty="0"/>
          </a:p>
        </p:txBody>
      </p:sp>
    </p:spTree>
    <p:extLst>
      <p:ext uri="{BB962C8B-B14F-4D97-AF65-F5344CB8AC3E}">
        <p14:creationId xmlns="" xmlns:p14="http://schemas.microsoft.com/office/powerpoint/2010/main" val="1829227814"/>
      </p:ext>
    </p:extLst>
  </p:cSld>
  <p:clrMapOvr>
    <a:masterClrMapping/>
  </p:clrMapOvr>
  <p:transition spd="slow">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1963882"/>
            <a:ext cx="9613861" cy="3972307"/>
          </a:xfrm>
        </p:spPr>
        <p:txBody>
          <a:bodyPr/>
          <a:lstStyle/>
          <a:p>
            <a:r>
              <a:rPr lang="en-US" dirty="0"/>
              <a:t>They should focus on differences in culture and linguistics which may </a:t>
            </a:r>
            <a:r>
              <a:rPr lang="en-US" dirty="0" smtClean="0"/>
              <a:t>cause difficulties </a:t>
            </a:r>
            <a:r>
              <a:rPr lang="en-US" dirty="0"/>
              <a:t>when transforming the English version into the target languages. </a:t>
            </a:r>
            <a:endParaRPr lang="en-US" dirty="0" smtClean="0"/>
          </a:p>
          <a:p>
            <a:r>
              <a:rPr lang="en-US" dirty="0" smtClean="0"/>
              <a:t>A reconciled version </a:t>
            </a:r>
            <a:r>
              <a:rPr lang="en-US" dirty="0"/>
              <a:t>is to be derived by means of a subsequent discussion between the participants.</a:t>
            </a:r>
          </a:p>
          <a:p>
            <a:r>
              <a:rPr lang="en-US" dirty="0">
                <a:solidFill>
                  <a:schemeClr val="accent4">
                    <a:lumMod val="40000"/>
                    <a:lumOff val="60000"/>
                  </a:schemeClr>
                </a:solidFill>
              </a:rPr>
              <a:t>The Reconciled Forward Translation consists of the best fitting translations of the items.</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20</a:t>
            </a:fld>
            <a:endParaRPr lang="en-US" dirty="0"/>
          </a:p>
        </p:txBody>
      </p:sp>
    </p:spTree>
    <p:extLst>
      <p:ext uri="{BB962C8B-B14F-4D97-AF65-F5344CB8AC3E}">
        <p14:creationId xmlns="" xmlns:p14="http://schemas.microsoft.com/office/powerpoint/2010/main" val="3563825460"/>
      </p:ext>
    </p:extLst>
  </p:cSld>
  <p:clrMapOvr>
    <a:masterClrMapping/>
  </p:clrMapOvr>
  <p:transition spd="slow">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3: Backward Translation</a:t>
            </a:r>
            <a:endParaRPr lang="en-US" dirty="0"/>
          </a:p>
        </p:txBody>
      </p:sp>
      <p:sp>
        <p:nvSpPr>
          <p:cNvPr id="3" name="Content Placeholder 2"/>
          <p:cNvSpPr>
            <a:spLocks noGrp="1"/>
          </p:cNvSpPr>
          <p:nvPr>
            <p:ph idx="1"/>
          </p:nvPr>
        </p:nvSpPr>
        <p:spPr>
          <a:xfrm>
            <a:off x="680321" y="1984664"/>
            <a:ext cx="9613861" cy="4457700"/>
          </a:xfrm>
        </p:spPr>
        <p:txBody>
          <a:bodyPr/>
          <a:lstStyle/>
          <a:p>
            <a:r>
              <a:rPr lang="en-US" dirty="0"/>
              <a:t>The Backward Translation is designed to assess the conceptual equivalence of </a:t>
            </a:r>
            <a:r>
              <a:rPr lang="en-US" dirty="0" smtClean="0"/>
              <a:t>the Reconciled </a:t>
            </a:r>
            <a:r>
              <a:rPr lang="en-US" dirty="0"/>
              <a:t>Forward Translation and the </a:t>
            </a:r>
            <a:r>
              <a:rPr lang="en-US" dirty="0" smtClean="0"/>
              <a:t>English version.</a:t>
            </a:r>
          </a:p>
          <a:p>
            <a:r>
              <a:rPr lang="en-US" dirty="0"/>
              <a:t>Backward Translation and the </a:t>
            </a:r>
            <a:r>
              <a:rPr lang="en-US" dirty="0" smtClean="0"/>
              <a:t>original scale </a:t>
            </a:r>
            <a:r>
              <a:rPr lang="en-US" dirty="0"/>
              <a:t>are supposed to be </a:t>
            </a:r>
            <a:r>
              <a:rPr lang="en-US" dirty="0" smtClean="0"/>
              <a:t>very similar</a:t>
            </a:r>
            <a:r>
              <a:rPr lang="en-US" dirty="0"/>
              <a:t>. If they are not, discrepancies can be identified and corrected</a:t>
            </a:r>
            <a:r>
              <a:rPr lang="en-US" dirty="0" smtClean="0"/>
              <a:t>.</a:t>
            </a:r>
          </a:p>
          <a:p>
            <a:r>
              <a:rPr lang="en-US" dirty="0"/>
              <a:t>The guidelines as described above (guidelines for </a:t>
            </a:r>
            <a:r>
              <a:rPr lang="en-US" dirty="0" smtClean="0"/>
              <a:t>forward translators</a:t>
            </a:r>
            <a:r>
              <a:rPr lang="en-US" dirty="0"/>
              <a:t>) may also be given to the backward translator. </a:t>
            </a:r>
            <a:endParaRPr lang="en-US" dirty="0" smtClean="0"/>
          </a:p>
          <a:p>
            <a:r>
              <a:rPr lang="en-US" dirty="0" smtClean="0"/>
              <a:t>The </a:t>
            </a:r>
            <a:r>
              <a:rPr lang="en-US" dirty="0"/>
              <a:t>result of the </a:t>
            </a:r>
            <a:r>
              <a:rPr lang="en-US" dirty="0" smtClean="0"/>
              <a:t>backward translation-process </a:t>
            </a:r>
            <a:r>
              <a:rPr lang="en-US" dirty="0"/>
              <a:t>is a back-translated version of the Reconciled Forward Translation.</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21</a:t>
            </a:fld>
            <a:endParaRPr lang="en-US" dirty="0"/>
          </a:p>
        </p:txBody>
      </p:sp>
    </p:spTree>
    <p:extLst>
      <p:ext uri="{BB962C8B-B14F-4D97-AF65-F5344CB8AC3E}">
        <p14:creationId xmlns="" xmlns:p14="http://schemas.microsoft.com/office/powerpoint/2010/main" val="3583906244"/>
      </p:ext>
    </p:extLst>
  </p:cSld>
  <p:clrMapOvr>
    <a:masterClrMapping/>
  </p:clrMapOvr>
  <p:transition spd="slow">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4: Review of the Forward and Backward Translation</a:t>
            </a:r>
            <a:endParaRPr lang="en-US" dirty="0"/>
          </a:p>
        </p:txBody>
      </p:sp>
      <p:sp>
        <p:nvSpPr>
          <p:cNvPr id="3" name="Content Placeholder 2"/>
          <p:cNvSpPr>
            <a:spLocks noGrp="1"/>
          </p:cNvSpPr>
          <p:nvPr>
            <p:ph idx="1"/>
          </p:nvPr>
        </p:nvSpPr>
        <p:spPr>
          <a:xfrm>
            <a:off x="680321" y="1995054"/>
            <a:ext cx="9613861" cy="4520045"/>
          </a:xfrm>
        </p:spPr>
        <p:txBody>
          <a:bodyPr/>
          <a:lstStyle/>
          <a:p>
            <a:r>
              <a:rPr lang="en-US" dirty="0"/>
              <a:t>The review is designed to assess the entire forward-backward-process in order </a:t>
            </a:r>
            <a:r>
              <a:rPr lang="en-US" dirty="0" smtClean="0"/>
              <a:t>to provide </a:t>
            </a:r>
            <a:r>
              <a:rPr lang="en-US" dirty="0"/>
              <a:t>a Final Forward Translation. </a:t>
            </a:r>
            <a:r>
              <a:rPr lang="en-US" dirty="0">
                <a:solidFill>
                  <a:schemeClr val="accent4">
                    <a:lumMod val="40000"/>
                    <a:lumOff val="60000"/>
                  </a:schemeClr>
                </a:solidFill>
              </a:rPr>
              <a:t>Participants in the review procedure should be:</a:t>
            </a:r>
          </a:p>
          <a:p>
            <a:r>
              <a:rPr lang="en-US" dirty="0" smtClean="0"/>
              <a:t>Two </a:t>
            </a:r>
            <a:r>
              <a:rPr lang="en-US" dirty="0"/>
              <a:t>members of the research group with good knowledge of both English and </a:t>
            </a:r>
            <a:r>
              <a:rPr lang="en-US" dirty="0" smtClean="0"/>
              <a:t>the target </a:t>
            </a:r>
            <a:r>
              <a:rPr lang="en-US" dirty="0"/>
              <a:t>language;</a:t>
            </a:r>
          </a:p>
          <a:p>
            <a:r>
              <a:rPr lang="en-US" dirty="0" smtClean="0"/>
              <a:t>One </a:t>
            </a:r>
            <a:r>
              <a:rPr lang="en-US" dirty="0"/>
              <a:t>of the forward translators;</a:t>
            </a:r>
          </a:p>
          <a:p>
            <a:r>
              <a:rPr lang="en-US" dirty="0" smtClean="0"/>
              <a:t>If </a:t>
            </a:r>
            <a:r>
              <a:rPr lang="en-US" dirty="0"/>
              <a:t>available, external experts with experience in instrument development </a:t>
            </a:r>
            <a:r>
              <a:rPr lang="en-US" dirty="0" smtClean="0"/>
              <a:t>and translation.</a:t>
            </a:r>
          </a:p>
          <a:p>
            <a:pPr marL="0" indent="0">
              <a:buNone/>
            </a:pPr>
            <a:r>
              <a:rPr lang="en-US" dirty="0"/>
              <a:t>	</a:t>
            </a:r>
            <a:r>
              <a:rPr lang="en-US" dirty="0" smtClean="0"/>
              <a:t>								</a:t>
            </a:r>
            <a:r>
              <a:rPr lang="en-US" dirty="0">
                <a:solidFill>
                  <a:srgbClr val="FF0000"/>
                </a:solidFill>
              </a:rPr>
              <a:t>Cont..</a:t>
            </a:r>
            <a:r>
              <a:rPr lang="en-US" dirty="0"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22</a:t>
            </a:fld>
            <a:endParaRPr lang="en-US" dirty="0"/>
          </a:p>
        </p:txBody>
      </p:sp>
    </p:spTree>
    <p:extLst>
      <p:ext uri="{BB962C8B-B14F-4D97-AF65-F5344CB8AC3E}">
        <p14:creationId xmlns="" xmlns:p14="http://schemas.microsoft.com/office/powerpoint/2010/main" val="58903328"/>
      </p:ext>
    </p:extLst>
  </p:cSld>
  <p:clrMapOvr>
    <a:masterClrMapping/>
  </p:clrMapOvr>
  <p:transition spd="slow">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1963882"/>
            <a:ext cx="9613861" cy="3972307"/>
          </a:xfrm>
        </p:spPr>
        <p:txBody>
          <a:bodyPr>
            <a:normAutofit lnSpcReduction="10000"/>
          </a:bodyPr>
          <a:lstStyle/>
          <a:p>
            <a:r>
              <a:rPr lang="en-US" dirty="0"/>
              <a:t>Focusing on conceptual differences, the backward translation is to be compared </a:t>
            </a:r>
            <a:r>
              <a:rPr lang="en-US" dirty="0" smtClean="0"/>
              <a:t>with the original English questionnaire</a:t>
            </a:r>
            <a:r>
              <a:rPr lang="en-US" dirty="0"/>
              <a:t>. </a:t>
            </a:r>
            <a:endParaRPr lang="en-US" dirty="0" smtClean="0"/>
          </a:p>
          <a:p>
            <a:r>
              <a:rPr lang="en-US" dirty="0" smtClean="0"/>
              <a:t>The </a:t>
            </a:r>
            <a:r>
              <a:rPr lang="en-US" dirty="0"/>
              <a:t>participants review the translation </a:t>
            </a:r>
            <a:r>
              <a:rPr lang="en-US" dirty="0" err="1" smtClean="0"/>
              <a:t>itemby</a:t>
            </a:r>
            <a:r>
              <a:rPr lang="en-US" dirty="0" smtClean="0"/>
              <a:t>-item </a:t>
            </a:r>
            <a:r>
              <a:rPr lang="en-US" dirty="0"/>
              <a:t>by comparing the back-translated items to the English source items.</a:t>
            </a:r>
          </a:p>
          <a:p>
            <a:r>
              <a:rPr lang="en-US" dirty="0"/>
              <a:t>The aim is to develop a Final Forward Translation document</a:t>
            </a:r>
            <a:r>
              <a:rPr lang="en-US" dirty="0" smtClean="0"/>
              <a:t>.</a:t>
            </a:r>
          </a:p>
          <a:p>
            <a:r>
              <a:rPr lang="en-US" dirty="0"/>
              <a:t>The translation should be simple, clear and concise. </a:t>
            </a:r>
            <a:endParaRPr lang="en-US" dirty="0" smtClean="0"/>
          </a:p>
          <a:p>
            <a:r>
              <a:rPr lang="en-US" dirty="0" smtClean="0"/>
              <a:t>There </a:t>
            </a:r>
            <a:r>
              <a:rPr lang="en-US" dirty="0"/>
              <a:t>should be no </a:t>
            </a:r>
            <a:r>
              <a:rPr lang="en-US" dirty="0" smtClean="0"/>
              <a:t>conceptual discrepancies </a:t>
            </a:r>
            <a:r>
              <a:rPr lang="en-US" dirty="0"/>
              <a:t>between the </a:t>
            </a:r>
            <a:r>
              <a:rPr lang="en-US" dirty="0" smtClean="0"/>
              <a:t>original English version and </a:t>
            </a:r>
            <a:r>
              <a:rPr lang="en-US" dirty="0"/>
              <a:t>the Final Forward Translation.</a:t>
            </a:r>
          </a:p>
          <a:p>
            <a:r>
              <a:rPr lang="en-US" dirty="0"/>
              <a:t>The focus lies on achieving conceptual equivalence and clarity as well as </a:t>
            </a:r>
            <a:r>
              <a:rPr lang="en-US" dirty="0" smtClean="0"/>
              <a:t>using colloquial </a:t>
            </a:r>
            <a:r>
              <a:rPr lang="en-US" dirty="0"/>
              <a:t>language.</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23</a:t>
            </a:fld>
            <a:endParaRPr lang="en-US" dirty="0"/>
          </a:p>
        </p:txBody>
      </p:sp>
    </p:spTree>
    <p:extLst>
      <p:ext uri="{BB962C8B-B14F-4D97-AF65-F5344CB8AC3E}">
        <p14:creationId xmlns="" xmlns:p14="http://schemas.microsoft.com/office/powerpoint/2010/main" val="1540605831"/>
      </p:ext>
    </p:extLst>
  </p:cSld>
  <p:clrMapOvr>
    <a:masterClrMapping/>
  </p:clrMapOvr>
  <p:transition spd="slow">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Stage 5: Pre-test (Cognitive Interviews)</a:t>
            </a:r>
            <a:endParaRPr lang="en-US" dirty="0"/>
          </a:p>
        </p:txBody>
      </p:sp>
      <p:sp>
        <p:nvSpPr>
          <p:cNvPr id="3" name="Content Placeholder 2"/>
          <p:cNvSpPr>
            <a:spLocks noGrp="1"/>
          </p:cNvSpPr>
          <p:nvPr>
            <p:ph idx="1"/>
          </p:nvPr>
        </p:nvSpPr>
        <p:spPr>
          <a:xfrm>
            <a:off x="680321" y="2067791"/>
            <a:ext cx="9613861" cy="3868398"/>
          </a:xfrm>
        </p:spPr>
        <p:txBody>
          <a:bodyPr>
            <a:normAutofit/>
          </a:bodyPr>
          <a:lstStyle/>
          <a:p>
            <a:r>
              <a:rPr lang="en-US" dirty="0"/>
              <a:t>The Pre-test is expected to show whether all items can be understood and </a:t>
            </a:r>
            <a:r>
              <a:rPr lang="en-US" dirty="0" smtClean="0"/>
              <a:t>are acceptable (6-10 Participants).</a:t>
            </a:r>
          </a:p>
          <a:p>
            <a:r>
              <a:rPr lang="en-US" dirty="0">
                <a:solidFill>
                  <a:schemeClr val="accent4">
                    <a:lumMod val="40000"/>
                    <a:lumOff val="60000"/>
                  </a:schemeClr>
                </a:solidFill>
              </a:rPr>
              <a:t>Pre-test respondents should be administered the instrument and be debriefed. </a:t>
            </a:r>
            <a:r>
              <a:rPr lang="en-US" dirty="0" smtClean="0">
                <a:solidFill>
                  <a:schemeClr val="accent4">
                    <a:lumMod val="40000"/>
                    <a:lumOff val="60000"/>
                  </a:schemeClr>
                </a:solidFill>
              </a:rPr>
              <a:t>This debriefing </a:t>
            </a:r>
            <a:r>
              <a:rPr lang="en-US" dirty="0">
                <a:solidFill>
                  <a:schemeClr val="accent4">
                    <a:lumMod val="40000"/>
                    <a:lumOff val="60000"/>
                  </a:schemeClr>
                </a:solidFill>
              </a:rPr>
              <a:t>should ask respondents:</a:t>
            </a:r>
          </a:p>
          <a:p>
            <a:pPr marL="0" indent="0">
              <a:buNone/>
            </a:pPr>
            <a:r>
              <a:rPr lang="en-US" dirty="0" smtClean="0"/>
              <a:t>  a</a:t>
            </a:r>
            <a:r>
              <a:rPr lang="en-US" dirty="0"/>
              <a:t>) </a:t>
            </a:r>
            <a:r>
              <a:rPr lang="en-US" sz="2200" dirty="0"/>
              <a:t>what they thought the question was </a:t>
            </a:r>
            <a:r>
              <a:rPr lang="en-US" sz="2200" dirty="0" smtClean="0"/>
              <a:t>asking;</a:t>
            </a:r>
          </a:p>
          <a:p>
            <a:pPr marL="0" indent="0">
              <a:buNone/>
            </a:pPr>
            <a:r>
              <a:rPr lang="en-US" sz="2200" dirty="0"/>
              <a:t> </a:t>
            </a:r>
            <a:r>
              <a:rPr lang="en-US" sz="2200" dirty="0" smtClean="0"/>
              <a:t> b</a:t>
            </a:r>
            <a:r>
              <a:rPr lang="en-US" sz="2200" dirty="0"/>
              <a:t>) to repeat the question in their own words;</a:t>
            </a:r>
          </a:p>
          <a:p>
            <a:pPr marL="0" indent="0">
              <a:buNone/>
            </a:pPr>
            <a:r>
              <a:rPr lang="en-US" sz="2200" dirty="0"/>
              <a:t> </a:t>
            </a:r>
            <a:r>
              <a:rPr lang="en-US" sz="2200" dirty="0" smtClean="0"/>
              <a:t> c</a:t>
            </a:r>
            <a:r>
              <a:rPr lang="en-US" sz="2200" dirty="0"/>
              <a:t>) what came to their mind when they heard a particular phrase or term;</a:t>
            </a:r>
          </a:p>
          <a:p>
            <a:pPr marL="0" indent="0">
              <a:buNone/>
            </a:pPr>
            <a:r>
              <a:rPr lang="en-US" sz="2200" dirty="0" smtClean="0"/>
              <a:t>  d</a:t>
            </a:r>
            <a:r>
              <a:rPr lang="en-US" sz="2200" dirty="0"/>
              <a:t>) to explain how they choose their answer</a:t>
            </a:r>
            <a:r>
              <a:rPr lang="en-US" sz="2200" dirty="0" smtClean="0"/>
              <a:t>.</a:t>
            </a:r>
          </a:p>
          <a:p>
            <a:pPr marL="0" indent="0">
              <a:buNone/>
            </a:pPr>
            <a:r>
              <a:rPr lang="en-US" sz="2200" dirty="0"/>
              <a:t>	</a:t>
            </a:r>
            <a:r>
              <a:rPr lang="en-US" sz="2200" dirty="0" smtClean="0"/>
              <a:t>								</a:t>
            </a:r>
            <a:r>
              <a:rPr lang="en-US" sz="2000" dirty="0">
                <a:solidFill>
                  <a:srgbClr val="FF0000"/>
                </a:solidFill>
              </a:rPr>
              <a:t>Cont..</a:t>
            </a:r>
            <a:endParaRPr lang="en-US" sz="2200"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24</a:t>
            </a:fld>
            <a:endParaRPr lang="en-US" dirty="0"/>
          </a:p>
        </p:txBody>
      </p:sp>
    </p:spTree>
    <p:extLst>
      <p:ext uri="{BB962C8B-B14F-4D97-AF65-F5344CB8AC3E}">
        <p14:creationId xmlns="" xmlns:p14="http://schemas.microsoft.com/office/powerpoint/2010/main" val="1749719163"/>
      </p:ext>
    </p:extLst>
  </p:cSld>
  <p:clrMapOvr>
    <a:masterClrMapping/>
  </p:clrMapOvr>
  <p:transition spd="slow">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2005444"/>
            <a:ext cx="9613861" cy="4623955"/>
          </a:xfrm>
        </p:spPr>
        <p:txBody>
          <a:bodyPr>
            <a:normAutofit/>
          </a:bodyPr>
          <a:lstStyle/>
          <a:p>
            <a:pPr>
              <a:lnSpc>
                <a:spcPts val="2880"/>
              </a:lnSpc>
              <a:spcAft>
                <a:spcPts val="600"/>
              </a:spcAft>
            </a:pPr>
            <a:r>
              <a:rPr lang="en-US" dirty="0"/>
              <a:t>These questions should be repeated for each item. The answers to these </a:t>
            </a:r>
            <a:r>
              <a:rPr lang="en-US" dirty="0" smtClean="0"/>
              <a:t>questions should </a:t>
            </a:r>
            <a:r>
              <a:rPr lang="en-US" dirty="0"/>
              <a:t>be compared to the respondent’s actual responses to the instrument </a:t>
            </a:r>
            <a:r>
              <a:rPr lang="en-US" dirty="0" smtClean="0"/>
              <a:t>for consistency</a:t>
            </a:r>
            <a:r>
              <a:rPr lang="en-US" dirty="0"/>
              <a:t>. </a:t>
            </a:r>
            <a:endParaRPr lang="en-US" dirty="0" smtClean="0"/>
          </a:p>
          <a:p>
            <a:pPr>
              <a:lnSpc>
                <a:spcPts val="2880"/>
              </a:lnSpc>
              <a:spcAft>
                <a:spcPts val="600"/>
              </a:spcAft>
            </a:pPr>
            <a:r>
              <a:rPr lang="en-US" dirty="0" smtClean="0"/>
              <a:t>Respondents </a:t>
            </a:r>
            <a:r>
              <a:rPr lang="en-US" dirty="0"/>
              <a:t>should also be asked about any words they did </a:t>
            </a:r>
            <a:r>
              <a:rPr lang="en-US" dirty="0" smtClean="0"/>
              <a:t>not understand </a:t>
            </a:r>
            <a:r>
              <a:rPr lang="en-US" dirty="0"/>
              <a:t>as well as any word or expression that they found unacceptable </a:t>
            </a:r>
            <a:r>
              <a:rPr lang="en-US" dirty="0" smtClean="0"/>
              <a:t>or offensive</a:t>
            </a:r>
            <a:r>
              <a:rPr lang="en-US" dirty="0"/>
              <a:t>.</a:t>
            </a:r>
          </a:p>
          <a:p>
            <a:pPr>
              <a:lnSpc>
                <a:spcPts val="2880"/>
              </a:lnSpc>
              <a:spcAft>
                <a:spcPts val="600"/>
              </a:spcAft>
            </a:pPr>
            <a:r>
              <a:rPr lang="en-US" dirty="0"/>
              <a:t>When alternative words or expressions exist for one item or expression, the </a:t>
            </a:r>
            <a:r>
              <a:rPr lang="en-US" dirty="0" smtClean="0"/>
              <a:t>pre-test respondent </a:t>
            </a:r>
            <a:r>
              <a:rPr lang="en-US" dirty="0"/>
              <a:t>should be asked to choose which of the alternatives conforms better to </a:t>
            </a:r>
            <a:r>
              <a:rPr lang="en-US" dirty="0" smtClean="0"/>
              <a:t>their usual </a:t>
            </a:r>
            <a:r>
              <a:rPr lang="en-US" dirty="0"/>
              <a:t>language.</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25</a:t>
            </a:fld>
            <a:endParaRPr lang="en-US" dirty="0"/>
          </a:p>
        </p:txBody>
      </p:sp>
    </p:spTree>
    <p:extLst>
      <p:ext uri="{BB962C8B-B14F-4D97-AF65-F5344CB8AC3E}">
        <p14:creationId xmlns="" xmlns:p14="http://schemas.microsoft.com/office/powerpoint/2010/main" val="1471726233"/>
      </p:ext>
    </p:extLst>
  </p:cSld>
  <p:clrMapOvr>
    <a:masterClrMapping/>
  </p:clrMapOvr>
  <p:transition spd="slow">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6: Validation study</a:t>
            </a:r>
            <a:endParaRPr lang="en-US" dirty="0"/>
          </a:p>
        </p:txBody>
      </p:sp>
      <p:sp>
        <p:nvSpPr>
          <p:cNvPr id="3" name="Content Placeholder 2"/>
          <p:cNvSpPr>
            <a:spLocks noGrp="1"/>
          </p:cNvSpPr>
          <p:nvPr>
            <p:ph idx="1"/>
          </p:nvPr>
        </p:nvSpPr>
        <p:spPr/>
        <p:txBody>
          <a:bodyPr/>
          <a:lstStyle/>
          <a:p>
            <a:r>
              <a:rPr lang="en-US" dirty="0"/>
              <a:t>It is recommended that the psychometric properties of the translated version </a:t>
            </a:r>
            <a:r>
              <a:rPr lang="en-US" dirty="0" smtClean="0"/>
              <a:t>are </a:t>
            </a:r>
            <a:r>
              <a:rPr lang="en-US" dirty="0"/>
              <a:t>tested</a:t>
            </a:r>
            <a:r>
              <a:rPr lang="en-US" dirty="0" smtClean="0"/>
              <a:t>.</a:t>
            </a:r>
          </a:p>
          <a:p>
            <a:r>
              <a:rPr lang="en-US" dirty="0"/>
              <a:t>The validation study should be a cross-sectional study including at least 200 </a:t>
            </a:r>
            <a:r>
              <a:rPr lang="en-US" dirty="0" smtClean="0"/>
              <a:t>participants.</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26</a:t>
            </a:fld>
            <a:endParaRPr lang="en-US" dirty="0"/>
          </a:p>
        </p:txBody>
      </p:sp>
    </p:spTree>
    <p:extLst>
      <p:ext uri="{BB962C8B-B14F-4D97-AF65-F5344CB8AC3E}">
        <p14:creationId xmlns="" xmlns:p14="http://schemas.microsoft.com/office/powerpoint/2010/main" val="4112146710"/>
      </p:ext>
    </p:extLst>
  </p:cSld>
  <p:clrMapOvr>
    <a:masterClrMapping/>
  </p:clrMapOvr>
  <p:transition spd="slow">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t>
            </a:r>
            <a:r>
              <a:rPr lang="en-US" dirty="0" smtClean="0"/>
              <a:t>Related </a:t>
            </a:r>
            <a:r>
              <a:rPr lang="en-US" dirty="0"/>
              <a:t>to </a:t>
            </a:r>
            <a:r>
              <a:rPr lang="en-US" dirty="0" smtClean="0"/>
              <a:t>Translation</a:t>
            </a:r>
            <a:endParaRPr lang="en-US" dirty="0"/>
          </a:p>
        </p:txBody>
      </p:sp>
      <p:sp>
        <p:nvSpPr>
          <p:cNvPr id="3" name="Content Placeholder 2"/>
          <p:cNvSpPr>
            <a:spLocks noGrp="1"/>
          </p:cNvSpPr>
          <p:nvPr>
            <p:ph idx="1"/>
          </p:nvPr>
        </p:nvSpPr>
        <p:spPr>
          <a:xfrm>
            <a:off x="218209" y="2067791"/>
            <a:ext cx="10661074" cy="3868398"/>
          </a:xfrm>
        </p:spPr>
        <p:txBody>
          <a:bodyPr>
            <a:normAutofit fontScale="92500"/>
          </a:bodyPr>
          <a:lstStyle/>
          <a:p>
            <a:r>
              <a:rPr lang="en-US" dirty="0"/>
              <a:t>When adapting an instrument, one must </a:t>
            </a:r>
            <a:r>
              <a:rPr lang="en-US" dirty="0" smtClean="0"/>
              <a:t>first consider its </a:t>
            </a:r>
            <a:r>
              <a:rPr lang="en-US" dirty="0"/>
              <a:t>translation from the source language into the </a:t>
            </a:r>
            <a:r>
              <a:rPr lang="en-US" dirty="0" smtClean="0"/>
              <a:t>target language</a:t>
            </a:r>
            <a:r>
              <a:rPr lang="en-US" dirty="0"/>
              <a:t>, that is, the language with which the new </a:t>
            </a:r>
            <a:r>
              <a:rPr lang="en-US" dirty="0" smtClean="0"/>
              <a:t>version will </a:t>
            </a:r>
            <a:r>
              <a:rPr lang="en-US" dirty="0"/>
              <a:t>be used. </a:t>
            </a:r>
            <a:endParaRPr lang="en-US" dirty="0" smtClean="0"/>
          </a:p>
          <a:p>
            <a:r>
              <a:rPr lang="en-US" dirty="0" smtClean="0"/>
              <a:t>This </a:t>
            </a:r>
            <a:r>
              <a:rPr lang="en-US" dirty="0"/>
              <a:t>is a complex process and requires </a:t>
            </a:r>
            <a:r>
              <a:rPr lang="en-US" dirty="0" smtClean="0"/>
              <a:t>tremendous care </a:t>
            </a:r>
            <a:r>
              <a:rPr lang="en-US" dirty="0"/>
              <a:t>to ensure that the </a:t>
            </a:r>
            <a:r>
              <a:rPr lang="en-US" dirty="0" smtClean="0"/>
              <a:t>final </a:t>
            </a:r>
            <a:r>
              <a:rPr lang="en-US" dirty="0"/>
              <a:t>version is not </a:t>
            </a:r>
            <a:r>
              <a:rPr lang="en-US" dirty="0" smtClean="0"/>
              <a:t>only suitable </a:t>
            </a:r>
            <a:r>
              <a:rPr lang="en-US" dirty="0"/>
              <a:t>for the new context but is also consistent with </a:t>
            </a:r>
            <a:r>
              <a:rPr lang="en-US" dirty="0" smtClean="0"/>
              <a:t>the original </a:t>
            </a:r>
            <a:r>
              <a:rPr lang="en-US" dirty="0"/>
              <a:t>version</a:t>
            </a:r>
            <a:r>
              <a:rPr lang="en-US" dirty="0" smtClean="0"/>
              <a:t>.</a:t>
            </a:r>
          </a:p>
          <a:p>
            <a:r>
              <a:rPr lang="en-US" dirty="0"/>
              <a:t>Previous literature emphasizes the need to avoid </a:t>
            </a:r>
            <a:r>
              <a:rPr lang="en-US" dirty="0" smtClean="0"/>
              <a:t>the literal </a:t>
            </a:r>
            <a:r>
              <a:rPr lang="en-US" dirty="0"/>
              <a:t>translation of items (Hambleton, 1994, 2005) </a:t>
            </a:r>
            <a:r>
              <a:rPr lang="en-US" dirty="0" smtClean="0">
                <a:solidFill>
                  <a:schemeClr val="accent4">
                    <a:lumMod val="40000"/>
                    <a:lumOff val="60000"/>
                  </a:schemeClr>
                </a:solidFill>
              </a:rPr>
              <a:t>because that </a:t>
            </a:r>
            <a:r>
              <a:rPr lang="en-US" dirty="0">
                <a:solidFill>
                  <a:schemeClr val="accent4">
                    <a:lumMod val="40000"/>
                    <a:lumOff val="60000"/>
                  </a:schemeClr>
                </a:solidFill>
              </a:rPr>
              <a:t>often results in incomprehensible </a:t>
            </a:r>
            <a:r>
              <a:rPr lang="en-US" dirty="0" smtClean="0">
                <a:solidFill>
                  <a:schemeClr val="accent4">
                    <a:lumMod val="40000"/>
                    <a:lumOff val="60000"/>
                  </a:schemeClr>
                </a:solidFill>
              </a:rPr>
              <a:t>statements or </a:t>
            </a:r>
            <a:r>
              <a:rPr lang="en-US" dirty="0">
                <a:solidFill>
                  <a:schemeClr val="accent4">
                    <a:lumMod val="40000"/>
                    <a:lumOff val="60000"/>
                  </a:schemeClr>
                </a:solidFill>
              </a:rPr>
              <a:t>rather limited target language </a:t>
            </a:r>
            <a:r>
              <a:rPr lang="en-US" dirty="0" smtClean="0">
                <a:solidFill>
                  <a:schemeClr val="accent4">
                    <a:lumMod val="40000"/>
                    <a:lumOff val="60000"/>
                  </a:schemeClr>
                </a:solidFill>
              </a:rPr>
              <a:t>fluency.</a:t>
            </a:r>
          </a:p>
          <a:p>
            <a:r>
              <a:rPr lang="en-US" dirty="0" smtClean="0"/>
              <a:t>Therefore</a:t>
            </a:r>
            <a:r>
              <a:rPr lang="en-US" dirty="0"/>
              <a:t>, </a:t>
            </a:r>
            <a:r>
              <a:rPr lang="en-US" dirty="0" smtClean="0"/>
              <a:t>an appropriate </a:t>
            </a:r>
            <a:r>
              <a:rPr lang="en-US" dirty="0"/>
              <a:t>translation requires a balanced treatment </a:t>
            </a:r>
            <a:r>
              <a:rPr lang="en-US" dirty="0" smtClean="0"/>
              <a:t>of linguistic</a:t>
            </a:r>
            <a:r>
              <a:rPr lang="en-US" dirty="0"/>
              <a:t>, cultural, contextual, and </a:t>
            </a:r>
            <a:r>
              <a:rPr lang="en-US" dirty="0" smtClean="0"/>
              <a:t>scientific information (</a:t>
            </a:r>
            <a:r>
              <a:rPr lang="en-US" dirty="0" err="1" smtClean="0"/>
              <a:t>Tanzer</a:t>
            </a:r>
            <a:r>
              <a:rPr lang="en-US" dirty="0"/>
              <a:t>, 2005</a:t>
            </a:r>
            <a:r>
              <a:rPr lang="en-US" dirty="0" smtClean="0"/>
              <a:t>). </a:t>
            </a:r>
            <a:r>
              <a:rPr lang="en-US" dirty="0" smtClean="0">
                <a:solidFill>
                  <a:srgbClr val="FF0000"/>
                </a:solidFill>
              </a:rPr>
              <a:t>Cont</a:t>
            </a:r>
            <a:r>
              <a:rPr lang="en-US" dirty="0">
                <a:solidFill>
                  <a:srgbClr val="FF0000"/>
                </a:solidFill>
              </a:rPr>
              <a: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27</a:t>
            </a:fld>
            <a:endParaRPr lang="en-US" dirty="0"/>
          </a:p>
        </p:txBody>
      </p:sp>
    </p:spTree>
    <p:extLst>
      <p:ext uri="{BB962C8B-B14F-4D97-AF65-F5344CB8AC3E}">
        <p14:creationId xmlns="" xmlns:p14="http://schemas.microsoft.com/office/powerpoint/2010/main" val="1980052839"/>
      </p:ext>
    </p:extLst>
  </p:cSld>
  <p:clrMapOvr>
    <a:masterClrMapping/>
  </p:clrMapOvr>
  <p:transition spd="slow">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1943100"/>
            <a:ext cx="9613861" cy="4790209"/>
          </a:xfrm>
        </p:spPr>
        <p:txBody>
          <a:bodyPr>
            <a:normAutofit/>
          </a:bodyPr>
          <a:lstStyle/>
          <a:p>
            <a:r>
              <a:rPr lang="en-US" dirty="0"/>
              <a:t>The research consensus in this area suggests </a:t>
            </a:r>
            <a:r>
              <a:rPr lang="en-US" dirty="0" smtClean="0"/>
              <a:t>that independent</a:t>
            </a:r>
            <a:r>
              <a:rPr lang="en-US" dirty="0"/>
              <a:t>, bilingual translators should be </a:t>
            </a:r>
            <a:r>
              <a:rPr lang="en-US" dirty="0" smtClean="0"/>
              <a:t>summoned to </a:t>
            </a:r>
            <a:r>
              <a:rPr lang="en-US" dirty="0"/>
              <a:t>adapt the items into the new language (Beaton </a:t>
            </a:r>
            <a:r>
              <a:rPr lang="en-US" dirty="0" smtClean="0"/>
              <a:t>et al</a:t>
            </a:r>
            <a:r>
              <a:rPr lang="en-US" dirty="0"/>
              <a:t>., 2000; </a:t>
            </a:r>
            <a:r>
              <a:rPr lang="en-US" dirty="0" err="1"/>
              <a:t>Gudmundsson</a:t>
            </a:r>
            <a:r>
              <a:rPr lang="en-US" dirty="0"/>
              <a:t>, 2009; Hambleton, 2005; </a:t>
            </a:r>
            <a:r>
              <a:rPr lang="en-US" dirty="0" smtClean="0"/>
              <a:t>ITC, 2010</a:t>
            </a:r>
            <a:r>
              <a:rPr lang="en-US" dirty="0"/>
              <a:t>). </a:t>
            </a:r>
            <a:endParaRPr lang="en-US" dirty="0" smtClean="0"/>
          </a:p>
          <a:p>
            <a:r>
              <a:rPr lang="en-US" dirty="0" smtClean="0"/>
              <a:t>Although </a:t>
            </a:r>
            <a:r>
              <a:rPr lang="en-US" dirty="0"/>
              <a:t>a single translator was previously </a:t>
            </a:r>
            <a:r>
              <a:rPr lang="en-US" dirty="0" smtClean="0"/>
              <a:t>believed to </a:t>
            </a:r>
            <a:r>
              <a:rPr lang="en-US" dirty="0"/>
              <a:t>be suitable for the completion of the </a:t>
            </a:r>
            <a:r>
              <a:rPr lang="en-US" dirty="0" smtClean="0"/>
              <a:t>translation process</a:t>
            </a:r>
            <a:r>
              <a:rPr lang="en-US" dirty="0"/>
              <a:t>, the presence of </a:t>
            </a:r>
            <a:r>
              <a:rPr lang="en-US" dirty="0">
                <a:solidFill>
                  <a:schemeClr val="accent4">
                    <a:lumMod val="40000"/>
                    <a:lumOff val="60000"/>
                  </a:schemeClr>
                </a:solidFill>
              </a:rPr>
              <a:t>at least two bilingual </a:t>
            </a:r>
            <a:r>
              <a:rPr lang="en-US" dirty="0" smtClean="0">
                <a:solidFill>
                  <a:schemeClr val="accent4">
                    <a:lumMod val="40000"/>
                    <a:lumOff val="60000"/>
                  </a:schemeClr>
                </a:solidFill>
              </a:rPr>
              <a:t>translators is </a:t>
            </a:r>
            <a:r>
              <a:rPr lang="en-US" dirty="0">
                <a:solidFill>
                  <a:schemeClr val="accent4">
                    <a:lumMod val="40000"/>
                    <a:lumOff val="60000"/>
                  </a:schemeClr>
                </a:solidFill>
              </a:rPr>
              <a:t>now recommended</a:t>
            </a:r>
            <a:r>
              <a:rPr lang="en-US" dirty="0"/>
              <a:t> for completing this process, </a:t>
            </a:r>
            <a:r>
              <a:rPr lang="en-US" dirty="0" smtClean="0"/>
              <a:t>thereby minimizing </a:t>
            </a:r>
            <a:r>
              <a:rPr lang="en-US" dirty="0"/>
              <a:t>the risk of </a:t>
            </a:r>
            <a:r>
              <a:rPr lang="en-US" dirty="0" smtClean="0"/>
              <a:t>linguistic psychological</a:t>
            </a:r>
            <a:r>
              <a:rPr lang="en-US" dirty="0"/>
              <a:t>, </a:t>
            </a:r>
            <a:r>
              <a:rPr lang="en-US" dirty="0" smtClean="0"/>
              <a:t>cultural, and </a:t>
            </a:r>
            <a:r>
              <a:rPr lang="en-US" dirty="0"/>
              <a:t>both theoretical and practical understanding </a:t>
            </a:r>
            <a:r>
              <a:rPr lang="en-US" dirty="0" smtClean="0"/>
              <a:t>biases (</a:t>
            </a:r>
            <a:r>
              <a:rPr lang="en-US" dirty="0" err="1" smtClean="0"/>
              <a:t>Cassepp</a:t>
            </a:r>
            <a:r>
              <a:rPr lang="en-US" dirty="0" smtClean="0"/>
              <a:t>-Borges </a:t>
            </a:r>
            <a:r>
              <a:rPr lang="en-US" dirty="0"/>
              <a:t>et al., 2010).</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28</a:t>
            </a:fld>
            <a:endParaRPr lang="en-US" dirty="0"/>
          </a:p>
        </p:txBody>
      </p:sp>
    </p:spTree>
    <p:extLst>
      <p:ext uri="{BB962C8B-B14F-4D97-AF65-F5344CB8AC3E}">
        <p14:creationId xmlns="" xmlns:p14="http://schemas.microsoft.com/office/powerpoint/2010/main" val="96146783"/>
      </p:ext>
    </p:extLst>
  </p:cSld>
  <p:clrMapOvr>
    <a:masterClrMapping/>
  </p:clrMapOvr>
  <p:transition spd="slow">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a:t>
            </a:r>
            <a:endParaRPr lang="en-US" dirty="0"/>
          </a:p>
        </p:txBody>
      </p:sp>
      <p:sp>
        <p:nvSpPr>
          <p:cNvPr id="3" name="Content Placeholder 2"/>
          <p:cNvSpPr>
            <a:spLocks noGrp="1"/>
          </p:cNvSpPr>
          <p:nvPr>
            <p:ph idx="1"/>
          </p:nvPr>
        </p:nvSpPr>
        <p:spPr>
          <a:xfrm>
            <a:off x="680321" y="1943100"/>
            <a:ext cx="9613861" cy="4405745"/>
          </a:xfrm>
        </p:spPr>
        <p:txBody>
          <a:bodyPr/>
          <a:lstStyle/>
          <a:p>
            <a:r>
              <a:rPr lang="en-US" dirty="0"/>
              <a:t>Back-translation is also suggested as an additional </a:t>
            </a:r>
            <a:r>
              <a:rPr lang="en-US" dirty="0" smtClean="0"/>
              <a:t>quality control </a:t>
            </a:r>
            <a:r>
              <a:rPr lang="en-US" dirty="0"/>
              <a:t>check (</a:t>
            </a:r>
            <a:r>
              <a:rPr lang="en-US" dirty="0" err="1"/>
              <a:t>Sireci</a:t>
            </a:r>
            <a:r>
              <a:rPr lang="en-US" dirty="0"/>
              <a:t> et al., 2006</a:t>
            </a:r>
            <a:r>
              <a:rPr lang="en-US" dirty="0" smtClean="0"/>
              <a:t>).</a:t>
            </a:r>
          </a:p>
          <a:p>
            <a:r>
              <a:rPr lang="en-US" dirty="0"/>
              <a:t>According to Beaton et al. (2000), </a:t>
            </a:r>
            <a:r>
              <a:rPr lang="en-US" dirty="0" smtClean="0"/>
              <a:t>back-translation must </a:t>
            </a:r>
            <a:r>
              <a:rPr lang="en-US" dirty="0"/>
              <a:t>be performed by at least two translators other </a:t>
            </a:r>
            <a:r>
              <a:rPr lang="en-US" dirty="0" smtClean="0"/>
              <a:t>than those </a:t>
            </a:r>
            <a:r>
              <a:rPr lang="en-US" dirty="0"/>
              <a:t>who performed the </a:t>
            </a:r>
            <a:r>
              <a:rPr lang="en-US" dirty="0" smtClean="0"/>
              <a:t>first </a:t>
            </a:r>
            <a:r>
              <a:rPr lang="en-US" dirty="0"/>
              <a:t>translation</a:t>
            </a:r>
            <a:r>
              <a:rPr lang="en-US" dirty="0" smtClean="0"/>
              <a:t>.</a:t>
            </a:r>
          </a:p>
          <a:p>
            <a:r>
              <a:rPr lang="en-US" dirty="0"/>
              <a:t>process of </a:t>
            </a:r>
            <a:r>
              <a:rPr lang="en-US" dirty="0" smtClean="0"/>
              <a:t>back-translation </a:t>
            </a:r>
            <a:r>
              <a:rPr lang="en-US" dirty="0"/>
              <a:t>may focus too heavily on grammatical </a:t>
            </a:r>
            <a:r>
              <a:rPr lang="en-US" dirty="0" smtClean="0"/>
              <a:t>aspects at </a:t>
            </a:r>
            <a:r>
              <a:rPr lang="en-US" dirty="0"/>
              <a:t>the expense of contextual aspects. </a:t>
            </a:r>
            <a:endParaRPr lang="en-US" dirty="0" smtClean="0"/>
          </a:p>
          <a:p>
            <a:r>
              <a:rPr lang="en-US" dirty="0" smtClean="0"/>
              <a:t>Furthermore</a:t>
            </a:r>
            <a:r>
              <a:rPr lang="en-US" dirty="0"/>
              <a:t>, </a:t>
            </a:r>
            <a:r>
              <a:rPr lang="en-US" dirty="0" smtClean="0"/>
              <a:t>back-translation </a:t>
            </a:r>
            <a:r>
              <a:rPr lang="en-US" dirty="0"/>
              <a:t>disregards what has been </a:t>
            </a:r>
            <a:r>
              <a:rPr lang="en-US" dirty="0" smtClean="0"/>
              <a:t>advocated thus </a:t>
            </a:r>
            <a:r>
              <a:rPr lang="en-US" dirty="0"/>
              <a:t>far: that by adapting an instrument, </a:t>
            </a:r>
            <a:r>
              <a:rPr lang="en-US" dirty="0" smtClean="0"/>
              <a:t>cultural idiomatic</a:t>
            </a:r>
            <a:r>
              <a:rPr lang="en-US" dirty="0"/>
              <a:t>, linguistic, or contextual aspects need to </a:t>
            </a:r>
            <a:r>
              <a:rPr lang="en-US" dirty="0" smtClean="0"/>
              <a:t>be considered</a:t>
            </a:r>
            <a:r>
              <a:rPr lang="en-US" dirty="0"/>
              <a:t>.</a:t>
            </a:r>
          </a:p>
        </p:txBody>
      </p:sp>
      <p:sp>
        <p:nvSpPr>
          <p:cNvPr id="5" name="Slide Number Placeholder 4"/>
          <p:cNvSpPr>
            <a:spLocks noGrp="1"/>
          </p:cNvSpPr>
          <p:nvPr>
            <p:ph type="sldNum" sz="quarter" idx="12"/>
          </p:nvPr>
        </p:nvSpPr>
        <p:spPr/>
        <p:txBody>
          <a:bodyPr/>
          <a:lstStyle/>
          <a:p>
            <a:fld id="{6D22F896-40B5-4ADD-8801-0D06FADFA095}" type="slidenum">
              <a:rPr lang="en-US" smtClean="0"/>
              <a:pPr/>
              <a:t>29</a:t>
            </a:fld>
            <a:endParaRPr lang="en-US" dirty="0"/>
          </a:p>
        </p:txBody>
      </p:sp>
    </p:spTree>
    <p:extLst>
      <p:ext uri="{BB962C8B-B14F-4D97-AF65-F5344CB8AC3E}">
        <p14:creationId xmlns="" xmlns:p14="http://schemas.microsoft.com/office/powerpoint/2010/main" val="1222903437"/>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Decentering</a:t>
            </a:r>
            <a:endParaRPr lang="en-US" dirty="0"/>
          </a:p>
        </p:txBody>
      </p:sp>
      <p:sp>
        <p:nvSpPr>
          <p:cNvPr id="3" name="Content Placeholder 2"/>
          <p:cNvSpPr>
            <a:spLocks noGrp="1"/>
          </p:cNvSpPr>
          <p:nvPr>
            <p:ph idx="1"/>
          </p:nvPr>
        </p:nvSpPr>
        <p:spPr>
          <a:xfrm>
            <a:off x="680321" y="2078182"/>
            <a:ext cx="9613861" cy="3858007"/>
          </a:xfrm>
        </p:spPr>
        <p:txBody>
          <a:bodyPr/>
          <a:lstStyle/>
          <a:p>
            <a:pPr algn="just"/>
            <a:r>
              <a:rPr lang="en-US" dirty="0" smtClean="0"/>
              <a:t>This </a:t>
            </a:r>
            <a:r>
              <a:rPr lang="en-US" dirty="0"/>
              <a:t>process is similar to back-translation as it involves two bilingual experts who translate the instrument one in target language and the other, back into the source language. When both versions are compared for discrepancies, the experts can make amendments to both drafts i.e. the original one as well as the translated one. </a:t>
            </a:r>
            <a:endParaRPr lang="en-US" dirty="0" smtClean="0"/>
          </a:p>
          <a:p>
            <a:pPr algn="just"/>
            <a:r>
              <a:rPr lang="en-US" dirty="0" smtClean="0"/>
              <a:t>However </a:t>
            </a:r>
            <a:r>
              <a:rPr lang="en-US" dirty="0"/>
              <a:t>too many amendments to the original instrument are not welcomed among practitioners as it can adversely affect the psychometric properties of the instrument (Beck, Bernal, &amp; </a:t>
            </a:r>
            <a:r>
              <a:rPr lang="en-US" dirty="0" err="1"/>
              <a:t>Froman</a:t>
            </a:r>
            <a:r>
              <a:rPr lang="en-US" dirty="0"/>
              <a:t>, 2003; Flaherty et al., 1998; </a:t>
            </a:r>
            <a:r>
              <a:rPr lang="en-US" dirty="0" err="1"/>
              <a:t>Brislin</a:t>
            </a:r>
            <a:r>
              <a:rPr lang="en-US" dirty="0"/>
              <a:t>, 1970; Van de </a:t>
            </a:r>
            <a:r>
              <a:rPr lang="en-US" dirty="0" err="1"/>
              <a:t>Vijver</a:t>
            </a:r>
            <a:r>
              <a:rPr lang="en-US" dirty="0"/>
              <a:t>, &amp; </a:t>
            </a:r>
            <a:r>
              <a:rPr lang="en-US" dirty="0" err="1"/>
              <a:t>Poortinga</a:t>
            </a:r>
            <a:r>
              <a:rPr lang="en-US" dirty="0"/>
              <a:t>, 1970).</a:t>
            </a:r>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3</a:t>
            </a:fld>
            <a:endParaRPr lang="en-US" dirty="0"/>
          </a:p>
        </p:txBody>
      </p:sp>
    </p:spTree>
    <p:extLst>
      <p:ext uri="{BB962C8B-B14F-4D97-AF65-F5344CB8AC3E}">
        <p14:creationId xmlns="" xmlns:p14="http://schemas.microsoft.com/office/powerpoint/2010/main" val="2510179220"/>
      </p:ext>
    </p:extLst>
  </p:cSld>
  <p:clrMapOvr>
    <a:masterClrMapping/>
  </p:clrMapOvr>
  <p:transition spd="slow">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Adaptation</a:t>
            </a:r>
            <a:endParaRPr lang="en-US" dirty="0"/>
          </a:p>
        </p:txBody>
      </p:sp>
      <p:sp>
        <p:nvSpPr>
          <p:cNvPr id="3" name="Content Placeholder 2"/>
          <p:cNvSpPr>
            <a:spLocks noGrp="1"/>
          </p:cNvSpPr>
          <p:nvPr>
            <p:ph idx="1"/>
          </p:nvPr>
        </p:nvSpPr>
        <p:spPr>
          <a:xfrm>
            <a:off x="680321" y="1984664"/>
            <a:ext cx="9613861" cy="4530436"/>
          </a:xfrm>
        </p:spPr>
        <p:txBody>
          <a:bodyPr>
            <a:normAutofit lnSpcReduction="10000"/>
          </a:bodyPr>
          <a:lstStyle/>
          <a:p>
            <a:r>
              <a:rPr lang="en-US" dirty="0"/>
              <a:t>For some authors (</a:t>
            </a:r>
            <a:r>
              <a:rPr lang="en-US" dirty="0" err="1"/>
              <a:t>Herdman</a:t>
            </a:r>
            <a:r>
              <a:rPr lang="en-US" dirty="0"/>
              <a:t>, Fox-</a:t>
            </a:r>
            <a:r>
              <a:rPr lang="en-US" dirty="0" err="1"/>
              <a:t>Rushby</a:t>
            </a:r>
            <a:r>
              <a:rPr lang="en-US" dirty="0"/>
              <a:t>, &amp; </a:t>
            </a:r>
            <a:r>
              <a:rPr lang="en-US" dirty="0" err="1" smtClean="0"/>
              <a:t>Badia</a:t>
            </a:r>
            <a:r>
              <a:rPr lang="en-US" dirty="0" smtClean="0"/>
              <a:t>, 1997</a:t>
            </a:r>
            <a:r>
              <a:rPr lang="en-US" dirty="0"/>
              <a:t>; Hui &amp; </a:t>
            </a:r>
            <a:r>
              <a:rPr lang="en-US" dirty="0" err="1"/>
              <a:t>Triandis</a:t>
            </a:r>
            <a:r>
              <a:rPr lang="en-US" dirty="0"/>
              <a:t>, 1985), conceptual and </a:t>
            </a:r>
            <a:r>
              <a:rPr lang="en-US" dirty="0" smtClean="0"/>
              <a:t>idiomatic equivalence </a:t>
            </a:r>
            <a:r>
              <a:rPr lang="en-US" dirty="0"/>
              <a:t>is the </a:t>
            </a:r>
            <a:r>
              <a:rPr lang="en-US" dirty="0" smtClean="0"/>
              <a:t>first </a:t>
            </a:r>
            <a:r>
              <a:rPr lang="en-US" dirty="0"/>
              <a:t>aspect that is attained through </a:t>
            </a:r>
            <a:r>
              <a:rPr lang="en-US" dirty="0" smtClean="0"/>
              <a:t>the adaptation process.</a:t>
            </a:r>
          </a:p>
          <a:p>
            <a:r>
              <a:rPr lang="en-US" dirty="0" smtClean="0"/>
              <a:t>While </a:t>
            </a:r>
            <a:r>
              <a:rPr lang="en-US" dirty="0"/>
              <a:t>qualitative methods are </a:t>
            </a:r>
            <a:r>
              <a:rPr lang="en-US" dirty="0" smtClean="0"/>
              <a:t>essential for </a:t>
            </a:r>
            <a:r>
              <a:rPr lang="en-US" dirty="0"/>
              <a:t>ensuring the appropriateness of the adaptation </a:t>
            </a:r>
            <a:r>
              <a:rPr lang="en-US" dirty="0" smtClean="0"/>
              <a:t>process, they </a:t>
            </a:r>
            <a:r>
              <a:rPr lang="en-US" dirty="0"/>
              <a:t>provide no information on the psychometric </a:t>
            </a:r>
            <a:r>
              <a:rPr lang="en-US" dirty="0" smtClean="0"/>
              <a:t>properties of </a:t>
            </a:r>
            <a:r>
              <a:rPr lang="en-US" dirty="0"/>
              <a:t>the new instrument (</a:t>
            </a:r>
            <a:r>
              <a:rPr lang="en-US" dirty="0" err="1"/>
              <a:t>Eremenco</a:t>
            </a:r>
            <a:r>
              <a:rPr lang="en-US" dirty="0"/>
              <a:t>, </a:t>
            </a:r>
            <a:r>
              <a:rPr lang="en-US" dirty="0" err="1"/>
              <a:t>Cella</a:t>
            </a:r>
            <a:r>
              <a:rPr lang="en-US" dirty="0"/>
              <a:t>, &amp; Arnold, 2005).</a:t>
            </a:r>
          </a:p>
          <a:p>
            <a:r>
              <a:rPr lang="en-US" dirty="0"/>
              <a:t>Accordingly, complementary to the stages of </a:t>
            </a:r>
            <a:r>
              <a:rPr lang="en-US" dirty="0" smtClean="0"/>
              <a:t>instrument adaptation</a:t>
            </a:r>
            <a:r>
              <a:rPr lang="en-US" dirty="0"/>
              <a:t>, statistical analyses must be performed to </a:t>
            </a:r>
            <a:r>
              <a:rPr lang="en-US" dirty="0" smtClean="0"/>
              <a:t>assess the </a:t>
            </a:r>
            <a:r>
              <a:rPr lang="en-US" dirty="0"/>
              <a:t>extent to which the instrument can be considered </a:t>
            </a:r>
            <a:r>
              <a:rPr lang="en-US" dirty="0" smtClean="0"/>
              <a:t>valid for </a:t>
            </a:r>
            <a:r>
              <a:rPr lang="en-US" dirty="0"/>
              <a:t>use in its designated context. </a:t>
            </a:r>
            <a:endParaRPr lang="en-US" dirty="0" smtClean="0"/>
          </a:p>
          <a:p>
            <a:r>
              <a:rPr lang="en-US" dirty="0" smtClean="0"/>
              <a:t>Adapting </a:t>
            </a:r>
            <a:r>
              <a:rPr lang="en-US" dirty="0"/>
              <a:t>and </a:t>
            </a:r>
            <a:r>
              <a:rPr lang="en-US" dirty="0" smtClean="0"/>
              <a:t>validating an </a:t>
            </a:r>
            <a:r>
              <a:rPr lang="en-US" dirty="0"/>
              <a:t>instrument are, therefore, different </a:t>
            </a:r>
            <a:r>
              <a:rPr lang="en-US" dirty="0" smtClean="0"/>
              <a:t>but complementary</a:t>
            </a:r>
            <a:r>
              <a:rPr lang="en-US" dirty="0"/>
              <a:t> </a:t>
            </a:r>
            <a:r>
              <a:rPr lang="en-US" dirty="0" smtClean="0"/>
              <a:t>steps.</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30</a:t>
            </a:fld>
            <a:endParaRPr lang="en-US" dirty="0"/>
          </a:p>
        </p:txBody>
      </p:sp>
    </p:spTree>
    <p:extLst>
      <p:ext uri="{BB962C8B-B14F-4D97-AF65-F5344CB8AC3E}">
        <p14:creationId xmlns="" xmlns:p14="http://schemas.microsoft.com/office/powerpoint/2010/main" val="732416737"/>
      </p:ext>
    </p:extLst>
  </p:cSld>
  <p:clrMapOvr>
    <a:masterClrMapping/>
  </p:clrMapOvr>
  <p:transition spd="slow">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633" y="3064237"/>
            <a:ext cx="5812334" cy="2685888"/>
          </a:xfrm>
        </p:spPr>
        <p:txBody>
          <a:bodyPr>
            <a:normAutofit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sz="5400" dirty="0"/>
              <a:t> </a:t>
            </a:r>
            <a:r>
              <a:rPr lang="en-US" sz="5400" dirty="0" smtClean="0"/>
              <a:t>                                         Thank You!</a:t>
            </a:r>
            <a:endParaRPr lang="en-US" sz="5400"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31</a:t>
            </a:fld>
            <a:endParaRPr lang="en-US" dirty="0"/>
          </a:p>
        </p:txBody>
      </p:sp>
      <p:sp>
        <p:nvSpPr>
          <p:cNvPr id="5" name="Footer Placeholder 4"/>
          <p:cNvSpPr>
            <a:spLocks noGrp="1"/>
          </p:cNvSpPr>
          <p:nvPr>
            <p:ph type="ftr" sz="quarter" idx="11"/>
          </p:nvPr>
        </p:nvSpPr>
        <p:spPr/>
        <p:txBody>
          <a:bodyPr/>
          <a:lstStyle/>
          <a:p>
            <a:r>
              <a:rPr lang="en-US" smtClean="0"/>
              <a:t>Prepared by Dr Mohsin Atta, Department of Psychology, UOS</a:t>
            </a:r>
            <a:endParaRPr lang="en-US" dirty="0"/>
          </a:p>
        </p:txBody>
      </p:sp>
      <p:pic>
        <p:nvPicPr>
          <p:cNvPr id="6" name="Picture 3" descr="epfkknaj[1]"/>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067336" y="1984664"/>
            <a:ext cx="23622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Content Placeholder 3"/>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6429536" y="1984664"/>
            <a:ext cx="2270119" cy="2901809"/>
          </a:xfrm>
          <a:prstGeom prst="rect">
            <a:avLst/>
          </a:prstGeom>
        </p:spPr>
      </p:pic>
    </p:spTree>
    <p:extLst>
      <p:ext uri="{BB962C8B-B14F-4D97-AF65-F5344CB8AC3E}">
        <p14:creationId xmlns="" xmlns:p14="http://schemas.microsoft.com/office/powerpoint/2010/main" val="17966878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Committee </a:t>
            </a:r>
            <a:r>
              <a:rPr lang="en-US" b="1" dirty="0" smtClean="0"/>
              <a:t>Approach</a:t>
            </a:r>
            <a:endParaRPr lang="en-US" dirty="0"/>
          </a:p>
        </p:txBody>
      </p:sp>
      <p:sp>
        <p:nvSpPr>
          <p:cNvPr id="3" name="Content Placeholder 2"/>
          <p:cNvSpPr>
            <a:spLocks noGrp="1"/>
          </p:cNvSpPr>
          <p:nvPr>
            <p:ph idx="1"/>
          </p:nvPr>
        </p:nvSpPr>
        <p:spPr/>
        <p:txBody>
          <a:bodyPr/>
          <a:lstStyle/>
          <a:p>
            <a:r>
              <a:rPr lang="en-US" dirty="0"/>
              <a:t>It is better than others because it involves a team of experts rather than one or two individuals in the procedure. </a:t>
            </a:r>
            <a:endParaRPr lang="en-US" dirty="0" smtClean="0"/>
          </a:p>
          <a:p>
            <a:r>
              <a:rPr lang="en-US" dirty="0" smtClean="0"/>
              <a:t>It </a:t>
            </a:r>
            <a:r>
              <a:rPr lang="en-US" dirty="0"/>
              <a:t>also involves pretesting of the instrument, which is not carried out in any other method. </a:t>
            </a:r>
            <a:endParaRPr lang="en-US" dirty="0" smtClean="0"/>
          </a:p>
          <a:p>
            <a:r>
              <a:rPr lang="en-US" dirty="0" smtClean="0"/>
              <a:t>Pretesting </a:t>
            </a:r>
            <a:r>
              <a:rPr lang="en-US" dirty="0"/>
              <a:t>here is responsible for finding out the flaws or weaknesses of the tests rather than mere the opinion of one or two experts which makes it more scientific than rest of all methods (Pan &amp; Puente, 2005).</a:t>
            </a:r>
          </a:p>
        </p:txBody>
      </p:sp>
      <p:sp>
        <p:nvSpPr>
          <p:cNvPr id="5" name="Slide Number Placeholder 4"/>
          <p:cNvSpPr>
            <a:spLocks noGrp="1"/>
          </p:cNvSpPr>
          <p:nvPr>
            <p:ph type="sldNum" sz="quarter" idx="12"/>
          </p:nvPr>
        </p:nvSpPr>
        <p:spPr/>
        <p:txBody>
          <a:bodyPr/>
          <a:lstStyle/>
          <a:p>
            <a:fld id="{6D22F896-40B5-4ADD-8801-0D06FADFA095}" type="slidenum">
              <a:rPr lang="en-US" smtClean="0"/>
              <a:pPr/>
              <a:t>4</a:t>
            </a:fld>
            <a:endParaRPr lang="en-US" dirty="0"/>
          </a:p>
        </p:txBody>
      </p:sp>
    </p:spTree>
    <p:extLst>
      <p:ext uri="{BB962C8B-B14F-4D97-AF65-F5344CB8AC3E}">
        <p14:creationId xmlns="" xmlns:p14="http://schemas.microsoft.com/office/powerpoint/2010/main" val="3011768800"/>
      </p:ext>
    </p:extLst>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4759" y="696192"/>
            <a:ext cx="4359270" cy="1018309"/>
          </a:xfrm>
        </p:spPr>
        <p:txBody>
          <a:bodyPr>
            <a:noAutofit/>
          </a:bodyPr>
          <a:lstStyle/>
          <a:p>
            <a:r>
              <a:rPr lang="en-US" dirty="0" smtClean="0"/>
              <a:t>WHO Guidelines</a:t>
            </a:r>
            <a:endParaRPr lang="en-US" dirty="0"/>
          </a:p>
        </p:txBody>
      </p:sp>
      <p:sp>
        <p:nvSpPr>
          <p:cNvPr id="3" name="Content Placeholder 2"/>
          <p:cNvSpPr>
            <a:spLocks noGrp="1"/>
          </p:cNvSpPr>
          <p:nvPr>
            <p:ph idx="1"/>
          </p:nvPr>
        </p:nvSpPr>
        <p:spPr>
          <a:xfrm>
            <a:off x="680321" y="1911927"/>
            <a:ext cx="9613861" cy="4686300"/>
          </a:xfrm>
        </p:spPr>
        <p:txBody>
          <a:bodyPr>
            <a:normAutofit/>
          </a:bodyPr>
          <a:lstStyle/>
          <a:p>
            <a:r>
              <a:rPr lang="en-US" sz="2800" dirty="0"/>
              <a:t>The aim of this process is to achieve different language versions of the English instrument that are conceptually equivalent in each of the target countries/cultures. </a:t>
            </a:r>
            <a:endParaRPr lang="en-US" sz="2800" dirty="0" smtClean="0"/>
          </a:p>
          <a:p>
            <a:r>
              <a:rPr lang="en-US" sz="2800" dirty="0" smtClean="0"/>
              <a:t>The </a:t>
            </a:r>
            <a:r>
              <a:rPr lang="en-US" sz="2800" dirty="0"/>
              <a:t>focus is on cross-cultural and conceptual, rather than on linguistic/literal equivalence. </a:t>
            </a:r>
            <a:endParaRPr lang="en-US" sz="2800" dirty="0" smtClean="0"/>
          </a:p>
          <a:p>
            <a:r>
              <a:rPr lang="en-US" sz="2800" dirty="0" smtClean="0"/>
              <a:t>A </a:t>
            </a:r>
            <a:r>
              <a:rPr lang="en-US" sz="2800" dirty="0"/>
              <a:t>well-established method to achieve this goal is to use forward-translations and back-translations. </a:t>
            </a:r>
            <a:endParaRPr lang="en-US" sz="2800" dirty="0" smtClean="0"/>
          </a:p>
          <a:p>
            <a:r>
              <a:rPr lang="en-US" sz="2800" dirty="0" smtClean="0"/>
              <a:t>This </a:t>
            </a:r>
            <a:r>
              <a:rPr lang="en-US" sz="2800" dirty="0"/>
              <a:t>method has been refined in the course of several WHO studies to result in the following </a:t>
            </a:r>
            <a:r>
              <a:rPr lang="en-US" sz="2800" dirty="0" smtClean="0"/>
              <a:t>guidelines:</a:t>
            </a:r>
            <a:endParaRPr lang="en-US" sz="2800"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5</a:t>
            </a:fld>
            <a:endParaRPr lang="en-US" dirty="0"/>
          </a:p>
        </p:txBody>
      </p:sp>
    </p:spTree>
    <p:extLst>
      <p:ext uri="{BB962C8B-B14F-4D97-AF65-F5344CB8AC3E}">
        <p14:creationId xmlns="" xmlns:p14="http://schemas.microsoft.com/office/powerpoint/2010/main" val="2599436553"/>
      </p:ext>
    </p:extLst>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7"/>
            <a:ext cx="9613861" cy="1178603"/>
          </a:xfrm>
        </p:spPr>
        <p:txBody>
          <a:bodyPr>
            <a:normAutofit/>
          </a:bodyPr>
          <a:lstStyle/>
          <a:p>
            <a:r>
              <a:rPr lang="en-US" dirty="0"/>
              <a:t>Implementation of this method includes the following steps:</a:t>
            </a:r>
          </a:p>
        </p:txBody>
      </p:sp>
      <p:sp>
        <p:nvSpPr>
          <p:cNvPr id="3" name="Content Placeholder 2"/>
          <p:cNvSpPr>
            <a:spLocks noGrp="1"/>
          </p:cNvSpPr>
          <p:nvPr>
            <p:ph idx="1"/>
          </p:nvPr>
        </p:nvSpPr>
        <p:spPr/>
        <p:txBody>
          <a:bodyPr>
            <a:normAutofit/>
          </a:bodyPr>
          <a:lstStyle/>
          <a:p>
            <a:pPr marL="457200" lvl="0" indent="-457200">
              <a:lnSpc>
                <a:spcPct val="150000"/>
              </a:lnSpc>
              <a:buFont typeface="+mj-lt"/>
              <a:buAutoNum type="arabicPeriod"/>
            </a:pPr>
            <a:r>
              <a:rPr lang="en-US" sz="2800" dirty="0">
                <a:solidFill>
                  <a:schemeClr val="accent3">
                    <a:lumMod val="40000"/>
                    <a:lumOff val="60000"/>
                  </a:schemeClr>
                </a:solidFill>
              </a:rPr>
              <a:t>Forward translation</a:t>
            </a:r>
          </a:p>
          <a:p>
            <a:pPr marL="457200" lvl="0" indent="-457200">
              <a:lnSpc>
                <a:spcPct val="150000"/>
              </a:lnSpc>
              <a:buFont typeface="+mj-lt"/>
              <a:buAutoNum type="arabicPeriod"/>
            </a:pPr>
            <a:r>
              <a:rPr lang="en-US" sz="2800" dirty="0">
                <a:solidFill>
                  <a:schemeClr val="accent3">
                    <a:lumMod val="40000"/>
                    <a:lumOff val="60000"/>
                  </a:schemeClr>
                </a:solidFill>
              </a:rPr>
              <a:t>Expert panel Back-translation</a:t>
            </a:r>
          </a:p>
          <a:p>
            <a:pPr marL="457200" lvl="0" indent="-457200">
              <a:lnSpc>
                <a:spcPct val="150000"/>
              </a:lnSpc>
              <a:buFont typeface="+mj-lt"/>
              <a:buAutoNum type="arabicPeriod"/>
            </a:pPr>
            <a:r>
              <a:rPr lang="en-US" sz="2800" dirty="0">
                <a:solidFill>
                  <a:schemeClr val="accent3">
                    <a:lumMod val="40000"/>
                    <a:lumOff val="60000"/>
                  </a:schemeClr>
                </a:solidFill>
              </a:rPr>
              <a:t>Pre-testing and cognitive interviewing</a:t>
            </a:r>
          </a:p>
          <a:p>
            <a:pPr marL="457200" lvl="0" indent="-457200">
              <a:lnSpc>
                <a:spcPct val="150000"/>
              </a:lnSpc>
              <a:buFont typeface="+mj-lt"/>
              <a:buAutoNum type="arabicPeriod"/>
            </a:pPr>
            <a:r>
              <a:rPr lang="en-US" sz="2800" dirty="0">
                <a:solidFill>
                  <a:schemeClr val="accent3">
                    <a:lumMod val="40000"/>
                    <a:lumOff val="60000"/>
                  </a:schemeClr>
                </a:solidFill>
              </a:rPr>
              <a:t>Final version</a:t>
            </a:r>
          </a:p>
        </p:txBody>
      </p:sp>
      <p:sp>
        <p:nvSpPr>
          <p:cNvPr id="5" name="Slide Number Placeholder 4"/>
          <p:cNvSpPr>
            <a:spLocks noGrp="1"/>
          </p:cNvSpPr>
          <p:nvPr>
            <p:ph type="sldNum" sz="quarter" idx="12"/>
          </p:nvPr>
        </p:nvSpPr>
        <p:spPr/>
        <p:txBody>
          <a:bodyPr/>
          <a:lstStyle/>
          <a:p>
            <a:fld id="{6D22F896-40B5-4ADD-8801-0D06FADFA095}" type="slidenum">
              <a:rPr lang="en-US" smtClean="0"/>
              <a:pPr/>
              <a:t>6</a:t>
            </a:fld>
            <a:endParaRPr lang="en-US" dirty="0"/>
          </a:p>
        </p:txBody>
      </p:sp>
    </p:spTree>
    <p:extLst>
      <p:ext uri="{BB962C8B-B14F-4D97-AF65-F5344CB8AC3E}">
        <p14:creationId xmlns="" xmlns:p14="http://schemas.microsoft.com/office/powerpoint/2010/main" val="3174574246"/>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Forward translation</a:t>
            </a:r>
            <a:endParaRPr lang="en-US" dirty="0"/>
          </a:p>
        </p:txBody>
      </p:sp>
      <p:sp>
        <p:nvSpPr>
          <p:cNvPr id="3" name="Content Placeholder 2"/>
          <p:cNvSpPr>
            <a:spLocks noGrp="1"/>
          </p:cNvSpPr>
          <p:nvPr>
            <p:ph idx="1"/>
          </p:nvPr>
        </p:nvSpPr>
        <p:spPr/>
        <p:txBody>
          <a:bodyPr/>
          <a:lstStyle/>
          <a:p>
            <a:r>
              <a:rPr lang="en-US" dirty="0"/>
              <a:t>One translator, preferably a </a:t>
            </a:r>
            <a:r>
              <a:rPr lang="en-US" dirty="0" smtClean="0"/>
              <a:t>professional</a:t>
            </a:r>
            <a:r>
              <a:rPr lang="en-US" dirty="0"/>
              <a:t>, familiar with terminology of the area covered by the instrument and with interview skills should be given this task. The translator should be knowledgeable of the English-speaking culture but his/her mother tongue should be the primary language of the target culture.</a:t>
            </a:r>
          </a:p>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7</a:t>
            </a:fld>
            <a:endParaRPr lang="en-US" dirty="0"/>
          </a:p>
        </p:txBody>
      </p:sp>
    </p:spTree>
    <p:extLst>
      <p:ext uri="{BB962C8B-B14F-4D97-AF65-F5344CB8AC3E}">
        <p14:creationId xmlns="" xmlns:p14="http://schemas.microsoft.com/office/powerpoint/2010/main" val="648823921"/>
      </p:ext>
    </p:extLst>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following general guidelines should be considered in this process:</a:t>
            </a:r>
          </a:p>
        </p:txBody>
      </p:sp>
      <p:sp>
        <p:nvSpPr>
          <p:cNvPr id="3" name="Content Placeholder 2"/>
          <p:cNvSpPr>
            <a:spLocks noGrp="1"/>
          </p:cNvSpPr>
          <p:nvPr>
            <p:ph idx="1"/>
          </p:nvPr>
        </p:nvSpPr>
        <p:spPr>
          <a:xfrm>
            <a:off x="218942" y="2066415"/>
            <a:ext cx="11436438" cy="4656357"/>
          </a:xfrm>
        </p:spPr>
        <p:txBody>
          <a:bodyPr>
            <a:normAutofit/>
          </a:bodyPr>
          <a:lstStyle/>
          <a:p>
            <a:pPr lvl="0"/>
            <a:r>
              <a:rPr lang="en-US" dirty="0"/>
              <a:t>Translators should always aim at the conceptual equivalent of a word or phrase, not a word-for-word translation, i.e. not a literal translation. They should consider the definition of the original term and attempt to translate it in the most relevant way.</a:t>
            </a:r>
          </a:p>
          <a:p>
            <a:pPr lvl="0"/>
            <a:r>
              <a:rPr lang="en-US" dirty="0"/>
              <a:t>Translators should strive to be simple, clear and concise in formulating a question. Fewer words are better. Long sentences with many clauses should be avoided.</a:t>
            </a:r>
          </a:p>
          <a:p>
            <a:pPr lvl="0"/>
            <a:r>
              <a:rPr lang="en-US" dirty="0"/>
              <a:t>The target language should aim for the most common audience. Translators should avoid addressing professional audiences such as those in medicine or any other professional group. They should consider the typical respondent for the instrument being translated and what the respondent will understand when s/he hears the question</a:t>
            </a:r>
            <a:r>
              <a:rPr lang="en-US" dirty="0" smtClean="0"/>
              <a:t>.</a:t>
            </a:r>
            <a:r>
              <a:rPr lang="en-US" dirty="0"/>
              <a:t> </a:t>
            </a:r>
            <a:r>
              <a:rPr lang="en-US" dirty="0" smtClean="0"/>
              <a:t>							</a:t>
            </a:r>
            <a:r>
              <a:rPr lang="en-US" sz="2800" dirty="0" smtClean="0">
                <a:solidFill>
                  <a:srgbClr val="FF0000"/>
                </a:solidFill>
              </a:rPr>
              <a:t>Cont..</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pPr/>
              <a:t>8</a:t>
            </a:fld>
            <a:endParaRPr lang="en-US" dirty="0"/>
          </a:p>
        </p:txBody>
      </p:sp>
    </p:spTree>
    <p:extLst>
      <p:ext uri="{BB962C8B-B14F-4D97-AF65-F5344CB8AC3E}">
        <p14:creationId xmlns="" xmlns:p14="http://schemas.microsoft.com/office/powerpoint/2010/main" val="3361359894"/>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8" algn="l" rtl="0">
              <a:lnSpc>
                <a:spcPct val="90000"/>
              </a:lnSpc>
              <a:spcBef>
                <a:spcPct val="0"/>
              </a:spcBef>
            </a:pPr>
            <a:r>
              <a:rPr lang="en-US" sz="3200" dirty="0" smtClean="0">
                <a:solidFill>
                  <a:srgbClr val="FF0000"/>
                </a:solidFill>
              </a:rPr>
              <a:t>Cont..</a:t>
            </a:r>
            <a:r>
              <a:rPr lang="en-US" b="1" dirty="0" smtClean="0">
                <a:solidFill>
                  <a:schemeClr val="bg1"/>
                </a:solidFill>
              </a:rPr>
              <a:t/>
            </a:r>
            <a:br>
              <a:rPr lang="en-US" b="1" dirty="0" smtClean="0">
                <a:solidFill>
                  <a:schemeClr val="bg1"/>
                </a:solidFill>
              </a:rPr>
            </a:br>
            <a:endParaRPr lang="en-US" dirty="0"/>
          </a:p>
        </p:txBody>
      </p:sp>
      <p:sp>
        <p:nvSpPr>
          <p:cNvPr id="3" name="Content Placeholder 2"/>
          <p:cNvSpPr>
            <a:spLocks noGrp="1"/>
          </p:cNvSpPr>
          <p:nvPr>
            <p:ph idx="1"/>
          </p:nvPr>
        </p:nvSpPr>
        <p:spPr>
          <a:xfrm>
            <a:off x="680321" y="1995055"/>
            <a:ext cx="9613861" cy="4208318"/>
          </a:xfrm>
        </p:spPr>
        <p:txBody>
          <a:bodyPr>
            <a:normAutofit lnSpcReduction="10000"/>
          </a:bodyPr>
          <a:lstStyle/>
          <a:p>
            <a:pPr lvl="0">
              <a:lnSpc>
                <a:spcPct val="150000"/>
              </a:lnSpc>
            </a:pPr>
            <a:r>
              <a:rPr lang="en-US" dirty="0"/>
              <a:t>Translators should avoid the use of any jargon. For example, they should not use:</a:t>
            </a:r>
            <a:endParaRPr lang="en-US" sz="3200" dirty="0"/>
          </a:p>
          <a:p>
            <a:pPr lvl="1">
              <a:lnSpc>
                <a:spcPct val="150000"/>
              </a:lnSpc>
            </a:pPr>
            <a:r>
              <a:rPr lang="en-US" dirty="0"/>
              <a:t>technical terms that cannot be understood clearly; and</a:t>
            </a:r>
            <a:endParaRPr lang="en-US" sz="2800" dirty="0"/>
          </a:p>
          <a:p>
            <a:pPr lvl="1">
              <a:lnSpc>
                <a:spcPct val="150000"/>
              </a:lnSpc>
            </a:pPr>
            <a:r>
              <a:rPr lang="en-US" dirty="0"/>
              <a:t>colloquialism, idioms or vernacular terms that cannot be understood by common people in everyday life.</a:t>
            </a:r>
            <a:endParaRPr lang="en-US" sz="2800" dirty="0"/>
          </a:p>
          <a:p>
            <a:pPr lvl="0">
              <a:lnSpc>
                <a:spcPct val="150000"/>
              </a:lnSpc>
            </a:pPr>
            <a:r>
              <a:rPr lang="en-US" dirty="0"/>
              <a:t>Translators should consider issues of gender and age applicability and avoid any terms that might be considered offensive to the target population</a:t>
            </a:r>
            <a:r>
              <a:rPr lang="en-US" dirty="0" smtClean="0"/>
              <a:t>.</a:t>
            </a:r>
            <a:endParaRPr lang="en-US" sz="3200"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9</a:t>
            </a:fld>
            <a:endParaRPr lang="en-US" dirty="0"/>
          </a:p>
        </p:txBody>
      </p:sp>
    </p:spTree>
    <p:extLst>
      <p:ext uri="{BB962C8B-B14F-4D97-AF65-F5344CB8AC3E}">
        <p14:creationId xmlns="" xmlns:p14="http://schemas.microsoft.com/office/powerpoint/2010/main" val="1037328940"/>
      </p:ext>
    </p:extLst>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361</TotalTime>
  <Words>2638</Words>
  <Application>Microsoft Office PowerPoint</Application>
  <PresentationFormat>Custom</PresentationFormat>
  <Paragraphs>197</Paragraphs>
  <Slides>31</Slides>
  <Notes>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Berlin</vt:lpstr>
      <vt:lpstr>Translation and Adaptation of Scales</vt:lpstr>
      <vt:lpstr>Translation Methods</vt:lpstr>
      <vt:lpstr>Decentering</vt:lpstr>
      <vt:lpstr>Committee Approach</vt:lpstr>
      <vt:lpstr>WHO Guidelines</vt:lpstr>
      <vt:lpstr>Implementation of this method includes the following steps:</vt:lpstr>
      <vt:lpstr>1. Forward translation</vt:lpstr>
      <vt:lpstr>The following general guidelines should be considered in this process:</vt:lpstr>
      <vt:lpstr>Cont.. </vt:lpstr>
      <vt:lpstr>2. Expert panel</vt:lpstr>
      <vt:lpstr>3. Back-translation</vt:lpstr>
      <vt:lpstr>4. Pre-testing and cognitive interviewing</vt:lpstr>
      <vt:lpstr>Cont..</vt:lpstr>
      <vt:lpstr>5. Final version</vt:lpstr>
      <vt:lpstr>Cont..</vt:lpstr>
      <vt:lpstr>Translation Guidelines  (CP QOL-Child: Waters, Davis, Boyd, Reddihough, Mackinnon, Graham, Lo, Wolfe, Stevenson, Bjornson, Blair &amp; Ravens-Sieberer, 2006)</vt:lpstr>
      <vt:lpstr>Step 1: Forward Translation</vt:lpstr>
      <vt:lpstr>The following guidelines may be given to the translators:</vt:lpstr>
      <vt:lpstr>Step 2: Reconciliation of items</vt:lpstr>
      <vt:lpstr>Cont..</vt:lpstr>
      <vt:lpstr>Step 3: Backward Translation</vt:lpstr>
      <vt:lpstr>Step 4: Review of the Forward and Backward Translation</vt:lpstr>
      <vt:lpstr>Cont..</vt:lpstr>
      <vt:lpstr>Stage 5: Pre-test (Cognitive Interviews)</vt:lpstr>
      <vt:lpstr>Cont..</vt:lpstr>
      <vt:lpstr>Step 6: Validation study</vt:lpstr>
      <vt:lpstr>Issues Related to Translation</vt:lpstr>
      <vt:lpstr>Cont..</vt:lpstr>
      <vt:lpstr>Cont..</vt:lpstr>
      <vt:lpstr>Adaptation</vt:lpstr>
      <vt:lpstr>Slide 31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ability tests</dc:title>
  <dc:creator>ismail - [2010]</dc:creator>
  <cp:lastModifiedBy>abc</cp:lastModifiedBy>
  <cp:revision>36</cp:revision>
  <dcterms:created xsi:type="dcterms:W3CDTF">2018-04-14T08:57:50Z</dcterms:created>
  <dcterms:modified xsi:type="dcterms:W3CDTF">2021-07-17T17:08:36Z</dcterms:modified>
</cp:coreProperties>
</file>