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00" r:id="rId3"/>
    <p:sldId id="403" r:id="rId4"/>
    <p:sldId id="404" r:id="rId5"/>
    <p:sldId id="405" r:id="rId6"/>
    <p:sldId id="406" r:id="rId7"/>
    <p:sldId id="408" r:id="rId8"/>
    <p:sldId id="409" r:id="rId9"/>
    <p:sldId id="378" r:id="rId10"/>
    <p:sldId id="402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9" r:id="rId19"/>
    <p:sldId id="417" r:id="rId20"/>
    <p:sldId id="418" r:id="rId21"/>
    <p:sldId id="420" r:id="rId22"/>
    <p:sldId id="421" r:id="rId23"/>
    <p:sldId id="422" r:id="rId24"/>
    <p:sldId id="423" r:id="rId25"/>
    <p:sldId id="424" r:id="rId26"/>
    <p:sldId id="425" r:id="rId27"/>
    <p:sldId id="4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9CB5-B09A-4655-AF97-8B35942EF7C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64E42-BB2C-4AA2-96FE-E820699C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13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DESIGN OF STRUCTURES (CE-409)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01-Credit Hour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LECTURE-6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</a:t>
            </a:r>
            <a:r>
              <a:rPr lang="en-US" b="1" u="sng" dirty="0">
                <a:latin typeface="Bookman Old Style" panose="02050604050505020204" pitchFamily="18" charset="0"/>
              </a:rPr>
              <a:t>DESIGN OF RETAINING WALL STRUCTURES   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64" y="1714508"/>
            <a:ext cx="3878574" cy="2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565EA7-20DF-4245-935D-4AD80EB72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74" y="666748"/>
            <a:ext cx="7215187" cy="4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EFFECT OF SURCHARGE: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3D146-72F0-47CD-AB09-684DE17EE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97" t="67608"/>
          <a:stretch/>
        </p:blipFill>
        <p:spPr>
          <a:xfrm>
            <a:off x="1725561" y="1945329"/>
            <a:ext cx="7462684" cy="1143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629824-1A7A-4C36-95DC-6482B8C6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24" y="3102770"/>
            <a:ext cx="8322853" cy="26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EFFECT OF SURCHARGE: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In case of a partial uniform load acting at a distance from the wall, only a portion of the total surcharge pressure affects the wall (Fig. 14.6).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It is a common practice to assume that the effective height of pressure due to partial surcharge is h’, measured from point B to the base of the retaining wall.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line AB forms an angle of 45</a:t>
            </a:r>
            <a:r>
              <a:rPr lang="en-US" sz="2400" baseline="30000" dirty="0">
                <a:solidFill>
                  <a:schemeClr val="tx1"/>
                </a:solidFill>
              </a:rPr>
              <a:t>0 </a:t>
            </a:r>
            <a:r>
              <a:rPr lang="en-US" sz="2400" dirty="0">
                <a:solidFill>
                  <a:schemeClr val="tx1"/>
                </a:solidFill>
              </a:rPr>
              <a:t>with the horizontal.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In case of a wheel load acting at a distance from the wall, the load is to be distributed over a specific area, which is usually defined by known specifications such as AASHTO and AREA.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2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AFC145-9370-491C-B787-8C26D401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13" y="564951"/>
            <a:ext cx="9179466" cy="5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FRICTION ON THE RETAINING WALL BASE: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horizontal component of all forces acting on a retaining wall tends to push the wall in a horizontal direction.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retaining wall base must be wide enough to resist the sliding of the wall.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coefficient of friction to be used is that of soil on concrete for coarse granular soils and the shear strength of cohesive soils.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coefficients of friction µ that may be adopted for different types of soil are as follows: 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40510D-B4FE-40D6-9AFC-A18A7B79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47"/>
          <a:stretch/>
        </p:blipFill>
        <p:spPr>
          <a:xfrm>
            <a:off x="1307248" y="1378819"/>
            <a:ext cx="10010829" cy="43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31A026-FEF2-4AF6-BB92-BEC2DFB2B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05" y="1764505"/>
            <a:ext cx="9256883" cy="29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STABILITY AGAINST OVERTURNING: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horizontal component of the active pressure, H</a:t>
            </a:r>
            <a:r>
              <a:rPr lang="en-US" sz="2400" baseline="-25000" dirty="0">
                <a:solidFill>
                  <a:schemeClr val="tx1"/>
                </a:solidFill>
              </a:rPr>
              <a:t>a, </a:t>
            </a:r>
            <a:r>
              <a:rPr lang="en-US" sz="2400" dirty="0">
                <a:solidFill>
                  <a:schemeClr val="tx1"/>
                </a:solidFill>
              </a:rPr>
              <a:t>tends to overturn the retaining wall about the point zero on the toe as shown in figure-14.7.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overturning moment is equal to M</a:t>
            </a:r>
            <a:r>
              <a:rPr lang="en-US" sz="2400" baseline="-25000" dirty="0">
                <a:solidFill>
                  <a:schemeClr val="tx1"/>
                </a:solidFill>
              </a:rPr>
              <a:t>0 </a:t>
            </a:r>
            <a:r>
              <a:rPr lang="en-US" sz="2400" dirty="0">
                <a:solidFill>
                  <a:schemeClr val="tx1"/>
                </a:solidFill>
              </a:rPr>
              <a:t>= H</a:t>
            </a:r>
            <a:r>
              <a:rPr lang="en-US" sz="2400" baseline="-250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h/3.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weight of the concrete and soil tends to develop a balancing moment or </a:t>
            </a:r>
            <a:r>
              <a:rPr lang="en-US" sz="2400" dirty="0" err="1">
                <a:solidFill>
                  <a:schemeClr val="tx1"/>
                </a:solidFill>
              </a:rPr>
              <a:t>rightening</a:t>
            </a:r>
            <a:r>
              <a:rPr lang="en-US" sz="2400" dirty="0">
                <a:solidFill>
                  <a:schemeClr val="tx1"/>
                </a:solidFill>
              </a:rPr>
              <a:t> moment, to resist the overturning moment.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balancing moment for the case of the wall shown in figure 14.7 is equal to 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6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STABILITY AGAINST OVERTURNING: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FBDD05-B170-4EA4-9184-629078E5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1135626"/>
            <a:ext cx="7241459" cy="48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STABILITY AGAINST OVERTURNING: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7836CE-65C4-44B3-8462-27E41F0EC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04"/>
          <a:stretch/>
        </p:blipFill>
        <p:spPr>
          <a:xfrm>
            <a:off x="1538748" y="2037969"/>
            <a:ext cx="8829368" cy="32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CE4D6C-C6C9-42F3-B6BC-802255D1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76" y="421482"/>
            <a:ext cx="9549463" cy="57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STABILITY AGAINST OVERTURNING: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The resultant of all forces acting on the retaining wall, R</a:t>
            </a:r>
            <a:r>
              <a:rPr lang="en-US" sz="2400" baseline="-250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, intersects the base at point C.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In general, point C does not coincide with the center of the base, L, thus causing eccentric loading on the footing.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It is desirable to keep  point C within the middle third to get the whole footing under soil pressure.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09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STABILITY AGAINST OVERTURNING: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76451C-8B24-4934-8946-0C29945A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29" y="1164012"/>
            <a:ext cx="8613741" cy="48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7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STABILITY AGAINST OVERTURNING: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E87E51-786B-49BE-9642-41016FB67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71" y="1231105"/>
            <a:ext cx="7198442" cy="46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B1C3C6-C741-4AE3-BAB6-1C08A9A0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58" y="666748"/>
            <a:ext cx="10515600" cy="53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3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F69A32-412F-43F4-8762-68CC9934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18" y="716756"/>
            <a:ext cx="8380602" cy="47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59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A01C48-A123-436F-A211-A7640ECF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66" y="968783"/>
            <a:ext cx="10159216" cy="18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4F0B04-6C5C-43DE-8FAE-19AC1106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31" y="941898"/>
            <a:ext cx="10515600" cy="47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6B60A2-F0D8-4295-952A-1319E7C5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54" y="823910"/>
            <a:ext cx="9155427" cy="4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D1F60C-9C19-4425-889C-D2E41A42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3" y="239372"/>
            <a:ext cx="8734425" cy="56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BDC374-CB74-4DD8-AC56-C8D65578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41" y="471948"/>
            <a:ext cx="9174717" cy="46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D48D25-AC05-440D-8A77-FA1B4CE96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49" y="557672"/>
            <a:ext cx="9405886" cy="45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5535B2-680F-4DF9-B36D-CF5171E51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44" y="239373"/>
            <a:ext cx="8939669" cy="56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97" y="-1203961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003F63-E823-4CA1-AA09-2B43CAF40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68"/>
          <a:stretch/>
        </p:blipFill>
        <p:spPr>
          <a:xfrm>
            <a:off x="1160896" y="233245"/>
            <a:ext cx="9016488" cy="22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B23AC-6AD6-4B36-B386-F257676D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99" y="2493645"/>
            <a:ext cx="6858229" cy="36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2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97" y="-1203961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83A621-D94F-46F3-A99B-EC34464E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95" y="590550"/>
            <a:ext cx="9988883" cy="49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dirty="0"/>
              <a:t>RETAINING WALLS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EFFECT OF SURCHARGE: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Different types of loads are often imposed on the surface of the backfill behind a retaining wall.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If the load is uniform, an equivalent height of soil, 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aseline="-25000" dirty="0" err="1">
                <a:solidFill>
                  <a:schemeClr val="tx1"/>
                </a:solidFill>
                <a:latin typeface="+mj-lt"/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 , </a:t>
            </a:r>
            <a:r>
              <a:rPr lang="en-US" sz="2400" dirty="0">
                <a:solidFill>
                  <a:schemeClr val="tx1"/>
                </a:solidFill>
              </a:rPr>
              <a:t>may be assumed acting on the wall to account for the increased pressure.</a:t>
            </a:r>
          </a:p>
          <a:p>
            <a:pPr marL="457200" indent="-280988" algn="just"/>
            <a:r>
              <a:rPr lang="en-US" sz="2400" dirty="0">
                <a:solidFill>
                  <a:schemeClr val="tx1"/>
                </a:solidFill>
              </a:rPr>
              <a:t>For the wall shown in fig. 14.5, the horizontal pressure due to the surcharge is constant throughout the depth of the wall</a:t>
            </a: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3D146-72F0-47CD-AB09-684DE17EE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97" t="67608"/>
          <a:stretch/>
        </p:blipFill>
        <p:spPr>
          <a:xfrm>
            <a:off x="3229897" y="4549723"/>
            <a:ext cx="7462684" cy="11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497</Words>
  <Application>Microsoft Office PowerPoint</Application>
  <PresentationFormat>Widescreen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DESIGN OF STRUCTURES (CE-409) 01-Credit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Dell</cp:lastModifiedBy>
  <cp:revision>1312</cp:revision>
  <dcterms:created xsi:type="dcterms:W3CDTF">2018-08-25T12:15:03Z</dcterms:created>
  <dcterms:modified xsi:type="dcterms:W3CDTF">2020-04-30T11:13:14Z</dcterms:modified>
</cp:coreProperties>
</file>