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21"/>
  </p:notesMasterIdLst>
  <p:sldIdLst>
    <p:sldId id="327" r:id="rId2"/>
    <p:sldId id="325" r:id="rId3"/>
    <p:sldId id="314" r:id="rId4"/>
    <p:sldId id="256" r:id="rId5"/>
    <p:sldId id="338" r:id="rId6"/>
    <p:sldId id="341" r:id="rId7"/>
    <p:sldId id="342" r:id="rId8"/>
    <p:sldId id="343" r:id="rId9"/>
    <p:sldId id="347" r:id="rId10"/>
    <p:sldId id="261" r:id="rId11"/>
    <p:sldId id="353" r:id="rId12"/>
    <p:sldId id="349" r:id="rId13"/>
    <p:sldId id="350" r:id="rId14"/>
    <p:sldId id="351" r:id="rId15"/>
    <p:sldId id="352" r:id="rId16"/>
    <p:sldId id="354" r:id="rId17"/>
    <p:sldId id="355" r:id="rId18"/>
    <p:sldId id="356" r:id="rId19"/>
    <p:sldId id="329" r:id="rId20"/>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F427FB5-9DC2-4CD3-BCE0-EE2BA5E39090}">
          <p14:sldIdLst>
            <p14:sldId id="327"/>
            <p14:sldId id="325"/>
            <p14:sldId id="314"/>
            <p14:sldId id="256"/>
            <p14:sldId id="338"/>
            <p14:sldId id="341"/>
            <p14:sldId id="342"/>
            <p14:sldId id="343"/>
            <p14:sldId id="347"/>
            <p14:sldId id="261"/>
            <p14:sldId id="353"/>
            <p14:sldId id="349"/>
            <p14:sldId id="350"/>
            <p14:sldId id="351"/>
            <p14:sldId id="352"/>
            <p14:sldId id="354"/>
            <p14:sldId id="355"/>
            <p14:sldId id="356"/>
            <p14:sldId id="329"/>
          </p14:sldIdLst>
        </p14:section>
        <p14:section name="Untitled Section" id="{15FBEDD5-7809-4B27-8193-8E6ACF6D2E2A}">
          <p14:sldIdLst/>
        </p14:section>
      </p14:sectionLst>
    </p:ex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89228" autoAdjust="0"/>
  </p:normalViewPr>
  <p:slideViewPr>
    <p:cSldViewPr>
      <p:cViewPr varScale="1">
        <p:scale>
          <a:sx n="73" d="100"/>
          <a:sy n="73" d="100"/>
        </p:scale>
        <p:origin x="618" y="78"/>
      </p:cViewPr>
      <p:guideLst>
        <p:guide orient="horz" pos="2160"/>
        <p:guide pos="3839"/>
      </p:guideLst>
    </p:cSldViewPr>
  </p:slideViewPr>
  <p:outlineViewPr>
    <p:cViewPr>
      <p:scale>
        <a:sx n="33" d="100"/>
        <a:sy n="33" d="100"/>
      </p:scale>
      <p:origin x="0" y="-3237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EFE967-2C8A-4418-A4C7-E9AEDA6F0DC3}" type="datetimeFigureOut">
              <a:rPr lang="en-US" smtClean="0"/>
              <a:t>12/4/2020</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2233E7-D662-4388-8E3C-0D30765C3BFE}" type="slidenum">
              <a:rPr lang="en-US" smtClean="0"/>
              <a:t>‹#›</a:t>
            </a:fld>
            <a:endParaRPr lang="en-US"/>
          </a:p>
        </p:txBody>
      </p:sp>
    </p:spTree>
    <p:extLst>
      <p:ext uri="{BB962C8B-B14F-4D97-AF65-F5344CB8AC3E}">
        <p14:creationId xmlns:p14="http://schemas.microsoft.com/office/powerpoint/2010/main" val="1414964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7A468D-7BD5-40FF-875C-17B7FE385E6B}" type="slidenum">
              <a:rPr lang="en-US" smtClean="0"/>
              <a:pPr/>
              <a:t>2</a:t>
            </a:fld>
            <a:endParaRPr lang="en-US"/>
          </a:p>
        </p:txBody>
      </p:sp>
    </p:spTree>
    <p:extLst>
      <p:ext uri="{BB962C8B-B14F-4D97-AF65-F5344CB8AC3E}">
        <p14:creationId xmlns:p14="http://schemas.microsoft.com/office/powerpoint/2010/main" val="1593222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2233E7-D662-4388-8E3C-0D30765C3BFE}" type="slidenum">
              <a:rPr lang="en-US" smtClean="0"/>
              <a:t>4</a:t>
            </a:fld>
            <a:endParaRPr lang="en-US"/>
          </a:p>
        </p:txBody>
      </p:sp>
    </p:spTree>
    <p:extLst>
      <p:ext uri="{BB962C8B-B14F-4D97-AF65-F5344CB8AC3E}">
        <p14:creationId xmlns:p14="http://schemas.microsoft.com/office/powerpoint/2010/main" val="1143815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2233E7-D662-4388-8E3C-0D30765C3BFE}" type="slidenum">
              <a:rPr lang="en-US" smtClean="0"/>
              <a:t>10</a:t>
            </a:fld>
            <a:endParaRPr lang="en-US"/>
          </a:p>
        </p:txBody>
      </p:sp>
    </p:spTree>
    <p:extLst>
      <p:ext uri="{BB962C8B-B14F-4D97-AF65-F5344CB8AC3E}">
        <p14:creationId xmlns:p14="http://schemas.microsoft.com/office/powerpoint/2010/main" val="3882695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3603" y="1122363"/>
            <a:ext cx="9141619" cy="2387600"/>
          </a:xfrm>
        </p:spPr>
        <p:txBody>
          <a:bodyPr anchor="b"/>
          <a:lstStyle>
            <a:lvl1pPr algn="ctr">
              <a:defRPr sz="5998"/>
            </a:lvl1pPr>
          </a:lstStyle>
          <a:p>
            <a:r>
              <a:rPr lang="en-US" smtClean="0"/>
              <a:t>Click to edit Master title style</a:t>
            </a:r>
            <a:endParaRPr lang="en-US" dirty="0"/>
          </a:p>
        </p:txBody>
      </p:sp>
      <p:sp>
        <p:nvSpPr>
          <p:cNvPr id="3" name="Subtitle 2"/>
          <p:cNvSpPr>
            <a:spLocks noGrp="1"/>
          </p:cNvSpPr>
          <p:nvPr>
            <p:ph type="subTitle" idx="1"/>
          </p:nvPr>
        </p:nvSpPr>
        <p:spPr>
          <a:xfrm>
            <a:off x="1523603" y="3602038"/>
            <a:ext cx="9141619" cy="1655762"/>
          </a:xfrm>
        </p:spPr>
        <p:txBody>
          <a:bodyPr/>
          <a:lstStyle>
            <a:lvl1pPr marL="0" indent="0" algn="ctr">
              <a:buNone/>
              <a:defRPr sz="2399"/>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199889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711892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2628" y="365125"/>
            <a:ext cx="262821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7982" y="365125"/>
            <a:ext cx="7732286"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228448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524583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633" y="1709739"/>
            <a:ext cx="10512862" cy="2852737"/>
          </a:xfrm>
        </p:spPr>
        <p:txBody>
          <a:bodyPr anchor="b"/>
          <a:lstStyle>
            <a:lvl1pPr>
              <a:defRPr sz="5998"/>
            </a:lvl1pPr>
          </a:lstStyle>
          <a:p>
            <a:r>
              <a:rPr lang="en-US" smtClean="0"/>
              <a:t>Click to edit Master title style</a:t>
            </a:r>
            <a:endParaRPr lang="en-US" dirty="0"/>
          </a:p>
        </p:txBody>
      </p:sp>
      <p:sp>
        <p:nvSpPr>
          <p:cNvPr id="3" name="Text Placeholder 2"/>
          <p:cNvSpPr>
            <a:spLocks noGrp="1"/>
          </p:cNvSpPr>
          <p:nvPr>
            <p:ph type="body" idx="1"/>
          </p:nvPr>
        </p:nvSpPr>
        <p:spPr>
          <a:xfrm>
            <a:off x="831633" y="4589464"/>
            <a:ext cx="10512862" cy="1500187"/>
          </a:xfrm>
        </p:spPr>
        <p:txBody>
          <a:bodyPr/>
          <a:lstStyle>
            <a:lvl1pPr marL="0" indent="0">
              <a:buNone/>
              <a:defRPr sz="2399">
                <a:solidFill>
                  <a:schemeClr val="tx1">
                    <a:tint val="75000"/>
                  </a:schemeClr>
                </a:solidFill>
              </a:defRPr>
            </a:lvl1pPr>
            <a:lvl2pPr marL="457063" indent="0">
              <a:buNone/>
              <a:defRPr sz="1999">
                <a:solidFill>
                  <a:schemeClr val="tx1">
                    <a:tint val="75000"/>
                  </a:schemeClr>
                </a:solidFill>
              </a:defRPr>
            </a:lvl2pPr>
            <a:lvl3pPr marL="914126" indent="0">
              <a:buNone/>
              <a:defRPr sz="1799">
                <a:solidFill>
                  <a:schemeClr val="tx1">
                    <a:tint val="75000"/>
                  </a:schemeClr>
                </a:solidFill>
              </a:defRPr>
            </a:lvl3pPr>
            <a:lvl4pPr marL="1371189" indent="0">
              <a:buNone/>
              <a:defRPr sz="1600">
                <a:solidFill>
                  <a:schemeClr val="tx1">
                    <a:tint val="75000"/>
                  </a:schemeClr>
                </a:solidFill>
              </a:defRPr>
            </a:lvl4pPr>
            <a:lvl5pPr marL="1828251" indent="0">
              <a:buNone/>
              <a:defRPr sz="1600">
                <a:solidFill>
                  <a:schemeClr val="tx1">
                    <a:tint val="75000"/>
                  </a:schemeClr>
                </a:solidFill>
              </a:defRPr>
            </a:lvl5pPr>
            <a:lvl6pPr marL="2285314" indent="0">
              <a:buNone/>
              <a:defRPr sz="1600">
                <a:solidFill>
                  <a:schemeClr val="tx1">
                    <a:tint val="75000"/>
                  </a:schemeClr>
                </a:solidFill>
              </a:defRPr>
            </a:lvl6pPr>
            <a:lvl7pPr marL="2742377" indent="0">
              <a:buNone/>
              <a:defRPr sz="1600">
                <a:solidFill>
                  <a:schemeClr val="tx1">
                    <a:tint val="75000"/>
                  </a:schemeClr>
                </a:solidFill>
              </a:defRPr>
            </a:lvl7pPr>
            <a:lvl8pPr marL="3199440" indent="0">
              <a:buNone/>
              <a:defRPr sz="1600">
                <a:solidFill>
                  <a:schemeClr val="tx1">
                    <a:tint val="75000"/>
                  </a:schemeClr>
                </a:solidFill>
              </a:defRPr>
            </a:lvl8pPr>
            <a:lvl9pPr marL="3656503"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554879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7982" y="1825625"/>
            <a:ext cx="5180251"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0592" y="1825625"/>
            <a:ext cx="5180251"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80230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569" y="365126"/>
            <a:ext cx="10512862"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570" y="1681163"/>
            <a:ext cx="5156444"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570" y="2505075"/>
            <a:ext cx="5156444"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0593" y="1681163"/>
            <a:ext cx="5181838"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0593" y="2505075"/>
            <a:ext cx="518183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730609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165242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186334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570" y="457200"/>
            <a:ext cx="3931213" cy="1600200"/>
          </a:xfrm>
        </p:spPr>
        <p:txBody>
          <a:bodyPr anchor="b"/>
          <a:lstStyle>
            <a:lvl1pPr>
              <a:defRPr sz="3199"/>
            </a:lvl1pPr>
          </a:lstStyle>
          <a:p>
            <a:r>
              <a:rPr lang="en-US" smtClean="0"/>
              <a:t>Click to edit Master title style</a:t>
            </a:r>
            <a:endParaRPr lang="en-US" dirty="0"/>
          </a:p>
        </p:txBody>
      </p:sp>
      <p:sp>
        <p:nvSpPr>
          <p:cNvPr id="3" name="Content Placeholder 2"/>
          <p:cNvSpPr>
            <a:spLocks noGrp="1"/>
          </p:cNvSpPr>
          <p:nvPr>
            <p:ph idx="1"/>
          </p:nvPr>
        </p:nvSpPr>
        <p:spPr>
          <a:xfrm>
            <a:off x="5181838" y="987426"/>
            <a:ext cx="6170593" cy="4873625"/>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1608772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570" y="457200"/>
            <a:ext cx="3931213" cy="1600200"/>
          </a:xfrm>
        </p:spPr>
        <p:txBody>
          <a:bodyPr anchor="b"/>
          <a:lstStyle>
            <a:lvl1pPr>
              <a:defRPr sz="3199"/>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1838" y="987426"/>
            <a:ext cx="6170593" cy="4873625"/>
          </a:xfrm>
        </p:spPr>
        <p:txBody>
          <a:bodyPr anchor="t"/>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en-US" smtClean="0"/>
              <a:t>Click icon to add picture</a:t>
            </a:r>
            <a:endParaRPr lang="en-US" dirty="0"/>
          </a:p>
        </p:txBody>
      </p:sp>
      <p:sp>
        <p:nvSpPr>
          <p:cNvPr id="4" name="Text Placeholder 3"/>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518090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7982" y="365126"/>
            <a:ext cx="10512862"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7982" y="1825625"/>
            <a:ext cx="10512862"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7982" y="6356351"/>
            <a:ext cx="27424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7549" y="6356351"/>
            <a:ext cx="411372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08357" y="6356351"/>
            <a:ext cx="274248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81AA1B-AE58-423A-A191-EC85F87580CB}" type="slidenum">
              <a:rPr lang="en-US" smtClean="0"/>
              <a:t>‹#›</a:t>
            </a:fld>
            <a:endParaRPr lang="en-US"/>
          </a:p>
        </p:txBody>
      </p:sp>
    </p:spTree>
    <p:extLst>
      <p:ext uri="{BB962C8B-B14F-4D97-AF65-F5344CB8AC3E}">
        <p14:creationId xmlns:p14="http://schemas.microsoft.com/office/powerpoint/2010/main" val="1463252301"/>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hf hdr="0" ftr="0" dt="0"/>
  <p:txStyles>
    <p:titleStyle>
      <a:lvl1pPr algn="l" defTabSz="914126"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31" indent="-228531" algn="l" defTabSz="914126" rtl="0" eaLnBrk="1" latinLnBrk="0" hangingPunct="1">
        <a:lnSpc>
          <a:spcPct val="90000"/>
        </a:lnSpc>
        <a:spcBef>
          <a:spcPts val="1000"/>
        </a:spcBef>
        <a:buFont typeface="Arial" panose="020B0604020202020204" pitchFamily="34" charset="0"/>
        <a:buChar char="•"/>
        <a:defRPr sz="2799" kern="1200">
          <a:solidFill>
            <a:schemeClr val="tx1"/>
          </a:solidFill>
          <a:latin typeface="+mn-lt"/>
          <a:ea typeface="+mn-ea"/>
          <a:cs typeface="+mn-cs"/>
        </a:defRPr>
      </a:lvl1pPr>
      <a:lvl2pPr marL="685594" indent="-228531" algn="l" defTabSz="914126" rtl="0" eaLnBrk="1" latinLnBrk="0" hangingPunct="1">
        <a:lnSpc>
          <a:spcPct val="90000"/>
        </a:lnSpc>
        <a:spcBef>
          <a:spcPts val="500"/>
        </a:spcBef>
        <a:buFont typeface="Arial" panose="020B0604020202020204" pitchFamily="34" charset="0"/>
        <a:buChar char="•"/>
        <a:defRPr sz="2399" kern="1200">
          <a:solidFill>
            <a:schemeClr val="tx1"/>
          </a:solidFill>
          <a:latin typeface="+mn-lt"/>
          <a:ea typeface="+mn-ea"/>
          <a:cs typeface="+mn-cs"/>
        </a:defRPr>
      </a:lvl2pPr>
      <a:lvl3pPr marL="1142657" indent="-228531" algn="l" defTabSz="914126" rtl="0" eaLnBrk="1" latinLnBrk="0" hangingPunct="1">
        <a:lnSpc>
          <a:spcPct val="90000"/>
        </a:lnSpc>
        <a:spcBef>
          <a:spcPts val="500"/>
        </a:spcBef>
        <a:buFont typeface="Arial" panose="020B0604020202020204" pitchFamily="34" charset="0"/>
        <a:buChar char="•"/>
        <a:defRPr sz="1999"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7788" y="152400"/>
            <a:ext cx="12188825" cy="6858000"/>
          </a:xfrm>
        </p:spPr>
      </p:pic>
      <p:sp>
        <p:nvSpPr>
          <p:cNvPr id="4" name="Slide Number Placeholder 3"/>
          <p:cNvSpPr>
            <a:spLocks noGrp="1"/>
          </p:cNvSpPr>
          <p:nvPr>
            <p:ph type="sldNum" sz="quarter" idx="12"/>
          </p:nvPr>
        </p:nvSpPr>
        <p:spPr/>
        <p:txBody>
          <a:bodyPr/>
          <a:lstStyle/>
          <a:p>
            <a:fld id="{C781AA1B-AE58-423A-A191-EC85F87580CB}" type="slidenum">
              <a:rPr lang="en-US" smtClean="0"/>
              <a:t>1</a:t>
            </a:fld>
            <a:endParaRPr lang="en-US"/>
          </a:p>
        </p:txBody>
      </p:sp>
    </p:spTree>
    <p:extLst>
      <p:ext uri="{BB962C8B-B14F-4D97-AF65-F5344CB8AC3E}">
        <p14:creationId xmlns:p14="http://schemas.microsoft.com/office/powerpoint/2010/main" val="35174859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23611"/>
            <a:ext cx="10969943" cy="1143000"/>
          </a:xfrm>
        </p:spPr>
        <p:txBody>
          <a:bodyPr>
            <a:noAutofit/>
          </a:bodyPr>
          <a:lstStyle/>
          <a:p>
            <a:pPr>
              <a:lnSpc>
                <a:spcPct val="150000"/>
              </a:lnSpc>
            </a:pPr>
            <a:r>
              <a:rPr lang="en-US" sz="4000" b="1" dirty="0">
                <a:solidFill>
                  <a:srgbClr val="FF0000"/>
                </a:solidFill>
                <a:latin typeface="Times New Roman" pitchFamily="18" charset="0"/>
                <a:cs typeface="Times New Roman" pitchFamily="18" charset="0"/>
              </a:rPr>
              <a:t>PRETREATMENT OF OILSEEDS</a:t>
            </a:r>
            <a:endParaRPr lang="en-US" sz="4000" dirty="0"/>
          </a:p>
        </p:txBody>
      </p:sp>
      <p:sp>
        <p:nvSpPr>
          <p:cNvPr id="3" name="Content Placeholder 2"/>
          <p:cNvSpPr>
            <a:spLocks noGrp="1"/>
          </p:cNvSpPr>
          <p:nvPr>
            <p:ph idx="1"/>
          </p:nvPr>
        </p:nvSpPr>
        <p:spPr>
          <a:xfrm>
            <a:off x="608012" y="990601"/>
            <a:ext cx="10969943" cy="5410200"/>
          </a:xfrm>
        </p:spPr>
        <p:txBody>
          <a:bodyPr>
            <a:noAutofit/>
          </a:bodyPr>
          <a:lstStyle/>
          <a:p>
            <a:pPr marL="0" indent="0">
              <a:buNone/>
            </a:pPr>
            <a:r>
              <a:rPr lang="en-US" b="1" dirty="0"/>
              <a:t>Shelling and </a:t>
            </a:r>
            <a:r>
              <a:rPr lang="en-US" b="1" dirty="0" smtClean="0"/>
              <a:t>Separating</a:t>
            </a:r>
          </a:p>
          <a:p>
            <a:pPr marL="0" indent="0">
              <a:buNone/>
            </a:pPr>
            <a:r>
              <a:rPr lang="en-US" dirty="0"/>
              <a:t>Oil-bearing materials with shells such as groundnuts, sunflower seed, cotton seed, and </a:t>
            </a:r>
            <a:r>
              <a:rPr lang="en-US" dirty="0" smtClean="0"/>
              <a:t>tea seeds</a:t>
            </a:r>
            <a:r>
              <a:rPr lang="en-US" dirty="0"/>
              <a:t>, should be separated from their outer husk or shell prior to the oil extraction process, and shells and kernels should be pressed separately. </a:t>
            </a:r>
            <a:endParaRPr lang="en-US" dirty="0" smtClean="0"/>
          </a:p>
          <a:p>
            <a:pPr marL="0" indent="0">
              <a:buNone/>
            </a:pPr>
            <a:r>
              <a:rPr lang="en-US" dirty="0" smtClean="0"/>
              <a:t>Hulls </a:t>
            </a:r>
            <a:r>
              <a:rPr lang="en-US" dirty="0"/>
              <a:t>will reduce the total oil yield by absorbing or retaining oil in the pressed oil cakes. What's more, wax and color compounds present in the hulls end up in the extracted oil, which are not desirable in edible oils and need to be removed during the refining </a:t>
            </a:r>
            <a:r>
              <a:rPr lang="en-US" dirty="0" smtClean="0"/>
              <a:t>process</a:t>
            </a:r>
          </a:p>
          <a:p>
            <a:pPr marL="0" indent="0">
              <a:buNone/>
            </a:pPr>
            <a:r>
              <a:rPr lang="en-US" dirty="0"/>
              <a:t>The </a:t>
            </a:r>
            <a:r>
              <a:rPr lang="en-US" dirty="0" err="1"/>
              <a:t>dehulling</a:t>
            </a:r>
            <a:r>
              <a:rPr lang="en-US" dirty="0"/>
              <a:t> </a:t>
            </a:r>
            <a:r>
              <a:rPr lang="en-US" dirty="0" smtClean="0"/>
              <a:t>process </a:t>
            </a:r>
            <a:r>
              <a:rPr lang="en-US" dirty="0"/>
              <a:t>is necessary and has got a series advantages, it increases oil production efficiency, capacity of the extraction equipment and reduces wear in the expeller, reduces fiber and increases protein content of the meal.</a:t>
            </a:r>
            <a:endParaRPr lang="en-US" dirty="0" smtClean="0"/>
          </a:p>
          <a:p>
            <a:pPr marL="0" indent="0">
              <a:buNone/>
            </a:pPr>
            <a:endParaRPr lang="en-US" dirty="0" smtClean="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C781AA1B-AE58-423A-A191-EC85F87580CB}" type="slidenum">
              <a:rPr lang="en-US" smtClean="0"/>
              <a:t>10</a:t>
            </a:fld>
            <a:endParaRPr lang="en-US" dirty="0"/>
          </a:p>
        </p:txBody>
      </p:sp>
    </p:spTree>
    <p:extLst>
      <p:ext uri="{BB962C8B-B14F-4D97-AF65-F5344CB8AC3E}">
        <p14:creationId xmlns:p14="http://schemas.microsoft.com/office/powerpoint/2010/main" val="33452296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rgbClr val="FF0000"/>
                </a:solidFill>
                <a:latin typeface="Times New Roman" pitchFamily="18" charset="0"/>
                <a:cs typeface="Times New Roman" pitchFamily="18" charset="0"/>
              </a:rPr>
              <a:t>PRETREATMENT OF OILSEEDS</a:t>
            </a: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11</a:t>
            </a:fld>
            <a:endParaRPr lang="en-US"/>
          </a:p>
        </p:txBody>
      </p:sp>
      <p:sp>
        <p:nvSpPr>
          <p:cNvPr id="6" name="Content Placeholder 5"/>
          <p:cNvSpPr>
            <a:spLocks noGrp="1"/>
          </p:cNvSpPr>
          <p:nvPr>
            <p:ph idx="1"/>
          </p:nvPr>
        </p:nvSpPr>
        <p:spPr/>
        <p:txBody>
          <a:bodyPr/>
          <a:lstStyle/>
          <a:p>
            <a:pPr marL="0" indent="0">
              <a:buNone/>
            </a:pPr>
            <a:r>
              <a:rPr lang="en-US" b="1" dirty="0" err="1" smtClean="0"/>
              <a:t>Dehuller</a:t>
            </a:r>
            <a:endParaRPr lang="en-US" b="1" dirty="0" smtClean="0"/>
          </a:p>
          <a:p>
            <a:pPr marL="0" indent="0">
              <a:buNone/>
            </a:pPr>
            <a:endParaRPr lang="en-US" b="1" dirty="0" smtClean="0"/>
          </a:p>
          <a:p>
            <a:pPr marL="0" indent="0">
              <a:buNone/>
            </a:pP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0412" y="2286000"/>
            <a:ext cx="4191000" cy="3768722"/>
          </a:xfrm>
          <a:prstGeom prst="rect">
            <a:avLst/>
          </a:prstGeom>
        </p:spPr>
      </p:pic>
    </p:spTree>
    <p:extLst>
      <p:ext uri="{BB962C8B-B14F-4D97-AF65-F5344CB8AC3E}">
        <p14:creationId xmlns:p14="http://schemas.microsoft.com/office/powerpoint/2010/main" val="2447083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rgbClr val="FF0000"/>
                </a:solidFill>
                <a:latin typeface="Times New Roman" pitchFamily="18" charset="0"/>
                <a:cs typeface="Times New Roman" pitchFamily="18" charset="0"/>
              </a:rPr>
              <a:t>PRETREATMENT OF OILSEEDS</a:t>
            </a: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12</a:t>
            </a:fld>
            <a:endParaRPr lang="en-US"/>
          </a:p>
        </p:txBody>
      </p:sp>
      <p:sp>
        <p:nvSpPr>
          <p:cNvPr id="3" name="Content Placeholder 2"/>
          <p:cNvSpPr>
            <a:spLocks noGrp="1"/>
          </p:cNvSpPr>
          <p:nvPr>
            <p:ph idx="1"/>
          </p:nvPr>
        </p:nvSpPr>
        <p:spPr>
          <a:xfrm>
            <a:off x="379412" y="1371600"/>
            <a:ext cx="10971432" cy="5105400"/>
          </a:xfrm>
        </p:spPr>
        <p:txBody>
          <a:bodyPr/>
          <a:lstStyle/>
          <a:p>
            <a:pPr marL="0" indent="0" algn="just">
              <a:buNone/>
            </a:pPr>
            <a:r>
              <a:rPr lang="en-US" b="1" dirty="0"/>
              <a:t>Crushing and </a:t>
            </a:r>
            <a:r>
              <a:rPr lang="en-US" b="1" dirty="0" smtClean="0"/>
              <a:t>Flaking</a:t>
            </a:r>
          </a:p>
          <a:p>
            <a:pPr algn="just"/>
            <a:r>
              <a:rPr lang="en-US" dirty="0" smtClean="0"/>
              <a:t>Oil </a:t>
            </a:r>
            <a:r>
              <a:rPr lang="en-US" dirty="0"/>
              <a:t>output rate would be much higher after crushing and flaking. Most oilseeds are crushed to facilitate hull removal, heating, drying and flaking before oil extracting. For some seeds like rape seed, </a:t>
            </a:r>
            <a:r>
              <a:rPr lang="en-US" dirty="0" err="1" smtClean="0"/>
              <a:t>cotten</a:t>
            </a:r>
            <a:r>
              <a:rPr lang="en-US" dirty="0" smtClean="0"/>
              <a:t> </a:t>
            </a:r>
            <a:r>
              <a:rPr lang="en-US" dirty="0"/>
              <a:t>germ, however, do not need the crushing process as they are already sufficiently small enough. </a:t>
            </a:r>
            <a:endParaRPr lang="en-US" dirty="0" smtClean="0"/>
          </a:p>
          <a:p>
            <a:pPr algn="just"/>
            <a:r>
              <a:rPr lang="en-US" dirty="0" smtClean="0"/>
              <a:t>Crushers </a:t>
            </a:r>
            <a:r>
              <a:rPr lang="en-US" dirty="0"/>
              <a:t>are used for oilseed size reduction. Oilseeds also can be flaked prior to solvent extraction. Flaking ruptures seed cellular structure and increases surface area for increased contact between solvent and seed during the solvent extraction process.</a:t>
            </a:r>
          </a:p>
        </p:txBody>
      </p:sp>
    </p:spTree>
    <p:extLst>
      <p:ext uri="{BB962C8B-B14F-4D97-AF65-F5344CB8AC3E}">
        <p14:creationId xmlns:p14="http://schemas.microsoft.com/office/powerpoint/2010/main" val="2044896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rgbClr val="FF0000"/>
                </a:solidFill>
                <a:latin typeface="Times New Roman" pitchFamily="18" charset="0"/>
                <a:cs typeface="Times New Roman" pitchFamily="18" charset="0"/>
              </a:rPr>
              <a:t>PRETREATMENT OF OILSEEDS</a:t>
            </a:r>
            <a:endParaRPr lang="en-US" dirty="0"/>
          </a:p>
        </p:txBody>
      </p:sp>
      <p:sp>
        <p:nvSpPr>
          <p:cNvPr id="3" name="Content Placeholder 2"/>
          <p:cNvSpPr>
            <a:spLocks noGrp="1"/>
          </p:cNvSpPr>
          <p:nvPr>
            <p:ph idx="1"/>
          </p:nvPr>
        </p:nvSpPr>
        <p:spPr/>
        <p:txBody>
          <a:bodyPr/>
          <a:lstStyle/>
          <a:p>
            <a:r>
              <a:rPr lang="en-US" b="1" dirty="0" smtClean="0"/>
              <a:t>Crusher </a:t>
            </a:r>
            <a:r>
              <a:rPr lang="en-US" b="1" dirty="0"/>
              <a:t>and </a:t>
            </a:r>
            <a:r>
              <a:rPr lang="en-US" b="1" dirty="0" smtClean="0"/>
              <a:t>Flaker</a:t>
            </a:r>
          </a:p>
          <a:p>
            <a:pPr marL="0" indent="0">
              <a:buNone/>
            </a:pP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13</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6612" y="2438400"/>
            <a:ext cx="4267200" cy="3048000"/>
          </a:xfrm>
          <a:prstGeom prst="rect">
            <a:avLst/>
          </a:prstGeom>
        </p:spPr>
      </p:pic>
    </p:spTree>
    <p:extLst>
      <p:ext uri="{BB962C8B-B14F-4D97-AF65-F5344CB8AC3E}">
        <p14:creationId xmlns:p14="http://schemas.microsoft.com/office/powerpoint/2010/main" val="12482528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rgbClr val="FF0000"/>
                </a:solidFill>
                <a:latin typeface="Times New Roman" pitchFamily="18" charset="0"/>
                <a:cs typeface="Times New Roman" pitchFamily="18" charset="0"/>
              </a:rPr>
              <a:t>PRETREATMENT OF OILSEEDS</a:t>
            </a: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14</a:t>
            </a:fld>
            <a:endParaRPr lang="en-US"/>
          </a:p>
        </p:txBody>
      </p:sp>
      <p:sp>
        <p:nvSpPr>
          <p:cNvPr id="3" name="Content Placeholder 2"/>
          <p:cNvSpPr>
            <a:spLocks noGrp="1"/>
          </p:cNvSpPr>
          <p:nvPr>
            <p:ph idx="1"/>
          </p:nvPr>
        </p:nvSpPr>
        <p:spPr>
          <a:xfrm>
            <a:off x="379412" y="1447800"/>
            <a:ext cx="11353800" cy="5029200"/>
          </a:xfrm>
        </p:spPr>
        <p:txBody>
          <a:bodyPr>
            <a:normAutofit/>
          </a:bodyPr>
          <a:lstStyle/>
          <a:p>
            <a:pPr marL="0" indent="0" algn="just">
              <a:buNone/>
            </a:pPr>
            <a:r>
              <a:rPr lang="en-US" sz="3200" b="1" dirty="0"/>
              <a:t>Roasting</a:t>
            </a:r>
            <a:endParaRPr lang="en-US" sz="3200" dirty="0" smtClean="0"/>
          </a:p>
          <a:p>
            <a:pPr algn="just"/>
            <a:r>
              <a:rPr lang="en-US" sz="3200" dirty="0" smtClean="0"/>
              <a:t>The </a:t>
            </a:r>
            <a:r>
              <a:rPr lang="en-US" sz="3200" dirty="0"/>
              <a:t>key factor of getting high oil output rate is roasting or cooking, so it is said “70% lies in roasting, and 30% lies in pressing”. </a:t>
            </a:r>
            <a:endParaRPr lang="en-US" sz="3200" dirty="0" smtClean="0"/>
          </a:p>
          <a:p>
            <a:pPr algn="just"/>
            <a:r>
              <a:rPr lang="en-US" sz="3200" dirty="0" smtClean="0"/>
              <a:t>Water </a:t>
            </a:r>
            <a:r>
              <a:rPr lang="en-US" sz="3200" dirty="0"/>
              <a:t>content and temperature of raw material should be controlled before pressing. It is suggested and requested that the user should master roasting technology in order to achieve idea economic benefits. </a:t>
            </a:r>
            <a:endParaRPr lang="en-US" sz="3200" dirty="0" smtClean="0"/>
          </a:p>
          <a:p>
            <a:pPr algn="just"/>
            <a:r>
              <a:rPr lang="en-US" sz="3200" dirty="0" smtClean="0"/>
              <a:t>Roasting </a:t>
            </a:r>
            <a:r>
              <a:rPr lang="en-US" sz="3200" dirty="0"/>
              <a:t>/ Cooking also gives seeds proper elasticity for efficient pressing.</a:t>
            </a:r>
          </a:p>
        </p:txBody>
      </p:sp>
    </p:spTree>
    <p:extLst>
      <p:ext uri="{BB962C8B-B14F-4D97-AF65-F5344CB8AC3E}">
        <p14:creationId xmlns:p14="http://schemas.microsoft.com/office/powerpoint/2010/main" val="116645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rgbClr val="FF0000"/>
                </a:solidFill>
                <a:latin typeface="Times New Roman" pitchFamily="18" charset="0"/>
                <a:cs typeface="Times New Roman" pitchFamily="18" charset="0"/>
              </a:rPr>
              <a:t>PRETREATMENT OF OILSEEDS</a:t>
            </a:r>
            <a:endParaRPr lang="en-US" dirty="0"/>
          </a:p>
        </p:txBody>
      </p:sp>
      <p:sp>
        <p:nvSpPr>
          <p:cNvPr id="3" name="Content Placeholder 2"/>
          <p:cNvSpPr>
            <a:spLocks noGrp="1"/>
          </p:cNvSpPr>
          <p:nvPr>
            <p:ph idx="1"/>
          </p:nvPr>
        </p:nvSpPr>
        <p:spPr/>
        <p:txBody>
          <a:bodyPr/>
          <a:lstStyle/>
          <a:p>
            <a:pPr marL="0" indent="0">
              <a:buNone/>
            </a:pPr>
            <a:r>
              <a:rPr lang="en-US" b="1" dirty="0" smtClean="0"/>
              <a:t>Roaster</a:t>
            </a:r>
          </a:p>
          <a:p>
            <a:pPr marL="0" indent="0">
              <a:buNone/>
            </a:pP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15</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13412" y="2362200"/>
            <a:ext cx="3733800" cy="2980532"/>
          </a:xfrm>
          <a:prstGeom prst="rect">
            <a:avLst/>
          </a:prstGeom>
        </p:spPr>
      </p:pic>
    </p:spTree>
    <p:extLst>
      <p:ext uri="{BB962C8B-B14F-4D97-AF65-F5344CB8AC3E}">
        <p14:creationId xmlns:p14="http://schemas.microsoft.com/office/powerpoint/2010/main" val="7301804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rgbClr val="FF0000"/>
                </a:solidFill>
                <a:latin typeface="Times New Roman" pitchFamily="18" charset="0"/>
                <a:cs typeface="Times New Roman" pitchFamily="18" charset="0"/>
              </a:rPr>
              <a:t>PRETREATMENT OF OILSEEDS</a:t>
            </a:r>
            <a:endParaRPr lang="en-US" dirty="0"/>
          </a:p>
        </p:txBody>
      </p:sp>
      <p:sp>
        <p:nvSpPr>
          <p:cNvPr id="3" name="Content Placeholder 2"/>
          <p:cNvSpPr>
            <a:spLocks noGrp="1"/>
          </p:cNvSpPr>
          <p:nvPr>
            <p:ph idx="1"/>
          </p:nvPr>
        </p:nvSpPr>
        <p:spPr/>
        <p:txBody>
          <a:bodyPr/>
          <a:lstStyle/>
          <a:p>
            <a:r>
              <a:rPr lang="en-US" dirty="0"/>
              <a:t>Soybean Seeds</a:t>
            </a:r>
            <a:r>
              <a:rPr lang="en-US" dirty="0" smtClean="0"/>
              <a:t>: Pre treatment of soybean seeds</a:t>
            </a: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16</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6208" y="3123406"/>
            <a:ext cx="7580480" cy="2515393"/>
          </a:xfrm>
          <a:prstGeom prst="rect">
            <a:avLst/>
          </a:prstGeom>
        </p:spPr>
      </p:pic>
    </p:spTree>
    <p:extLst>
      <p:ext uri="{BB962C8B-B14F-4D97-AF65-F5344CB8AC3E}">
        <p14:creationId xmlns:p14="http://schemas.microsoft.com/office/powerpoint/2010/main" val="3714700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rgbClr val="FF0000"/>
                </a:solidFill>
                <a:latin typeface="Times New Roman" pitchFamily="18" charset="0"/>
                <a:cs typeface="Times New Roman" pitchFamily="18" charset="0"/>
              </a:rPr>
              <a:t>PRETREATMENT OF OILSEEDS</a:t>
            </a:r>
            <a:endParaRPr lang="en-US" dirty="0"/>
          </a:p>
        </p:txBody>
      </p:sp>
      <p:sp>
        <p:nvSpPr>
          <p:cNvPr id="3" name="Content Placeholder 2"/>
          <p:cNvSpPr>
            <a:spLocks noGrp="1"/>
          </p:cNvSpPr>
          <p:nvPr>
            <p:ph idx="1"/>
          </p:nvPr>
        </p:nvSpPr>
        <p:spPr/>
        <p:txBody>
          <a:bodyPr/>
          <a:lstStyle/>
          <a:p>
            <a:r>
              <a:rPr lang="en-US" dirty="0" err="1" smtClean="0"/>
              <a:t>Pretreatmet</a:t>
            </a:r>
            <a:r>
              <a:rPr lang="en-US" dirty="0" smtClean="0"/>
              <a:t> of </a:t>
            </a:r>
            <a:r>
              <a:rPr lang="en-US" dirty="0"/>
              <a:t>Canola Seeds: </a:t>
            </a:r>
          </a:p>
        </p:txBody>
      </p:sp>
      <p:sp>
        <p:nvSpPr>
          <p:cNvPr id="4" name="Slide Number Placeholder 3"/>
          <p:cNvSpPr>
            <a:spLocks noGrp="1"/>
          </p:cNvSpPr>
          <p:nvPr>
            <p:ph type="sldNum" sz="quarter" idx="12"/>
          </p:nvPr>
        </p:nvSpPr>
        <p:spPr/>
        <p:txBody>
          <a:bodyPr/>
          <a:lstStyle/>
          <a:p>
            <a:fld id="{C781AA1B-AE58-423A-A191-EC85F87580CB}" type="slidenum">
              <a:rPr lang="en-US" smtClean="0"/>
              <a:t>17</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8212" y="2952750"/>
            <a:ext cx="7058025" cy="2076450"/>
          </a:xfrm>
          <a:prstGeom prst="rect">
            <a:avLst/>
          </a:prstGeom>
        </p:spPr>
      </p:pic>
    </p:spTree>
    <p:extLst>
      <p:ext uri="{BB962C8B-B14F-4D97-AF65-F5344CB8AC3E}">
        <p14:creationId xmlns:p14="http://schemas.microsoft.com/office/powerpoint/2010/main" val="2098960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rgbClr val="FF0000"/>
                </a:solidFill>
                <a:latin typeface="Times New Roman" pitchFamily="18" charset="0"/>
                <a:cs typeface="Times New Roman" pitchFamily="18" charset="0"/>
              </a:rPr>
              <a:t>PRETREATMENT OF OILSEEDS</a:t>
            </a:r>
            <a:endParaRPr lang="en-US" dirty="0"/>
          </a:p>
        </p:txBody>
      </p:sp>
      <p:sp>
        <p:nvSpPr>
          <p:cNvPr id="3" name="Content Placeholder 2"/>
          <p:cNvSpPr>
            <a:spLocks noGrp="1"/>
          </p:cNvSpPr>
          <p:nvPr>
            <p:ph idx="1"/>
          </p:nvPr>
        </p:nvSpPr>
        <p:spPr/>
        <p:txBody>
          <a:bodyPr/>
          <a:lstStyle/>
          <a:p>
            <a:r>
              <a:rPr lang="en-US" dirty="0" smtClean="0"/>
              <a:t>Pretreatment of Sunflower </a:t>
            </a:r>
            <a:r>
              <a:rPr lang="en-US" dirty="0"/>
              <a:t>Seeds</a:t>
            </a:r>
            <a:r>
              <a:rPr lang="en-US" dirty="0" smtClean="0"/>
              <a:t>:</a:t>
            </a:r>
          </a:p>
          <a:p>
            <a:pPr marL="0" indent="0">
              <a:buNone/>
            </a:pP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18</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8212" y="2743200"/>
            <a:ext cx="7058025" cy="2133600"/>
          </a:xfrm>
          <a:prstGeom prst="rect">
            <a:avLst/>
          </a:prstGeom>
        </p:spPr>
      </p:pic>
    </p:spTree>
    <p:extLst>
      <p:ext uri="{BB962C8B-B14F-4D97-AF65-F5344CB8AC3E}">
        <p14:creationId xmlns:p14="http://schemas.microsoft.com/office/powerpoint/2010/main" val="26227959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nku.jpg"/>
          <p:cNvPicPr>
            <a:picLocks noGrp="1" noChangeAspect="1"/>
          </p:cNvPicPr>
          <p:nvPr>
            <p:ph idx="1"/>
          </p:nvPr>
        </p:nvPicPr>
        <p:blipFill>
          <a:blip r:embed="rId2"/>
          <a:stretch>
            <a:fillRect/>
          </a:stretch>
        </p:blipFill>
        <p:spPr>
          <a:xfrm>
            <a:off x="-1" y="0"/>
            <a:ext cx="12188825" cy="6857999"/>
          </a:xfrm>
        </p:spPr>
      </p:pic>
      <p:sp>
        <p:nvSpPr>
          <p:cNvPr id="5" name="TextBox 4"/>
          <p:cNvSpPr txBox="1"/>
          <p:nvPr/>
        </p:nvSpPr>
        <p:spPr>
          <a:xfrm>
            <a:off x="4646612" y="2895601"/>
            <a:ext cx="3505200" cy="1219200"/>
          </a:xfrm>
          <a:prstGeom prst="rect">
            <a:avLst/>
          </a:prstGeom>
          <a:noFill/>
        </p:spPr>
        <p:txBody>
          <a:bodyPr wrap="square" rtlCol="0">
            <a:prstTxWarp prst="textArchUp">
              <a:avLst/>
            </a:prstTxWarp>
            <a:spAutoFit/>
          </a:bodyPr>
          <a:lstStyle/>
          <a:p>
            <a:pPr algn="ctr"/>
            <a:r>
              <a:rPr lang="en-US" sz="6000" b="1" dirty="0">
                <a:ln>
                  <a:solidFill>
                    <a:schemeClr val="bg1"/>
                  </a:solidFill>
                </a:ln>
                <a:solidFill>
                  <a:schemeClr val="bg1"/>
                </a:solidFill>
                <a:latin typeface="Edwardian Script ITC" pitchFamily="66" charset="0"/>
                <a:cs typeface="Arial" pitchFamily="34" charset="0"/>
              </a:rPr>
              <a:t>Thank You </a:t>
            </a:r>
            <a:r>
              <a:rPr lang="en-US" sz="6000" b="1" dirty="0">
                <a:ln>
                  <a:solidFill>
                    <a:schemeClr val="tx1"/>
                  </a:solidFill>
                </a:ln>
                <a:solidFill>
                  <a:schemeClr val="bg1"/>
                </a:solidFill>
                <a:latin typeface="Arial Black" pitchFamily="34" charset="0"/>
                <a:cs typeface="Arial" pitchFamily="34" charset="0"/>
                <a:sym typeface="Wingdings" pitchFamily="2" charset="2"/>
              </a:rPr>
              <a:t></a:t>
            </a:r>
            <a:endParaRPr lang="en-US" sz="6000" b="1" dirty="0">
              <a:ln>
                <a:solidFill>
                  <a:schemeClr val="tx1"/>
                </a:solidFill>
              </a:ln>
              <a:solidFill>
                <a:schemeClr val="bg1"/>
              </a:solidFill>
              <a:latin typeface="Arial Black" pitchFamily="34" charset="0"/>
              <a:cs typeface="Arial" pitchFamily="34" charset="0"/>
            </a:endParaRPr>
          </a:p>
        </p:txBody>
      </p:sp>
      <p:sp>
        <p:nvSpPr>
          <p:cNvPr id="2" name="Slide Number Placeholder 1"/>
          <p:cNvSpPr>
            <a:spLocks noGrp="1"/>
          </p:cNvSpPr>
          <p:nvPr>
            <p:ph type="sldNum" sz="quarter" idx="12"/>
          </p:nvPr>
        </p:nvSpPr>
        <p:spPr/>
        <p:txBody>
          <a:bodyPr/>
          <a:lstStyle/>
          <a:p>
            <a:fld id="{A12D6159-9E58-4331-9473-E5ECCE17E3C2}" type="slidenum">
              <a:rPr lang="en-US" sz="1400">
                <a:latin typeface="Times New Roman" panose="02020603050405020304" pitchFamily="18" charset="0"/>
                <a:cs typeface="Times New Roman" panose="02020603050405020304" pitchFamily="18" charset="0"/>
              </a:rPr>
              <a:pPr/>
              <a:t>19</a:t>
            </a:fld>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12940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156714" y="990600"/>
            <a:ext cx="12032111" cy="929640"/>
          </a:xfrm>
        </p:spPr>
        <p:txBody>
          <a:bodyPr>
            <a:noAutofit/>
          </a:bodyPr>
          <a:lstStyle/>
          <a:p>
            <a:pPr>
              <a:lnSpc>
                <a:spcPct val="150000"/>
              </a:lnSpc>
              <a:spcBef>
                <a:spcPts val="0"/>
              </a:spcBef>
            </a:pPr>
            <a:r>
              <a:rPr lang="en-US" sz="4000" b="1" dirty="0" smtClean="0">
                <a:solidFill>
                  <a:srgbClr val="0070C0"/>
                </a:solidFill>
                <a:effectLst/>
                <a:latin typeface="Times New Roman" panose="02020603050405020304" pitchFamily="18" charset="0"/>
                <a:cs typeface="Times New Roman" panose="02020603050405020304" pitchFamily="18" charset="0"/>
              </a:rPr>
              <a:t>FATS AND OILS </a:t>
            </a:r>
            <a:endParaRPr lang="en-US" sz="4000" b="1" dirty="0">
              <a:solidFill>
                <a:srgbClr val="0070C0"/>
              </a:solidFill>
              <a:effectLst/>
              <a:latin typeface="Times New Roman" panose="02020603050405020304" pitchFamily="18" charset="0"/>
              <a:cs typeface="Times New Roman" panose="02020603050405020304" pitchFamily="18" charset="0"/>
            </a:endParaRPr>
          </a:p>
        </p:txBody>
      </p:sp>
      <p:sp>
        <p:nvSpPr>
          <p:cNvPr id="5" name="Subtitle 2"/>
          <p:cNvSpPr>
            <a:spLocks noGrp="1"/>
          </p:cNvSpPr>
          <p:nvPr>
            <p:ph type="subTitle" idx="1"/>
          </p:nvPr>
        </p:nvSpPr>
        <p:spPr>
          <a:xfrm>
            <a:off x="293742" y="2667000"/>
            <a:ext cx="11738369" cy="4191000"/>
          </a:xfrm>
        </p:spPr>
        <p:txBody>
          <a:bodyPr>
            <a:noAutofit/>
          </a:bodyPr>
          <a:lstStyle/>
          <a:p>
            <a:pPr algn="ctr">
              <a:lnSpc>
                <a:spcPct val="150000"/>
              </a:lnSpc>
              <a:spcBef>
                <a:spcPts val="0"/>
              </a:spcBef>
            </a:pPr>
            <a:r>
              <a:rPr lang="en-US" sz="2800" dirty="0" smtClean="0">
                <a:solidFill>
                  <a:srgbClr val="FF0000"/>
                </a:solidFill>
                <a:latin typeface="Times New Roman" panose="02020603050405020304" pitchFamily="18" charset="0"/>
                <a:cs typeface="Times New Roman" panose="02020603050405020304" pitchFamily="18" charset="0"/>
              </a:rPr>
              <a:t>FST-403</a:t>
            </a:r>
            <a:endParaRPr lang="en-US" sz="2800" dirty="0" smtClean="0">
              <a:solidFill>
                <a:srgbClr val="FF0000"/>
              </a:solidFill>
              <a:latin typeface="Times New Roman" panose="02020603050405020304" pitchFamily="18" charset="0"/>
              <a:cs typeface="Times New Roman" panose="02020603050405020304" pitchFamily="18" charset="0"/>
            </a:endParaRPr>
          </a:p>
          <a:p>
            <a:pPr algn="ctr">
              <a:lnSpc>
                <a:spcPct val="150000"/>
              </a:lnSpc>
              <a:spcBef>
                <a:spcPts val="0"/>
              </a:spcBef>
            </a:pPr>
            <a:r>
              <a:rPr lang="en-US" sz="2800" dirty="0" smtClean="0">
                <a:solidFill>
                  <a:srgbClr val="FF0000"/>
                </a:solidFill>
                <a:latin typeface="Times New Roman" panose="02020603050405020304" pitchFamily="18" charset="0"/>
                <a:cs typeface="Times New Roman" panose="02020603050405020304" pitchFamily="18" charset="0"/>
              </a:rPr>
              <a:t>B. Sc. (Hons). Food and Science and technology</a:t>
            </a:r>
          </a:p>
          <a:p>
            <a:pPr lvl="0">
              <a:lnSpc>
                <a:spcPct val="170000"/>
              </a:lnSpc>
              <a:spcBef>
                <a:spcPts val="0"/>
              </a:spcBef>
            </a:pPr>
            <a:endParaRPr lang="en-US" sz="2800" b="1" dirty="0" smtClean="0">
              <a:solidFill>
                <a:srgbClr val="FF0000"/>
              </a:solidFill>
              <a:latin typeface="Times New Roman" pitchFamily="18" charset="0"/>
              <a:cs typeface="Times New Roman" pitchFamily="18" charset="0"/>
            </a:endParaRPr>
          </a:p>
          <a:p>
            <a:pPr lvl="0" algn="ctr">
              <a:lnSpc>
                <a:spcPct val="100000"/>
              </a:lnSpc>
              <a:spcBef>
                <a:spcPts val="0"/>
              </a:spcBef>
            </a:pPr>
            <a:r>
              <a:rPr lang="en-US" sz="2400" b="1" u="sng" dirty="0" smtClean="0">
                <a:latin typeface="Times New Roman" pitchFamily="18" charset="0"/>
                <a:cs typeface="Times New Roman" pitchFamily="18" charset="0"/>
              </a:rPr>
              <a:t>INSTITUTE </a:t>
            </a:r>
            <a:r>
              <a:rPr lang="en-US" sz="2400" b="1" u="sng" dirty="0">
                <a:latin typeface="Times New Roman" pitchFamily="18" charset="0"/>
                <a:cs typeface="Times New Roman" pitchFamily="18" charset="0"/>
              </a:rPr>
              <a:t>OF FOOD SCIENCE AND </a:t>
            </a:r>
            <a:r>
              <a:rPr lang="en-US" sz="2400" b="1" u="sng" dirty="0" smtClean="0">
                <a:latin typeface="Times New Roman" pitchFamily="18" charset="0"/>
                <a:cs typeface="Times New Roman" pitchFamily="18" charset="0"/>
              </a:rPr>
              <a:t>NUTRITION</a:t>
            </a:r>
          </a:p>
          <a:p>
            <a:pPr lvl="0" algn="ctr">
              <a:lnSpc>
                <a:spcPct val="100000"/>
              </a:lnSpc>
              <a:spcBef>
                <a:spcPts val="0"/>
              </a:spcBef>
            </a:pPr>
            <a:r>
              <a:rPr lang="en-US" sz="2400" b="1" u="sng" dirty="0" smtClean="0">
                <a:latin typeface="Times New Roman" pitchFamily="18" charset="0"/>
                <a:cs typeface="Times New Roman" pitchFamily="18" charset="0"/>
              </a:rPr>
              <a:t>UNIVERSITY </a:t>
            </a:r>
            <a:r>
              <a:rPr lang="en-US" sz="2400" b="1" u="sng" dirty="0">
                <a:latin typeface="Times New Roman" pitchFamily="18" charset="0"/>
                <a:cs typeface="Times New Roman" pitchFamily="18" charset="0"/>
              </a:rPr>
              <a:t>OF SARGODHA, </a:t>
            </a:r>
            <a:r>
              <a:rPr lang="en-US" sz="2400" b="1" u="sng" dirty="0" smtClean="0">
                <a:latin typeface="Times New Roman" pitchFamily="18" charset="0"/>
                <a:cs typeface="Times New Roman" pitchFamily="18" charset="0"/>
              </a:rPr>
              <a:t>SARGODHA</a:t>
            </a:r>
          </a:p>
          <a:p>
            <a:pPr lvl="0">
              <a:lnSpc>
                <a:spcPct val="170000"/>
              </a:lnSpc>
              <a:spcBef>
                <a:spcPts val="0"/>
              </a:spcBef>
            </a:pPr>
            <a:endParaRPr lang="en-US" sz="2400" b="1" u="sng" dirty="0">
              <a:solidFill>
                <a:prstClr val="black"/>
              </a:solidFill>
              <a:latin typeface="Times New Roman" pitchFamily="18" charset="0"/>
              <a:cs typeface="Times New Roman" pitchFamily="18" charset="0"/>
            </a:endParaRPr>
          </a:p>
          <a:p>
            <a:pPr>
              <a:lnSpc>
                <a:spcPct val="170000"/>
              </a:lnSpc>
              <a:spcBef>
                <a:spcPts val="0"/>
              </a:spcBef>
            </a:pPr>
            <a:endParaRPr lang="en-US" sz="3200" dirty="0" smtClean="0">
              <a:solidFill>
                <a:srgbClr val="002060"/>
              </a:solidFill>
              <a:latin typeface="Arial" panose="020B0604020202020204" pitchFamily="34" charset="0"/>
              <a:cs typeface="Arial" panose="020B0604020202020204" pitchFamily="34" charset="0"/>
            </a:endParaRPr>
          </a:p>
          <a:p>
            <a:pPr>
              <a:lnSpc>
                <a:spcPct val="170000"/>
              </a:lnSpc>
              <a:spcBef>
                <a:spcPts val="0"/>
              </a:spcBef>
            </a:pPr>
            <a:endParaRPr lang="en-US" sz="3200" dirty="0" smtClean="0">
              <a:solidFill>
                <a:srgbClr val="002060"/>
              </a:solidFill>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a:xfrm>
            <a:off x="9446339" y="6492877"/>
            <a:ext cx="2742486" cy="365125"/>
          </a:xfrm>
        </p:spPr>
        <p:txBody>
          <a:bodyPr/>
          <a:lstStyle/>
          <a:p>
            <a:fld id="{11F54D89-8ECD-48C2-BC8A-6587B8EE4BD1}" type="slidenum">
              <a:rPr lang="en-US" smtClean="0"/>
              <a:pPr/>
              <a:t>2</a:t>
            </a:fld>
            <a:endParaRPr lang="en-US"/>
          </a:p>
        </p:txBody>
      </p:sp>
    </p:spTree>
    <p:extLst>
      <p:ext uri="{BB962C8B-B14F-4D97-AF65-F5344CB8AC3E}">
        <p14:creationId xmlns:p14="http://schemas.microsoft.com/office/powerpoint/2010/main" val="3251856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88825" cy="1295400"/>
          </a:xfrm>
        </p:spPr>
        <p:txBody>
          <a:bodyPr/>
          <a:lstStyle/>
          <a:p>
            <a:pPr algn="l"/>
            <a:r>
              <a:rPr lang="en-US" sz="4000" b="1" dirty="0" smtClean="0">
                <a:solidFill>
                  <a:srgbClr val="FF0000"/>
                </a:solidFill>
                <a:effectLst/>
                <a:latin typeface="Times New Roman" panose="02020603050405020304" pitchFamily="18" charset="0"/>
                <a:cs typeface="Times New Roman" panose="02020603050405020304" pitchFamily="18" charset="0"/>
              </a:rPr>
              <a:t>                         LECTURE OUTLINE</a:t>
            </a:r>
            <a:endParaRPr lang="en-US" sz="4000" b="1" dirty="0">
              <a:solidFill>
                <a:srgbClr val="FF0000"/>
              </a:solidFill>
              <a:effectLst/>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455411" y="1273629"/>
            <a:ext cx="11734800" cy="5548700"/>
          </a:xfrm>
        </p:spPr>
        <p:txBody>
          <a:bodyPr>
            <a:noAutofit/>
          </a:bodyPr>
          <a:lstStyle/>
          <a:p>
            <a:pPr lvl="0" algn="just">
              <a:lnSpc>
                <a:spcPct val="200000"/>
              </a:lnSpc>
              <a:spcBef>
                <a:spcPts val="0"/>
              </a:spcBef>
            </a:pPr>
            <a:r>
              <a:rPr lang="en-US" dirty="0" smtClean="0">
                <a:solidFill>
                  <a:prstClr val="black"/>
                </a:solidFill>
                <a:latin typeface="Times New Roman" pitchFamily="18" charset="0"/>
                <a:cs typeface="Times New Roman" pitchFamily="18" charset="0"/>
              </a:rPr>
              <a:t>Pretreatment </a:t>
            </a:r>
            <a:r>
              <a:rPr lang="en-US" dirty="0" smtClean="0">
                <a:solidFill>
                  <a:prstClr val="black"/>
                </a:solidFill>
                <a:latin typeface="Times New Roman" pitchFamily="18" charset="0"/>
                <a:cs typeface="Times New Roman" pitchFamily="18" charset="0"/>
              </a:rPr>
              <a:t>of fats and oil</a:t>
            </a:r>
          </a:p>
          <a:p>
            <a:pPr marL="342900" lvl="0" indent="-342900" algn="just">
              <a:lnSpc>
                <a:spcPct val="200000"/>
              </a:lnSpc>
              <a:spcBef>
                <a:spcPts val="0"/>
              </a:spcBef>
              <a:buFont typeface="Arial" panose="020B0604020202020204" pitchFamily="34" charset="0"/>
              <a:buChar char="•"/>
            </a:pPr>
            <a:r>
              <a:rPr lang="en-US" dirty="0" smtClean="0">
                <a:solidFill>
                  <a:prstClr val="black"/>
                </a:solidFill>
                <a:latin typeface="Times New Roman" pitchFamily="18" charset="0"/>
                <a:cs typeface="Times New Roman" pitchFamily="18" charset="0"/>
              </a:rPr>
              <a:t>Selecting</a:t>
            </a:r>
          </a:p>
          <a:p>
            <a:pPr marL="342900" lvl="0" indent="-342900" algn="just">
              <a:lnSpc>
                <a:spcPct val="200000"/>
              </a:lnSpc>
              <a:spcBef>
                <a:spcPts val="0"/>
              </a:spcBef>
              <a:buFont typeface="Arial" panose="020B0604020202020204" pitchFamily="34" charset="0"/>
              <a:buChar char="•"/>
            </a:pPr>
            <a:r>
              <a:rPr lang="en-US" dirty="0" smtClean="0">
                <a:solidFill>
                  <a:prstClr val="black"/>
                </a:solidFill>
                <a:latin typeface="Times New Roman" pitchFamily="18" charset="0"/>
                <a:cs typeface="Times New Roman" pitchFamily="18" charset="0"/>
              </a:rPr>
              <a:t>Cleaning</a:t>
            </a:r>
          </a:p>
          <a:p>
            <a:pPr marL="342900" lvl="0" indent="-342900" algn="just">
              <a:lnSpc>
                <a:spcPct val="200000"/>
              </a:lnSpc>
              <a:spcBef>
                <a:spcPts val="0"/>
              </a:spcBef>
              <a:buFont typeface="Arial" panose="020B0604020202020204" pitchFamily="34" charset="0"/>
              <a:buChar char="•"/>
            </a:pPr>
            <a:r>
              <a:rPr lang="en-US" dirty="0" smtClean="0">
                <a:solidFill>
                  <a:prstClr val="black"/>
                </a:solidFill>
                <a:latin typeface="Times New Roman" pitchFamily="18" charset="0"/>
                <a:cs typeface="Times New Roman" pitchFamily="18" charset="0"/>
              </a:rPr>
              <a:t>Shelling</a:t>
            </a:r>
          </a:p>
          <a:p>
            <a:pPr marL="342900" lvl="0" indent="-342900" algn="just">
              <a:lnSpc>
                <a:spcPct val="200000"/>
              </a:lnSpc>
              <a:spcBef>
                <a:spcPts val="0"/>
              </a:spcBef>
              <a:buFont typeface="Arial" panose="020B0604020202020204" pitchFamily="34" charset="0"/>
              <a:buChar char="•"/>
            </a:pPr>
            <a:r>
              <a:rPr lang="en-US" dirty="0" smtClean="0">
                <a:solidFill>
                  <a:prstClr val="black"/>
                </a:solidFill>
                <a:latin typeface="Times New Roman" pitchFamily="18" charset="0"/>
                <a:cs typeface="Times New Roman" pitchFamily="18" charset="0"/>
              </a:rPr>
              <a:t>Flaking</a:t>
            </a:r>
          </a:p>
          <a:p>
            <a:pPr marL="342900" lvl="0" indent="-342900" algn="just">
              <a:lnSpc>
                <a:spcPct val="200000"/>
              </a:lnSpc>
              <a:spcBef>
                <a:spcPts val="0"/>
              </a:spcBef>
              <a:buFont typeface="Arial" panose="020B0604020202020204" pitchFamily="34" charset="0"/>
              <a:buChar char="•"/>
            </a:pPr>
            <a:r>
              <a:rPr lang="en-US" dirty="0" smtClean="0">
                <a:solidFill>
                  <a:prstClr val="black"/>
                </a:solidFill>
                <a:latin typeface="Times New Roman" pitchFamily="18" charset="0"/>
                <a:cs typeface="Times New Roman" pitchFamily="18" charset="0"/>
              </a:rPr>
              <a:t>Roasting </a:t>
            </a:r>
          </a:p>
          <a:p>
            <a:pPr lvl="0" algn="just">
              <a:lnSpc>
                <a:spcPct val="200000"/>
              </a:lnSpc>
              <a:spcBef>
                <a:spcPts val="0"/>
              </a:spcBef>
            </a:pPr>
            <a:r>
              <a:rPr lang="en-US" dirty="0" smtClean="0"/>
              <a:t> </a:t>
            </a:r>
            <a:endParaRPr lang="en-US" dirty="0" smtClean="0">
              <a:solidFill>
                <a:prstClr val="black"/>
              </a:solidFill>
              <a:latin typeface="Times New Roman" pitchFamily="18" charset="0"/>
              <a:cs typeface="Times New Roman" pitchFamily="18" charset="0"/>
            </a:endParaRPr>
          </a:p>
          <a:p>
            <a:pPr marL="342900" lvl="0" indent="-342900" algn="just">
              <a:lnSpc>
                <a:spcPct val="200000"/>
              </a:lnSpc>
              <a:spcBef>
                <a:spcPts val="0"/>
              </a:spcBef>
              <a:buFont typeface="Arial" panose="020B0604020202020204" pitchFamily="34" charset="0"/>
              <a:buChar char="•"/>
            </a:pPr>
            <a:endParaRPr lang="en-US" dirty="0" smtClean="0">
              <a:solidFill>
                <a:prstClr val="black"/>
              </a:solidFill>
              <a:latin typeface="Times New Roman" pitchFamily="18" charset="0"/>
              <a:cs typeface="Times New Roman" pitchFamily="18" charset="0"/>
            </a:endParaRPr>
          </a:p>
          <a:p>
            <a:pPr algn="l">
              <a:lnSpc>
                <a:spcPct val="200000"/>
              </a:lnSpc>
              <a:spcBef>
                <a:spcPts val="0"/>
              </a:spcBef>
            </a:pPr>
            <a:endParaRPr lang="en-US" dirty="0">
              <a:latin typeface="Times New Roman" pitchFamily="18" charset="0"/>
              <a:cs typeface="Times New Roman" pitchFamily="18" charset="0"/>
            </a:endParaRPr>
          </a:p>
        </p:txBody>
      </p:sp>
      <p:sp>
        <p:nvSpPr>
          <p:cNvPr id="6" name="Slide Number Placeholder 5"/>
          <p:cNvSpPr>
            <a:spLocks noGrp="1"/>
          </p:cNvSpPr>
          <p:nvPr>
            <p:ph type="sldNum" sz="quarter" idx="12"/>
          </p:nvPr>
        </p:nvSpPr>
        <p:spPr/>
        <p:txBody>
          <a:bodyPr/>
          <a:lstStyle/>
          <a:p>
            <a:fld id="{C781AA1B-AE58-423A-A191-EC85F87580CB}" type="slidenum">
              <a:rPr lang="en-US" smtClean="0"/>
              <a:t>3</a:t>
            </a:fld>
            <a:endParaRPr lang="en-US"/>
          </a:p>
        </p:txBody>
      </p:sp>
      <p:sp>
        <p:nvSpPr>
          <p:cNvPr id="4" name="TextBox 3"/>
          <p:cNvSpPr txBox="1"/>
          <p:nvPr/>
        </p:nvSpPr>
        <p:spPr>
          <a:xfrm>
            <a:off x="11477811" y="6477001"/>
            <a:ext cx="184731" cy="276999"/>
          </a:xfrm>
          <a:prstGeom prst="rect">
            <a:avLst/>
          </a:prstGeom>
          <a:noFill/>
        </p:spPr>
        <p:txBody>
          <a:bodyPr wrap="none" rtlCol="0">
            <a:spAutoFit/>
          </a:bodyPr>
          <a:lstStyle/>
          <a:p>
            <a:endParaRPr lang="en-US" sz="1200" dirty="0"/>
          </a:p>
        </p:txBody>
      </p:sp>
    </p:spTree>
    <p:extLst>
      <p:ext uri="{BB962C8B-B14F-4D97-AF65-F5344CB8AC3E}">
        <p14:creationId xmlns:p14="http://schemas.microsoft.com/office/powerpoint/2010/main" val="1820817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12" y="0"/>
            <a:ext cx="12114213" cy="1143000"/>
          </a:xfrm>
        </p:spPr>
        <p:txBody>
          <a:bodyPr>
            <a:normAutofit/>
          </a:bodyPr>
          <a:lstStyle/>
          <a:p>
            <a:pPr algn="ctr">
              <a:lnSpc>
                <a:spcPct val="150000"/>
              </a:lnSpc>
            </a:pPr>
            <a:r>
              <a:rPr lang="en-US" sz="4000" b="1" dirty="0">
                <a:solidFill>
                  <a:srgbClr val="FF0000"/>
                </a:solidFill>
                <a:latin typeface="Times New Roman" pitchFamily="18" charset="0"/>
                <a:cs typeface="Times New Roman" pitchFamily="18" charset="0"/>
              </a:rPr>
              <a:t>PRETREATMENT OF OILSEEDS</a:t>
            </a:r>
          </a:p>
        </p:txBody>
      </p:sp>
      <p:sp>
        <p:nvSpPr>
          <p:cNvPr id="3" name="Subtitle 2"/>
          <p:cNvSpPr>
            <a:spLocks noGrp="1"/>
          </p:cNvSpPr>
          <p:nvPr>
            <p:ph idx="1"/>
          </p:nvPr>
        </p:nvSpPr>
        <p:spPr>
          <a:xfrm>
            <a:off x="74611" y="1524000"/>
            <a:ext cx="12114213" cy="6019799"/>
          </a:xfrm>
        </p:spPr>
        <p:txBody>
          <a:bodyPr>
            <a:noAutofit/>
          </a:bodyPr>
          <a:lstStyle/>
          <a:p>
            <a:pPr marL="0" indent="0">
              <a:lnSpc>
                <a:spcPct val="100000"/>
              </a:lnSpc>
              <a:buNone/>
            </a:pPr>
            <a:r>
              <a:rPr lang="en-US" dirty="0"/>
              <a:t>Oilseed pretreatment usually means the working procedures of detaching the impurities out of the oil material to make the oilseeds in the best condition before pressing in order to extract the most oil out</a:t>
            </a:r>
            <a:r>
              <a:rPr lang="en-US" dirty="0" smtClean="0"/>
              <a:t>.</a:t>
            </a:r>
          </a:p>
          <a:p>
            <a:pPr marL="0" indent="0">
              <a:lnSpc>
                <a:spcPct val="100000"/>
              </a:lnSpc>
              <a:buNone/>
            </a:pPr>
            <a:r>
              <a:rPr lang="en-US" dirty="0" smtClean="0"/>
              <a:t> </a:t>
            </a:r>
            <a:r>
              <a:rPr lang="en-US" dirty="0"/>
              <a:t>It is the first and most vital step during the whole set of oil mill plant</a:t>
            </a:r>
            <a:r>
              <a:rPr lang="en-US" dirty="0" smtClean="0"/>
              <a:t>.</a:t>
            </a:r>
          </a:p>
          <a:p>
            <a:pPr marL="0" indent="0">
              <a:lnSpc>
                <a:spcPct val="100000"/>
              </a:lnSpc>
              <a:buNone/>
            </a:pPr>
            <a:r>
              <a:rPr lang="en-US" dirty="0" smtClean="0"/>
              <a:t> </a:t>
            </a:r>
            <a:r>
              <a:rPr lang="en-US" dirty="0"/>
              <a:t>This is the part where the seeds are </a:t>
            </a:r>
            <a:endParaRPr lang="en-US" dirty="0" smtClean="0"/>
          </a:p>
          <a:p>
            <a:pPr>
              <a:lnSpc>
                <a:spcPct val="100000"/>
              </a:lnSpc>
            </a:pPr>
            <a:r>
              <a:rPr lang="en-US" dirty="0" smtClean="0"/>
              <a:t>procured,</a:t>
            </a:r>
          </a:p>
          <a:p>
            <a:pPr>
              <a:lnSpc>
                <a:spcPct val="100000"/>
              </a:lnSpc>
            </a:pPr>
            <a:r>
              <a:rPr lang="en-US" dirty="0" smtClean="0"/>
              <a:t> </a:t>
            </a:r>
            <a:r>
              <a:rPr lang="en-US" dirty="0"/>
              <a:t>cleaned</a:t>
            </a:r>
            <a:r>
              <a:rPr lang="en-US" dirty="0" smtClean="0"/>
              <a:t>,</a:t>
            </a:r>
          </a:p>
          <a:p>
            <a:pPr>
              <a:lnSpc>
                <a:spcPct val="100000"/>
              </a:lnSpc>
            </a:pPr>
            <a:r>
              <a:rPr lang="en-US" dirty="0" smtClean="0"/>
              <a:t> </a:t>
            </a:r>
            <a:r>
              <a:rPr lang="en-US" dirty="0"/>
              <a:t>flaked, and </a:t>
            </a:r>
            <a:r>
              <a:rPr lang="en-US" dirty="0" smtClean="0"/>
              <a:t>cooked</a:t>
            </a:r>
          </a:p>
          <a:p>
            <a:pPr>
              <a:lnSpc>
                <a:spcPct val="100000"/>
              </a:lnSpc>
            </a:pPr>
            <a:r>
              <a:rPr lang="en-US" dirty="0" smtClean="0"/>
              <a:t> </a:t>
            </a:r>
            <a:r>
              <a:rPr lang="en-US" dirty="0"/>
              <a:t>so that the oil extraction process can be carried out in a more efficient manner, so that the final output or the extracted oil is of the highest quality.</a:t>
            </a:r>
            <a:br>
              <a:rPr lang="en-US" dirty="0"/>
            </a:br>
            <a:endParaRPr lang="en-US" sz="2800" b="1" dirty="0">
              <a:solidFill>
                <a:schemeClr val="tx1"/>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4</a:t>
            </a:fld>
            <a:endParaRPr lang="en-US"/>
          </a:p>
        </p:txBody>
      </p:sp>
    </p:spTree>
    <p:extLst>
      <p:ext uri="{BB962C8B-B14F-4D97-AF65-F5344CB8AC3E}">
        <p14:creationId xmlns:p14="http://schemas.microsoft.com/office/powerpoint/2010/main" val="4164508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solidFill>
                  <a:srgbClr val="FF0000"/>
                </a:solidFill>
                <a:latin typeface="Times New Roman" pitchFamily="18" charset="0"/>
                <a:cs typeface="Times New Roman" pitchFamily="18" charset="0"/>
              </a:rPr>
              <a:t>PRETREATMENT OF OILSEEDS</a:t>
            </a:r>
          </a:p>
        </p:txBody>
      </p:sp>
      <p:sp>
        <p:nvSpPr>
          <p:cNvPr id="3" name="Content Placeholder 2"/>
          <p:cNvSpPr>
            <a:spLocks noGrp="1"/>
          </p:cNvSpPr>
          <p:nvPr>
            <p:ph idx="1"/>
          </p:nvPr>
        </p:nvSpPr>
        <p:spPr>
          <a:xfrm>
            <a:off x="150812" y="1524000"/>
            <a:ext cx="11811000" cy="5334000"/>
          </a:xfrm>
        </p:spPr>
        <p:txBody>
          <a:bodyPr>
            <a:normAutofit/>
          </a:bodyPr>
          <a:lstStyle/>
          <a:p>
            <a:pPr marL="0" indent="0">
              <a:buNone/>
            </a:pPr>
            <a:r>
              <a:rPr lang="en-US" dirty="0"/>
              <a:t>Extraneous </a:t>
            </a:r>
            <a:r>
              <a:rPr lang="en-US" dirty="0" smtClean="0"/>
              <a:t>material or impurities </a:t>
            </a:r>
            <a:r>
              <a:rPr lang="en-US" dirty="0"/>
              <a:t>should first be removed from the harvested crop seed </a:t>
            </a:r>
            <a:endParaRPr lang="en-US" b="1" i="1" dirty="0"/>
          </a:p>
          <a:p>
            <a:pPr marL="514350" indent="-514350">
              <a:buFont typeface="+mj-lt"/>
              <a:buAutoNum type="arabicPeriod"/>
            </a:pPr>
            <a:r>
              <a:rPr lang="en-US" b="1" i="1" dirty="0" smtClean="0"/>
              <a:t>These </a:t>
            </a:r>
            <a:r>
              <a:rPr lang="en-US" b="1" i="1" dirty="0"/>
              <a:t>impurities here generally refer to the following items :</a:t>
            </a:r>
            <a:r>
              <a:rPr lang="en-US" dirty="0"/>
              <a:t/>
            </a:r>
            <a:br>
              <a:rPr lang="en-US" dirty="0"/>
            </a:br>
            <a:r>
              <a:rPr lang="en-US" u="sng" dirty="0"/>
              <a:t>The organic impurities</a:t>
            </a:r>
            <a:r>
              <a:rPr lang="en-US" dirty="0"/>
              <a:t>: such as the stem leaf, cord, chemical fibers</a:t>
            </a:r>
            <a:r>
              <a:rPr lang="en-US" dirty="0" smtClean="0"/>
              <a:t>, and the other plants seeds </a:t>
            </a:r>
            <a:endParaRPr lang="en-US" dirty="0"/>
          </a:p>
          <a:p>
            <a:pPr marL="514350" indent="-514350">
              <a:buFont typeface="+mj-lt"/>
              <a:buAutoNum type="arabicPeriod"/>
            </a:pPr>
            <a:r>
              <a:rPr lang="en-US" u="sng" dirty="0"/>
              <a:t>The inorganic impurities</a:t>
            </a:r>
            <a:r>
              <a:rPr lang="en-US" dirty="0"/>
              <a:t>:  such as soil</a:t>
            </a:r>
            <a:r>
              <a:rPr lang="en-US" dirty="0" smtClean="0"/>
              <a:t>, and </a:t>
            </a:r>
            <a:r>
              <a:rPr lang="en-US" dirty="0"/>
              <a:t>metal, about oil-bearing impurities</a:t>
            </a:r>
            <a:r>
              <a:rPr lang="en-US" dirty="0" smtClean="0"/>
              <a:t>.</a:t>
            </a:r>
          </a:p>
          <a:p>
            <a:pPr marL="0" indent="0">
              <a:buNone/>
            </a:pPr>
            <a:endParaRPr lang="en-US" dirty="0"/>
          </a:p>
          <a:p>
            <a:pPr marL="514350" indent="-514350" algn="just">
              <a:lnSpc>
                <a:spcPct val="150000"/>
              </a:lnSpc>
              <a:buFont typeface="+mj-lt"/>
              <a:buAutoNum type="arabicPeriod"/>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5</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23012" y="4660901"/>
            <a:ext cx="2695575" cy="1695450"/>
          </a:xfrm>
          <a:prstGeom prst="rect">
            <a:avLst/>
          </a:prstGeom>
        </p:spPr>
      </p:pic>
    </p:spTree>
    <p:extLst>
      <p:ext uri="{BB962C8B-B14F-4D97-AF65-F5344CB8AC3E}">
        <p14:creationId xmlns:p14="http://schemas.microsoft.com/office/powerpoint/2010/main" val="1726680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FF0000"/>
                </a:solidFill>
                <a:latin typeface="Times New Roman" pitchFamily="18" charset="0"/>
                <a:cs typeface="Times New Roman" pitchFamily="18" charset="0"/>
              </a:rPr>
              <a:t>PRETREATMENT OF OILSEEDS</a:t>
            </a:r>
          </a:p>
        </p:txBody>
      </p:sp>
      <p:sp>
        <p:nvSpPr>
          <p:cNvPr id="3" name="Content Placeholder 2"/>
          <p:cNvSpPr>
            <a:spLocks noGrp="1"/>
          </p:cNvSpPr>
          <p:nvPr>
            <p:ph idx="1"/>
          </p:nvPr>
        </p:nvSpPr>
        <p:spPr/>
        <p:txBody>
          <a:bodyPr>
            <a:normAutofit fontScale="92500" lnSpcReduction="10000"/>
          </a:bodyPr>
          <a:lstStyle/>
          <a:p>
            <a:pPr>
              <a:lnSpc>
                <a:spcPct val="150000"/>
              </a:lnSpc>
            </a:pPr>
            <a:r>
              <a:rPr lang="en-US" dirty="0"/>
              <a:t>Oilseeds should be well pretreated and cleaned before pressing, and the quality of pretreatment </a:t>
            </a:r>
            <a:r>
              <a:rPr lang="en-US" dirty="0" smtClean="0"/>
              <a:t>affects </a:t>
            </a:r>
            <a:r>
              <a:rPr lang="en-US" dirty="0"/>
              <a:t>the life performance, safety of machine directly as well as the oil output rate. </a:t>
            </a:r>
            <a:endParaRPr lang="en-US" dirty="0" smtClean="0"/>
          </a:p>
          <a:p>
            <a:pPr>
              <a:lnSpc>
                <a:spcPct val="150000"/>
              </a:lnSpc>
            </a:pPr>
            <a:r>
              <a:rPr lang="en-US" dirty="0" smtClean="0"/>
              <a:t>Unit </a:t>
            </a:r>
            <a:r>
              <a:rPr lang="en-US" dirty="0"/>
              <a:t>operations for preparation of seeds for oil extraction vary slightly depending on the physical properties and oil content, however, most oilseeds go through the process of selecting/cleaning, shelling and separating, crushing and flaking, roasting.</a:t>
            </a:r>
          </a:p>
        </p:txBody>
      </p:sp>
      <p:sp>
        <p:nvSpPr>
          <p:cNvPr id="4" name="Slide Number Placeholder 3"/>
          <p:cNvSpPr>
            <a:spLocks noGrp="1"/>
          </p:cNvSpPr>
          <p:nvPr>
            <p:ph type="sldNum" sz="quarter" idx="12"/>
          </p:nvPr>
        </p:nvSpPr>
        <p:spPr/>
        <p:txBody>
          <a:bodyPr/>
          <a:lstStyle/>
          <a:p>
            <a:fld id="{C781AA1B-AE58-423A-A191-EC85F87580CB}" type="slidenum">
              <a:rPr lang="en-US" smtClean="0"/>
              <a:t>6</a:t>
            </a:fld>
            <a:endParaRPr lang="en-US"/>
          </a:p>
        </p:txBody>
      </p:sp>
    </p:spTree>
    <p:extLst>
      <p:ext uri="{BB962C8B-B14F-4D97-AF65-F5344CB8AC3E}">
        <p14:creationId xmlns:p14="http://schemas.microsoft.com/office/powerpoint/2010/main" val="21208215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FF0000"/>
                </a:solidFill>
                <a:latin typeface="Times New Roman" pitchFamily="18" charset="0"/>
                <a:cs typeface="Times New Roman" pitchFamily="18" charset="0"/>
              </a:rPr>
              <a:t>PRETREATMENT OF OILSEEDS</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74812" y="2209800"/>
            <a:ext cx="8915400" cy="3505200"/>
          </a:xfrm>
        </p:spPr>
      </p:pic>
      <p:sp>
        <p:nvSpPr>
          <p:cNvPr id="4" name="Slide Number Placeholder 3"/>
          <p:cNvSpPr>
            <a:spLocks noGrp="1"/>
          </p:cNvSpPr>
          <p:nvPr>
            <p:ph type="sldNum" sz="quarter" idx="12"/>
          </p:nvPr>
        </p:nvSpPr>
        <p:spPr/>
        <p:txBody>
          <a:bodyPr/>
          <a:lstStyle/>
          <a:p>
            <a:fld id="{C781AA1B-AE58-423A-A191-EC85F87580CB}" type="slidenum">
              <a:rPr lang="en-US" smtClean="0"/>
              <a:t>7</a:t>
            </a:fld>
            <a:endParaRPr lang="en-US"/>
          </a:p>
        </p:txBody>
      </p:sp>
    </p:spTree>
    <p:extLst>
      <p:ext uri="{BB962C8B-B14F-4D97-AF65-F5344CB8AC3E}">
        <p14:creationId xmlns:p14="http://schemas.microsoft.com/office/powerpoint/2010/main" val="40988426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7981" y="255134"/>
            <a:ext cx="10512862" cy="1325563"/>
          </a:xfrm>
        </p:spPr>
        <p:txBody>
          <a:bodyPr>
            <a:normAutofit/>
          </a:bodyPr>
          <a:lstStyle/>
          <a:p>
            <a:pPr algn="ctr"/>
            <a:r>
              <a:rPr lang="en-US" sz="4000" b="1" dirty="0">
                <a:solidFill>
                  <a:srgbClr val="FF0000"/>
                </a:solidFill>
                <a:latin typeface="Times New Roman" pitchFamily="18" charset="0"/>
                <a:cs typeface="Times New Roman" pitchFamily="18" charset="0"/>
              </a:rPr>
              <a:t>PRETREATMENT OF OILSEEDS</a:t>
            </a:r>
          </a:p>
        </p:txBody>
      </p:sp>
      <p:sp>
        <p:nvSpPr>
          <p:cNvPr id="4" name="Slide Number Placeholder 3"/>
          <p:cNvSpPr>
            <a:spLocks noGrp="1"/>
          </p:cNvSpPr>
          <p:nvPr>
            <p:ph type="sldNum" sz="quarter" idx="12"/>
          </p:nvPr>
        </p:nvSpPr>
        <p:spPr/>
        <p:txBody>
          <a:bodyPr/>
          <a:lstStyle/>
          <a:p>
            <a:fld id="{C781AA1B-AE58-423A-A191-EC85F87580CB}" type="slidenum">
              <a:rPr lang="en-US" smtClean="0"/>
              <a:t>8</a:t>
            </a:fld>
            <a:endParaRPr lang="en-US"/>
          </a:p>
        </p:txBody>
      </p:sp>
      <p:sp>
        <p:nvSpPr>
          <p:cNvPr id="3" name="Content Placeholder 2"/>
          <p:cNvSpPr>
            <a:spLocks noGrp="1"/>
          </p:cNvSpPr>
          <p:nvPr>
            <p:ph idx="1"/>
          </p:nvPr>
        </p:nvSpPr>
        <p:spPr>
          <a:xfrm>
            <a:off x="455612" y="1066800"/>
            <a:ext cx="11277600" cy="5486400"/>
          </a:xfrm>
        </p:spPr>
        <p:txBody>
          <a:bodyPr>
            <a:normAutofit fontScale="85000" lnSpcReduction="10000"/>
          </a:bodyPr>
          <a:lstStyle/>
          <a:p>
            <a:pPr marL="0" indent="0" algn="just">
              <a:lnSpc>
                <a:spcPct val="150000"/>
              </a:lnSpc>
              <a:buNone/>
            </a:pPr>
            <a:r>
              <a:rPr lang="en-US" b="1" dirty="0"/>
              <a:t>Selecting/ Cleaning</a:t>
            </a:r>
            <a:endParaRPr lang="en-US" dirty="0" smtClean="0"/>
          </a:p>
          <a:p>
            <a:pPr algn="just">
              <a:lnSpc>
                <a:spcPct val="150000"/>
              </a:lnSpc>
            </a:pPr>
            <a:r>
              <a:rPr lang="en-US" dirty="0" smtClean="0"/>
              <a:t>Oilseeds </a:t>
            </a:r>
            <a:r>
              <a:rPr lang="en-US" dirty="0"/>
              <a:t>need to be cleaned to remove plant stems, mud and sand, stones and metals, leaves and foreign material before being extracted. Oilseeds without careful selecting </a:t>
            </a:r>
            <a:r>
              <a:rPr lang="en-US" dirty="0" smtClean="0"/>
              <a:t>and </a:t>
            </a:r>
            <a:r>
              <a:rPr lang="en-US" dirty="0"/>
              <a:t>can even lead to damage of the machine. </a:t>
            </a:r>
            <a:endParaRPr lang="en-US" dirty="0" smtClean="0"/>
          </a:p>
          <a:p>
            <a:pPr algn="just">
              <a:lnSpc>
                <a:spcPct val="150000"/>
              </a:lnSpc>
            </a:pPr>
            <a:r>
              <a:rPr lang="en-US" dirty="0" smtClean="0"/>
              <a:t>Foreign </a:t>
            </a:r>
            <a:r>
              <a:rPr lang="en-US" dirty="0"/>
              <a:t>materials are typically separated out by a vibrating sieve, however, some oilseeds such as peanuts may contain stones which are similar in size to the seeds. Hence, they cannot be separated by screening. Seeds need to be separated from stones by </a:t>
            </a:r>
            <a:r>
              <a:rPr lang="en-US" dirty="0" err="1"/>
              <a:t>destoner</a:t>
            </a:r>
            <a:r>
              <a:rPr lang="en-US" dirty="0"/>
              <a:t>. Magnetic devices remove metal contaminants from oilseeds, and hullers are used to de-hull of oilseed shells like cottonseed and </a:t>
            </a:r>
            <a:r>
              <a:rPr lang="en-US" dirty="0" smtClean="0"/>
              <a:t>peanuts.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10750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rgbClr val="FF0000"/>
                </a:solidFill>
                <a:latin typeface="Times New Roman" pitchFamily="18" charset="0"/>
                <a:cs typeface="Times New Roman" pitchFamily="18" charset="0"/>
              </a:rPr>
              <a:t>PRETREATMENT OF OILSEEDS</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Seed cleaner</a:t>
            </a:r>
          </a:p>
          <a:p>
            <a:pPr marL="0" indent="0">
              <a:buNone/>
            </a:pP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9</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08612" y="2890838"/>
            <a:ext cx="4007984" cy="3286125"/>
          </a:xfrm>
          <a:prstGeom prst="rect">
            <a:avLst/>
          </a:prstGeom>
        </p:spPr>
      </p:pic>
    </p:spTree>
    <p:extLst>
      <p:ext uri="{BB962C8B-B14F-4D97-AF65-F5344CB8AC3E}">
        <p14:creationId xmlns:p14="http://schemas.microsoft.com/office/powerpoint/2010/main" val="327065015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15416</TotalTime>
  <Words>635</Words>
  <Application>Microsoft Office PowerPoint</Application>
  <PresentationFormat>Custom</PresentationFormat>
  <Paragraphs>86</Paragraphs>
  <Slides>19</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Arial Black</vt:lpstr>
      <vt:lpstr>Calibri</vt:lpstr>
      <vt:lpstr>Calibri Light</vt:lpstr>
      <vt:lpstr>Edwardian Script ITC</vt:lpstr>
      <vt:lpstr>Times New Roman</vt:lpstr>
      <vt:lpstr>Wingdings</vt:lpstr>
      <vt:lpstr>Office Theme</vt:lpstr>
      <vt:lpstr>PowerPoint Presentation</vt:lpstr>
      <vt:lpstr>FATS AND OILS </vt:lpstr>
      <vt:lpstr>                         LECTURE OUTLINE</vt:lpstr>
      <vt:lpstr>PRETREATMENT OF OILSEEDS</vt:lpstr>
      <vt:lpstr>PRETREATMENT OF OILSEEDS</vt:lpstr>
      <vt:lpstr>PRETREATMENT OF OILSEEDS</vt:lpstr>
      <vt:lpstr>PRETREATMENT OF OILSEEDS</vt:lpstr>
      <vt:lpstr>PRETREATMENT OF OILSEEDS</vt:lpstr>
      <vt:lpstr>PRETREATMENT OF OILSEEDS</vt:lpstr>
      <vt:lpstr>PRETREATMENT OF OILSEEDS</vt:lpstr>
      <vt:lpstr>PRETREATMENT OF OILSEEDS</vt:lpstr>
      <vt:lpstr>PRETREATMENT OF OILSEEDS</vt:lpstr>
      <vt:lpstr>PRETREATMENT OF OILSEEDS</vt:lpstr>
      <vt:lpstr>PRETREATMENT OF OILSEEDS</vt:lpstr>
      <vt:lpstr>PRETREATMENT OF OILSEEDS</vt:lpstr>
      <vt:lpstr>PRETREATMENT OF OILSEEDS</vt:lpstr>
      <vt:lpstr>PRETREATMENT OF OILSEEDS</vt:lpstr>
      <vt:lpstr>PRETREATMENT OF OILSEEDS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carbohydrates</dc:title>
  <dc:creator>Dell</dc:creator>
  <cp:lastModifiedBy>Dr.Anjum</cp:lastModifiedBy>
  <cp:revision>140</cp:revision>
  <dcterms:created xsi:type="dcterms:W3CDTF">2016-11-19T17:38:05Z</dcterms:created>
  <dcterms:modified xsi:type="dcterms:W3CDTF">2020-12-03T19:30:07Z</dcterms:modified>
</cp:coreProperties>
</file>