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256" r:id="rId2"/>
    <p:sldId id="342" r:id="rId3"/>
    <p:sldId id="343" r:id="rId4"/>
    <p:sldId id="344" r:id="rId5"/>
    <p:sldId id="257" r:id="rId6"/>
    <p:sldId id="258" r:id="rId7"/>
    <p:sldId id="259" r:id="rId8"/>
    <p:sldId id="260" r:id="rId9"/>
    <p:sldId id="261" r:id="rId10"/>
    <p:sldId id="345" r:id="rId11"/>
    <p:sldId id="346" r:id="rId12"/>
    <p:sldId id="262" r:id="rId13"/>
    <p:sldId id="263" r:id="rId14"/>
    <p:sldId id="264" r:id="rId15"/>
    <p:sldId id="265" r:id="rId16"/>
    <p:sldId id="266" r:id="rId17"/>
    <p:sldId id="347" r:id="rId18"/>
    <p:sldId id="348" r:id="rId19"/>
    <p:sldId id="267" r:id="rId20"/>
    <p:sldId id="268" r:id="rId21"/>
    <p:sldId id="335" r:id="rId22"/>
    <p:sldId id="269" r:id="rId23"/>
    <p:sldId id="270" r:id="rId24"/>
    <p:sldId id="271" r:id="rId25"/>
    <p:sldId id="303" r:id="rId26"/>
    <p:sldId id="272" r:id="rId27"/>
    <p:sldId id="304" r:id="rId28"/>
    <p:sldId id="273" r:id="rId29"/>
    <p:sldId id="305" r:id="rId30"/>
    <p:sldId id="336" r:id="rId31"/>
    <p:sldId id="337" r:id="rId32"/>
    <p:sldId id="274" r:id="rId33"/>
    <p:sldId id="275" r:id="rId34"/>
    <p:sldId id="276" r:id="rId35"/>
    <p:sldId id="277" r:id="rId36"/>
    <p:sldId id="278" r:id="rId37"/>
    <p:sldId id="279" r:id="rId38"/>
    <p:sldId id="280" r:id="rId39"/>
    <p:sldId id="281"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p:cViewPr varScale="1">
        <p:scale>
          <a:sx n="104" d="100"/>
          <a:sy n="104" d="100"/>
        </p:scale>
        <p:origin x="94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584455-B5F6-46CD-B559-0674A4C3EF52}" type="datetimeFigureOut">
              <a:rPr lang="en-US" smtClean="0"/>
              <a:t>4/19/2020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626405-6869-4B9C-8170-B08235BA3855}" type="slidenum">
              <a:rPr lang="en-US" smtClean="0"/>
              <a:t>‹#›</a:t>
            </a:fld>
            <a:endParaRPr lang="en-US"/>
          </a:p>
        </p:txBody>
      </p:sp>
    </p:spTree>
    <p:extLst>
      <p:ext uri="{BB962C8B-B14F-4D97-AF65-F5344CB8AC3E}">
        <p14:creationId xmlns:p14="http://schemas.microsoft.com/office/powerpoint/2010/main" val="1341923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en.wikipedia.org/wiki/Inborn_error_of_metabolism" TargetMode="External"/><Relationship Id="rId7" Type="http://schemas.openxmlformats.org/officeDocument/2006/relationships/hyperlink" Target="http://en.wikipedia.org/wiki/Aspartame" TargetMode="External"/><Relationship Id="rId2" Type="http://schemas.openxmlformats.org/officeDocument/2006/relationships/slide" Target="../slides/slide32.xml"/><Relationship Id="rId1" Type="http://schemas.openxmlformats.org/officeDocument/2006/relationships/notesMaster" Target="../notesMasters/notesMaster1.xml"/><Relationship Id="rId6" Type="http://schemas.openxmlformats.org/officeDocument/2006/relationships/hyperlink" Target="http://en.wikipedia.org/wiki/Phenylalanine_hydroxylase" TargetMode="External"/><Relationship Id="rId5" Type="http://schemas.openxmlformats.org/officeDocument/2006/relationships/hyperlink" Target="http://en.wikipedia.org/wiki/Amino_acid" TargetMode="External"/><Relationship Id="rId4" Type="http://schemas.openxmlformats.org/officeDocument/2006/relationships/hyperlink" Target="http://en.wikipedia.org/wiki/Phenylalanine" TargetMode="Externa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en.wikipedia.org/wiki/Meningitis#cite_note-Lancet-2" TargetMode="External"/><Relationship Id="rId13" Type="http://schemas.openxmlformats.org/officeDocument/2006/relationships/hyperlink" Target="http://en.wikipedia.org/wiki/Meningitis#cite_note-Ginsberg-3" TargetMode="External"/><Relationship Id="rId18" Type="http://schemas.openxmlformats.org/officeDocument/2006/relationships/hyperlink" Target="http://en.wikipedia.org/wiki/Mental_confusion" TargetMode="External"/><Relationship Id="rId3" Type="http://schemas.openxmlformats.org/officeDocument/2006/relationships/hyperlink" Target="http://en.wikipedia.org/wiki/Acute_(medical)" TargetMode="External"/><Relationship Id="rId21" Type="http://schemas.openxmlformats.org/officeDocument/2006/relationships/hyperlink" Target="http://en.wikipedia.org/wiki/Phonophobia" TargetMode="External"/><Relationship Id="rId7" Type="http://schemas.openxmlformats.org/officeDocument/2006/relationships/hyperlink" Target="http://en.wikipedia.org/wiki/Meninges" TargetMode="External"/><Relationship Id="rId12" Type="http://schemas.openxmlformats.org/officeDocument/2006/relationships/hyperlink" Target="http://en.wikipedia.org/wiki/Medication" TargetMode="External"/><Relationship Id="rId17" Type="http://schemas.openxmlformats.org/officeDocument/2006/relationships/hyperlink" Target="http://en.wikipedia.org/wiki/Fever" TargetMode="External"/><Relationship Id="rId2" Type="http://schemas.openxmlformats.org/officeDocument/2006/relationships/slide" Target="../slides/slide33.xml"/><Relationship Id="rId16" Type="http://schemas.openxmlformats.org/officeDocument/2006/relationships/hyperlink" Target="http://en.wikipedia.org/wiki/Neck_stiffness" TargetMode="External"/><Relationship Id="rId20" Type="http://schemas.openxmlformats.org/officeDocument/2006/relationships/hyperlink" Target="http://en.wikipedia.org/wiki/Photophobia" TargetMode="External"/><Relationship Id="rId1" Type="http://schemas.openxmlformats.org/officeDocument/2006/relationships/notesMaster" Target="../notesMasters/notesMaster1.xml"/><Relationship Id="rId6" Type="http://schemas.openxmlformats.org/officeDocument/2006/relationships/hyperlink" Target="http://en.wikipedia.org/wiki/Spinal_cord" TargetMode="External"/><Relationship Id="rId11" Type="http://schemas.openxmlformats.org/officeDocument/2006/relationships/hyperlink" Target="http://en.wikipedia.org/wiki/Microorganism" TargetMode="External"/><Relationship Id="rId5" Type="http://schemas.openxmlformats.org/officeDocument/2006/relationships/hyperlink" Target="http://en.wikipedia.org/wiki/Brain" TargetMode="External"/><Relationship Id="rId15" Type="http://schemas.openxmlformats.org/officeDocument/2006/relationships/hyperlink" Target="http://en.wikipedia.org/wiki/Headache" TargetMode="External"/><Relationship Id="rId10" Type="http://schemas.openxmlformats.org/officeDocument/2006/relationships/hyperlink" Target="http://en.wikipedia.org/wiki/Bacteria" TargetMode="External"/><Relationship Id="rId19" Type="http://schemas.openxmlformats.org/officeDocument/2006/relationships/hyperlink" Target="http://en.wikipedia.org/wiki/Consciousness" TargetMode="External"/><Relationship Id="rId4" Type="http://schemas.openxmlformats.org/officeDocument/2006/relationships/hyperlink" Target="http://en.wikipedia.org/wiki/Inflammation" TargetMode="External"/><Relationship Id="rId9" Type="http://schemas.openxmlformats.org/officeDocument/2006/relationships/hyperlink" Target="http://en.wikipedia.org/wiki/Virus" TargetMode="External"/><Relationship Id="rId14" Type="http://schemas.openxmlformats.org/officeDocument/2006/relationships/hyperlink" Target="http://en.wikipedia.org/wiki/Medical_emergency" TargetMode="External"/><Relationship Id="rId22" Type="http://schemas.openxmlformats.org/officeDocument/2006/relationships/hyperlink" Target="http://en.wikipedia.org/wiki/Nonspecific_symptom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a:t>
            </a:r>
            <a:r>
              <a:rPr lang="en-US" baseline="0" dirty="0" smtClean="0"/>
              <a:t> sequence, similar structure</a:t>
            </a:r>
            <a:endParaRPr lang="en-US" dirty="0"/>
          </a:p>
        </p:txBody>
      </p:sp>
      <p:sp>
        <p:nvSpPr>
          <p:cNvPr id="4" name="Slide Number Placeholder 3"/>
          <p:cNvSpPr>
            <a:spLocks noGrp="1"/>
          </p:cNvSpPr>
          <p:nvPr>
            <p:ph type="sldNum" sz="quarter" idx="10"/>
          </p:nvPr>
        </p:nvSpPr>
        <p:spPr/>
        <p:txBody>
          <a:bodyPr/>
          <a:lstStyle/>
          <a:p>
            <a:fld id="{0D626405-6869-4B9C-8170-B08235BA3855}" type="slidenum">
              <a:rPr lang="en-US" smtClean="0"/>
              <a:t>21</a:t>
            </a:fld>
            <a:endParaRPr lang="en-US"/>
          </a:p>
        </p:txBody>
      </p:sp>
    </p:spTree>
    <p:extLst>
      <p:ext uri="{BB962C8B-B14F-4D97-AF65-F5344CB8AC3E}">
        <p14:creationId xmlns:p14="http://schemas.microsoft.com/office/powerpoint/2010/main" val="2201660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than 1000 known organic causes</a:t>
            </a:r>
          </a:p>
          <a:p>
            <a:r>
              <a:rPr lang="en-US" dirty="0" smtClean="0"/>
              <a:t>Turner’s Syndrome (XO), </a:t>
            </a:r>
            <a:r>
              <a:rPr lang="en-US" dirty="0" err="1" smtClean="0"/>
              <a:t>Klinefelter’s</a:t>
            </a:r>
            <a:r>
              <a:rPr lang="en-US" dirty="0" smtClean="0"/>
              <a:t> Syndrome (XXY)</a:t>
            </a:r>
            <a:endParaRPr lang="en-US" dirty="0"/>
          </a:p>
        </p:txBody>
      </p:sp>
      <p:sp>
        <p:nvSpPr>
          <p:cNvPr id="4" name="Slide Number Placeholder 3"/>
          <p:cNvSpPr>
            <a:spLocks noGrp="1"/>
          </p:cNvSpPr>
          <p:nvPr>
            <p:ph type="sldNum" sz="quarter" idx="10"/>
          </p:nvPr>
        </p:nvSpPr>
        <p:spPr/>
        <p:txBody>
          <a:bodyPr/>
          <a:lstStyle/>
          <a:p>
            <a:fld id="{0D626405-6869-4B9C-8170-B08235BA3855}" type="slidenum">
              <a:rPr lang="en-US" smtClean="0"/>
              <a:t>24</a:t>
            </a:fld>
            <a:endParaRPr lang="en-US"/>
          </a:p>
        </p:txBody>
      </p:sp>
    </p:spTree>
    <p:extLst>
      <p:ext uri="{BB962C8B-B14F-4D97-AF65-F5344CB8AC3E}">
        <p14:creationId xmlns:p14="http://schemas.microsoft.com/office/powerpoint/2010/main" val="1234091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an </a:t>
            </a:r>
            <a:r>
              <a:rPr lang="en-US" sz="1200" b="0" i="0" u="none" strike="noStrike" kern="1200" dirty="0" smtClean="0">
                <a:solidFill>
                  <a:schemeClr val="tx1"/>
                </a:solidFill>
                <a:effectLst/>
                <a:latin typeface="+mn-lt"/>
                <a:ea typeface="+mn-ea"/>
                <a:cs typeface="+mn-cs"/>
                <a:hlinkClick r:id="rId3" tooltip="Inborn error of metabolism"/>
              </a:rPr>
              <a:t>inborn error of metabolism</a:t>
            </a:r>
            <a:r>
              <a:rPr lang="en-US" sz="1200" b="0" i="0" kern="1200" dirty="0" smtClean="0">
                <a:solidFill>
                  <a:schemeClr val="tx1"/>
                </a:solidFill>
                <a:effectLst/>
                <a:latin typeface="+mn-lt"/>
                <a:ea typeface="+mn-ea"/>
                <a:cs typeface="+mn-cs"/>
              </a:rPr>
              <a:t> involving impaired metabolism of </a:t>
            </a:r>
            <a:r>
              <a:rPr lang="en-US" sz="1200" b="0" i="0" u="none" strike="noStrike" kern="1200" dirty="0" smtClean="0">
                <a:solidFill>
                  <a:schemeClr val="tx1"/>
                </a:solidFill>
                <a:effectLst/>
                <a:latin typeface="+mn-lt"/>
                <a:ea typeface="+mn-ea"/>
                <a:cs typeface="+mn-cs"/>
                <a:hlinkClick r:id="rId4" tooltip="Phenylalanine"/>
              </a:rPr>
              <a:t>phenylalanine</a:t>
            </a:r>
            <a:r>
              <a:rPr lang="en-US" sz="1200" b="0" i="0" kern="1200" dirty="0" smtClean="0">
                <a:solidFill>
                  <a:schemeClr val="tx1"/>
                </a:solidFill>
                <a:effectLst/>
                <a:latin typeface="+mn-lt"/>
                <a:ea typeface="+mn-ea"/>
                <a:cs typeface="+mn-cs"/>
              </a:rPr>
              <a:t>, one of the </a:t>
            </a:r>
            <a:r>
              <a:rPr lang="en-US" sz="1200" b="0" i="0" u="none" strike="noStrike" kern="1200" dirty="0" smtClean="0">
                <a:solidFill>
                  <a:schemeClr val="tx1"/>
                </a:solidFill>
                <a:effectLst/>
                <a:latin typeface="+mn-lt"/>
                <a:ea typeface="+mn-ea"/>
                <a:cs typeface="+mn-cs"/>
                <a:hlinkClick r:id="rId5" tooltip="Amino acid"/>
              </a:rPr>
              <a:t>amino acids</a:t>
            </a:r>
            <a:r>
              <a:rPr lang="en-US" sz="1200" b="0" i="0" kern="1200" dirty="0" smtClean="0">
                <a:solidFill>
                  <a:schemeClr val="tx1"/>
                </a:solidFill>
                <a:effectLst/>
                <a:latin typeface="+mn-lt"/>
                <a:ea typeface="+mn-ea"/>
                <a:cs typeface="+mn-cs"/>
              </a:rPr>
              <a:t>. Phenylketonuria is caused by absent or virtually absent </a:t>
            </a:r>
            <a:r>
              <a:rPr lang="en-US" sz="1200" b="0" i="0" u="none" strike="noStrike" kern="1200" dirty="0" smtClean="0">
                <a:solidFill>
                  <a:schemeClr val="tx1"/>
                </a:solidFill>
                <a:effectLst/>
                <a:latin typeface="+mn-lt"/>
                <a:ea typeface="+mn-ea"/>
                <a:cs typeface="+mn-cs"/>
                <a:hlinkClick r:id="rId6" tooltip="Phenylalanine hydroxylase"/>
              </a:rPr>
              <a:t>phenylalanine hydroxylase (PAH)</a:t>
            </a:r>
            <a:r>
              <a:rPr lang="en-US" sz="1200" b="0" i="0" kern="1200" dirty="0" smtClean="0">
                <a:solidFill>
                  <a:schemeClr val="tx1"/>
                </a:solidFill>
                <a:effectLst/>
                <a:latin typeface="+mn-lt"/>
                <a:ea typeface="+mn-ea"/>
                <a:cs typeface="+mn-cs"/>
              </a:rPr>
              <a:t> enzyme activity. Protein-rich foods or the sweetener </a:t>
            </a:r>
            <a:r>
              <a:rPr lang="en-US" sz="1200" b="0" i="0" u="none" strike="noStrike" kern="1200" dirty="0" smtClean="0">
                <a:solidFill>
                  <a:schemeClr val="tx1"/>
                </a:solidFill>
                <a:effectLst/>
                <a:latin typeface="+mn-lt"/>
                <a:ea typeface="+mn-ea"/>
                <a:cs typeface="+mn-cs"/>
                <a:hlinkClick r:id="rId7" tooltip="Aspartame"/>
              </a:rPr>
              <a:t>aspartame</a:t>
            </a:r>
            <a:r>
              <a:rPr lang="en-US" sz="1200" b="0" i="0" kern="1200" dirty="0" smtClean="0">
                <a:solidFill>
                  <a:schemeClr val="tx1"/>
                </a:solidFill>
                <a:effectLst/>
                <a:latin typeface="+mn-lt"/>
                <a:ea typeface="+mn-ea"/>
                <a:cs typeface="+mn-cs"/>
              </a:rPr>
              <a:t> can act as poisons for people with phenylketonuria.</a:t>
            </a:r>
            <a:endParaRPr lang="en-US" dirty="0" smtClean="0"/>
          </a:p>
          <a:p>
            <a:endParaRPr lang="en-US" dirty="0"/>
          </a:p>
        </p:txBody>
      </p:sp>
      <p:sp>
        <p:nvSpPr>
          <p:cNvPr id="4" name="Slide Number Placeholder 3"/>
          <p:cNvSpPr>
            <a:spLocks noGrp="1"/>
          </p:cNvSpPr>
          <p:nvPr>
            <p:ph type="sldNum" sz="quarter" idx="10"/>
          </p:nvPr>
        </p:nvSpPr>
        <p:spPr/>
        <p:txBody>
          <a:bodyPr/>
          <a:lstStyle/>
          <a:p>
            <a:fld id="{0D626405-6869-4B9C-8170-B08235BA3855}" type="slidenum">
              <a:rPr lang="en-US" smtClean="0"/>
              <a:t>32</a:t>
            </a:fld>
            <a:endParaRPr lang="en-US"/>
          </a:p>
        </p:txBody>
      </p:sp>
    </p:spTree>
    <p:extLst>
      <p:ext uri="{BB962C8B-B14F-4D97-AF65-F5344CB8AC3E}">
        <p14:creationId xmlns:p14="http://schemas.microsoft.com/office/powerpoint/2010/main" val="60409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tooltip="Acute (medical)"/>
              </a:rPr>
              <a:t>acute</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4" tooltip="Inflammation"/>
              </a:rPr>
              <a:t>inflammation</a:t>
            </a:r>
            <a:r>
              <a:rPr lang="en-US" sz="1200" b="0" i="0" kern="1200" dirty="0" smtClean="0">
                <a:solidFill>
                  <a:schemeClr val="tx1"/>
                </a:solidFill>
                <a:effectLst/>
                <a:latin typeface="+mn-lt"/>
                <a:ea typeface="+mn-ea"/>
                <a:cs typeface="+mn-cs"/>
              </a:rPr>
              <a:t> of the protective membranes covering the </a:t>
            </a:r>
            <a:r>
              <a:rPr lang="en-US" sz="1200" b="0" i="0" u="none" strike="noStrike" kern="1200" dirty="0" smtClean="0">
                <a:solidFill>
                  <a:schemeClr val="tx1"/>
                </a:solidFill>
                <a:effectLst/>
                <a:latin typeface="+mn-lt"/>
                <a:ea typeface="+mn-ea"/>
                <a:cs typeface="+mn-cs"/>
                <a:hlinkClick r:id="rId5" tooltip="Brain"/>
              </a:rPr>
              <a:t>brain</a:t>
            </a:r>
            <a:r>
              <a:rPr lang="en-US" sz="1200" b="0" i="0" kern="1200" dirty="0" smtClean="0">
                <a:solidFill>
                  <a:schemeClr val="tx1"/>
                </a:solidFill>
                <a:effectLst/>
                <a:latin typeface="+mn-lt"/>
                <a:ea typeface="+mn-ea"/>
                <a:cs typeface="+mn-cs"/>
              </a:rPr>
              <a:t> and </a:t>
            </a:r>
            <a:r>
              <a:rPr lang="en-US" sz="1200" b="0" i="0" u="none" strike="noStrike" kern="1200" dirty="0" smtClean="0">
                <a:solidFill>
                  <a:schemeClr val="tx1"/>
                </a:solidFill>
                <a:effectLst/>
                <a:latin typeface="+mn-lt"/>
                <a:ea typeface="+mn-ea"/>
                <a:cs typeface="+mn-cs"/>
                <a:hlinkClick r:id="rId6" tooltip="Spinal cord"/>
              </a:rPr>
              <a:t>spinal cord</a:t>
            </a:r>
            <a:r>
              <a:rPr lang="en-US" sz="1200" b="0" i="0" kern="1200" dirty="0" smtClean="0">
                <a:solidFill>
                  <a:schemeClr val="tx1"/>
                </a:solidFill>
                <a:effectLst/>
                <a:latin typeface="+mn-lt"/>
                <a:ea typeface="+mn-ea"/>
                <a:cs typeface="+mn-cs"/>
              </a:rPr>
              <a:t>, known collectively as the </a:t>
            </a:r>
            <a:r>
              <a:rPr lang="en-US" sz="1200" b="0" i="0" u="none" strike="noStrike" kern="1200" dirty="0" smtClean="0">
                <a:solidFill>
                  <a:schemeClr val="tx1"/>
                </a:solidFill>
                <a:effectLst/>
                <a:latin typeface="+mn-lt"/>
                <a:ea typeface="+mn-ea"/>
                <a:cs typeface="+mn-cs"/>
                <a:hlinkClick r:id="rId7" tooltip="Meninges"/>
              </a:rPr>
              <a:t>meninges</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8"/>
              </a:rPr>
              <a:t>[2]</a:t>
            </a:r>
            <a:r>
              <a:rPr lang="en-US" sz="1200" b="0" i="0" kern="1200" dirty="0" smtClean="0">
                <a:solidFill>
                  <a:schemeClr val="tx1"/>
                </a:solidFill>
                <a:effectLst/>
                <a:latin typeface="+mn-lt"/>
                <a:ea typeface="+mn-ea"/>
                <a:cs typeface="+mn-cs"/>
              </a:rPr>
              <a:t> The inflammation may be caused by infection with </a:t>
            </a:r>
            <a:r>
              <a:rPr lang="en-US" sz="1200" b="0" i="0" u="none" strike="noStrike" kern="1200" dirty="0" smtClean="0">
                <a:solidFill>
                  <a:schemeClr val="tx1"/>
                </a:solidFill>
                <a:effectLst/>
                <a:latin typeface="+mn-lt"/>
                <a:ea typeface="+mn-ea"/>
                <a:cs typeface="+mn-cs"/>
                <a:hlinkClick r:id="rId9" tooltip="Virus"/>
              </a:rPr>
              <a:t>viruses</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0" tooltip="Bacteria"/>
              </a:rPr>
              <a:t>bacteria</a:t>
            </a:r>
            <a:r>
              <a:rPr lang="en-US" sz="1200" b="0" i="0" kern="1200" dirty="0" smtClean="0">
                <a:solidFill>
                  <a:schemeClr val="tx1"/>
                </a:solidFill>
                <a:effectLst/>
                <a:latin typeface="+mn-lt"/>
                <a:ea typeface="+mn-ea"/>
                <a:cs typeface="+mn-cs"/>
              </a:rPr>
              <a:t>, or other </a:t>
            </a:r>
            <a:r>
              <a:rPr lang="en-US" sz="1200" b="0" i="0" u="none" strike="noStrike" kern="1200" dirty="0" smtClean="0">
                <a:solidFill>
                  <a:schemeClr val="tx1"/>
                </a:solidFill>
                <a:effectLst/>
                <a:latin typeface="+mn-lt"/>
                <a:ea typeface="+mn-ea"/>
                <a:cs typeface="+mn-cs"/>
                <a:hlinkClick r:id="rId11" tooltip="Microorganism"/>
              </a:rPr>
              <a:t>microorganisms</a:t>
            </a:r>
            <a:r>
              <a:rPr lang="en-US" sz="1200" b="0" i="0" kern="1200" dirty="0" smtClean="0">
                <a:solidFill>
                  <a:schemeClr val="tx1"/>
                </a:solidFill>
                <a:effectLst/>
                <a:latin typeface="+mn-lt"/>
                <a:ea typeface="+mn-ea"/>
                <a:cs typeface="+mn-cs"/>
              </a:rPr>
              <a:t>, and less commonly by certain </a:t>
            </a:r>
            <a:r>
              <a:rPr lang="en-US" sz="1200" b="0" i="0" u="none" strike="noStrike" kern="1200" dirty="0" smtClean="0">
                <a:solidFill>
                  <a:schemeClr val="tx1"/>
                </a:solidFill>
                <a:effectLst/>
                <a:latin typeface="+mn-lt"/>
                <a:ea typeface="+mn-ea"/>
                <a:cs typeface="+mn-cs"/>
                <a:hlinkClick r:id="rId12" tooltip="Medication"/>
              </a:rPr>
              <a:t>drugs</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13"/>
              </a:rPr>
              <a:t>[3]</a:t>
            </a:r>
            <a:r>
              <a:rPr lang="en-US" sz="1200" b="0" i="0" kern="1200" dirty="0" smtClean="0">
                <a:solidFill>
                  <a:schemeClr val="tx1"/>
                </a:solidFill>
                <a:effectLst/>
                <a:latin typeface="+mn-lt"/>
                <a:ea typeface="+mn-ea"/>
                <a:cs typeface="+mn-cs"/>
              </a:rPr>
              <a:t> Meningitis can be life-threatening because of the inflammation's proximity to the brain and spinal cord; therefore, the condition is classified as a </a:t>
            </a:r>
            <a:r>
              <a:rPr lang="en-US" sz="1200" b="0" i="0" u="none" strike="noStrike" kern="1200" dirty="0" smtClean="0">
                <a:solidFill>
                  <a:schemeClr val="tx1"/>
                </a:solidFill>
                <a:effectLst/>
                <a:latin typeface="+mn-lt"/>
                <a:ea typeface="+mn-ea"/>
                <a:cs typeface="+mn-cs"/>
                <a:hlinkClick r:id="rId14" tooltip="Medical emergency"/>
              </a:rPr>
              <a:t>medical emergency</a:t>
            </a:r>
            <a:r>
              <a:rPr lang="en-US" sz="1200" b="0" i="0" kern="1200" dirty="0" smtClean="0">
                <a:solidFill>
                  <a:schemeClr val="tx1"/>
                </a:solidFill>
                <a:effectLst/>
                <a:latin typeface="+mn-lt"/>
                <a:ea typeface="+mn-ea"/>
                <a:cs typeface="+mn-cs"/>
              </a:rPr>
              <a:t>. The most common symptoms of meningitis are </a:t>
            </a:r>
            <a:r>
              <a:rPr lang="en-US" sz="1200" b="0" i="0" u="none" strike="noStrike" kern="1200" dirty="0" smtClean="0">
                <a:solidFill>
                  <a:schemeClr val="tx1"/>
                </a:solidFill>
                <a:effectLst/>
                <a:latin typeface="+mn-lt"/>
                <a:ea typeface="+mn-ea"/>
                <a:cs typeface="+mn-cs"/>
                <a:hlinkClick r:id="rId15" tooltip="Headache"/>
              </a:rPr>
              <a:t>headache</a:t>
            </a:r>
            <a:r>
              <a:rPr lang="en-US" sz="1200" b="0" i="0" kern="1200" dirty="0" smtClean="0">
                <a:solidFill>
                  <a:schemeClr val="tx1"/>
                </a:solidFill>
                <a:effectLst/>
                <a:latin typeface="+mn-lt"/>
                <a:ea typeface="+mn-ea"/>
                <a:cs typeface="+mn-cs"/>
              </a:rPr>
              <a:t> and </a:t>
            </a:r>
            <a:r>
              <a:rPr lang="en-US" sz="1200" b="0" i="0" u="none" strike="noStrike" kern="1200" dirty="0" smtClean="0">
                <a:solidFill>
                  <a:schemeClr val="tx1"/>
                </a:solidFill>
                <a:effectLst/>
                <a:latin typeface="+mn-lt"/>
                <a:ea typeface="+mn-ea"/>
                <a:cs typeface="+mn-cs"/>
                <a:hlinkClick r:id="rId16" tooltip="Neck stiffness"/>
              </a:rPr>
              <a:t>neck stiffness</a:t>
            </a:r>
            <a:r>
              <a:rPr lang="en-US" sz="1200" b="0" i="0" kern="1200" dirty="0" smtClean="0">
                <a:solidFill>
                  <a:schemeClr val="tx1"/>
                </a:solidFill>
                <a:effectLst/>
                <a:latin typeface="+mn-lt"/>
                <a:ea typeface="+mn-ea"/>
                <a:cs typeface="+mn-cs"/>
              </a:rPr>
              <a:t> associated with </a:t>
            </a:r>
            <a:r>
              <a:rPr lang="en-US" sz="1200" b="0" i="0" u="none" strike="noStrike" kern="1200" dirty="0" smtClean="0">
                <a:solidFill>
                  <a:schemeClr val="tx1"/>
                </a:solidFill>
                <a:effectLst/>
                <a:latin typeface="+mn-lt"/>
                <a:ea typeface="+mn-ea"/>
                <a:cs typeface="+mn-cs"/>
                <a:hlinkClick r:id="rId17" tooltip="Fever"/>
              </a:rPr>
              <a:t>fever</a:t>
            </a:r>
            <a:r>
              <a:rPr lang="en-US" sz="1200" b="0" i="0" kern="1200" dirty="0" smtClean="0">
                <a:solidFill>
                  <a:schemeClr val="tx1"/>
                </a:solidFill>
                <a:effectLst/>
                <a:latin typeface="+mn-lt"/>
                <a:ea typeface="+mn-ea"/>
                <a:cs typeface="+mn-cs"/>
              </a:rPr>
              <a:t>, </a:t>
            </a:r>
            <a:r>
              <a:rPr lang="en-US" sz="1200" b="0" i="0" u="none" strike="noStrike" kern="1200" dirty="0" smtClean="0">
                <a:solidFill>
                  <a:schemeClr val="tx1"/>
                </a:solidFill>
                <a:effectLst/>
                <a:latin typeface="+mn-lt"/>
                <a:ea typeface="+mn-ea"/>
                <a:cs typeface="+mn-cs"/>
                <a:hlinkClick r:id="rId18" tooltip="Mental confusion"/>
              </a:rPr>
              <a:t>confusion</a:t>
            </a:r>
            <a:r>
              <a:rPr lang="en-US" sz="1200" b="0" i="0" kern="1200" dirty="0" smtClean="0">
                <a:solidFill>
                  <a:schemeClr val="tx1"/>
                </a:solidFill>
                <a:effectLst/>
                <a:latin typeface="+mn-lt"/>
                <a:ea typeface="+mn-ea"/>
                <a:cs typeface="+mn-cs"/>
              </a:rPr>
              <a:t> or altered </a:t>
            </a:r>
            <a:r>
              <a:rPr lang="en-US" sz="1200" b="0" i="0" u="none" strike="noStrike" kern="1200" dirty="0" smtClean="0">
                <a:solidFill>
                  <a:schemeClr val="tx1"/>
                </a:solidFill>
                <a:effectLst/>
                <a:latin typeface="+mn-lt"/>
                <a:ea typeface="+mn-ea"/>
                <a:cs typeface="+mn-cs"/>
                <a:hlinkClick r:id="rId19" tooltip="Consciousness"/>
              </a:rPr>
              <a:t>consciousness</a:t>
            </a:r>
            <a:r>
              <a:rPr lang="en-US" sz="1200" b="0" i="0" kern="1200" dirty="0" smtClean="0">
                <a:solidFill>
                  <a:schemeClr val="tx1"/>
                </a:solidFill>
                <a:effectLst/>
                <a:latin typeface="+mn-lt"/>
                <a:ea typeface="+mn-ea"/>
                <a:cs typeface="+mn-cs"/>
              </a:rPr>
              <a:t>, vomiting, and an inability to tolerate light (</a:t>
            </a:r>
            <a:r>
              <a:rPr lang="en-US" sz="1200" b="0" i="0" u="none" strike="noStrike" kern="1200" dirty="0" smtClean="0">
                <a:solidFill>
                  <a:schemeClr val="tx1"/>
                </a:solidFill>
                <a:effectLst/>
                <a:latin typeface="+mn-lt"/>
                <a:ea typeface="+mn-ea"/>
                <a:cs typeface="+mn-cs"/>
                <a:hlinkClick r:id="rId20" tooltip="Photophobia"/>
              </a:rPr>
              <a:t>photophobia</a:t>
            </a:r>
            <a:r>
              <a:rPr lang="en-US" sz="1200" b="0" i="0" kern="1200" dirty="0" smtClean="0">
                <a:solidFill>
                  <a:schemeClr val="tx1"/>
                </a:solidFill>
                <a:effectLst/>
                <a:latin typeface="+mn-lt"/>
                <a:ea typeface="+mn-ea"/>
                <a:cs typeface="+mn-cs"/>
              </a:rPr>
              <a:t>) or loud noises (</a:t>
            </a:r>
            <a:r>
              <a:rPr lang="en-US" sz="1200" b="0" i="0" u="none" strike="noStrike" kern="1200" dirty="0" err="1" smtClean="0">
                <a:solidFill>
                  <a:schemeClr val="tx1"/>
                </a:solidFill>
                <a:effectLst/>
                <a:latin typeface="+mn-lt"/>
                <a:ea typeface="+mn-ea"/>
                <a:cs typeface="+mn-cs"/>
                <a:hlinkClick r:id="rId21" tooltip="Phonophobia"/>
              </a:rPr>
              <a:t>phonophobia</a:t>
            </a:r>
            <a:r>
              <a:rPr lang="en-US" sz="1200" b="0" i="0" kern="1200" dirty="0" smtClean="0">
                <a:solidFill>
                  <a:schemeClr val="tx1"/>
                </a:solidFill>
                <a:effectLst/>
                <a:latin typeface="+mn-lt"/>
                <a:ea typeface="+mn-ea"/>
                <a:cs typeface="+mn-cs"/>
              </a:rPr>
              <a:t>). Children often exhibit </a:t>
            </a:r>
            <a:r>
              <a:rPr lang="en-US" sz="1200" b="0" i="0" kern="1200" dirty="0" err="1" smtClean="0">
                <a:solidFill>
                  <a:schemeClr val="tx1"/>
                </a:solidFill>
                <a:effectLst/>
                <a:latin typeface="+mn-lt"/>
                <a:ea typeface="+mn-ea"/>
                <a:cs typeface="+mn-cs"/>
              </a:rPr>
              <a:t>only</a:t>
            </a:r>
            <a:r>
              <a:rPr lang="en-US" sz="1200" b="0" i="0" u="none" strike="noStrike" kern="1200" dirty="0" err="1" smtClean="0">
                <a:solidFill>
                  <a:schemeClr val="tx1"/>
                </a:solidFill>
                <a:effectLst/>
                <a:latin typeface="+mn-lt"/>
                <a:ea typeface="+mn-ea"/>
                <a:cs typeface="+mn-cs"/>
                <a:hlinkClick r:id="rId22" tooltip="Nonspecific symptoms"/>
              </a:rPr>
              <a:t>nonspecific</a:t>
            </a:r>
            <a:r>
              <a:rPr lang="en-US" sz="1200" b="0" i="0" u="none" strike="noStrike" kern="1200" dirty="0" smtClean="0">
                <a:solidFill>
                  <a:schemeClr val="tx1"/>
                </a:solidFill>
                <a:effectLst/>
                <a:latin typeface="+mn-lt"/>
                <a:ea typeface="+mn-ea"/>
                <a:cs typeface="+mn-cs"/>
                <a:hlinkClick r:id="rId22" tooltip="Nonspecific symptoms"/>
              </a:rPr>
              <a:t> symptoms</a:t>
            </a:r>
            <a:r>
              <a:rPr lang="en-US" sz="1200" b="0" i="0" kern="1200" dirty="0" smtClean="0">
                <a:solidFill>
                  <a:schemeClr val="tx1"/>
                </a:solidFill>
                <a:effectLst/>
                <a:latin typeface="+mn-lt"/>
                <a:ea typeface="+mn-ea"/>
                <a:cs typeface="+mn-cs"/>
              </a:rPr>
              <a:t>, such as irritability and drowsiness.</a:t>
            </a:r>
            <a:endParaRPr lang="en-US" dirty="0"/>
          </a:p>
        </p:txBody>
      </p:sp>
      <p:sp>
        <p:nvSpPr>
          <p:cNvPr id="4" name="Slide Number Placeholder 3"/>
          <p:cNvSpPr>
            <a:spLocks noGrp="1"/>
          </p:cNvSpPr>
          <p:nvPr>
            <p:ph type="sldNum" sz="quarter" idx="10"/>
          </p:nvPr>
        </p:nvSpPr>
        <p:spPr/>
        <p:txBody>
          <a:bodyPr/>
          <a:lstStyle/>
          <a:p>
            <a:fld id="{0D626405-6869-4B9C-8170-B08235BA3855}" type="slidenum">
              <a:rPr lang="en-US" smtClean="0"/>
              <a:t>33</a:t>
            </a:fld>
            <a:endParaRPr lang="en-US"/>
          </a:p>
        </p:txBody>
      </p:sp>
    </p:spTree>
    <p:extLst>
      <p:ext uri="{BB962C8B-B14F-4D97-AF65-F5344CB8AC3E}">
        <p14:creationId xmlns:p14="http://schemas.microsoft.com/office/powerpoint/2010/main" val="3021204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E9052C-26C7-4936-936D-768FA1170FA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104644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E9052C-26C7-4936-936D-768FA1170FA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328185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E9052C-26C7-4936-936D-768FA1170FA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208771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E9052C-26C7-4936-936D-768FA1170FA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3451965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E9052C-26C7-4936-936D-768FA1170FA7}" type="datetimeFigureOut">
              <a:rPr lang="en-US" smtClean="0"/>
              <a:t>4/19/2020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2637628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E9052C-26C7-4936-936D-768FA1170FA7}"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3428998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E9052C-26C7-4936-936D-768FA1170FA7}" type="datetimeFigureOut">
              <a:rPr lang="en-US" smtClean="0"/>
              <a:t>4/19/2020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3899849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E9052C-26C7-4936-936D-768FA1170FA7}" type="datetimeFigureOut">
              <a:rPr lang="en-US" smtClean="0"/>
              <a:t>4/19/2020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11124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E9052C-26C7-4936-936D-768FA1170FA7}" type="datetimeFigureOut">
              <a:rPr lang="en-US" smtClean="0"/>
              <a:t>4/19/2020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3836089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E9052C-26C7-4936-936D-768FA1170FA7}"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130859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E9052C-26C7-4936-936D-768FA1170FA7}" type="datetimeFigureOut">
              <a:rPr lang="en-US" smtClean="0"/>
              <a:t>4/19/2020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04BAC-FA6C-497F-877A-FBC75E6BC948}" type="slidenum">
              <a:rPr lang="en-US" smtClean="0"/>
              <a:t>‹#›</a:t>
            </a:fld>
            <a:endParaRPr lang="en-US"/>
          </a:p>
        </p:txBody>
      </p:sp>
    </p:spTree>
    <p:extLst>
      <p:ext uri="{BB962C8B-B14F-4D97-AF65-F5344CB8AC3E}">
        <p14:creationId xmlns:p14="http://schemas.microsoft.com/office/powerpoint/2010/main" val="1777708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9052C-26C7-4936-936D-768FA1170FA7}" type="datetimeFigureOut">
              <a:rPr lang="en-US" smtClean="0"/>
              <a:t>4/19/2020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04BAC-FA6C-497F-877A-FBC75E6BC948}" type="slidenum">
              <a:rPr lang="en-US" smtClean="0"/>
              <a:t>‹#›</a:t>
            </a:fld>
            <a:endParaRPr lang="en-US"/>
          </a:p>
        </p:txBody>
      </p:sp>
    </p:spTree>
    <p:extLst>
      <p:ext uri="{BB962C8B-B14F-4D97-AF65-F5344CB8AC3E}">
        <p14:creationId xmlns:p14="http://schemas.microsoft.com/office/powerpoint/2010/main" val="1911609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smtClean="0"/>
              <a:t>INTELLECTUAL AND DEVELOPMENTAL DISABILITIES</a:t>
            </a:r>
            <a:endParaRPr lang="en-US" sz="3600"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54105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Specifiers</a:t>
            </a:r>
            <a:r>
              <a:rPr lang="en-US" dirty="0" smtClean="0"/>
              <a:t> of ID as </a:t>
            </a:r>
            <a:r>
              <a:rPr lang="en-US" dirty="0"/>
              <a:t>Per DSM </a:t>
            </a:r>
            <a:r>
              <a:rPr lang="en-US" dirty="0" smtClean="0"/>
              <a:t>V</a:t>
            </a:r>
            <a:endParaRPr lang="en-US" dirty="0"/>
          </a:p>
        </p:txBody>
      </p:sp>
      <p:pic>
        <p:nvPicPr>
          <p:cNvPr id="4" name="Content Placeholder 3"/>
          <p:cNvPicPr>
            <a:picLocks noGrp="1" noChangeAspect="1"/>
          </p:cNvPicPr>
          <p:nvPr>
            <p:ph idx="1"/>
          </p:nvPr>
        </p:nvPicPr>
        <p:blipFill>
          <a:blip r:embed="rId2"/>
          <a:stretch>
            <a:fillRect/>
          </a:stretch>
        </p:blipFill>
        <p:spPr>
          <a:xfrm>
            <a:off x="516294" y="1456826"/>
            <a:ext cx="8170505" cy="5265720"/>
          </a:xfrm>
          <a:prstGeom prst="rect">
            <a:avLst/>
          </a:prstGeom>
        </p:spPr>
      </p:pic>
    </p:spTree>
    <p:extLst>
      <p:ext uri="{BB962C8B-B14F-4D97-AF65-F5344CB8AC3E}">
        <p14:creationId xmlns:p14="http://schemas.microsoft.com/office/powerpoint/2010/main" val="34001038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According to the </a:t>
            </a:r>
            <a:r>
              <a:rPr lang="en-US" i="1" dirty="0"/>
              <a:t>DSM-5</a:t>
            </a:r>
            <a:r>
              <a:rPr lang="en-US" dirty="0"/>
              <a:t>, </a:t>
            </a:r>
            <a:r>
              <a:rPr lang="en-US" dirty="0" smtClean="0"/>
              <a:t>adaptive skills </a:t>
            </a:r>
            <a:r>
              <a:rPr lang="en-US" dirty="0"/>
              <a:t>in one or more areas that </a:t>
            </a:r>
            <a:r>
              <a:rPr lang="en-US" dirty="0" smtClean="0"/>
              <a:t>can limit </a:t>
            </a:r>
            <a:r>
              <a:rPr lang="en-US" dirty="0"/>
              <a:t>functioning of those with </a:t>
            </a:r>
            <a:r>
              <a:rPr lang="en-US" dirty="0" smtClean="0"/>
              <a:t>ID include </a:t>
            </a:r>
            <a:r>
              <a:rPr lang="en-US" dirty="0"/>
              <a:t>communication, </a:t>
            </a:r>
            <a:r>
              <a:rPr lang="en-US" dirty="0" smtClean="0"/>
              <a:t>social participation</a:t>
            </a:r>
            <a:r>
              <a:rPr lang="en-US" dirty="0"/>
              <a:t>, and independent living</a:t>
            </a:r>
            <a:r>
              <a:rPr lang="en-US" dirty="0" smtClean="0"/>
              <a:t>, which </a:t>
            </a:r>
            <a:r>
              <a:rPr lang="en-US" dirty="0"/>
              <a:t>can influence the quality of </a:t>
            </a:r>
            <a:r>
              <a:rPr lang="en-US" dirty="0" smtClean="0"/>
              <a:t>daily living </a:t>
            </a:r>
            <a:r>
              <a:rPr lang="en-US" dirty="0"/>
              <a:t>experiences at home, school</a:t>
            </a:r>
            <a:r>
              <a:rPr lang="en-US" dirty="0" smtClean="0"/>
              <a:t>, work</a:t>
            </a:r>
            <a:r>
              <a:rPr lang="en-US" dirty="0"/>
              <a:t>, and in the community</a:t>
            </a:r>
            <a:r>
              <a:rPr lang="en-US" dirty="0" smtClean="0"/>
              <a:t>.</a:t>
            </a:r>
          </a:p>
          <a:p>
            <a:r>
              <a:rPr lang="en-US" i="1" dirty="0" smtClean="0"/>
              <a:t>Global developmental </a:t>
            </a:r>
            <a:r>
              <a:rPr lang="en-US" i="1" dirty="0"/>
              <a:t>delay</a:t>
            </a:r>
            <a:r>
              <a:rPr lang="en-US" dirty="0"/>
              <a:t>, a </a:t>
            </a:r>
            <a:r>
              <a:rPr lang="en-US" dirty="0" smtClean="0"/>
              <a:t>diagnosis that </a:t>
            </a:r>
            <a:r>
              <a:rPr lang="en-US" dirty="0"/>
              <a:t>is only given to children under the age of 5 years and is used to </a:t>
            </a:r>
            <a:r>
              <a:rPr lang="en-US" dirty="0" smtClean="0"/>
              <a:t>indicate that </a:t>
            </a:r>
            <a:r>
              <a:rPr lang="en-US" dirty="0"/>
              <a:t>a child is not meeting developmental expectations in some areas </a:t>
            </a:r>
            <a:r>
              <a:rPr lang="en-US" dirty="0" smtClean="0"/>
              <a:t>of intellectual </a:t>
            </a:r>
            <a:r>
              <a:rPr lang="en-US" dirty="0"/>
              <a:t>development.</a:t>
            </a:r>
          </a:p>
        </p:txBody>
      </p:sp>
    </p:spTree>
    <p:extLst>
      <p:ext uri="{BB962C8B-B14F-4D97-AF65-F5344CB8AC3E}">
        <p14:creationId xmlns:p14="http://schemas.microsoft.com/office/powerpoint/2010/main" val="1416896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Deficits in Adaptive Functioning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Adaptive functioning </a:t>
            </a:r>
            <a:r>
              <a:rPr lang="en-US" dirty="0"/>
              <a:t>covers a wide </a:t>
            </a:r>
            <a:r>
              <a:rPr lang="en-US" dirty="0" smtClean="0"/>
              <a:t>spectrum of </a:t>
            </a:r>
            <a:r>
              <a:rPr lang="en-US" dirty="0"/>
              <a:t>life skills that determine how well </a:t>
            </a:r>
            <a:r>
              <a:rPr lang="en-US" dirty="0" smtClean="0"/>
              <a:t>an individual </a:t>
            </a:r>
            <a:r>
              <a:rPr lang="en-US" dirty="0"/>
              <a:t>is able to function </a:t>
            </a:r>
            <a:r>
              <a:rPr lang="en-US" dirty="0" smtClean="0"/>
              <a:t>independently </a:t>
            </a:r>
            <a:r>
              <a:rPr lang="en-US" smtClean="0"/>
              <a:t>in </a:t>
            </a:r>
            <a:r>
              <a:rPr lang="en-US" smtClean="0"/>
              <a:t>his/her </a:t>
            </a:r>
            <a:r>
              <a:rPr lang="en-US" dirty="0"/>
              <a:t>environment</a:t>
            </a:r>
            <a:r>
              <a:rPr lang="en-US" dirty="0" smtClean="0"/>
              <a:t>.</a:t>
            </a:r>
          </a:p>
          <a:p>
            <a:r>
              <a:rPr lang="en-US" dirty="0">
                <a:solidFill>
                  <a:srgbClr val="FF0000"/>
                </a:solidFill>
              </a:rPr>
              <a:t>The </a:t>
            </a:r>
            <a:r>
              <a:rPr lang="en-US" i="1" dirty="0" smtClean="0">
                <a:solidFill>
                  <a:srgbClr val="FF0000"/>
                </a:solidFill>
              </a:rPr>
              <a:t>DSMIV-</a:t>
            </a:r>
            <a:r>
              <a:rPr lang="fr-FR" i="1" dirty="0" smtClean="0">
                <a:solidFill>
                  <a:srgbClr val="FF0000"/>
                </a:solidFill>
              </a:rPr>
              <a:t>TR </a:t>
            </a:r>
            <a:r>
              <a:rPr lang="fr-FR" dirty="0">
                <a:solidFill>
                  <a:srgbClr val="FF0000"/>
                </a:solidFill>
              </a:rPr>
              <a:t>(APA, 2000) </a:t>
            </a:r>
            <a:r>
              <a:rPr lang="fr-FR" dirty="0" smtClean="0">
                <a:solidFill>
                  <a:srgbClr val="FF0000"/>
                </a:solidFill>
              </a:rPr>
              <a:t>requiers identification </a:t>
            </a:r>
            <a:r>
              <a:rPr lang="en-US" dirty="0" smtClean="0">
                <a:solidFill>
                  <a:srgbClr val="FF0000"/>
                </a:solidFill>
              </a:rPr>
              <a:t>of </a:t>
            </a:r>
            <a:r>
              <a:rPr lang="en-US" dirty="0">
                <a:solidFill>
                  <a:srgbClr val="FF0000"/>
                </a:solidFill>
              </a:rPr>
              <a:t>adaptive functioning </a:t>
            </a:r>
            <a:r>
              <a:rPr lang="en-US" dirty="0" smtClean="0">
                <a:solidFill>
                  <a:srgbClr val="FF0000"/>
                </a:solidFill>
              </a:rPr>
              <a:t>deficits (</a:t>
            </a:r>
            <a:r>
              <a:rPr lang="en-US" dirty="0">
                <a:solidFill>
                  <a:srgbClr val="FF0000"/>
                </a:solidFill>
              </a:rPr>
              <a:t>functioning significantly below age </a:t>
            </a:r>
            <a:r>
              <a:rPr lang="en-US" dirty="0" smtClean="0">
                <a:solidFill>
                  <a:srgbClr val="FF0000"/>
                </a:solidFill>
              </a:rPr>
              <a:t>and cultural </a:t>
            </a:r>
            <a:r>
              <a:rPr lang="en-US" dirty="0">
                <a:solidFill>
                  <a:srgbClr val="FF0000"/>
                </a:solidFill>
              </a:rPr>
              <a:t>expectations) in at least two areas</a:t>
            </a:r>
            <a:r>
              <a:rPr lang="en-US" dirty="0" smtClean="0">
                <a:solidFill>
                  <a:srgbClr val="FF0000"/>
                </a:solidFill>
              </a:rPr>
              <a:t>, including </a:t>
            </a:r>
            <a:r>
              <a:rPr lang="en-US" dirty="0">
                <a:solidFill>
                  <a:srgbClr val="FF0000"/>
                </a:solidFill>
              </a:rPr>
              <a:t>communication skills</a:t>
            </a:r>
            <a:r>
              <a:rPr lang="en-US" dirty="0" smtClean="0">
                <a:solidFill>
                  <a:srgbClr val="FF0000"/>
                </a:solidFill>
              </a:rPr>
              <a:t>, self-care</a:t>
            </a:r>
            <a:r>
              <a:rPr lang="en-US" dirty="0">
                <a:solidFill>
                  <a:srgbClr val="FF0000"/>
                </a:solidFill>
              </a:rPr>
              <a:t>, home living, </a:t>
            </a:r>
            <a:r>
              <a:rPr lang="en-US" dirty="0" smtClean="0">
                <a:solidFill>
                  <a:srgbClr val="FF0000"/>
                </a:solidFill>
              </a:rPr>
              <a:t>social/interpersonal skills</a:t>
            </a:r>
            <a:r>
              <a:rPr lang="en-US" dirty="0">
                <a:solidFill>
                  <a:srgbClr val="FF0000"/>
                </a:solidFill>
              </a:rPr>
              <a:t>, use of community resources</a:t>
            </a:r>
            <a:r>
              <a:rPr lang="en-US" dirty="0" smtClean="0">
                <a:solidFill>
                  <a:srgbClr val="FF0000"/>
                </a:solidFill>
              </a:rPr>
              <a:t>, self-direction</a:t>
            </a:r>
            <a:r>
              <a:rPr lang="en-US" dirty="0">
                <a:solidFill>
                  <a:srgbClr val="FF0000"/>
                </a:solidFill>
              </a:rPr>
              <a:t>, functional </a:t>
            </a:r>
            <a:r>
              <a:rPr lang="en-US" dirty="0" smtClean="0">
                <a:solidFill>
                  <a:srgbClr val="FF0000"/>
                </a:solidFill>
              </a:rPr>
              <a:t>academic skills</a:t>
            </a:r>
            <a:r>
              <a:rPr lang="en-US" dirty="0">
                <a:solidFill>
                  <a:srgbClr val="FF0000"/>
                </a:solidFill>
              </a:rPr>
              <a:t>, work, leisure, health, and </a:t>
            </a:r>
            <a:r>
              <a:rPr lang="en-US" dirty="0" smtClean="0">
                <a:solidFill>
                  <a:srgbClr val="FF0000"/>
                </a:solidFill>
              </a:rPr>
              <a:t>safety.</a:t>
            </a:r>
          </a:p>
          <a:p>
            <a:r>
              <a:rPr lang="en-US" dirty="0"/>
              <a:t>Adaptive functioning may also be </a:t>
            </a:r>
            <a:r>
              <a:rPr lang="en-US" dirty="0" smtClean="0"/>
              <a:t>influenced by </a:t>
            </a:r>
            <a:r>
              <a:rPr lang="en-US" dirty="0"/>
              <a:t>many factors other </a:t>
            </a:r>
            <a:r>
              <a:rPr lang="en-US" dirty="0" smtClean="0"/>
              <a:t>than intellectual </a:t>
            </a:r>
            <a:r>
              <a:rPr lang="en-US" dirty="0"/>
              <a:t>ability, including motivation</a:t>
            </a:r>
            <a:r>
              <a:rPr lang="en-US" dirty="0" smtClean="0"/>
              <a:t>, comorbid </a:t>
            </a:r>
            <a:r>
              <a:rPr lang="en-US" dirty="0"/>
              <a:t>conditions, deprivation, </a:t>
            </a:r>
            <a:r>
              <a:rPr lang="en-US" dirty="0" smtClean="0"/>
              <a:t>opportunities to </a:t>
            </a:r>
            <a:r>
              <a:rPr lang="en-US" dirty="0"/>
              <a:t>access supportive services</a:t>
            </a:r>
            <a:r>
              <a:rPr lang="en-US" dirty="0" smtClean="0"/>
              <a:t>, and </a:t>
            </a:r>
            <a:r>
              <a:rPr lang="en-US" dirty="0"/>
              <a:t>family support.</a:t>
            </a:r>
          </a:p>
        </p:txBody>
      </p:sp>
    </p:spTree>
    <p:extLst>
      <p:ext uri="{BB962C8B-B14F-4D97-AF65-F5344CB8AC3E}">
        <p14:creationId xmlns:p14="http://schemas.microsoft.com/office/powerpoint/2010/main" val="2790384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792162"/>
          </a:xfrm>
        </p:spPr>
        <p:txBody>
          <a:bodyPr>
            <a:noAutofit/>
          </a:bodyPr>
          <a:lstStyle/>
          <a:p>
            <a:pPr algn="l"/>
            <a:r>
              <a:rPr lang="en-US" sz="2800" b="1" i="1" dirty="0"/>
              <a:t>American Association on Intellectual </a:t>
            </a:r>
            <a:r>
              <a:rPr lang="en-US" sz="2800" b="1" i="1" dirty="0" smtClean="0"/>
              <a:t>and Developmental</a:t>
            </a:r>
            <a:r>
              <a:rPr lang="en-US" sz="2800" b="1" i="1" dirty="0"/>
              <a:t/>
            </a:r>
            <a:br>
              <a:rPr lang="en-US" sz="2800" b="1" i="1" dirty="0"/>
            </a:br>
            <a:r>
              <a:rPr lang="en-US" sz="2800" b="1" i="1" dirty="0"/>
              <a:t>Disabilities (AAIDD)</a:t>
            </a:r>
            <a:endParaRPr lang="en-US" sz="2800" dirty="0"/>
          </a:p>
        </p:txBody>
      </p:sp>
      <p:sp>
        <p:nvSpPr>
          <p:cNvPr id="3" name="Content Placeholder 2"/>
          <p:cNvSpPr>
            <a:spLocks noGrp="1"/>
          </p:cNvSpPr>
          <p:nvPr>
            <p:ph idx="1"/>
          </p:nvPr>
        </p:nvSpPr>
        <p:spPr>
          <a:xfrm>
            <a:off x="457200" y="1371600"/>
            <a:ext cx="8229600" cy="5257800"/>
          </a:xfrm>
        </p:spPr>
        <p:txBody>
          <a:bodyPr>
            <a:normAutofit fontScale="77500" lnSpcReduction="20000"/>
          </a:bodyPr>
          <a:lstStyle/>
          <a:p>
            <a:r>
              <a:rPr lang="en-US" dirty="0"/>
              <a:t>The most recent classification of the AAIDD (2009a) emphasizes the degree </a:t>
            </a:r>
            <a:r>
              <a:rPr lang="en-US" dirty="0" smtClean="0"/>
              <a:t>and nature </a:t>
            </a:r>
            <a:r>
              <a:rPr lang="en-US" dirty="0"/>
              <a:t>of support services required as the defining feature of ID based on </a:t>
            </a:r>
            <a:r>
              <a:rPr lang="en-US" dirty="0" smtClean="0"/>
              <a:t>whether an </a:t>
            </a:r>
            <a:r>
              <a:rPr lang="en-US" dirty="0"/>
              <a:t>individual requires services that are intermittent, limited, extensive, or pervasive. </a:t>
            </a:r>
            <a:r>
              <a:rPr lang="en-US" dirty="0" smtClean="0"/>
              <a:t>The </a:t>
            </a:r>
            <a:r>
              <a:rPr lang="en-US" dirty="0"/>
              <a:t>AAMR emphasizes that </a:t>
            </a:r>
            <a:r>
              <a:rPr lang="en-US" dirty="0" smtClean="0"/>
              <a:t>MR is </a:t>
            </a:r>
            <a:r>
              <a:rPr lang="en-US" dirty="0"/>
              <a:t>not a mental disorder or a </a:t>
            </a:r>
            <a:r>
              <a:rPr lang="en-US" dirty="0" smtClean="0"/>
              <a:t>medical disorder </a:t>
            </a:r>
            <a:r>
              <a:rPr lang="en-US" dirty="0"/>
              <a:t>but a state of functioning </a:t>
            </a:r>
            <a:r>
              <a:rPr lang="en-US" dirty="0" smtClean="0"/>
              <a:t>beginning in </a:t>
            </a:r>
            <a:r>
              <a:rPr lang="en-US" dirty="0"/>
              <a:t>childhood that is </a:t>
            </a:r>
            <a:r>
              <a:rPr lang="en-US" dirty="0" smtClean="0"/>
              <a:t>characterized by </a:t>
            </a:r>
            <a:r>
              <a:rPr lang="en-US" dirty="0"/>
              <a:t>limitations in </a:t>
            </a:r>
            <a:r>
              <a:rPr lang="en-US" dirty="0" smtClean="0"/>
              <a:t>intellectual and </a:t>
            </a:r>
            <a:r>
              <a:rPr lang="en-US" dirty="0"/>
              <a:t>adaptive skills</a:t>
            </a:r>
            <a:r>
              <a:rPr lang="en-US" dirty="0" smtClean="0"/>
              <a:t>.</a:t>
            </a:r>
          </a:p>
          <a:p>
            <a:r>
              <a:rPr lang="en-US" dirty="0"/>
              <a:t>AAIDD believes that once </a:t>
            </a:r>
            <a:r>
              <a:rPr lang="en-US" dirty="0" smtClean="0"/>
              <a:t>a diagnosis </a:t>
            </a:r>
            <a:r>
              <a:rPr lang="en-US" dirty="0"/>
              <a:t>of intellectual disability is made, planning and providing </a:t>
            </a:r>
            <a:r>
              <a:rPr lang="en-US" dirty="0" smtClean="0"/>
              <a:t>supports is </a:t>
            </a:r>
            <a:r>
              <a:rPr lang="en-US" dirty="0"/>
              <a:t>the key to reduce the mismatch between a person’s capabilities </a:t>
            </a:r>
            <a:r>
              <a:rPr lang="en-US" dirty="0" smtClean="0"/>
              <a:t>and the </a:t>
            </a:r>
            <a:r>
              <a:rPr lang="en-US" dirty="0"/>
              <a:t>skills, and what is required to successfully participate in all aspects </a:t>
            </a:r>
            <a:r>
              <a:rPr lang="en-US" dirty="0" smtClean="0"/>
              <a:t>of daily </a:t>
            </a:r>
            <a:r>
              <a:rPr lang="en-US" dirty="0"/>
              <a:t>life</a:t>
            </a:r>
            <a:r>
              <a:rPr lang="en-US" dirty="0" smtClean="0"/>
              <a:t>.</a:t>
            </a:r>
          </a:p>
          <a:p>
            <a:r>
              <a:rPr lang="en-US" dirty="0"/>
              <a:t>AAIDD has been lobbying to raise the IQ cutoff </a:t>
            </a:r>
            <a:r>
              <a:rPr lang="en-US" dirty="0" smtClean="0"/>
              <a:t>score from </a:t>
            </a:r>
            <a:r>
              <a:rPr lang="en-US" dirty="0"/>
              <a:t>70 to 75.</a:t>
            </a:r>
          </a:p>
        </p:txBody>
      </p:sp>
    </p:spTree>
    <p:extLst>
      <p:ext uri="{BB962C8B-B14F-4D97-AF65-F5344CB8AC3E}">
        <p14:creationId xmlns:p14="http://schemas.microsoft.com/office/powerpoint/2010/main" val="1837206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6172200"/>
          </a:xfrm>
        </p:spPr>
        <p:txBody>
          <a:bodyPr>
            <a:normAutofit fontScale="85000" lnSpcReduction="10000"/>
          </a:bodyPr>
          <a:lstStyle/>
          <a:p>
            <a:r>
              <a:rPr lang="en-US" dirty="0"/>
              <a:t>The most </a:t>
            </a:r>
            <a:r>
              <a:rPr lang="en-US" dirty="0" smtClean="0"/>
              <a:t>recent definition </a:t>
            </a:r>
            <a:r>
              <a:rPr lang="en-US" dirty="0"/>
              <a:t>emphasizes the need </a:t>
            </a:r>
            <a:r>
              <a:rPr lang="en-US" dirty="0" smtClean="0"/>
              <a:t>to consider </a:t>
            </a:r>
            <a:r>
              <a:rPr lang="en-US" dirty="0"/>
              <a:t>multidimensional and </a:t>
            </a:r>
            <a:r>
              <a:rPr lang="en-US" dirty="0" smtClean="0"/>
              <a:t>ecological influences </a:t>
            </a:r>
            <a:r>
              <a:rPr lang="en-US" dirty="0"/>
              <a:t>in developing interventions.</a:t>
            </a:r>
          </a:p>
          <a:p>
            <a:r>
              <a:rPr lang="en-US" dirty="0" smtClean="0"/>
              <a:t>The </a:t>
            </a:r>
            <a:r>
              <a:rPr lang="en-US" dirty="0"/>
              <a:t>AAIDD is </a:t>
            </a:r>
            <a:r>
              <a:rPr lang="en-US" dirty="0" smtClean="0"/>
              <a:t>strongly </a:t>
            </a:r>
            <a:r>
              <a:rPr lang="en-US" dirty="0"/>
              <a:t>supportive of </a:t>
            </a:r>
            <a:r>
              <a:rPr lang="en-US" dirty="0" smtClean="0"/>
              <a:t>interventions aimed </a:t>
            </a:r>
            <a:r>
              <a:rPr lang="en-US" dirty="0"/>
              <a:t>at individualized supports </a:t>
            </a:r>
            <a:r>
              <a:rPr lang="en-US" dirty="0" smtClean="0"/>
              <a:t>to enhance </a:t>
            </a:r>
            <a:r>
              <a:rPr lang="en-US" dirty="0"/>
              <a:t>productivity</a:t>
            </a:r>
            <a:r>
              <a:rPr lang="en-US" dirty="0" smtClean="0"/>
              <a:t>.</a:t>
            </a:r>
          </a:p>
          <a:p>
            <a:r>
              <a:rPr lang="en-US" dirty="0"/>
              <a:t>While the </a:t>
            </a:r>
            <a:r>
              <a:rPr lang="en-US" i="1" dirty="0"/>
              <a:t>DSM-IV-TR </a:t>
            </a:r>
            <a:r>
              <a:rPr lang="en-US" dirty="0"/>
              <a:t>(APA, 2000</a:t>
            </a:r>
            <a:r>
              <a:rPr lang="en-US" dirty="0" smtClean="0"/>
              <a:t>) does </a:t>
            </a:r>
            <a:r>
              <a:rPr lang="en-US" dirty="0"/>
              <a:t>not define how to measure a </a:t>
            </a:r>
            <a:r>
              <a:rPr lang="en-US" dirty="0" smtClean="0"/>
              <a:t>significant deficit </a:t>
            </a:r>
            <a:r>
              <a:rPr lang="en-US" dirty="0"/>
              <a:t>in adaptive functioning</a:t>
            </a:r>
            <a:r>
              <a:rPr lang="en-US" dirty="0" smtClean="0"/>
              <a:t>, the </a:t>
            </a:r>
            <a:r>
              <a:rPr lang="en-US" dirty="0"/>
              <a:t>AAMR is specific in its </a:t>
            </a:r>
            <a:r>
              <a:rPr lang="en-US" dirty="0" smtClean="0"/>
              <a:t>operational definition </a:t>
            </a:r>
            <a:r>
              <a:rPr lang="en-US" dirty="0"/>
              <a:t>of adaptive </a:t>
            </a:r>
            <a:r>
              <a:rPr lang="en-US" dirty="0" smtClean="0"/>
              <a:t>limitations meeting </a:t>
            </a:r>
            <a:r>
              <a:rPr lang="en-US" dirty="0"/>
              <a:t>a threshold of 2 standard </a:t>
            </a:r>
            <a:r>
              <a:rPr lang="en-US" dirty="0" smtClean="0"/>
              <a:t>deviations below </a:t>
            </a:r>
            <a:r>
              <a:rPr lang="en-US" dirty="0"/>
              <a:t>the norm on a </a:t>
            </a:r>
            <a:r>
              <a:rPr lang="en-US" dirty="0" smtClean="0"/>
              <a:t>standardized measure.</a:t>
            </a:r>
          </a:p>
          <a:p>
            <a:r>
              <a:rPr lang="en-US" dirty="0"/>
              <a:t>The AAIDD criterion </a:t>
            </a:r>
            <a:r>
              <a:rPr lang="en-US" dirty="0" smtClean="0"/>
              <a:t>requires </a:t>
            </a:r>
            <a:r>
              <a:rPr lang="en-US" dirty="0"/>
              <a:t>a significant deficit (</a:t>
            </a:r>
            <a:r>
              <a:rPr lang="en-US" dirty="0" smtClean="0"/>
              <a:t>2 standard </a:t>
            </a:r>
            <a:r>
              <a:rPr lang="en-US" dirty="0"/>
              <a:t>deviations below the norm</a:t>
            </a:r>
            <a:r>
              <a:rPr lang="en-US" dirty="0" smtClean="0"/>
              <a:t>) in </a:t>
            </a:r>
            <a:r>
              <a:rPr lang="en-US" dirty="0"/>
              <a:t>any one of the following </a:t>
            </a:r>
            <a:r>
              <a:rPr lang="en-US" dirty="0" smtClean="0"/>
              <a:t>three adaptive </a:t>
            </a:r>
            <a:r>
              <a:rPr lang="en-US" dirty="0"/>
              <a:t>categories: conceptual, social</a:t>
            </a:r>
            <a:r>
              <a:rPr lang="en-US" dirty="0" smtClean="0"/>
              <a:t>, or </a:t>
            </a:r>
            <a:r>
              <a:rPr lang="en-US" dirty="0"/>
              <a:t>practical skills.</a:t>
            </a:r>
          </a:p>
        </p:txBody>
      </p:sp>
    </p:spTree>
    <p:extLst>
      <p:ext uri="{BB962C8B-B14F-4D97-AF65-F5344CB8AC3E}">
        <p14:creationId xmlns:p14="http://schemas.microsoft.com/office/powerpoint/2010/main" val="1200906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381000"/>
            <a:ext cx="8229600" cy="6248400"/>
          </a:xfrm>
        </p:spPr>
        <p:txBody>
          <a:bodyPr>
            <a:normAutofit fontScale="85000" lnSpcReduction="10000"/>
          </a:bodyPr>
          <a:lstStyle/>
          <a:p>
            <a:r>
              <a:rPr lang="en-US" dirty="0"/>
              <a:t>There is consistency between the </a:t>
            </a:r>
            <a:r>
              <a:rPr lang="en-US" dirty="0" smtClean="0"/>
              <a:t>AAMR and </a:t>
            </a:r>
            <a:r>
              <a:rPr lang="en-US" i="1" dirty="0"/>
              <a:t>DSM-IV-TR </a:t>
            </a:r>
            <a:r>
              <a:rPr lang="en-US" dirty="0"/>
              <a:t>regarding age of onset (prior to 18 years), IQ criterion (</a:t>
            </a:r>
            <a:r>
              <a:rPr lang="en-US" dirty="0" smtClean="0"/>
              <a:t>approximately 70</a:t>
            </a:r>
            <a:r>
              <a:rPr lang="en-US" dirty="0"/>
              <a:t>), and the fact that IQ score alone is unacceptable. However, </a:t>
            </a:r>
            <a:r>
              <a:rPr lang="en-US" dirty="0" smtClean="0"/>
              <a:t>differences do </a:t>
            </a:r>
            <a:r>
              <a:rPr lang="en-US" dirty="0"/>
              <a:t>exist between the </a:t>
            </a:r>
            <a:r>
              <a:rPr lang="en-US" i="1" dirty="0"/>
              <a:t>DSM-IV-TR </a:t>
            </a:r>
            <a:r>
              <a:rPr lang="en-US" dirty="0"/>
              <a:t>and the AAMR in how adaptive </a:t>
            </a:r>
            <a:r>
              <a:rPr lang="en-US" dirty="0" smtClean="0"/>
              <a:t>behavior is </a:t>
            </a:r>
            <a:r>
              <a:rPr lang="en-US" dirty="0"/>
              <a:t>defined and guidelines regarding how deficits are determined</a:t>
            </a:r>
            <a:r>
              <a:rPr lang="en-US" dirty="0" smtClean="0"/>
              <a:t>.</a:t>
            </a:r>
          </a:p>
          <a:p>
            <a:r>
              <a:rPr lang="en-US" dirty="0"/>
              <a:t>The current definition (AAMR, 2002) recognizes nine areas where </a:t>
            </a:r>
            <a:r>
              <a:rPr lang="en-US" dirty="0" smtClean="0"/>
              <a:t>supports should </a:t>
            </a:r>
            <a:r>
              <a:rPr lang="en-US" dirty="0"/>
              <a:t>be evaluated, including human development, education, home living</a:t>
            </a:r>
            <a:r>
              <a:rPr lang="en-US" dirty="0" smtClean="0"/>
              <a:t>, community </a:t>
            </a:r>
            <a:r>
              <a:rPr lang="en-US" dirty="0"/>
              <a:t>living, employment, health and safety, behavior, social, and protection</a:t>
            </a:r>
            <a:r>
              <a:rPr lang="en-US" dirty="0" smtClean="0"/>
              <a:t>/ advocacy </a:t>
            </a:r>
            <a:r>
              <a:rPr lang="en-US" dirty="0"/>
              <a:t>issues. </a:t>
            </a:r>
            <a:endParaRPr lang="en-US" dirty="0" smtClean="0"/>
          </a:p>
          <a:p>
            <a:r>
              <a:rPr lang="en-US" dirty="0" smtClean="0"/>
              <a:t>The AAMR </a:t>
            </a:r>
            <a:r>
              <a:rPr lang="en-US" dirty="0"/>
              <a:t>introduced the Supports </a:t>
            </a:r>
            <a:r>
              <a:rPr lang="en-US" dirty="0" smtClean="0"/>
              <a:t>Intensity Scale </a:t>
            </a:r>
            <a:r>
              <a:rPr lang="en-US" dirty="0"/>
              <a:t>(SIS; AAMR, 2003), which was developed to evaluate the level of </a:t>
            </a:r>
            <a:r>
              <a:rPr lang="en-US" dirty="0" smtClean="0"/>
              <a:t>support intensity </a:t>
            </a:r>
            <a:r>
              <a:rPr lang="en-US" dirty="0"/>
              <a:t>needed to assist with more effective treatment planning.</a:t>
            </a:r>
          </a:p>
        </p:txBody>
      </p:sp>
    </p:spTree>
    <p:extLst>
      <p:ext uri="{BB962C8B-B14F-4D97-AF65-F5344CB8AC3E}">
        <p14:creationId xmlns:p14="http://schemas.microsoft.com/office/powerpoint/2010/main" val="1122728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Classification</a:t>
            </a:r>
            <a:endParaRPr lang="en-US" dirty="0"/>
          </a:p>
        </p:txBody>
      </p:sp>
      <p:sp>
        <p:nvSpPr>
          <p:cNvPr id="3" name="Content Placeholder 2"/>
          <p:cNvSpPr>
            <a:spLocks noGrp="1"/>
          </p:cNvSpPr>
          <p:nvPr>
            <p:ph idx="1"/>
          </p:nvPr>
        </p:nvSpPr>
        <p:spPr/>
        <p:txBody>
          <a:bodyPr/>
          <a:lstStyle/>
          <a:p>
            <a:r>
              <a:rPr lang="en-US" dirty="0" smtClean="0"/>
              <a:t>Varies from state to state in USA</a:t>
            </a:r>
          </a:p>
          <a:p>
            <a:r>
              <a:rPr lang="en-US" dirty="0" smtClean="0"/>
              <a:t>Those </a:t>
            </a:r>
            <a:r>
              <a:rPr lang="en-US" dirty="0"/>
              <a:t>designated "educable mentally retarded" (EMR) can handle academic work at a third- to sixth-grade level, and usually have IQs that fall between 50 and 75. </a:t>
            </a:r>
            <a:endParaRPr lang="en-US" dirty="0" smtClean="0"/>
          </a:p>
          <a:p>
            <a:r>
              <a:rPr lang="en-US" dirty="0" smtClean="0"/>
              <a:t>The </a:t>
            </a:r>
            <a:r>
              <a:rPr lang="en-US" dirty="0"/>
              <a:t>"trainable mentally retarded" (TMR) have IQs of between 30 and 50 and can progress as far as second-grade level work.</a:t>
            </a:r>
          </a:p>
        </p:txBody>
      </p:sp>
    </p:spTree>
    <p:extLst>
      <p:ext uri="{BB962C8B-B14F-4D97-AF65-F5344CB8AC3E}">
        <p14:creationId xmlns:p14="http://schemas.microsoft.com/office/powerpoint/2010/main" val="10186428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Under IDEA Act (</a:t>
            </a:r>
            <a:r>
              <a:rPr lang="en-US" dirty="0"/>
              <a:t>IDEA; </a:t>
            </a:r>
            <a:r>
              <a:rPr lang="en-US" i="1" dirty="0" smtClean="0"/>
              <a:t>Federal Register</a:t>
            </a:r>
            <a:r>
              <a:rPr lang="en-US" dirty="0"/>
              <a:t>, 2004</a:t>
            </a:r>
            <a:r>
              <a:rPr lang="en-US" dirty="0" smtClean="0"/>
              <a:t>) Intellectual disability is </a:t>
            </a:r>
            <a:r>
              <a:rPr lang="en-US" dirty="0"/>
              <a:t>one of 13 possible </a:t>
            </a:r>
            <a:r>
              <a:rPr lang="en-US" dirty="0" smtClean="0"/>
              <a:t>categories of </a:t>
            </a:r>
            <a:r>
              <a:rPr lang="en-US" dirty="0"/>
              <a:t>eligibility for disability services</a:t>
            </a:r>
            <a:r>
              <a:rPr lang="en-US" dirty="0" smtClean="0"/>
              <a:t>.</a:t>
            </a:r>
          </a:p>
          <a:p>
            <a:r>
              <a:rPr lang="en-US" dirty="0"/>
              <a:t>Although the educational system </a:t>
            </a:r>
            <a:r>
              <a:rPr lang="en-US" dirty="0" smtClean="0"/>
              <a:t>also recognizes </a:t>
            </a:r>
            <a:r>
              <a:rPr lang="en-US" dirty="0"/>
              <a:t>the need to include </a:t>
            </a:r>
            <a:r>
              <a:rPr lang="en-US" dirty="0" smtClean="0"/>
              <a:t>social and </a:t>
            </a:r>
            <a:r>
              <a:rPr lang="en-US" dirty="0"/>
              <a:t>adaptive features of ID, most </a:t>
            </a:r>
            <a:r>
              <a:rPr lang="en-US" dirty="0" smtClean="0"/>
              <a:t>state education </a:t>
            </a:r>
            <a:r>
              <a:rPr lang="en-US" dirty="0"/>
              <a:t>codes allocate funds for </a:t>
            </a:r>
            <a:r>
              <a:rPr lang="en-US" dirty="0" smtClean="0"/>
              <a:t>special education </a:t>
            </a:r>
            <a:r>
              <a:rPr lang="en-US" dirty="0"/>
              <a:t>to children with disabilities</a:t>
            </a:r>
            <a:r>
              <a:rPr lang="en-US" dirty="0" smtClean="0"/>
              <a:t>, such </a:t>
            </a:r>
            <a:r>
              <a:rPr lang="en-US" dirty="0"/>
              <a:t>as ID, based on IQ </a:t>
            </a:r>
            <a:r>
              <a:rPr lang="en-US" dirty="0" smtClean="0"/>
              <a:t>score cutoffs </a:t>
            </a:r>
            <a:r>
              <a:rPr lang="en-US" dirty="0"/>
              <a:t>to determine eligibility for services.</a:t>
            </a:r>
          </a:p>
        </p:txBody>
      </p:sp>
    </p:spTree>
    <p:extLst>
      <p:ext uri="{BB962C8B-B14F-4D97-AF65-F5344CB8AC3E}">
        <p14:creationId xmlns:p14="http://schemas.microsoft.com/office/powerpoint/2010/main" val="2226439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a:t>Under Part C of IDEA 2004 (Sec</a:t>
            </a:r>
            <a:r>
              <a:rPr lang="en-US" dirty="0" smtClean="0"/>
              <a:t>. 631</a:t>
            </a:r>
            <a:r>
              <a:rPr lang="en-US" dirty="0"/>
              <a:t>), financial assistance is </a:t>
            </a:r>
            <a:r>
              <a:rPr lang="en-US" dirty="0" smtClean="0"/>
              <a:t>provided to </a:t>
            </a:r>
            <a:r>
              <a:rPr lang="en-US" dirty="0"/>
              <a:t>the state for infants and </a:t>
            </a:r>
            <a:r>
              <a:rPr lang="en-US" dirty="0" smtClean="0"/>
              <a:t>toddlers with </a:t>
            </a:r>
            <a:r>
              <a:rPr lang="en-US" dirty="0"/>
              <a:t>disabilities (birth to 2 years).</a:t>
            </a:r>
          </a:p>
          <a:p>
            <a:r>
              <a:rPr lang="en-US" dirty="0"/>
              <a:t>Within this section is the </a:t>
            </a:r>
            <a:r>
              <a:rPr lang="en-US" dirty="0" smtClean="0"/>
              <a:t>provision to </a:t>
            </a:r>
            <a:r>
              <a:rPr lang="en-US" dirty="0"/>
              <a:t>meet the needs of infants and </a:t>
            </a:r>
            <a:r>
              <a:rPr lang="en-US" dirty="0" smtClean="0"/>
              <a:t>toddlers with </a:t>
            </a:r>
            <a:r>
              <a:rPr lang="en-US" dirty="0"/>
              <a:t>developmental delays or </a:t>
            </a:r>
            <a:r>
              <a:rPr lang="en-US" dirty="0" smtClean="0"/>
              <a:t>at risk </a:t>
            </a:r>
            <a:r>
              <a:rPr lang="en-US" dirty="0"/>
              <a:t>for developmental delays. </a:t>
            </a:r>
            <a:endParaRPr lang="en-US" dirty="0" smtClean="0"/>
          </a:p>
          <a:p>
            <a:r>
              <a:rPr lang="en-US" dirty="0" smtClean="0"/>
              <a:t>Within this context, </a:t>
            </a:r>
            <a:r>
              <a:rPr lang="en-US" i="1" dirty="0" smtClean="0"/>
              <a:t>developmental delay </a:t>
            </a:r>
            <a:r>
              <a:rPr lang="en-US" dirty="0" smtClean="0"/>
              <a:t>is considered </a:t>
            </a:r>
            <a:r>
              <a:rPr lang="en-US" dirty="0"/>
              <a:t>to be a delay of 35% </a:t>
            </a:r>
            <a:r>
              <a:rPr lang="en-US" dirty="0" smtClean="0"/>
              <a:t>or more </a:t>
            </a:r>
            <a:r>
              <a:rPr lang="en-US" dirty="0"/>
              <a:t>in one of five </a:t>
            </a:r>
            <a:r>
              <a:rPr lang="en-US" dirty="0" smtClean="0"/>
              <a:t>developmental areas </a:t>
            </a:r>
            <a:r>
              <a:rPr lang="en-US" dirty="0"/>
              <a:t>(cognitive, motor, speech </a:t>
            </a:r>
            <a:r>
              <a:rPr lang="en-US" dirty="0" smtClean="0"/>
              <a:t>and language</a:t>
            </a:r>
            <a:r>
              <a:rPr lang="en-US" dirty="0"/>
              <a:t>, social/emotional, or </a:t>
            </a:r>
            <a:r>
              <a:rPr lang="en-US" dirty="0" smtClean="0"/>
              <a:t>adaptive functioning</a:t>
            </a:r>
            <a:r>
              <a:rPr lang="en-US" dirty="0"/>
              <a:t>) or 25% or more in two or more of the developmental areas.</a:t>
            </a:r>
          </a:p>
          <a:p>
            <a:r>
              <a:rPr lang="en-US" dirty="0" smtClean="0"/>
              <a:t>IDEA </a:t>
            </a:r>
            <a:r>
              <a:rPr lang="en-US" dirty="0"/>
              <a:t>states that children 3 to 9 years of age </a:t>
            </a:r>
            <a:r>
              <a:rPr lang="en-US" i="1" dirty="0"/>
              <a:t>may </a:t>
            </a:r>
            <a:r>
              <a:rPr lang="en-US" dirty="0" smtClean="0"/>
              <a:t>receive special </a:t>
            </a:r>
            <a:r>
              <a:rPr lang="en-US" dirty="0"/>
              <a:t>education and related services if services are needed because of the </a:t>
            </a:r>
            <a:r>
              <a:rPr lang="en-US" dirty="0" smtClean="0"/>
              <a:t>developmental delays </a:t>
            </a:r>
            <a:r>
              <a:rPr lang="en-US" dirty="0"/>
              <a:t>in one of the five areas noted previously.</a:t>
            </a:r>
          </a:p>
        </p:txBody>
      </p:sp>
    </p:spTree>
    <p:extLst>
      <p:ext uri="{BB962C8B-B14F-4D97-AF65-F5344CB8AC3E}">
        <p14:creationId xmlns:p14="http://schemas.microsoft.com/office/powerpoint/2010/main" val="17351301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Developmental and Associated Features</a:t>
            </a:r>
            <a:endParaRPr lang="en-US" sz="3600" dirty="0"/>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r>
              <a:rPr lang="en-US" dirty="0" smtClean="0"/>
              <a:t>Wide variations because of severity </a:t>
            </a:r>
            <a:r>
              <a:rPr lang="en-US" dirty="0"/>
              <a:t>and associated personality and behavioral </a:t>
            </a:r>
            <a:r>
              <a:rPr lang="en-US" dirty="0" smtClean="0"/>
              <a:t>characteristics</a:t>
            </a:r>
          </a:p>
          <a:p>
            <a:r>
              <a:rPr lang="en-US" dirty="0" smtClean="0"/>
              <a:t>Developmental delays vary</a:t>
            </a:r>
          </a:p>
          <a:p>
            <a:r>
              <a:rPr lang="en-US" dirty="0"/>
              <a:t>For some individuals, </a:t>
            </a:r>
            <a:r>
              <a:rPr lang="en-US" dirty="0" smtClean="0"/>
              <a:t>incapacity is </a:t>
            </a:r>
            <a:r>
              <a:rPr lang="en-US" dirty="0"/>
              <a:t>limited to impaired academic </a:t>
            </a:r>
            <a:r>
              <a:rPr lang="en-US" dirty="0" smtClean="0"/>
              <a:t>performance, while </a:t>
            </a:r>
            <a:r>
              <a:rPr lang="en-US" dirty="0"/>
              <a:t>adaptive skills are adequate in all other areas. </a:t>
            </a:r>
            <a:endParaRPr lang="en-US" dirty="0" smtClean="0"/>
          </a:p>
          <a:p>
            <a:r>
              <a:rPr lang="en-US" dirty="0" smtClean="0"/>
              <a:t>Other </a:t>
            </a:r>
            <a:r>
              <a:rPr lang="en-US" dirty="0"/>
              <a:t>individuals </a:t>
            </a:r>
            <a:r>
              <a:rPr lang="en-US" dirty="0" smtClean="0"/>
              <a:t>have concomitant </a:t>
            </a:r>
            <a:r>
              <a:rPr lang="en-US" dirty="0"/>
              <a:t>aggressive features and behavior problems that exacerbate </a:t>
            </a:r>
            <a:r>
              <a:rPr lang="en-US" dirty="0" smtClean="0"/>
              <a:t>their limitations </a:t>
            </a:r>
            <a:r>
              <a:rPr lang="en-US" dirty="0"/>
              <a:t>and reduce their ability to adjust and adapt successfully</a:t>
            </a:r>
            <a:r>
              <a:rPr lang="en-US" dirty="0" smtClean="0"/>
              <a:t>.</a:t>
            </a:r>
          </a:p>
          <a:p>
            <a:r>
              <a:rPr lang="en-US" dirty="0" smtClean="0"/>
              <a:t>Self-injurious behavior</a:t>
            </a:r>
            <a:r>
              <a:rPr lang="en-US" dirty="0"/>
              <a:t>, aggression, stereotypical movements, communication problems, </a:t>
            </a:r>
            <a:r>
              <a:rPr lang="en-US" dirty="0" smtClean="0"/>
              <a:t>and </a:t>
            </a:r>
            <a:r>
              <a:rPr lang="en-US" dirty="0" err="1" smtClean="0"/>
              <a:t>overactivity</a:t>
            </a:r>
            <a:endParaRPr lang="en-US" dirty="0"/>
          </a:p>
        </p:txBody>
      </p:sp>
    </p:spTree>
    <p:extLst>
      <p:ext uri="{BB962C8B-B14F-4D97-AF65-F5344CB8AC3E}">
        <p14:creationId xmlns:p14="http://schemas.microsoft.com/office/powerpoint/2010/main" val="3323733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Neurodevelopmental Disorders</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Removal of </a:t>
            </a:r>
            <a:r>
              <a:rPr lang="en-US" dirty="0"/>
              <a:t>the </a:t>
            </a:r>
            <a:r>
              <a:rPr lang="en-US" dirty="0" smtClean="0"/>
              <a:t>category “Disorders </a:t>
            </a:r>
            <a:r>
              <a:rPr lang="en-US" dirty="0"/>
              <a:t>Usually First Diagnosed in Infancy, Childhood or </a:t>
            </a:r>
            <a:r>
              <a:rPr lang="en-US" dirty="0" smtClean="0"/>
              <a:t>Adolescence”.</a:t>
            </a:r>
          </a:p>
          <a:p>
            <a:pPr algn="just"/>
            <a:r>
              <a:rPr lang="en-US" dirty="0" smtClean="0"/>
              <a:t>This category </a:t>
            </a:r>
            <a:r>
              <a:rPr lang="en-US" dirty="0"/>
              <a:t>contained 10 subcategories of disorders</a:t>
            </a:r>
            <a:r>
              <a:rPr lang="en-US" dirty="0" smtClean="0"/>
              <a:t>, including mental </a:t>
            </a:r>
            <a:r>
              <a:rPr lang="en-US" dirty="0"/>
              <a:t>retardation, learning disorders, motor skills disorder, </a:t>
            </a:r>
            <a:r>
              <a:rPr lang="en-US" dirty="0" smtClean="0"/>
              <a:t>communication disorders</a:t>
            </a:r>
            <a:r>
              <a:rPr lang="en-US" dirty="0"/>
              <a:t>, pervasive developmental disorders, attention-deficit and </a:t>
            </a:r>
            <a:r>
              <a:rPr lang="en-US" dirty="0" smtClean="0"/>
              <a:t>disruptive behavior </a:t>
            </a:r>
            <a:r>
              <a:rPr lang="en-US" dirty="0"/>
              <a:t>disorders, feeding and eating disorders of infancy or early childhood</a:t>
            </a:r>
            <a:r>
              <a:rPr lang="en-US" dirty="0" smtClean="0"/>
              <a:t>, tic </a:t>
            </a:r>
            <a:r>
              <a:rPr lang="en-US" dirty="0"/>
              <a:t>disorders, elimination disorders, and other disorders of infancy childhood </a:t>
            </a:r>
            <a:r>
              <a:rPr lang="en-US" dirty="0" smtClean="0"/>
              <a:t>or adolescence </a:t>
            </a:r>
            <a:r>
              <a:rPr lang="en-US" dirty="0"/>
              <a:t>(e.g., separation anxiety disorder, selective </a:t>
            </a:r>
            <a:r>
              <a:rPr lang="en-US" dirty="0" err="1"/>
              <a:t>mutism</a:t>
            </a:r>
            <a:r>
              <a:rPr lang="en-US" dirty="0"/>
              <a:t>, reactive </a:t>
            </a:r>
            <a:r>
              <a:rPr lang="en-US" dirty="0" smtClean="0"/>
              <a:t>attachment disorder </a:t>
            </a:r>
            <a:r>
              <a:rPr lang="en-US" dirty="0"/>
              <a:t>of infancy or early childhood, stereotypic movement disorder, </a:t>
            </a:r>
            <a:r>
              <a:rPr lang="en-US" dirty="0" smtClean="0"/>
              <a:t>and disorder </a:t>
            </a:r>
            <a:r>
              <a:rPr lang="en-US" dirty="0"/>
              <a:t>of infancy, childhood, or adolescence not otherwise specified [NOS]).</a:t>
            </a:r>
          </a:p>
        </p:txBody>
      </p:sp>
    </p:spTree>
    <p:extLst>
      <p:ext uri="{BB962C8B-B14F-4D97-AF65-F5344CB8AC3E}">
        <p14:creationId xmlns:p14="http://schemas.microsoft.com/office/powerpoint/2010/main" val="1234572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Cognitively, depending on the level of severity, some individuals with mild </a:t>
            </a:r>
            <a:r>
              <a:rPr lang="en-US" dirty="0" smtClean="0"/>
              <a:t>ID (such </a:t>
            </a:r>
            <a:r>
              <a:rPr lang="en-US" dirty="0"/>
              <a:t>as upper level Down syndrome) can be quite capable of adequate </a:t>
            </a:r>
            <a:r>
              <a:rPr lang="en-US" dirty="0" smtClean="0"/>
              <a:t>functioning at </a:t>
            </a:r>
            <a:r>
              <a:rPr lang="en-US" dirty="0"/>
              <a:t>a slower pace with modified </a:t>
            </a:r>
            <a:r>
              <a:rPr lang="en-US" dirty="0" smtClean="0"/>
              <a:t>goals.</a:t>
            </a:r>
          </a:p>
          <a:p>
            <a:r>
              <a:rPr lang="en-US" dirty="0"/>
              <a:t>Typically, cognitive limitations </a:t>
            </a:r>
            <a:r>
              <a:rPr lang="en-US" dirty="0" smtClean="0"/>
              <a:t>are less </a:t>
            </a:r>
            <a:r>
              <a:rPr lang="en-US" dirty="0"/>
              <a:t>noticeable in predictable and structured environments and most </a:t>
            </a:r>
            <a:r>
              <a:rPr lang="en-US" dirty="0" smtClean="0"/>
              <a:t>noticeable in </a:t>
            </a:r>
            <a:r>
              <a:rPr lang="en-US" dirty="0"/>
              <a:t>novel situations or when abrupt changes disrupt predicted routines.</a:t>
            </a:r>
          </a:p>
        </p:txBody>
      </p:sp>
    </p:spTree>
    <p:extLst>
      <p:ext uri="{BB962C8B-B14F-4D97-AF65-F5344CB8AC3E}">
        <p14:creationId xmlns:p14="http://schemas.microsoft.com/office/powerpoint/2010/main" val="10775497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Developmental </a:t>
            </a:r>
            <a:r>
              <a:rPr lang="en-US" dirty="0" err="1" smtClean="0"/>
              <a:t>vs</a:t>
            </a:r>
            <a:r>
              <a:rPr lang="en-US" dirty="0" smtClean="0"/>
              <a:t> Difference Controversy</a:t>
            </a:r>
          </a:p>
          <a:p>
            <a:r>
              <a:rPr lang="en-US" dirty="0" smtClean="0"/>
              <a:t>Motivation</a:t>
            </a:r>
          </a:p>
          <a:p>
            <a:r>
              <a:rPr lang="en-US" dirty="0" smtClean="0"/>
              <a:t>Issues of Language</a:t>
            </a:r>
          </a:p>
          <a:p>
            <a:r>
              <a:rPr lang="en-US" dirty="0" smtClean="0"/>
              <a:t>Emotional and Behavioral Problems</a:t>
            </a:r>
            <a:endParaRPr lang="en-US" dirty="0"/>
          </a:p>
        </p:txBody>
      </p:sp>
    </p:spTree>
    <p:extLst>
      <p:ext uri="{BB962C8B-B14F-4D97-AF65-F5344CB8AC3E}">
        <p14:creationId xmlns:p14="http://schemas.microsoft.com/office/powerpoint/2010/main" val="8885751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Prevalence, Comorbidity, and Course</a:t>
            </a:r>
            <a:endParaRPr lang="en-US" dirty="0"/>
          </a:p>
        </p:txBody>
      </p:sp>
      <p:sp>
        <p:nvSpPr>
          <p:cNvPr id="3" name="Content Placeholder 2"/>
          <p:cNvSpPr>
            <a:spLocks noGrp="1"/>
          </p:cNvSpPr>
          <p:nvPr>
            <p:ph idx="1"/>
          </p:nvPr>
        </p:nvSpPr>
        <p:spPr/>
        <p:txBody>
          <a:bodyPr>
            <a:normAutofit fontScale="92500" lnSpcReduction="20000"/>
          </a:bodyPr>
          <a:lstStyle/>
          <a:p>
            <a:r>
              <a:rPr lang="en-US" dirty="0"/>
              <a:t>The overall prevalence of </a:t>
            </a:r>
            <a:r>
              <a:rPr lang="en-US" dirty="0" smtClean="0"/>
              <a:t>ID is </a:t>
            </a:r>
            <a:r>
              <a:rPr lang="en-US" dirty="0"/>
              <a:t>approximately 1 to 3%. </a:t>
            </a:r>
            <a:endParaRPr lang="en-US" dirty="0" smtClean="0"/>
          </a:p>
          <a:p>
            <a:r>
              <a:rPr lang="en-US" dirty="0" smtClean="0"/>
              <a:t>Males </a:t>
            </a:r>
            <a:r>
              <a:rPr lang="en-US" dirty="0"/>
              <a:t>are probably </a:t>
            </a:r>
            <a:r>
              <a:rPr lang="en-US" dirty="0" smtClean="0"/>
              <a:t>more highly </a:t>
            </a:r>
            <a:r>
              <a:rPr lang="en-US" dirty="0"/>
              <a:t>represented in this population. </a:t>
            </a:r>
            <a:endParaRPr lang="en-US" dirty="0" smtClean="0"/>
          </a:p>
          <a:p>
            <a:r>
              <a:rPr lang="en-US" dirty="0" smtClean="0"/>
              <a:t>Eighty-five </a:t>
            </a:r>
            <a:r>
              <a:rPr lang="en-US" dirty="0"/>
              <a:t>percent of the </a:t>
            </a:r>
            <a:r>
              <a:rPr lang="en-US" dirty="0" smtClean="0"/>
              <a:t>ID population have </a:t>
            </a:r>
            <a:r>
              <a:rPr lang="en-US" dirty="0"/>
              <a:t>Mild Mental Retardation. </a:t>
            </a:r>
            <a:endParaRPr lang="en-US" dirty="0" smtClean="0"/>
          </a:p>
          <a:p>
            <a:r>
              <a:rPr lang="en-US" dirty="0" smtClean="0"/>
              <a:t>By </a:t>
            </a:r>
            <a:r>
              <a:rPr lang="en-US" dirty="0"/>
              <a:t>definition, onset is before 18 years of age, </a:t>
            </a:r>
            <a:r>
              <a:rPr lang="en-US" dirty="0" smtClean="0"/>
              <a:t>and earlier </a:t>
            </a:r>
            <a:r>
              <a:rPr lang="en-US" dirty="0"/>
              <a:t>identification is associated with more severe forms of </a:t>
            </a:r>
            <a:r>
              <a:rPr lang="en-US" dirty="0" smtClean="0"/>
              <a:t>ID. </a:t>
            </a:r>
          </a:p>
          <a:p>
            <a:r>
              <a:rPr lang="en-US" dirty="0"/>
              <a:t>Rates for those with more severe ID are approximately 6 per 1,000 (APA, 2013).</a:t>
            </a:r>
            <a:endParaRPr lang="en-US" dirty="0" smtClean="0"/>
          </a:p>
        </p:txBody>
      </p:sp>
    </p:spTree>
    <p:extLst>
      <p:ext uri="{BB962C8B-B14F-4D97-AF65-F5344CB8AC3E}">
        <p14:creationId xmlns:p14="http://schemas.microsoft.com/office/powerpoint/2010/main" val="12732975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endParaRPr lang="en-US" dirty="0"/>
          </a:p>
        </p:txBody>
      </p:sp>
      <p:sp>
        <p:nvSpPr>
          <p:cNvPr id="3" name="Content Placeholder 2"/>
          <p:cNvSpPr>
            <a:spLocks noGrp="1"/>
          </p:cNvSpPr>
          <p:nvPr>
            <p:ph idx="1"/>
          </p:nvPr>
        </p:nvSpPr>
        <p:spPr>
          <a:xfrm>
            <a:off x="457200" y="1112837"/>
            <a:ext cx="8229600" cy="5059363"/>
          </a:xfrm>
        </p:spPr>
        <p:txBody>
          <a:bodyPr>
            <a:normAutofit fontScale="85000" lnSpcReduction="10000"/>
          </a:bodyPr>
          <a:lstStyle/>
          <a:p>
            <a:r>
              <a:rPr lang="en-US" dirty="0" smtClean="0"/>
              <a:t>Individuals with ID are </a:t>
            </a:r>
            <a:r>
              <a:rPr lang="en-US" dirty="0"/>
              <a:t>at risk </a:t>
            </a:r>
            <a:r>
              <a:rPr lang="en-US" dirty="0" smtClean="0"/>
              <a:t>for comorbid </a:t>
            </a:r>
            <a:r>
              <a:rPr lang="en-US" dirty="0"/>
              <a:t>disorders at a rate 3 to 4 times higher than the general population. </a:t>
            </a:r>
            <a:endParaRPr lang="en-US" dirty="0" smtClean="0"/>
          </a:p>
          <a:p>
            <a:r>
              <a:rPr lang="en-US" dirty="0" smtClean="0"/>
              <a:t>Diagnosis may </a:t>
            </a:r>
            <a:r>
              <a:rPr lang="en-US" dirty="0"/>
              <a:t>be more complex, as the common disorder features </a:t>
            </a:r>
            <a:r>
              <a:rPr lang="en-US" dirty="0" smtClean="0"/>
              <a:t>may be </a:t>
            </a:r>
            <a:r>
              <a:rPr lang="en-US" dirty="0"/>
              <a:t>modified by the </a:t>
            </a:r>
            <a:r>
              <a:rPr lang="en-US" dirty="0" smtClean="0"/>
              <a:t>presence </a:t>
            </a:r>
            <a:r>
              <a:rPr lang="en-US" dirty="0"/>
              <a:t>of </a:t>
            </a:r>
            <a:r>
              <a:rPr lang="en-US" dirty="0" smtClean="0"/>
              <a:t>ID.</a:t>
            </a:r>
          </a:p>
          <a:p>
            <a:r>
              <a:rPr lang="en-US" dirty="0"/>
              <a:t>ADHD, Mood Disorders, </a:t>
            </a:r>
            <a:r>
              <a:rPr lang="en-US" dirty="0" smtClean="0"/>
              <a:t>Developmental Disabilities, </a:t>
            </a:r>
            <a:r>
              <a:rPr lang="en-US" dirty="0"/>
              <a:t>Stereotypic Movement Disorder, </a:t>
            </a:r>
            <a:r>
              <a:rPr lang="en-US" dirty="0" smtClean="0"/>
              <a:t>and mental </a:t>
            </a:r>
            <a:r>
              <a:rPr lang="en-US" dirty="0"/>
              <a:t>disorders due to a medical </a:t>
            </a:r>
            <a:r>
              <a:rPr lang="en-US" dirty="0" smtClean="0"/>
              <a:t>condition</a:t>
            </a:r>
          </a:p>
          <a:p>
            <a:r>
              <a:rPr lang="en-US" dirty="0"/>
              <a:t>Comorbidity </a:t>
            </a:r>
            <a:r>
              <a:rPr lang="en-US" dirty="0" smtClean="0"/>
              <a:t>may also </a:t>
            </a:r>
            <a:r>
              <a:rPr lang="en-US" dirty="0"/>
              <a:t>vary with the etiology of </a:t>
            </a:r>
            <a:r>
              <a:rPr lang="en-US" dirty="0" smtClean="0"/>
              <a:t>ID, </a:t>
            </a:r>
            <a:r>
              <a:rPr lang="en-US" dirty="0"/>
              <a:t>for example, Fragile X often has </a:t>
            </a:r>
            <a:r>
              <a:rPr lang="en-US" dirty="0" smtClean="0"/>
              <a:t>comorbid ADHD </a:t>
            </a:r>
            <a:r>
              <a:rPr lang="en-US" dirty="0"/>
              <a:t>and Social Phobia, while </a:t>
            </a:r>
            <a:r>
              <a:rPr lang="en-US" dirty="0" err="1"/>
              <a:t>Prader</a:t>
            </a:r>
            <a:r>
              <a:rPr lang="en-US" dirty="0"/>
              <a:t>-Willi syndrome is often </a:t>
            </a:r>
            <a:r>
              <a:rPr lang="en-US" dirty="0" smtClean="0"/>
              <a:t>accompanied by </a:t>
            </a:r>
            <a:r>
              <a:rPr lang="en-US" dirty="0"/>
              <a:t>anxiety and ADHD.</a:t>
            </a:r>
          </a:p>
        </p:txBody>
      </p:sp>
    </p:spTree>
    <p:extLst>
      <p:ext uri="{BB962C8B-B14F-4D97-AF65-F5344CB8AC3E}">
        <p14:creationId xmlns:p14="http://schemas.microsoft.com/office/powerpoint/2010/main" val="28489335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t>Etiology</a:t>
            </a:r>
            <a:endParaRPr lang="en-US" dirty="0"/>
          </a:p>
        </p:txBody>
      </p:sp>
      <p:sp>
        <p:nvSpPr>
          <p:cNvPr id="3" name="Content Placeholder 2"/>
          <p:cNvSpPr>
            <a:spLocks noGrp="1"/>
          </p:cNvSpPr>
          <p:nvPr>
            <p:ph idx="1"/>
          </p:nvPr>
        </p:nvSpPr>
        <p:spPr>
          <a:xfrm>
            <a:off x="457200" y="1066800"/>
            <a:ext cx="8229600" cy="5562600"/>
          </a:xfrm>
        </p:spPr>
        <p:txBody>
          <a:bodyPr>
            <a:normAutofit fontScale="70000" lnSpcReduction="20000"/>
          </a:bodyPr>
          <a:lstStyle/>
          <a:p>
            <a:r>
              <a:rPr lang="en-US" b="1" i="1" dirty="0" smtClean="0"/>
              <a:t>Genetic defects</a:t>
            </a:r>
          </a:p>
          <a:p>
            <a:r>
              <a:rPr lang="en-US" dirty="0" smtClean="0"/>
              <a:t>Down </a:t>
            </a:r>
            <a:r>
              <a:rPr lang="en-US" dirty="0"/>
              <a:t>syndrome, </a:t>
            </a:r>
            <a:r>
              <a:rPr lang="en-US" dirty="0" smtClean="0"/>
              <a:t>results from </a:t>
            </a:r>
            <a:r>
              <a:rPr lang="en-US" dirty="0"/>
              <a:t>a chromosomal abnormality </a:t>
            </a:r>
            <a:r>
              <a:rPr lang="en-US" dirty="0" smtClean="0"/>
              <a:t>involving chromosome </a:t>
            </a:r>
            <a:r>
              <a:rPr lang="en-US" dirty="0"/>
              <a:t>21 (</a:t>
            </a:r>
            <a:r>
              <a:rPr lang="en-US" dirty="0" smtClean="0"/>
              <a:t>incorrect number </a:t>
            </a:r>
            <a:r>
              <a:rPr lang="en-US" dirty="0"/>
              <a:t>of chromosomes or </a:t>
            </a:r>
            <a:r>
              <a:rPr lang="en-US" dirty="0" smtClean="0"/>
              <a:t>damaged chromosomes).</a:t>
            </a:r>
          </a:p>
          <a:p>
            <a:r>
              <a:rPr lang="en-US" dirty="0"/>
              <a:t>Down </a:t>
            </a:r>
            <a:r>
              <a:rPr lang="en-US" dirty="0" smtClean="0"/>
              <a:t>syndrome children </a:t>
            </a:r>
            <a:r>
              <a:rPr lang="en-US" dirty="0"/>
              <a:t>usually have </a:t>
            </a:r>
            <a:r>
              <a:rPr lang="en-US" dirty="0" smtClean="0"/>
              <a:t>classic features</a:t>
            </a:r>
            <a:r>
              <a:rPr lang="en-US" dirty="0"/>
              <a:t>, including short stature</a:t>
            </a:r>
            <a:r>
              <a:rPr lang="en-US" dirty="0" smtClean="0"/>
              <a:t>, round </a:t>
            </a:r>
            <a:r>
              <a:rPr lang="en-US" dirty="0"/>
              <a:t>face, almond-shaped eyes, </a:t>
            </a:r>
            <a:r>
              <a:rPr lang="en-US" dirty="0" smtClean="0"/>
              <a:t>flat facial </a:t>
            </a:r>
            <a:r>
              <a:rPr lang="en-US" dirty="0"/>
              <a:t>features, and low muscle tone</a:t>
            </a:r>
            <a:r>
              <a:rPr lang="en-US" dirty="0" smtClean="0"/>
              <a:t>.</a:t>
            </a:r>
          </a:p>
          <a:p>
            <a:r>
              <a:rPr lang="en-US" dirty="0"/>
              <a:t>They can be socially engaging and affectionate</a:t>
            </a:r>
            <a:r>
              <a:rPr lang="en-US" dirty="0" smtClean="0"/>
              <a:t>, but </a:t>
            </a:r>
            <a:r>
              <a:rPr lang="en-US" dirty="0"/>
              <a:t>they can also be stubborn.</a:t>
            </a:r>
          </a:p>
          <a:p>
            <a:r>
              <a:rPr lang="en-US" dirty="0"/>
              <a:t>Speech problems are common</a:t>
            </a:r>
            <a:r>
              <a:rPr lang="en-US" dirty="0" smtClean="0"/>
              <a:t>, and </a:t>
            </a:r>
            <a:r>
              <a:rPr lang="en-US" dirty="0"/>
              <a:t>health problems ( heart) are </a:t>
            </a:r>
            <a:r>
              <a:rPr lang="en-US" dirty="0" smtClean="0"/>
              <a:t>also common</a:t>
            </a:r>
            <a:r>
              <a:rPr lang="en-US" dirty="0"/>
              <a:t>. </a:t>
            </a:r>
            <a:endParaRPr lang="en-US" dirty="0" smtClean="0"/>
          </a:p>
          <a:p>
            <a:r>
              <a:rPr lang="en-US" dirty="0" smtClean="0"/>
              <a:t>Down </a:t>
            </a:r>
            <a:r>
              <a:rPr lang="en-US" dirty="0"/>
              <a:t>syndrome </a:t>
            </a:r>
            <a:r>
              <a:rPr lang="en-US" dirty="0" smtClean="0"/>
              <a:t>children can </a:t>
            </a:r>
            <a:r>
              <a:rPr lang="en-US" dirty="0"/>
              <a:t>vary widely in their IQ potential</a:t>
            </a:r>
            <a:r>
              <a:rPr lang="en-US" dirty="0" smtClean="0"/>
              <a:t>, with </a:t>
            </a:r>
            <a:r>
              <a:rPr lang="en-US" dirty="0"/>
              <a:t>some children scoring into </a:t>
            </a:r>
            <a:r>
              <a:rPr lang="en-US" dirty="0" smtClean="0"/>
              <a:t>the upper </a:t>
            </a:r>
            <a:r>
              <a:rPr lang="en-US" dirty="0"/>
              <a:t>limits of the low average range (upper-level Down syndrome). </a:t>
            </a:r>
            <a:endParaRPr lang="en-US" dirty="0" smtClean="0"/>
          </a:p>
          <a:p>
            <a:r>
              <a:rPr lang="en-US" dirty="0" smtClean="0"/>
              <a:t>The </a:t>
            </a:r>
            <a:r>
              <a:rPr lang="en-US" dirty="0"/>
              <a:t>risk </a:t>
            </a:r>
            <a:r>
              <a:rPr lang="en-US" dirty="0" smtClean="0"/>
              <a:t>for Down </a:t>
            </a:r>
            <a:r>
              <a:rPr lang="en-US" dirty="0"/>
              <a:t>syndrome increases with the maternal and paternal age. The risk </a:t>
            </a:r>
            <a:r>
              <a:rPr lang="en-US" dirty="0" smtClean="0"/>
              <a:t>for women </a:t>
            </a:r>
            <a:r>
              <a:rPr lang="en-US" dirty="0"/>
              <a:t>over 45 years of age is 1 in 25 births.</a:t>
            </a:r>
          </a:p>
        </p:txBody>
      </p:sp>
    </p:spTree>
    <p:extLst>
      <p:ext uri="{BB962C8B-B14F-4D97-AF65-F5344CB8AC3E}">
        <p14:creationId xmlns:p14="http://schemas.microsoft.com/office/powerpoint/2010/main" val="24867749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Characteristic Features of Down Syndrome</a:t>
            </a:r>
            <a:endParaRPr lang="en-US" sz="3200" b="1" dirty="0"/>
          </a:p>
        </p:txBody>
      </p:sp>
      <p:pic>
        <p:nvPicPr>
          <p:cNvPr id="1026" name="Picture 2" descr="C:\Users\Adnan Adil\Desktop\Down\images d.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600201"/>
            <a:ext cx="2988039" cy="1981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dnan Adil\Desktop\Down\images d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4500" y="1600200"/>
            <a:ext cx="2429500" cy="22050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dnan Adil\Desktop\Down\Dow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3895725"/>
            <a:ext cx="2880006" cy="227647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Adnan Adil\Desktop\Down\downsyn.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1514475"/>
            <a:ext cx="3781425" cy="4581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0107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7038"/>
            <a:ext cx="8229600" cy="715962"/>
          </a:xfrm>
        </p:spPr>
        <p:txBody>
          <a:bodyPr>
            <a:normAutofit fontScale="90000"/>
          </a:bodyPr>
          <a:lstStyle/>
          <a:p>
            <a:r>
              <a:rPr lang="en-US" dirty="0" err="1"/>
              <a:t>Prader-Willi</a:t>
            </a:r>
            <a:r>
              <a:rPr lang="en-US" dirty="0"/>
              <a:t> </a:t>
            </a:r>
            <a:r>
              <a:rPr lang="en-US" dirty="0" smtClean="0"/>
              <a:t>Syndrome</a:t>
            </a:r>
            <a:endParaRPr lang="en-US" dirty="0"/>
          </a:p>
        </p:txBody>
      </p:sp>
      <p:sp>
        <p:nvSpPr>
          <p:cNvPr id="3" name="Content Placeholder 2"/>
          <p:cNvSpPr>
            <a:spLocks noGrp="1"/>
          </p:cNvSpPr>
          <p:nvPr>
            <p:ph idx="1"/>
          </p:nvPr>
        </p:nvSpPr>
        <p:spPr>
          <a:xfrm>
            <a:off x="457200" y="1493837"/>
            <a:ext cx="8229600" cy="5135563"/>
          </a:xfrm>
        </p:spPr>
        <p:txBody>
          <a:bodyPr>
            <a:normAutofit fontScale="85000" lnSpcReduction="20000"/>
          </a:bodyPr>
          <a:lstStyle/>
          <a:p>
            <a:r>
              <a:rPr lang="en-US" dirty="0" err="1"/>
              <a:t>Prader-Willi</a:t>
            </a:r>
            <a:r>
              <a:rPr lang="en-US" dirty="0"/>
              <a:t> syndrome is often recognized at birth due to low muscle tone </a:t>
            </a:r>
            <a:r>
              <a:rPr lang="en-US" dirty="0" smtClean="0"/>
              <a:t>and low </a:t>
            </a:r>
            <a:r>
              <a:rPr lang="en-US" dirty="0"/>
              <a:t>reflex responses</a:t>
            </a:r>
            <a:r>
              <a:rPr lang="en-US" dirty="0" smtClean="0"/>
              <a:t>.</a:t>
            </a:r>
          </a:p>
          <a:p>
            <a:r>
              <a:rPr lang="en-US" dirty="0" smtClean="0"/>
              <a:t>It is caused </a:t>
            </a:r>
            <a:r>
              <a:rPr lang="en-US" dirty="0"/>
              <a:t>by a deletion or disruption of genes in the proximal arm of </a:t>
            </a:r>
            <a:r>
              <a:rPr lang="en-US" dirty="0" smtClean="0"/>
              <a:t>paternal chromosome </a:t>
            </a:r>
            <a:r>
              <a:rPr lang="en-US" dirty="0"/>
              <a:t>15 or by maternal </a:t>
            </a:r>
            <a:r>
              <a:rPr lang="en-US" dirty="0" err="1"/>
              <a:t>disomy</a:t>
            </a:r>
            <a:r>
              <a:rPr lang="en-US" dirty="0"/>
              <a:t> in the proximal arm of chromosome </a:t>
            </a:r>
            <a:r>
              <a:rPr lang="en-US" dirty="0" smtClean="0"/>
              <a:t>15 (</a:t>
            </a:r>
            <a:r>
              <a:rPr lang="en-US" dirty="0" err="1" smtClean="0"/>
              <a:t>Angelman’s</a:t>
            </a:r>
            <a:r>
              <a:rPr lang="en-US" dirty="0" smtClean="0"/>
              <a:t> Syndrome).</a:t>
            </a:r>
          </a:p>
          <a:p>
            <a:r>
              <a:rPr lang="en-US" dirty="0"/>
              <a:t>People with this condition are obese, have reduced muscle tone and mental ability, and have sex glands that produce little or no hormones</a:t>
            </a:r>
            <a:endParaRPr lang="en-US" dirty="0" smtClean="0"/>
          </a:p>
          <a:p>
            <a:r>
              <a:rPr lang="en-US" dirty="0" smtClean="0"/>
              <a:t>Recognizable in </a:t>
            </a:r>
            <a:r>
              <a:rPr lang="en-US" dirty="0"/>
              <a:t>school-aged children, not only in physical features (short stature</a:t>
            </a:r>
            <a:r>
              <a:rPr lang="en-US" dirty="0" smtClean="0"/>
              <a:t>, small </a:t>
            </a:r>
            <a:r>
              <a:rPr lang="en-US" dirty="0"/>
              <a:t>hands and feet), but by the accompanying problems of impulsivity, </a:t>
            </a:r>
            <a:r>
              <a:rPr lang="en-US" dirty="0" smtClean="0"/>
              <a:t>temper tantrums</a:t>
            </a:r>
            <a:r>
              <a:rPr lang="en-US" dirty="0"/>
              <a:t>, compulsive eating, and some degree of </a:t>
            </a:r>
            <a:r>
              <a:rPr lang="en-US" dirty="0" smtClean="0"/>
              <a:t>ID (IQ </a:t>
            </a:r>
            <a:r>
              <a:rPr lang="en-US" dirty="0"/>
              <a:t>scores generally in </a:t>
            </a:r>
            <a:r>
              <a:rPr lang="en-US" dirty="0" smtClean="0"/>
              <a:t>the 60 </a:t>
            </a:r>
            <a:r>
              <a:rPr lang="en-US" dirty="0"/>
              <a:t>to 80 range</a:t>
            </a:r>
            <a:r>
              <a:rPr lang="en-US" dirty="0" smtClean="0"/>
              <a:t>).</a:t>
            </a:r>
          </a:p>
        </p:txBody>
      </p:sp>
    </p:spTree>
    <p:extLst>
      <p:ext uri="{BB962C8B-B14F-4D97-AF65-F5344CB8AC3E}">
        <p14:creationId xmlns:p14="http://schemas.microsoft.com/office/powerpoint/2010/main" val="8690477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Characteristic Features </a:t>
            </a:r>
            <a:r>
              <a:rPr lang="en-US" sz="2800" b="1" dirty="0" smtClean="0"/>
              <a:t>of </a:t>
            </a:r>
            <a:r>
              <a:rPr lang="en-US" sz="2800" b="1" dirty="0" err="1"/>
              <a:t>Prader-Willi</a:t>
            </a:r>
            <a:r>
              <a:rPr lang="en-US" sz="2800" b="1" dirty="0"/>
              <a:t> Syndrome</a:t>
            </a:r>
          </a:p>
        </p:txBody>
      </p:sp>
      <p:pic>
        <p:nvPicPr>
          <p:cNvPr id="2050" name="Picture 2" descr="C:\Users\Adnan Adil\Desktop\PWS\images (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51592" y="1676400"/>
            <a:ext cx="2324304" cy="23622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Adnan Adil\Desktop\PWS\images (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1592" y="4276725"/>
            <a:ext cx="3077408" cy="204787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Adnan Adil\Desktop\PWS\images (5).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0050" y="1523999"/>
            <a:ext cx="2820750" cy="1790699"/>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Adnan Adil\Desktop\PWS\image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1465" y="3429000"/>
            <a:ext cx="4272535" cy="33909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Adnan Adil\Desktop\PWS\images (3).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29400" y="1504950"/>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48390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Fragile X </a:t>
            </a:r>
            <a:r>
              <a:rPr lang="en-US" dirty="0" smtClean="0"/>
              <a:t>Syndrome</a:t>
            </a:r>
            <a:endParaRPr lang="en-US" dirty="0"/>
          </a:p>
        </p:txBody>
      </p:sp>
      <p:sp>
        <p:nvSpPr>
          <p:cNvPr id="3" name="Content Placeholder 2"/>
          <p:cNvSpPr>
            <a:spLocks noGrp="1"/>
          </p:cNvSpPr>
          <p:nvPr>
            <p:ph idx="1"/>
          </p:nvPr>
        </p:nvSpPr>
        <p:spPr/>
        <p:txBody>
          <a:bodyPr>
            <a:normAutofit fontScale="77500" lnSpcReduction="20000"/>
          </a:bodyPr>
          <a:lstStyle/>
          <a:p>
            <a:r>
              <a:rPr lang="en-US" dirty="0"/>
              <a:t>Fragile X syndrome is a genetic condition involving changes in part of the X chromosome. It is the most common form of inherited intellectual </a:t>
            </a:r>
            <a:r>
              <a:rPr lang="en-US" dirty="0" smtClean="0"/>
              <a:t>disability </a:t>
            </a:r>
            <a:r>
              <a:rPr lang="en-US" dirty="0"/>
              <a:t>in </a:t>
            </a:r>
            <a:r>
              <a:rPr lang="en-US" dirty="0" smtClean="0"/>
              <a:t>boys. </a:t>
            </a:r>
          </a:p>
          <a:p>
            <a:r>
              <a:rPr lang="en-US" dirty="0"/>
              <a:t>Fragile X syndrome is associated with the expansion of the </a:t>
            </a:r>
            <a:r>
              <a:rPr lang="en-US" dirty="0" smtClean="0"/>
              <a:t>CGG </a:t>
            </a:r>
            <a:r>
              <a:rPr lang="en-US" dirty="0" err="1" smtClean="0"/>
              <a:t>trinucleotide</a:t>
            </a:r>
            <a:r>
              <a:rPr lang="en-US" dirty="0" smtClean="0"/>
              <a:t> repeat</a:t>
            </a:r>
            <a:r>
              <a:rPr lang="en-US" dirty="0"/>
              <a:t> affecting </a:t>
            </a:r>
            <a:r>
              <a:rPr lang="en-US" dirty="0" smtClean="0"/>
              <a:t>the fragile X mental retardation 1(FMR1) gene on X chromosome,</a:t>
            </a:r>
            <a:r>
              <a:rPr lang="en-US" dirty="0"/>
              <a:t> </a:t>
            </a:r>
            <a:r>
              <a:rPr lang="en-US" dirty="0" smtClean="0"/>
              <a:t>resulting </a:t>
            </a:r>
            <a:r>
              <a:rPr lang="en-US" dirty="0"/>
              <a:t>in a failure to express </a:t>
            </a:r>
            <a:r>
              <a:rPr lang="en-US" dirty="0" smtClean="0"/>
              <a:t>the </a:t>
            </a:r>
            <a:r>
              <a:rPr lang="en-US" dirty="0"/>
              <a:t>fragile X mental retardation </a:t>
            </a:r>
            <a:r>
              <a:rPr lang="en-US" dirty="0" smtClean="0"/>
              <a:t>protein (FMRP)</a:t>
            </a:r>
            <a:r>
              <a:rPr lang="en-US" dirty="0"/>
              <a:t> </a:t>
            </a:r>
            <a:r>
              <a:rPr lang="en-US" dirty="0" smtClean="0"/>
              <a:t>which </a:t>
            </a:r>
            <a:r>
              <a:rPr lang="en-US" dirty="0"/>
              <a:t>is required for normal neural development</a:t>
            </a:r>
            <a:r>
              <a:rPr lang="en-US" dirty="0" smtClean="0"/>
              <a:t>.</a:t>
            </a:r>
          </a:p>
          <a:p>
            <a:r>
              <a:rPr lang="en-US" dirty="0"/>
              <a:t>Normally, this DNA segment is repeated from 5 to about 40 times. In people with fragile X syndrome, however, the CGG segment is repeated more than 200 </a:t>
            </a:r>
            <a:r>
              <a:rPr lang="en-US" dirty="0" smtClean="0"/>
              <a:t>times.</a:t>
            </a:r>
          </a:p>
          <a:p>
            <a:r>
              <a:rPr lang="en-US" dirty="0" smtClean="0"/>
              <a:t>The </a:t>
            </a:r>
            <a:r>
              <a:rPr lang="en-US" dirty="0"/>
              <a:t>more repeats, the more likely there is to be a </a:t>
            </a:r>
            <a:r>
              <a:rPr lang="en-US" dirty="0" smtClean="0"/>
              <a:t>problem.</a:t>
            </a:r>
            <a:endParaRPr lang="en-US" dirty="0"/>
          </a:p>
        </p:txBody>
      </p:sp>
    </p:spTree>
    <p:extLst>
      <p:ext uri="{BB962C8B-B14F-4D97-AF65-F5344CB8AC3E}">
        <p14:creationId xmlns:p14="http://schemas.microsoft.com/office/powerpoint/2010/main" val="26206048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200" b="1" dirty="0"/>
              <a:t>Characteristic Features </a:t>
            </a:r>
            <a:r>
              <a:rPr lang="en-US" sz="3200" b="1" dirty="0" smtClean="0"/>
              <a:t>of Fragile X Syndrome</a:t>
            </a:r>
            <a:endParaRPr lang="en-US" sz="3200" dirty="0"/>
          </a:p>
        </p:txBody>
      </p:sp>
      <p:pic>
        <p:nvPicPr>
          <p:cNvPr id="3074" name="Picture 2" descr="C:\Users\Adnan Adil\Desktop\FXS\images X.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544690"/>
            <a:ext cx="2014537" cy="3027310"/>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Adnan Adil\Desktop\FXS\images x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4407331"/>
            <a:ext cx="1752600" cy="245067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Adnan Adil\Desktop\FXS\imagesxxx.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05600" y="1371600"/>
            <a:ext cx="24384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3077" name="Picture 5" descr="C:\Users\Adnan Adil\Desktop\FXS\image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4746171"/>
            <a:ext cx="3048000" cy="2111829"/>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C:\Users\Adnan Adil\Desktop\FXS\imagesxx.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4648200"/>
            <a:ext cx="2057400" cy="222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3698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i="1" dirty="0"/>
              <a:t>DSM-5 </a:t>
            </a:r>
            <a:r>
              <a:rPr lang="en-US" dirty="0"/>
              <a:t>has relocated separation anxiety disorder and </a:t>
            </a:r>
            <a:r>
              <a:rPr lang="en-US" dirty="0" smtClean="0"/>
              <a:t>selective </a:t>
            </a:r>
            <a:r>
              <a:rPr lang="en-US" dirty="0" err="1" smtClean="0"/>
              <a:t>mutism</a:t>
            </a:r>
            <a:r>
              <a:rPr lang="en-US" dirty="0" smtClean="0"/>
              <a:t> </a:t>
            </a:r>
            <a:r>
              <a:rPr lang="en-US" dirty="0"/>
              <a:t>within the chapter on </a:t>
            </a:r>
            <a:r>
              <a:rPr lang="en-US" dirty="0" smtClean="0"/>
              <a:t>Anxiety Disorders </a:t>
            </a:r>
            <a:r>
              <a:rPr lang="en-US" dirty="0"/>
              <a:t>and </a:t>
            </a:r>
            <a:endParaRPr lang="en-US" dirty="0" smtClean="0"/>
          </a:p>
          <a:p>
            <a:r>
              <a:rPr lang="en-US" dirty="0" smtClean="0"/>
              <a:t>Disruptive behavior disorders was moved to </a:t>
            </a:r>
            <a:r>
              <a:rPr lang="en-US" dirty="0"/>
              <a:t>the chapter on Disruptive, Impulse-Control, and Conduct Disorders.</a:t>
            </a:r>
          </a:p>
          <a:p>
            <a:r>
              <a:rPr lang="en-US" dirty="0"/>
              <a:t>Feeding and eating disorders of infancy or early childhood can now </a:t>
            </a:r>
            <a:r>
              <a:rPr lang="en-US" dirty="0" smtClean="0"/>
              <a:t>be found </a:t>
            </a:r>
            <a:r>
              <a:rPr lang="en-US" dirty="0"/>
              <a:t>in the chapter on Feeding and Eating Disorders.</a:t>
            </a:r>
          </a:p>
        </p:txBody>
      </p:sp>
    </p:spTree>
    <p:extLst>
      <p:ext uri="{BB962C8B-B14F-4D97-AF65-F5344CB8AC3E}">
        <p14:creationId xmlns:p14="http://schemas.microsoft.com/office/powerpoint/2010/main" val="2568475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William’s Syndrome</a:t>
            </a:r>
            <a:endParaRPr lang="en-US" dirty="0"/>
          </a:p>
        </p:txBody>
      </p:sp>
      <p:sp>
        <p:nvSpPr>
          <p:cNvPr id="3" name="Content Placeholder 2"/>
          <p:cNvSpPr>
            <a:spLocks noGrp="1"/>
          </p:cNvSpPr>
          <p:nvPr>
            <p:ph idx="1"/>
          </p:nvPr>
        </p:nvSpPr>
        <p:spPr/>
        <p:txBody>
          <a:bodyPr/>
          <a:lstStyle/>
          <a:p>
            <a:r>
              <a:rPr lang="en-US" dirty="0" smtClean="0"/>
              <a:t>Spontaneous deletion of more than 25 genes on chromosome 7.</a:t>
            </a:r>
          </a:p>
          <a:p>
            <a:r>
              <a:rPr lang="en-US" dirty="0" smtClean="0"/>
              <a:t>Highly verbal </a:t>
            </a:r>
            <a:r>
              <a:rPr lang="en-US" dirty="0"/>
              <a:t>relative to their IQ, and are overly </a:t>
            </a:r>
            <a:r>
              <a:rPr lang="en-US" dirty="0" smtClean="0"/>
              <a:t>sociable.</a:t>
            </a:r>
          </a:p>
          <a:p>
            <a:r>
              <a:rPr lang="en-US" dirty="0" smtClean="0"/>
              <a:t>Mental disability</a:t>
            </a:r>
            <a:r>
              <a:rPr lang="en-US" dirty="0"/>
              <a:t>, heart defects, and unusual facial features</a:t>
            </a:r>
          </a:p>
        </p:txBody>
      </p:sp>
    </p:spTree>
    <p:extLst>
      <p:ext uri="{BB962C8B-B14F-4D97-AF65-F5344CB8AC3E}">
        <p14:creationId xmlns:p14="http://schemas.microsoft.com/office/powerpoint/2010/main" val="9398183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82427" y="0"/>
            <a:ext cx="4718173" cy="4038600"/>
          </a:xfrm>
          <a:prstGeom prst="rect">
            <a:avLst/>
          </a:prstGeom>
        </p:spPr>
      </p:pic>
      <p:pic>
        <p:nvPicPr>
          <p:cNvPr id="5" name="Picture 4"/>
          <p:cNvPicPr>
            <a:picLocks noChangeAspect="1"/>
          </p:cNvPicPr>
          <p:nvPr/>
        </p:nvPicPr>
        <p:blipFill>
          <a:blip r:embed="rId3"/>
          <a:stretch>
            <a:fillRect/>
          </a:stretch>
        </p:blipFill>
        <p:spPr>
          <a:xfrm>
            <a:off x="4662487" y="152400"/>
            <a:ext cx="4100513" cy="4230394"/>
          </a:xfrm>
          <a:prstGeom prst="rect">
            <a:avLst/>
          </a:prstGeom>
        </p:spPr>
      </p:pic>
      <p:pic>
        <p:nvPicPr>
          <p:cNvPr id="6" name="Picture 5"/>
          <p:cNvPicPr>
            <a:picLocks noChangeAspect="1"/>
          </p:cNvPicPr>
          <p:nvPr/>
        </p:nvPicPr>
        <p:blipFill>
          <a:blip r:embed="rId4"/>
          <a:stretch>
            <a:fillRect/>
          </a:stretch>
        </p:blipFill>
        <p:spPr>
          <a:xfrm>
            <a:off x="7059613" y="4300537"/>
            <a:ext cx="1627187" cy="2557463"/>
          </a:xfrm>
          <a:prstGeom prst="rect">
            <a:avLst/>
          </a:prstGeom>
        </p:spPr>
      </p:pic>
      <p:pic>
        <p:nvPicPr>
          <p:cNvPr id="7" name="Picture 6"/>
          <p:cNvPicPr>
            <a:picLocks noChangeAspect="1"/>
          </p:cNvPicPr>
          <p:nvPr/>
        </p:nvPicPr>
        <p:blipFill>
          <a:blip r:embed="rId5"/>
          <a:stretch>
            <a:fillRect/>
          </a:stretch>
        </p:blipFill>
        <p:spPr>
          <a:xfrm>
            <a:off x="1131825" y="4649640"/>
            <a:ext cx="2619375" cy="1743075"/>
          </a:xfrm>
          <a:prstGeom prst="rect">
            <a:avLst/>
          </a:prstGeom>
        </p:spPr>
      </p:pic>
    </p:spTree>
    <p:extLst>
      <p:ext uri="{BB962C8B-B14F-4D97-AF65-F5344CB8AC3E}">
        <p14:creationId xmlns:p14="http://schemas.microsoft.com/office/powerpoint/2010/main" val="2057463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Environmental Factors</a:t>
            </a:r>
            <a:endParaRPr lang="en-US" dirty="0"/>
          </a:p>
        </p:txBody>
      </p:sp>
      <p:sp>
        <p:nvSpPr>
          <p:cNvPr id="3" name="Content Placeholder 2"/>
          <p:cNvSpPr>
            <a:spLocks noGrp="1"/>
          </p:cNvSpPr>
          <p:nvPr>
            <p:ph idx="1"/>
          </p:nvPr>
        </p:nvSpPr>
        <p:spPr>
          <a:xfrm>
            <a:off x="457200" y="1143000"/>
            <a:ext cx="8229600" cy="5410200"/>
          </a:xfrm>
        </p:spPr>
        <p:txBody>
          <a:bodyPr>
            <a:normAutofit fontScale="92500" lnSpcReduction="20000"/>
          </a:bodyPr>
          <a:lstStyle/>
          <a:p>
            <a:r>
              <a:rPr lang="en-US" dirty="0"/>
              <a:t>Risk factors for MR may also be related to having another medical condition at birth, such as cerebral palsy or a seizure disorder, such as </a:t>
            </a:r>
            <a:r>
              <a:rPr lang="en-US" dirty="0" smtClean="0"/>
              <a:t>epilepsy.</a:t>
            </a:r>
          </a:p>
          <a:p>
            <a:r>
              <a:rPr lang="en-US" dirty="0"/>
              <a:t>Mental retardation may be caused by problems that occur during pregnancy and birth, including maternal nutritional deficiencies, toxemia, infections such as rubella , maternal phenylketonuria (even if the fetus doesn't have the condition), use of drugs or alcohol, maternal injury during pregnancy , extreme prematurity, low birth weight, perinatal injury, or </a:t>
            </a:r>
            <a:r>
              <a:rPr lang="en-US" dirty="0" smtClean="0"/>
              <a:t>birth hypoxia. </a:t>
            </a:r>
          </a:p>
          <a:p>
            <a:endParaRPr lang="en-US" dirty="0"/>
          </a:p>
        </p:txBody>
      </p:sp>
    </p:spTree>
    <p:extLst>
      <p:ext uri="{BB962C8B-B14F-4D97-AF65-F5344CB8AC3E}">
        <p14:creationId xmlns:p14="http://schemas.microsoft.com/office/powerpoint/2010/main" val="12636994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90600"/>
            <a:ext cx="8229600" cy="5135563"/>
          </a:xfrm>
        </p:spPr>
        <p:txBody>
          <a:bodyPr>
            <a:normAutofit fontScale="85000" lnSpcReduction="10000"/>
          </a:bodyPr>
          <a:lstStyle/>
          <a:p>
            <a:r>
              <a:rPr lang="en-US" dirty="0"/>
              <a:t>Retardation can also be the result of medical conditions and injuries that occur after birth, including metabolic disorders, severe childhood malnutrition, prolonged high fever, near drowning, lead poisoning, severe mental disorders such as autism, and infections such as meningitis that affect the brain</a:t>
            </a:r>
            <a:r>
              <a:rPr lang="en-US" dirty="0" smtClean="0"/>
              <a:t>.</a:t>
            </a:r>
          </a:p>
          <a:p>
            <a:r>
              <a:rPr lang="en-US" dirty="0" smtClean="0"/>
              <a:t>Clinical </a:t>
            </a:r>
            <a:r>
              <a:rPr lang="en-US" dirty="0"/>
              <a:t>features of </a:t>
            </a:r>
            <a:r>
              <a:rPr lang="en-US" i="1" dirty="0"/>
              <a:t>fetal alcohol syndrome </a:t>
            </a:r>
            <a:r>
              <a:rPr lang="en-US" dirty="0" smtClean="0"/>
              <a:t>include slow </a:t>
            </a:r>
            <a:r>
              <a:rPr lang="en-US" dirty="0"/>
              <a:t>growth, central nervous system dysfunction (MR, hyperactivity, irritability</a:t>
            </a:r>
            <a:r>
              <a:rPr lang="en-US" dirty="0" smtClean="0"/>
              <a:t>); and </a:t>
            </a:r>
            <a:r>
              <a:rPr lang="en-US" dirty="0"/>
              <a:t>unusual facial features (underdeveloped upper lip, flattened nose</a:t>
            </a:r>
            <a:r>
              <a:rPr lang="en-US" dirty="0" smtClean="0"/>
              <a:t>, widely </a:t>
            </a:r>
            <a:r>
              <a:rPr lang="en-US" dirty="0"/>
              <a:t>spaced eyes). </a:t>
            </a:r>
            <a:endParaRPr lang="en-US" dirty="0" smtClean="0"/>
          </a:p>
          <a:p>
            <a:r>
              <a:rPr lang="en-US" dirty="0" smtClean="0"/>
              <a:t>Although </a:t>
            </a:r>
            <a:r>
              <a:rPr lang="en-US" dirty="0"/>
              <a:t>facial features become less pronounced with age</a:t>
            </a:r>
            <a:r>
              <a:rPr lang="en-US" dirty="0" smtClean="0"/>
              <a:t>, cognitive </a:t>
            </a:r>
            <a:r>
              <a:rPr lang="en-US" dirty="0"/>
              <a:t>deficits remain.</a:t>
            </a:r>
          </a:p>
        </p:txBody>
      </p:sp>
    </p:spTree>
    <p:extLst>
      <p:ext uri="{BB962C8B-B14F-4D97-AF65-F5344CB8AC3E}">
        <p14:creationId xmlns:p14="http://schemas.microsoft.com/office/powerpoint/2010/main" val="25439640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Assessment</a:t>
            </a:r>
            <a:endParaRPr lang="en-US" dirty="0"/>
          </a:p>
        </p:txBody>
      </p:sp>
      <p:sp>
        <p:nvSpPr>
          <p:cNvPr id="3" name="Content Placeholder 2"/>
          <p:cNvSpPr>
            <a:spLocks noGrp="1"/>
          </p:cNvSpPr>
          <p:nvPr>
            <p:ph idx="1"/>
          </p:nvPr>
        </p:nvSpPr>
        <p:spPr/>
        <p:txBody>
          <a:bodyPr/>
          <a:lstStyle/>
          <a:p>
            <a:r>
              <a:rPr lang="en-US" dirty="0" smtClean="0"/>
              <a:t>A </a:t>
            </a:r>
            <a:r>
              <a:rPr lang="en-US" dirty="0"/>
              <a:t>full developmental and medical </a:t>
            </a:r>
            <a:r>
              <a:rPr lang="en-US" dirty="0" smtClean="0"/>
              <a:t>history</a:t>
            </a:r>
          </a:p>
          <a:p>
            <a:r>
              <a:rPr lang="en-US" dirty="0" smtClean="0"/>
              <a:t>Achievement of developmental milestones</a:t>
            </a:r>
          </a:p>
          <a:p>
            <a:r>
              <a:rPr lang="en-US" dirty="0"/>
              <a:t>Individual assessment of </a:t>
            </a:r>
            <a:r>
              <a:rPr lang="en-US" dirty="0" smtClean="0"/>
              <a:t>intellectual functioning </a:t>
            </a:r>
            <a:r>
              <a:rPr lang="en-US" dirty="0"/>
              <a:t>and adaptive </a:t>
            </a:r>
            <a:r>
              <a:rPr lang="en-US" dirty="0" smtClean="0"/>
              <a:t>functioning</a:t>
            </a:r>
          </a:p>
          <a:p>
            <a:r>
              <a:rPr lang="en-US" dirty="0" smtClean="0"/>
              <a:t>Usage of age- </a:t>
            </a:r>
            <a:r>
              <a:rPr lang="en-US" dirty="0"/>
              <a:t>and </a:t>
            </a:r>
            <a:r>
              <a:rPr lang="en-US" dirty="0" smtClean="0"/>
              <a:t>culture appropriate instrument</a:t>
            </a:r>
            <a:r>
              <a:rPr lang="en-US" dirty="0"/>
              <a:t>.</a:t>
            </a:r>
          </a:p>
        </p:txBody>
      </p:sp>
    </p:spTree>
    <p:extLst>
      <p:ext uri="{BB962C8B-B14F-4D97-AF65-F5344CB8AC3E}">
        <p14:creationId xmlns:p14="http://schemas.microsoft.com/office/powerpoint/2010/main" val="22760032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Common Intellectual Assessment Instruments</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7551042"/>
              </p:ext>
            </p:extLst>
          </p:nvPr>
        </p:nvGraphicFramePr>
        <p:xfrm>
          <a:off x="228600" y="1295399"/>
          <a:ext cx="8763000" cy="5486400"/>
        </p:xfrm>
        <a:graphic>
          <a:graphicData uri="http://schemas.openxmlformats.org/drawingml/2006/table">
            <a:tbl>
              <a:tblPr firstRow="1" bandRow="1">
                <a:tableStyleId>{5C22544A-7EE6-4342-B048-85BDC9FD1C3A}</a:tableStyleId>
              </a:tblPr>
              <a:tblGrid>
                <a:gridCol w="3732389"/>
                <a:gridCol w="1460500"/>
                <a:gridCol w="3570111"/>
              </a:tblGrid>
              <a:tr h="444514">
                <a:tc>
                  <a:txBody>
                    <a:bodyPr/>
                    <a:lstStyle/>
                    <a:p>
                      <a:r>
                        <a:rPr lang="en-US" sz="1800" b="1" i="0" u="none" strike="noStrike" kern="1200" baseline="0" dirty="0" smtClean="0">
                          <a:solidFill>
                            <a:schemeClr val="lt1"/>
                          </a:solidFill>
                          <a:latin typeface="+mn-lt"/>
                          <a:ea typeface="+mn-ea"/>
                          <a:cs typeface="+mn-cs"/>
                        </a:rPr>
                        <a:t>Instrument/Age level</a:t>
                      </a:r>
                      <a:endParaRPr lang="en-US" dirty="0"/>
                    </a:p>
                  </a:txBody>
                  <a:tcPr/>
                </a:tc>
                <a:tc>
                  <a:txBody>
                    <a:bodyPr/>
                    <a:lstStyle/>
                    <a:p>
                      <a:r>
                        <a:rPr lang="en-US" sz="1800" b="1" i="0" u="none" strike="noStrike" kern="1200" baseline="0" dirty="0" smtClean="0">
                          <a:solidFill>
                            <a:schemeClr val="lt1"/>
                          </a:solidFill>
                          <a:latin typeface="+mn-lt"/>
                          <a:ea typeface="+mn-ea"/>
                          <a:cs typeface="+mn-cs"/>
                        </a:rPr>
                        <a:t>Assessment</a:t>
                      </a:r>
                      <a:endParaRPr lang="en-US" dirty="0"/>
                    </a:p>
                  </a:txBody>
                  <a:tcPr/>
                </a:tc>
                <a:tc>
                  <a:txBody>
                    <a:bodyPr/>
                    <a:lstStyle/>
                    <a:p>
                      <a:r>
                        <a:rPr lang="en-US" dirty="0" smtClean="0"/>
                        <a:t>Measure</a:t>
                      </a:r>
                      <a:endParaRPr lang="en-US" dirty="0"/>
                    </a:p>
                  </a:txBody>
                  <a:tcPr/>
                </a:tc>
              </a:tr>
              <a:tr h="1096062">
                <a:tc>
                  <a:txBody>
                    <a:bodyPr/>
                    <a:lstStyle/>
                    <a:p>
                      <a:r>
                        <a:rPr lang="en-US" sz="1800" b="0" i="0" u="none" strike="noStrike" kern="1200" baseline="0" dirty="0" smtClean="0">
                          <a:solidFill>
                            <a:schemeClr val="dk1"/>
                          </a:solidFill>
                          <a:latin typeface="+mn-lt"/>
                          <a:ea typeface="+mn-ea"/>
                          <a:cs typeface="+mn-cs"/>
                        </a:rPr>
                        <a:t>The Wechsler Preschool and Primary Intelligence IQ</a:t>
                      </a:r>
                    </a:p>
                    <a:p>
                      <a:r>
                        <a:rPr lang="en-US" sz="1800" b="0" i="0" u="none" strike="noStrike" kern="1200" baseline="0" dirty="0" smtClean="0">
                          <a:solidFill>
                            <a:schemeClr val="dk1"/>
                          </a:solidFill>
                          <a:latin typeface="+mn-lt"/>
                          <a:ea typeface="+mn-ea"/>
                          <a:cs typeface="+mn-cs"/>
                        </a:rPr>
                        <a:t>Test ( WPPSI-III): 2:6 to 7:3</a:t>
                      </a:r>
                      <a:endParaRPr lang="en-US" dirty="0"/>
                    </a:p>
                  </a:txBody>
                  <a:tcPr/>
                </a:tc>
                <a:tc>
                  <a:txBody>
                    <a:bodyPr/>
                    <a:lstStyle/>
                    <a:p>
                      <a:r>
                        <a:rPr lang="en-US" sz="1800" b="0" i="0" u="none" strike="noStrike" kern="1200" baseline="0" dirty="0" smtClean="0">
                          <a:solidFill>
                            <a:schemeClr val="dk1"/>
                          </a:solidFill>
                          <a:latin typeface="+mn-lt"/>
                          <a:ea typeface="+mn-ea"/>
                          <a:cs typeface="+mn-cs"/>
                        </a:rPr>
                        <a:t>Individual </a:t>
                      </a:r>
                      <a:endParaRPr lang="en-US" dirty="0"/>
                    </a:p>
                  </a:txBody>
                  <a:tcPr/>
                </a:tc>
                <a:tc>
                  <a:txBody>
                    <a:bodyPr/>
                    <a:lstStyle/>
                    <a:p>
                      <a:r>
                        <a:rPr lang="en-US" sz="1800" b="0" i="0" u="none" strike="noStrike" kern="1200" baseline="0" dirty="0" smtClean="0">
                          <a:solidFill>
                            <a:schemeClr val="dk1"/>
                          </a:solidFill>
                          <a:latin typeface="+mn-lt"/>
                          <a:ea typeface="+mn-ea"/>
                          <a:cs typeface="+mn-cs"/>
                        </a:rPr>
                        <a:t>Full Scale IQ, Verbal IQ, Performance IQ</a:t>
                      </a:r>
                      <a:endParaRPr lang="en-US" dirty="0"/>
                    </a:p>
                  </a:txBody>
                  <a:tcPr/>
                </a:tc>
              </a:tr>
              <a:tr h="1424881">
                <a:tc>
                  <a:txBody>
                    <a:bodyPr/>
                    <a:lstStyle/>
                    <a:p>
                      <a:r>
                        <a:rPr lang="en-US" sz="1800" b="0" i="0" u="none" strike="noStrike" kern="1200" baseline="0" dirty="0" smtClean="0">
                          <a:solidFill>
                            <a:schemeClr val="dk1"/>
                          </a:solidFill>
                          <a:latin typeface="+mn-lt"/>
                          <a:ea typeface="+mn-ea"/>
                          <a:cs typeface="+mn-cs"/>
                        </a:rPr>
                        <a:t>The Wechsler Intelligence Scale for Children (WISC-IV): ages 6–16:11</a:t>
                      </a:r>
                      <a:endParaRPr lang="en-US" dirty="0"/>
                    </a:p>
                  </a:txBody>
                  <a:tcPr/>
                </a:tc>
                <a:tc>
                  <a:txBody>
                    <a:bodyPr/>
                    <a:lstStyle/>
                    <a:p>
                      <a:r>
                        <a:rPr lang="en-US" sz="1800" b="0" i="0" u="none" strike="noStrike" kern="1200" baseline="0" dirty="0" smtClean="0">
                          <a:solidFill>
                            <a:schemeClr val="dk1"/>
                          </a:solidFill>
                          <a:latin typeface="+mn-lt"/>
                          <a:ea typeface="+mn-ea"/>
                          <a:cs typeface="+mn-cs"/>
                        </a:rPr>
                        <a:t>Individual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Full Scale IQ: Verbal Comprehension, Perceptual Reasoning, Processing Speed and Working</a:t>
                      </a:r>
                    </a:p>
                  </a:txBody>
                  <a:tcPr/>
                </a:tc>
              </a:tr>
              <a:tr h="1096062">
                <a:tc>
                  <a:txBody>
                    <a:bodyPr/>
                    <a:lstStyle/>
                    <a:p>
                      <a:r>
                        <a:rPr lang="en-US" sz="1800" b="0" i="0" u="none" strike="noStrike" kern="1200" baseline="0" dirty="0" smtClean="0">
                          <a:solidFill>
                            <a:schemeClr val="dk1"/>
                          </a:solidFill>
                          <a:latin typeface="+mn-lt"/>
                          <a:ea typeface="+mn-ea"/>
                          <a:cs typeface="+mn-cs"/>
                        </a:rPr>
                        <a:t>The Stanford-</a:t>
                      </a:r>
                      <a:r>
                        <a:rPr lang="en-US" sz="1800" b="0" i="0" u="none" strike="noStrike" kern="1200" baseline="0" dirty="0" err="1" smtClean="0">
                          <a:solidFill>
                            <a:schemeClr val="dk1"/>
                          </a:solidFill>
                          <a:latin typeface="+mn-lt"/>
                          <a:ea typeface="+mn-ea"/>
                          <a:cs typeface="+mn-cs"/>
                        </a:rPr>
                        <a:t>Binet</a:t>
                      </a:r>
                      <a:r>
                        <a:rPr lang="en-US" sz="1800" b="0" i="0" u="none" strike="noStrike" kern="1200" baseline="0" dirty="0" smtClean="0">
                          <a:solidFill>
                            <a:schemeClr val="dk1"/>
                          </a:solidFill>
                          <a:latin typeface="+mn-lt"/>
                          <a:ea typeface="+mn-ea"/>
                          <a:cs typeface="+mn-cs"/>
                        </a:rPr>
                        <a:t>, 5th Edition: ages 2 years to 85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Individual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Full Scale IQ, Verbal IQ, Performance IQ</a:t>
                      </a:r>
                    </a:p>
                    <a:p>
                      <a:endParaRPr lang="en-US" dirty="0"/>
                    </a:p>
                  </a:txBody>
                  <a:tcPr/>
                </a:tc>
              </a:tr>
              <a:tr h="1424881">
                <a:tc>
                  <a:txBody>
                    <a:bodyPr/>
                    <a:lstStyle/>
                    <a:p>
                      <a:r>
                        <a:rPr lang="en-US" sz="1800" b="0" i="0" u="none" strike="noStrike" kern="1200" baseline="0" dirty="0" smtClean="0">
                          <a:solidFill>
                            <a:schemeClr val="dk1"/>
                          </a:solidFill>
                          <a:latin typeface="+mn-lt"/>
                          <a:ea typeface="+mn-ea"/>
                          <a:cs typeface="+mn-cs"/>
                        </a:rPr>
                        <a:t>The Differential Abilities Test (DAS)</a:t>
                      </a:r>
                    </a:p>
                    <a:p>
                      <a:r>
                        <a:rPr lang="en-US" sz="1800" b="0" i="0" u="none" strike="noStrike" kern="1200" baseline="0" dirty="0" smtClean="0">
                          <a:solidFill>
                            <a:schemeClr val="dk1"/>
                          </a:solidFill>
                          <a:latin typeface="+mn-lt"/>
                          <a:ea typeface="+mn-ea"/>
                          <a:cs typeface="+mn-cs"/>
                        </a:rPr>
                        <a:t>Preschool level: 2:6 to 5:11 School age level: 6 to 17:11</a:t>
                      </a:r>
                      <a:endParaRPr lang="en-US" dirty="0"/>
                    </a:p>
                  </a:txBody>
                  <a:tcPr/>
                </a:tc>
                <a:tc>
                  <a:txBody>
                    <a:bodyPr/>
                    <a:lstStyle/>
                    <a:p>
                      <a:r>
                        <a:rPr lang="en-US" sz="1800" b="0" i="0" u="none" strike="noStrike" kern="1200" baseline="0" dirty="0" smtClean="0">
                          <a:solidFill>
                            <a:schemeClr val="dk1"/>
                          </a:solidFill>
                          <a:latin typeface="+mn-lt"/>
                          <a:ea typeface="+mn-ea"/>
                          <a:cs typeface="+mn-cs"/>
                        </a:rPr>
                        <a:t>Individual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Verbal Ability, Nonverbal Ability, Spatial Ability, and General Conceptual Ability</a:t>
                      </a:r>
                    </a:p>
                    <a:p>
                      <a:endParaRPr lang="en-US" dirty="0"/>
                    </a:p>
                  </a:txBody>
                  <a:tcPr/>
                </a:tc>
              </a:tr>
            </a:tbl>
          </a:graphicData>
        </a:graphic>
      </p:graphicFrame>
    </p:spTree>
    <p:extLst>
      <p:ext uri="{BB962C8B-B14F-4D97-AF65-F5344CB8AC3E}">
        <p14:creationId xmlns:p14="http://schemas.microsoft.com/office/powerpoint/2010/main" val="32007315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200" b="1" dirty="0"/>
              <a:t>Common Adaptive Behavior Instruments</a:t>
            </a:r>
            <a:endParaRPr lang="en-US" sz="3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62996357"/>
              </p:ext>
            </p:extLst>
          </p:nvPr>
        </p:nvGraphicFramePr>
        <p:xfrm>
          <a:off x="152400" y="1371600"/>
          <a:ext cx="8915400" cy="5334000"/>
        </p:xfrm>
        <a:graphic>
          <a:graphicData uri="http://schemas.openxmlformats.org/drawingml/2006/table">
            <a:tbl>
              <a:tblPr firstRow="1" bandRow="1">
                <a:tableStyleId>{5C22544A-7EE6-4342-B048-85BDC9FD1C3A}</a:tableStyleId>
              </a:tblPr>
              <a:tblGrid>
                <a:gridCol w="2971800"/>
                <a:gridCol w="2971800"/>
                <a:gridCol w="2971800"/>
              </a:tblGrid>
              <a:tr h="415562">
                <a:tc>
                  <a:txBody>
                    <a:bodyPr/>
                    <a:lstStyle/>
                    <a:p>
                      <a:r>
                        <a:rPr lang="en-US" sz="1800" b="1" i="0" u="none" strike="noStrike" kern="1200" baseline="0" dirty="0" smtClean="0">
                          <a:solidFill>
                            <a:schemeClr val="lt1"/>
                          </a:solidFill>
                          <a:latin typeface="+mn-lt"/>
                          <a:ea typeface="+mn-ea"/>
                          <a:cs typeface="+mn-cs"/>
                        </a:rPr>
                        <a:t>Instrument/Age level</a:t>
                      </a:r>
                      <a:endParaRPr lang="en-US" dirty="0"/>
                    </a:p>
                  </a:txBody>
                  <a:tcPr/>
                </a:tc>
                <a:tc>
                  <a:txBody>
                    <a:bodyPr/>
                    <a:lstStyle/>
                    <a:p>
                      <a:r>
                        <a:rPr lang="en-US" sz="1800" b="1" i="0" u="none" strike="noStrike" kern="1200" baseline="0" dirty="0" smtClean="0">
                          <a:solidFill>
                            <a:schemeClr val="lt1"/>
                          </a:solidFill>
                          <a:latin typeface="+mn-lt"/>
                          <a:ea typeface="+mn-ea"/>
                          <a:cs typeface="+mn-cs"/>
                        </a:rPr>
                        <a:t>Assessment</a:t>
                      </a:r>
                      <a:endParaRPr lang="en-US" dirty="0"/>
                    </a:p>
                  </a:txBody>
                  <a:tcPr/>
                </a:tc>
                <a:tc>
                  <a:txBody>
                    <a:bodyPr/>
                    <a:lstStyle/>
                    <a:p>
                      <a:r>
                        <a:rPr lang="en-US" dirty="0" smtClean="0"/>
                        <a:t>Measure</a:t>
                      </a:r>
                      <a:endParaRPr lang="en-US" dirty="0"/>
                    </a:p>
                  </a:txBody>
                  <a:tcPr/>
                </a:tc>
              </a:tr>
              <a:tr h="1639480">
                <a:tc>
                  <a:txBody>
                    <a:bodyPr/>
                    <a:lstStyle/>
                    <a:p>
                      <a:r>
                        <a:rPr lang="en-US" sz="1800" b="0" i="0" u="none" strike="noStrike" kern="1200" baseline="0" dirty="0" smtClean="0">
                          <a:solidFill>
                            <a:schemeClr val="dk1"/>
                          </a:solidFill>
                          <a:latin typeface="+mn-lt"/>
                          <a:ea typeface="+mn-ea"/>
                          <a:cs typeface="+mn-cs"/>
                        </a:rPr>
                        <a:t>Vineland Adaptive</a:t>
                      </a:r>
                    </a:p>
                    <a:p>
                      <a:r>
                        <a:rPr lang="en-US" sz="1800" b="0" i="0" u="none" strike="noStrike" kern="1200" baseline="0" dirty="0" smtClean="0">
                          <a:solidFill>
                            <a:schemeClr val="dk1"/>
                          </a:solidFill>
                          <a:latin typeface="+mn-lt"/>
                          <a:ea typeface="+mn-ea"/>
                          <a:cs typeface="+mn-cs"/>
                        </a:rPr>
                        <a:t>Behavior Scales: Birth to 18</a:t>
                      </a:r>
                      <a:endParaRPr lang="en-US" dirty="0"/>
                    </a:p>
                  </a:txBody>
                  <a:tcPr/>
                </a:tc>
                <a:tc>
                  <a:txBody>
                    <a:bodyPr/>
                    <a:lstStyle/>
                    <a:p>
                      <a:r>
                        <a:rPr lang="en-US" sz="1800" b="0" i="0" kern="1200" dirty="0" smtClean="0">
                          <a:solidFill>
                            <a:schemeClr val="dk1"/>
                          </a:solidFill>
                          <a:effectLst/>
                          <a:latin typeface="+mn-lt"/>
                          <a:ea typeface="+mn-ea"/>
                          <a:cs typeface="+mn-cs"/>
                        </a:rPr>
                        <a:t>Survey Interview and Parent/Caregiver Rating , Teacher Rating Form, Expanded Interview</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Adaptive behavior in four domains: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baseline="0" dirty="0" smtClean="0">
                          <a:solidFill>
                            <a:schemeClr val="dk1"/>
                          </a:solidFill>
                          <a:latin typeface="+mn-lt"/>
                          <a:ea typeface="+mn-ea"/>
                          <a:cs typeface="+mn-cs"/>
                        </a:rPr>
                        <a:t>Communication, Daily living skills, Socialization, Motor skills</a:t>
                      </a:r>
                    </a:p>
                  </a:txBody>
                  <a:tcPr/>
                </a:tc>
              </a:tr>
              <a:tr h="2254284">
                <a:tc>
                  <a:txBody>
                    <a:bodyPr/>
                    <a:lstStyle/>
                    <a:p>
                      <a:r>
                        <a:rPr lang="en-US" dirty="0" smtClean="0"/>
                        <a:t>AAMR Adaptive Behavior Scales—Schools 2</a:t>
                      </a:r>
                      <a:r>
                        <a:rPr lang="en-US" baseline="30000" dirty="0" smtClean="0"/>
                        <a:t>nd</a:t>
                      </a:r>
                      <a:r>
                        <a:rPr lang="en-US" dirty="0" smtClean="0"/>
                        <a:t> Edition</a:t>
                      </a:r>
                      <a:r>
                        <a:rPr lang="en-US" baseline="0" dirty="0" smtClean="0"/>
                        <a:t> (ABS-S:2): 3 years to 18</a:t>
                      </a:r>
                      <a:endParaRPr lang="en-US" dirty="0"/>
                    </a:p>
                  </a:txBody>
                  <a:tcPr/>
                </a:tc>
                <a:tc>
                  <a:txBody>
                    <a:bodyPr/>
                    <a:lstStyle/>
                    <a:p>
                      <a:r>
                        <a:rPr lang="en-US" dirty="0" smtClean="0"/>
                        <a:t>Behavior Rating Scale</a:t>
                      </a:r>
                      <a:endParaRPr lang="en-US" dirty="0"/>
                    </a:p>
                  </a:txBody>
                  <a:tcPr/>
                </a:tc>
                <a:tc>
                  <a:txBody>
                    <a:bodyPr/>
                    <a:lstStyle/>
                    <a:p>
                      <a:r>
                        <a:rPr lang="en-US" dirty="0" smtClean="0"/>
                        <a:t>Five Factor Scales:  Personal self sufficiency, Community  self sufficiency, Personal-social responsibility, Social</a:t>
                      </a:r>
                      <a:r>
                        <a:rPr lang="en-US" baseline="0" dirty="0" smtClean="0"/>
                        <a:t> adjustment, Personal adjustment</a:t>
                      </a:r>
                      <a:endParaRPr lang="en-US" dirty="0"/>
                    </a:p>
                  </a:txBody>
                  <a:tcPr/>
                </a:tc>
              </a:tr>
              <a:tr h="1024674">
                <a:tc>
                  <a:txBody>
                    <a:bodyPr/>
                    <a:lstStyle/>
                    <a:p>
                      <a:r>
                        <a:rPr lang="en-US" dirty="0" smtClean="0"/>
                        <a:t>Adaptive Behavior</a:t>
                      </a:r>
                      <a:r>
                        <a:rPr lang="en-US" baseline="0" dirty="0" smtClean="0"/>
                        <a:t> Assessment System (ABAS II): Birth to 21</a:t>
                      </a:r>
                      <a:endParaRPr lang="en-US" dirty="0"/>
                    </a:p>
                  </a:txBody>
                  <a:tcPr/>
                </a:tc>
                <a:tc>
                  <a:txBody>
                    <a:bodyPr/>
                    <a:lstStyle/>
                    <a:p>
                      <a:r>
                        <a:rPr lang="en-US" dirty="0" smtClean="0"/>
                        <a:t>Parent and Teacher Rating Scale</a:t>
                      </a:r>
                      <a:endParaRPr lang="en-US" dirty="0"/>
                    </a:p>
                  </a:txBody>
                  <a:tcPr/>
                </a:tc>
                <a:tc>
                  <a:txBody>
                    <a:bodyPr/>
                    <a:lstStyle/>
                    <a:p>
                      <a:r>
                        <a:rPr lang="en-US" dirty="0" smtClean="0"/>
                        <a:t>Assesses 10 adaptive skills (DSM IV-TR) plus three general areas (AAMR)</a:t>
                      </a:r>
                      <a:endParaRPr lang="en-US" dirty="0"/>
                    </a:p>
                  </a:txBody>
                  <a:tcPr/>
                </a:tc>
              </a:tr>
            </a:tbl>
          </a:graphicData>
        </a:graphic>
      </p:graphicFrame>
    </p:spTree>
    <p:extLst>
      <p:ext uri="{BB962C8B-B14F-4D97-AF65-F5344CB8AC3E}">
        <p14:creationId xmlns:p14="http://schemas.microsoft.com/office/powerpoint/2010/main" val="31648698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a:t>
            </a:r>
            <a:endParaRPr lang="en-US" dirty="0"/>
          </a:p>
        </p:txBody>
      </p:sp>
      <p:sp>
        <p:nvSpPr>
          <p:cNvPr id="3" name="Content Placeholder 2"/>
          <p:cNvSpPr>
            <a:spLocks noGrp="1"/>
          </p:cNvSpPr>
          <p:nvPr>
            <p:ph idx="1"/>
          </p:nvPr>
        </p:nvSpPr>
        <p:spPr/>
        <p:txBody>
          <a:bodyPr>
            <a:normAutofit fontScale="92500"/>
          </a:bodyPr>
          <a:lstStyle/>
          <a:p>
            <a:r>
              <a:rPr lang="en-US" dirty="0"/>
              <a:t>Behavioral programs have been very successful in targeting and altering </a:t>
            </a:r>
            <a:r>
              <a:rPr lang="en-US" dirty="0" smtClean="0"/>
              <a:t>problematic social</a:t>
            </a:r>
            <a:r>
              <a:rPr lang="en-US" dirty="0"/>
              <a:t>, emotional, and behavioral </a:t>
            </a:r>
            <a:r>
              <a:rPr lang="en-US" dirty="0" smtClean="0"/>
              <a:t>concerns</a:t>
            </a:r>
          </a:p>
          <a:p>
            <a:r>
              <a:rPr lang="en-US" dirty="0"/>
              <a:t>Empirical support for the use of behavioral methods with MR populations </a:t>
            </a:r>
            <a:r>
              <a:rPr lang="en-US" dirty="0" smtClean="0"/>
              <a:t>is well documented</a:t>
            </a:r>
          </a:p>
          <a:p>
            <a:r>
              <a:rPr lang="en-US" dirty="0" smtClean="0"/>
              <a:t>Behavior chaining</a:t>
            </a:r>
            <a:r>
              <a:rPr lang="en-US" dirty="0"/>
              <a:t>, secondary rewards, token </a:t>
            </a:r>
            <a:r>
              <a:rPr lang="en-US" dirty="0" smtClean="0"/>
              <a:t>economies, contingency programs</a:t>
            </a:r>
          </a:p>
          <a:p>
            <a:r>
              <a:rPr lang="en-US" i="1" dirty="0"/>
              <a:t>Parent Training Programs</a:t>
            </a:r>
            <a:endParaRPr lang="en-US" dirty="0"/>
          </a:p>
        </p:txBody>
      </p:sp>
    </p:spTree>
    <p:extLst>
      <p:ext uri="{BB962C8B-B14F-4D97-AF65-F5344CB8AC3E}">
        <p14:creationId xmlns:p14="http://schemas.microsoft.com/office/powerpoint/2010/main" val="35020956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Educational Programs</a:t>
            </a:r>
            <a:endParaRPr lang="en-US" dirty="0"/>
          </a:p>
        </p:txBody>
      </p:sp>
      <p:sp>
        <p:nvSpPr>
          <p:cNvPr id="3" name="Content Placeholder 2"/>
          <p:cNvSpPr>
            <a:spLocks noGrp="1"/>
          </p:cNvSpPr>
          <p:nvPr>
            <p:ph idx="1"/>
          </p:nvPr>
        </p:nvSpPr>
        <p:spPr/>
        <p:txBody>
          <a:bodyPr/>
          <a:lstStyle/>
          <a:p>
            <a:r>
              <a:rPr lang="en-US" dirty="0" smtClean="0"/>
              <a:t>Some studies show minimal </a:t>
            </a:r>
            <a:r>
              <a:rPr lang="en-US" dirty="0"/>
              <a:t>effects of special education </a:t>
            </a:r>
            <a:r>
              <a:rPr lang="en-US" dirty="0" smtClean="0"/>
              <a:t>programming.</a:t>
            </a:r>
          </a:p>
          <a:p>
            <a:endParaRPr lang="en-US" dirty="0" smtClean="0"/>
          </a:p>
          <a:p>
            <a:r>
              <a:rPr lang="en-US" dirty="0" smtClean="0"/>
              <a:t>Other studies suggest </a:t>
            </a:r>
            <a:r>
              <a:rPr lang="en-US" dirty="0"/>
              <a:t>that mainstreaming does not sufficiently address academic </a:t>
            </a:r>
            <a:r>
              <a:rPr lang="en-US" dirty="0" smtClean="0"/>
              <a:t>concerns.</a:t>
            </a:r>
            <a:endParaRPr lang="en-US" dirty="0"/>
          </a:p>
        </p:txBody>
      </p:sp>
    </p:spTree>
    <p:extLst>
      <p:ext uri="{BB962C8B-B14F-4D97-AF65-F5344CB8AC3E}">
        <p14:creationId xmlns:p14="http://schemas.microsoft.com/office/powerpoint/2010/main" val="11410965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Prevention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Prevention programs have been instituted at all levels of intervention, </a:t>
            </a:r>
            <a:r>
              <a:rPr lang="en-US" dirty="0" smtClean="0"/>
              <a:t>from prenatal </a:t>
            </a:r>
            <a:r>
              <a:rPr lang="en-US" dirty="0"/>
              <a:t>awareness campaigns (effects of drug abuse and alcohol, genetic counseling</a:t>
            </a:r>
            <a:r>
              <a:rPr lang="en-US" dirty="0" smtClean="0"/>
              <a:t>) to </a:t>
            </a:r>
            <a:r>
              <a:rPr lang="en-US" dirty="0"/>
              <a:t>early intervention programs targeting parenting skills and early </a:t>
            </a:r>
            <a:r>
              <a:rPr lang="en-US" dirty="0" smtClean="0"/>
              <a:t>stimulation programs</a:t>
            </a:r>
            <a:r>
              <a:rPr lang="en-US" dirty="0"/>
              <a:t>, such as Head </a:t>
            </a:r>
            <a:r>
              <a:rPr lang="en-US" dirty="0" smtClean="0"/>
              <a:t>Start </a:t>
            </a:r>
            <a:r>
              <a:rPr lang="en-US" dirty="0"/>
              <a:t>programs</a:t>
            </a:r>
            <a:r>
              <a:rPr lang="en-US" dirty="0" smtClean="0"/>
              <a:t>.</a:t>
            </a:r>
          </a:p>
          <a:p>
            <a:r>
              <a:rPr lang="en-US" dirty="0"/>
              <a:t>The impact of early </a:t>
            </a:r>
            <a:r>
              <a:rPr lang="en-US" dirty="0" smtClean="0"/>
              <a:t>intervention programs </a:t>
            </a:r>
            <a:r>
              <a:rPr lang="en-US" dirty="0"/>
              <a:t>within the first 5 years of life has been clearly documented in the </a:t>
            </a:r>
            <a:r>
              <a:rPr lang="en-US" dirty="0" smtClean="0"/>
              <a:t>prevention of </a:t>
            </a:r>
            <a:r>
              <a:rPr lang="en-US" dirty="0"/>
              <a:t>increasing cognitive declines</a:t>
            </a:r>
          </a:p>
        </p:txBody>
      </p:sp>
    </p:spTree>
    <p:extLst>
      <p:ext uri="{BB962C8B-B14F-4D97-AF65-F5344CB8AC3E}">
        <p14:creationId xmlns:p14="http://schemas.microsoft.com/office/powerpoint/2010/main" val="803141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Andrews, Pine</a:t>
            </a:r>
            <a:r>
              <a:rPr lang="en-US" dirty="0" smtClean="0"/>
              <a:t>, Hobbs</a:t>
            </a:r>
            <a:r>
              <a:rPr lang="en-US" dirty="0"/>
              <a:t>, Anderson, and </a:t>
            </a:r>
            <a:r>
              <a:rPr lang="en-US" dirty="0" smtClean="0"/>
              <a:t>Sunderland’s </a:t>
            </a:r>
            <a:r>
              <a:rPr lang="en-US" dirty="0"/>
              <a:t>(2009) </a:t>
            </a:r>
            <a:r>
              <a:rPr lang="en-US" dirty="0" smtClean="0"/>
              <a:t>meta-analysis.</a:t>
            </a:r>
          </a:p>
          <a:p>
            <a:r>
              <a:rPr lang="en-US" dirty="0" smtClean="0"/>
              <a:t>Intellectual disability</a:t>
            </a:r>
            <a:r>
              <a:rPr lang="en-US" dirty="0"/>
              <a:t>, autism spectrum disorders, motor disorders</a:t>
            </a:r>
            <a:r>
              <a:rPr lang="en-US" dirty="0" smtClean="0"/>
              <a:t>, communication </a:t>
            </a:r>
            <a:r>
              <a:rPr lang="en-US" dirty="0"/>
              <a:t>disorders, </a:t>
            </a:r>
            <a:r>
              <a:rPr lang="en-US" dirty="0" smtClean="0"/>
              <a:t>learning disorders, and ADHD.</a:t>
            </a:r>
          </a:p>
          <a:p>
            <a:r>
              <a:rPr lang="en-US" dirty="0"/>
              <a:t>They often share comorbidity (intellectual disability and ASD; ADHD </a:t>
            </a:r>
            <a:r>
              <a:rPr lang="en-US" dirty="0" smtClean="0"/>
              <a:t>and specific </a:t>
            </a:r>
            <a:r>
              <a:rPr lang="en-US" dirty="0"/>
              <a:t>learning disorders).</a:t>
            </a:r>
          </a:p>
          <a:p>
            <a:r>
              <a:rPr lang="en-US" dirty="0" smtClean="0"/>
              <a:t>The </a:t>
            </a:r>
            <a:r>
              <a:rPr lang="en-US" dirty="0"/>
              <a:t>disorders represent a range of </a:t>
            </a:r>
            <a:r>
              <a:rPr lang="en-US" dirty="0" smtClean="0"/>
              <a:t>neurodevelopmental </a:t>
            </a:r>
            <a:r>
              <a:rPr lang="en-US" dirty="0"/>
              <a:t>impairments </a:t>
            </a:r>
            <a:r>
              <a:rPr lang="en-US" dirty="0" smtClean="0"/>
              <a:t>and functioning </a:t>
            </a:r>
            <a:r>
              <a:rPr lang="en-US" dirty="0"/>
              <a:t>from global (global developmental delay) to more </a:t>
            </a:r>
            <a:r>
              <a:rPr lang="en-US" dirty="0" smtClean="0"/>
              <a:t>specific deficits </a:t>
            </a:r>
            <a:r>
              <a:rPr lang="en-US" dirty="0"/>
              <a:t>(executive functioning deficits).</a:t>
            </a:r>
          </a:p>
        </p:txBody>
      </p:sp>
    </p:spTree>
    <p:extLst>
      <p:ext uri="{BB962C8B-B14F-4D97-AF65-F5344CB8AC3E}">
        <p14:creationId xmlns:p14="http://schemas.microsoft.com/office/powerpoint/2010/main" val="1390478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INTELLECTUAL DISABILITY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Intellectual disability (previously mental retardation) is not </a:t>
            </a:r>
            <a:r>
              <a:rPr lang="en-US" dirty="0"/>
              <a:t>actually a medical condition or </a:t>
            </a:r>
            <a:r>
              <a:rPr lang="en-US" dirty="0" smtClean="0"/>
              <a:t>psychiatric diagnosis </a:t>
            </a:r>
            <a:r>
              <a:rPr lang="en-US" dirty="0"/>
              <a:t>and is not really a psychiatric disorder, although it is listed in </a:t>
            </a:r>
            <a:r>
              <a:rPr lang="en-US" dirty="0" smtClean="0"/>
              <a:t>psychiatric diagnostic manuals</a:t>
            </a:r>
          </a:p>
          <a:p>
            <a:r>
              <a:rPr lang="en-US" dirty="0"/>
              <a:t>Intellectual disability is most </a:t>
            </a:r>
            <a:r>
              <a:rPr lang="en-US" dirty="0" smtClean="0"/>
              <a:t>often used </a:t>
            </a:r>
            <a:r>
              <a:rPr lang="en-US" dirty="0"/>
              <a:t>as an administrative label to designate individuals who have subnormal </a:t>
            </a:r>
            <a:r>
              <a:rPr lang="en-US" dirty="0" smtClean="0"/>
              <a:t>intellectual functioning </a:t>
            </a:r>
            <a:r>
              <a:rPr lang="en-US" dirty="0"/>
              <a:t>(usually an IQ below 70) with associated deficits in </a:t>
            </a:r>
            <a:r>
              <a:rPr lang="en-US" dirty="0" smtClean="0"/>
              <a:t>other areas </a:t>
            </a:r>
            <a:r>
              <a:rPr lang="en-US" dirty="0"/>
              <a:t>of adaptive functioning.</a:t>
            </a:r>
            <a:endParaRPr lang="en-US" dirty="0" smtClean="0"/>
          </a:p>
          <a:p>
            <a:endParaRPr lang="en-US" dirty="0"/>
          </a:p>
        </p:txBody>
      </p:sp>
    </p:spTree>
    <p:extLst>
      <p:ext uri="{BB962C8B-B14F-4D97-AF65-F5344CB8AC3E}">
        <p14:creationId xmlns:p14="http://schemas.microsoft.com/office/powerpoint/2010/main" val="2615427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i="1" dirty="0" smtClean="0"/>
              <a:t>Use of intelligence tests</a:t>
            </a:r>
          </a:p>
          <a:p>
            <a:r>
              <a:rPr lang="en-US" i="1" dirty="0" smtClean="0"/>
              <a:t>According to DSM V, Intellectual Disability is subnormal intellectual </a:t>
            </a:r>
            <a:r>
              <a:rPr lang="en-US" i="1" dirty="0"/>
              <a:t>functioning </a:t>
            </a:r>
            <a:r>
              <a:rPr lang="en-US" dirty="0"/>
              <a:t>accompanied by </a:t>
            </a:r>
            <a:r>
              <a:rPr lang="en-US" i="1" dirty="0"/>
              <a:t>dysfunction or impairment in two </a:t>
            </a:r>
            <a:r>
              <a:rPr lang="en-US" i="1" dirty="0" smtClean="0"/>
              <a:t>adaptive areas</a:t>
            </a:r>
            <a:r>
              <a:rPr lang="en-US" i="1" dirty="0"/>
              <a:t>, </a:t>
            </a:r>
            <a:r>
              <a:rPr lang="en-US" dirty="0"/>
              <a:t>while the ICD-10 (WHO, 1993) refers to MR as </a:t>
            </a:r>
            <a:r>
              <a:rPr lang="en-US" i="1" dirty="0"/>
              <a:t>arrested or incomplete </a:t>
            </a:r>
            <a:r>
              <a:rPr lang="en-US" i="1" dirty="0" smtClean="0"/>
              <a:t>development of </a:t>
            </a:r>
            <a:r>
              <a:rPr lang="en-US" i="1" dirty="0"/>
              <a:t>the mind </a:t>
            </a:r>
            <a:r>
              <a:rPr lang="en-US" dirty="0"/>
              <a:t>resulting in impairment of skills</a:t>
            </a:r>
            <a:r>
              <a:rPr lang="en-US" dirty="0" smtClean="0"/>
              <a:t>.</a:t>
            </a:r>
          </a:p>
          <a:p>
            <a:r>
              <a:rPr lang="en-US" dirty="0"/>
              <a:t>The American Association </a:t>
            </a:r>
            <a:r>
              <a:rPr lang="en-US" dirty="0" smtClean="0"/>
              <a:t>on Mental </a:t>
            </a:r>
            <a:r>
              <a:rPr lang="en-US" dirty="0"/>
              <a:t>Retardation (</a:t>
            </a:r>
            <a:r>
              <a:rPr lang="en-US" dirty="0" smtClean="0"/>
              <a:t>AAMR, now </a:t>
            </a:r>
            <a:r>
              <a:rPr lang="en-US" dirty="0"/>
              <a:t>American Association on Intellectual </a:t>
            </a:r>
            <a:r>
              <a:rPr lang="en-US" dirty="0" smtClean="0"/>
              <a:t>and Developmental </a:t>
            </a:r>
            <a:r>
              <a:rPr lang="en-US" dirty="0"/>
              <a:t>Disabilities (AAIDD) </a:t>
            </a:r>
            <a:r>
              <a:rPr lang="en-US" dirty="0" smtClean="0"/>
              <a:t>from January </a:t>
            </a:r>
            <a:r>
              <a:rPr lang="en-US" dirty="0"/>
              <a:t>2007</a:t>
            </a:r>
            <a:r>
              <a:rPr lang="en-US" dirty="0" smtClean="0"/>
              <a:t>) </a:t>
            </a:r>
            <a:r>
              <a:rPr lang="en-US" dirty="0"/>
              <a:t>lobbied hard for inclusion of multiple criteria in </a:t>
            </a:r>
            <a:r>
              <a:rPr lang="en-US" dirty="0" smtClean="0"/>
              <a:t>the determination </a:t>
            </a:r>
            <a:r>
              <a:rPr lang="en-US" dirty="0"/>
              <a:t>of </a:t>
            </a:r>
            <a:r>
              <a:rPr lang="en-US" dirty="0" smtClean="0"/>
              <a:t>intellectual disability.</a:t>
            </a:r>
            <a:endParaRPr lang="en-US" dirty="0"/>
          </a:p>
        </p:txBody>
      </p:sp>
    </p:spTree>
    <p:extLst>
      <p:ext uri="{BB962C8B-B14F-4D97-AF65-F5344CB8AC3E}">
        <p14:creationId xmlns:p14="http://schemas.microsoft.com/office/powerpoint/2010/main" val="1509732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Classification of </a:t>
            </a:r>
            <a:r>
              <a:rPr lang="en-US" b="1" dirty="0" smtClean="0"/>
              <a:t>ID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are currently three primary systems of classification of ID in North America: </a:t>
            </a:r>
            <a:r>
              <a:rPr lang="en-US" dirty="0"/>
              <a:t>the </a:t>
            </a:r>
            <a:r>
              <a:rPr lang="en-US" i="1" dirty="0"/>
              <a:t>DSM-5 </a:t>
            </a:r>
            <a:r>
              <a:rPr lang="en-US" dirty="0"/>
              <a:t>(APA, 2013), the AAIDD (2009a), and the </a:t>
            </a:r>
            <a:r>
              <a:rPr lang="en-US" dirty="0" smtClean="0"/>
              <a:t>educational system </a:t>
            </a:r>
            <a:r>
              <a:rPr lang="en-US" dirty="0"/>
              <a:t>(IDEA, 2004; see Federal Register, 2006</a:t>
            </a:r>
            <a:r>
              <a:rPr lang="en-US" dirty="0" smtClean="0"/>
              <a:t>).</a:t>
            </a:r>
          </a:p>
          <a:p>
            <a:r>
              <a:rPr lang="en-US" dirty="0" smtClean="0"/>
              <a:t>These three systems agree on three </a:t>
            </a:r>
            <a:r>
              <a:rPr lang="en-US" dirty="0"/>
              <a:t>important factors </a:t>
            </a:r>
            <a:r>
              <a:rPr lang="en-US" dirty="0" smtClean="0"/>
              <a:t>to </a:t>
            </a:r>
            <a:r>
              <a:rPr lang="en-US" dirty="0"/>
              <a:t>be </a:t>
            </a:r>
            <a:r>
              <a:rPr lang="en-US" dirty="0" smtClean="0"/>
              <a:t>considered in </a:t>
            </a:r>
            <a:r>
              <a:rPr lang="en-US" dirty="0"/>
              <a:t>the identification of ID, including IQ cutoff scores, deficits in adaptive functioning</a:t>
            </a:r>
            <a:r>
              <a:rPr lang="en-US" dirty="0" smtClean="0"/>
              <a:t>, and </a:t>
            </a:r>
            <a:r>
              <a:rPr lang="en-US" dirty="0"/>
              <a:t>age of onset (prior to 18 years of age).</a:t>
            </a:r>
            <a:endParaRPr lang="en-US" dirty="0" smtClean="0"/>
          </a:p>
        </p:txBody>
      </p:sp>
    </p:spTree>
    <p:extLst>
      <p:ext uri="{BB962C8B-B14F-4D97-AF65-F5344CB8AC3E}">
        <p14:creationId xmlns:p14="http://schemas.microsoft.com/office/powerpoint/2010/main" val="537976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DSM V</a:t>
            </a:r>
            <a:endParaRPr lang="en-US" dirty="0"/>
          </a:p>
        </p:txBody>
      </p:sp>
      <p:sp>
        <p:nvSpPr>
          <p:cNvPr id="3" name="Content Placeholder 2"/>
          <p:cNvSpPr>
            <a:spLocks noGrp="1"/>
          </p:cNvSpPr>
          <p:nvPr>
            <p:ph idx="1"/>
          </p:nvPr>
        </p:nvSpPr>
        <p:spPr/>
        <p:txBody>
          <a:bodyPr>
            <a:normAutofit fontScale="62500" lnSpcReduction="20000"/>
          </a:bodyPr>
          <a:lstStyle/>
          <a:p>
            <a:r>
              <a:rPr lang="en-US" dirty="0"/>
              <a:t>According to the </a:t>
            </a:r>
            <a:r>
              <a:rPr lang="en-US" i="1" dirty="0"/>
              <a:t>DSM-5</a:t>
            </a:r>
            <a:r>
              <a:rPr lang="en-US" dirty="0"/>
              <a:t>, three criteria are necessary for a diagnosis of an </a:t>
            </a:r>
            <a:r>
              <a:rPr lang="en-US" dirty="0" smtClean="0"/>
              <a:t>intellectual disability</a:t>
            </a:r>
            <a:r>
              <a:rPr lang="en-US" dirty="0"/>
              <a:t>, </a:t>
            </a:r>
            <a:endParaRPr lang="en-US" dirty="0" smtClean="0"/>
          </a:p>
          <a:p>
            <a:pPr marL="514350" indent="-514350">
              <a:buFont typeface="+mj-lt"/>
              <a:buAutoNum type="arabicPeriod"/>
            </a:pPr>
            <a:r>
              <a:rPr lang="en-US" dirty="0" smtClean="0"/>
              <a:t>Significantly </a:t>
            </a:r>
            <a:r>
              <a:rPr lang="en-US" dirty="0" err="1" smtClean="0"/>
              <a:t>subaverage</a:t>
            </a:r>
            <a:r>
              <a:rPr lang="en-US" dirty="0" smtClean="0"/>
              <a:t> </a:t>
            </a:r>
            <a:r>
              <a:rPr lang="en-US" dirty="0"/>
              <a:t>intellectual </a:t>
            </a:r>
            <a:r>
              <a:rPr lang="en-US" dirty="0" smtClean="0"/>
              <a:t>functioning (below </a:t>
            </a:r>
            <a:r>
              <a:rPr lang="en-US" dirty="0"/>
              <a:t>an IQ of approximately 70, approximately two standard deviations </a:t>
            </a:r>
            <a:r>
              <a:rPr lang="en-US" dirty="0" smtClean="0"/>
              <a:t>below the mean</a:t>
            </a:r>
            <a:r>
              <a:rPr lang="en-US" dirty="0"/>
              <a:t>, including a margin of+/−5 points for measurement error, e.g., 65–75</a:t>
            </a:r>
            <a:r>
              <a:rPr lang="en-US" dirty="0" smtClean="0"/>
              <a:t>)</a:t>
            </a:r>
            <a:endParaRPr lang="en-US" dirty="0"/>
          </a:p>
          <a:p>
            <a:pPr marL="514350" indent="-514350">
              <a:buFont typeface="+mj-lt"/>
              <a:buAutoNum type="arabicPeriod"/>
            </a:pPr>
            <a:r>
              <a:rPr lang="en-US" dirty="0" smtClean="0"/>
              <a:t>Concurrent deficits </a:t>
            </a:r>
            <a:r>
              <a:rPr lang="en-US" dirty="0"/>
              <a:t>or limitations in adaptive functioning (conceptual, </a:t>
            </a:r>
            <a:r>
              <a:rPr lang="en-US" dirty="0" smtClean="0"/>
              <a:t>social, practical </a:t>
            </a:r>
            <a:r>
              <a:rPr lang="en-US" dirty="0"/>
              <a:t>domains), limiting functioning in one or more life activities (e.g., communication</a:t>
            </a:r>
            <a:r>
              <a:rPr lang="en-US" dirty="0" smtClean="0"/>
              <a:t>, independent </a:t>
            </a:r>
            <a:r>
              <a:rPr lang="en-US" dirty="0"/>
              <a:t>living</a:t>
            </a:r>
            <a:r>
              <a:rPr lang="en-US" dirty="0" smtClean="0"/>
              <a:t>)</a:t>
            </a:r>
          </a:p>
          <a:p>
            <a:pPr marL="514350" indent="-514350">
              <a:buFont typeface="+mj-lt"/>
              <a:buAutoNum type="arabicPeriod"/>
            </a:pPr>
            <a:r>
              <a:rPr lang="en-US" dirty="0" smtClean="0"/>
              <a:t>Onset before </a:t>
            </a:r>
            <a:r>
              <a:rPr lang="en-US" dirty="0"/>
              <a:t>the age of 18 years. </a:t>
            </a:r>
            <a:endParaRPr lang="en-US" dirty="0" smtClean="0"/>
          </a:p>
          <a:p>
            <a:r>
              <a:rPr lang="en-US" dirty="0" smtClean="0"/>
              <a:t>The reason </a:t>
            </a:r>
            <a:r>
              <a:rPr lang="en-US" dirty="0"/>
              <a:t>that the score is suggested as “approximately 70” is to allow for the </a:t>
            </a:r>
            <a:r>
              <a:rPr lang="en-US" dirty="0" smtClean="0"/>
              <a:t>standard error </a:t>
            </a:r>
            <a:r>
              <a:rPr lang="en-US" dirty="0"/>
              <a:t>of measurement. </a:t>
            </a:r>
            <a:endParaRPr lang="en-US" dirty="0" smtClean="0"/>
          </a:p>
          <a:p>
            <a:r>
              <a:rPr lang="en-US" dirty="0" smtClean="0"/>
              <a:t>Intelligence </a:t>
            </a:r>
            <a:r>
              <a:rPr lang="en-US" dirty="0"/>
              <a:t>test scores can predict within a 95% </a:t>
            </a:r>
            <a:r>
              <a:rPr lang="en-US" dirty="0" smtClean="0"/>
              <a:t>accuracy rate</a:t>
            </a:r>
            <a:r>
              <a:rPr lang="en-US" dirty="0"/>
              <a:t>. In the case of an IQ score of 70, that would translate to an IQ range </a:t>
            </a:r>
            <a:r>
              <a:rPr lang="en-US" dirty="0" smtClean="0"/>
              <a:t>of 65 </a:t>
            </a:r>
            <a:r>
              <a:rPr lang="en-US" dirty="0"/>
              <a:t>to 75. </a:t>
            </a:r>
            <a:r>
              <a:rPr lang="en-US" dirty="0" smtClean="0"/>
              <a:t>Four levels </a:t>
            </a:r>
            <a:r>
              <a:rPr lang="en-US" dirty="0"/>
              <a:t>of severity of MR </a:t>
            </a:r>
            <a:r>
              <a:rPr lang="en-US" dirty="0" smtClean="0"/>
              <a:t>based on </a:t>
            </a:r>
            <a:r>
              <a:rPr lang="en-US" dirty="0"/>
              <a:t>intellectual functioning and associated expectations: mild, moderate, severe</a:t>
            </a:r>
            <a:r>
              <a:rPr lang="en-US" dirty="0" smtClean="0"/>
              <a:t>, and </a:t>
            </a:r>
            <a:r>
              <a:rPr lang="en-US" dirty="0"/>
              <a:t>profound.</a:t>
            </a:r>
          </a:p>
        </p:txBody>
      </p:sp>
    </p:spTree>
    <p:extLst>
      <p:ext uri="{BB962C8B-B14F-4D97-AF65-F5344CB8AC3E}">
        <p14:creationId xmlns:p14="http://schemas.microsoft.com/office/powerpoint/2010/main" val="2070726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Degrees of MR as Per DSM IV TR</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77452483"/>
              </p:ext>
            </p:extLst>
          </p:nvPr>
        </p:nvGraphicFramePr>
        <p:xfrm>
          <a:off x="-1" y="1600200"/>
          <a:ext cx="9144001" cy="4876799"/>
        </p:xfrm>
        <a:graphic>
          <a:graphicData uri="http://schemas.openxmlformats.org/drawingml/2006/table">
            <a:tbl>
              <a:tblPr firstRow="1" bandRow="1">
                <a:tableStyleId>{5C22544A-7EE6-4342-B048-85BDC9FD1C3A}</a:tableStyleId>
              </a:tblPr>
              <a:tblGrid>
                <a:gridCol w="2514601"/>
                <a:gridCol w="1066800"/>
                <a:gridCol w="762000"/>
                <a:gridCol w="4800600"/>
              </a:tblGrid>
              <a:tr h="481089">
                <a:tc>
                  <a:txBody>
                    <a:bodyPr/>
                    <a:lstStyle/>
                    <a:p>
                      <a:r>
                        <a:rPr lang="en-US" dirty="0" smtClean="0"/>
                        <a:t>Degree of MR</a:t>
                      </a:r>
                      <a:endParaRPr lang="en-US" dirty="0"/>
                    </a:p>
                  </a:txBody>
                  <a:tcPr/>
                </a:tc>
                <a:tc>
                  <a:txBody>
                    <a:bodyPr/>
                    <a:lstStyle/>
                    <a:p>
                      <a:r>
                        <a:rPr lang="en-US" dirty="0" smtClean="0"/>
                        <a:t>IQ Range</a:t>
                      </a:r>
                      <a:endParaRPr lang="en-US" dirty="0"/>
                    </a:p>
                  </a:txBody>
                  <a:tcPr/>
                </a:tc>
                <a:tc>
                  <a:txBody>
                    <a:bodyPr/>
                    <a:lstStyle/>
                    <a:p>
                      <a:r>
                        <a:rPr lang="en-US" dirty="0" smtClean="0"/>
                        <a:t>%</a:t>
                      </a:r>
                      <a:endParaRPr lang="en-US" dirty="0"/>
                    </a:p>
                  </a:txBody>
                  <a:tcPr/>
                </a:tc>
                <a:tc>
                  <a:txBody>
                    <a:bodyPr/>
                    <a:lstStyle/>
                    <a:p>
                      <a:r>
                        <a:rPr lang="en-US" dirty="0" smtClean="0"/>
                        <a:t>Expected Outcomes</a:t>
                      </a:r>
                      <a:endParaRPr lang="en-US" dirty="0"/>
                    </a:p>
                  </a:txBody>
                  <a:tcPr/>
                </a:tc>
              </a:tr>
              <a:tr h="1542123">
                <a:tc>
                  <a:txBody>
                    <a:bodyPr/>
                    <a:lstStyle/>
                    <a:p>
                      <a:r>
                        <a:rPr lang="en-US" dirty="0" smtClean="0"/>
                        <a:t>Mild MR</a:t>
                      </a:r>
                    </a:p>
                    <a:p>
                      <a:r>
                        <a:rPr lang="en-US" sz="1800" b="0" i="0" u="none" strike="noStrike" kern="1200" baseline="0" dirty="0" smtClean="0">
                          <a:solidFill>
                            <a:schemeClr val="lt1"/>
                          </a:solidFill>
                          <a:latin typeface="+mn-lt"/>
                          <a:ea typeface="+mn-ea"/>
                          <a:cs typeface="+mn-cs"/>
                        </a:rPr>
                        <a:t>(education system: educable MR)</a:t>
                      </a:r>
                      <a:endParaRPr lang="en-US" dirty="0"/>
                    </a:p>
                  </a:txBody>
                  <a:tcPr/>
                </a:tc>
                <a:tc>
                  <a:txBody>
                    <a:bodyPr/>
                    <a:lstStyle/>
                    <a:p>
                      <a:r>
                        <a:rPr lang="en-US" dirty="0" smtClean="0"/>
                        <a:t>50-55, 70</a:t>
                      </a:r>
                      <a:endParaRPr lang="en-US" dirty="0"/>
                    </a:p>
                  </a:txBody>
                  <a:tcPr/>
                </a:tc>
                <a:tc>
                  <a:txBody>
                    <a:bodyPr/>
                    <a:lstStyle/>
                    <a:p>
                      <a:r>
                        <a:rPr lang="en-US" dirty="0" smtClean="0"/>
                        <a:t>85</a:t>
                      </a:r>
                      <a:endParaRPr lang="en-US" dirty="0"/>
                    </a:p>
                  </a:txBody>
                  <a:tcPr/>
                </a:tc>
                <a:tc>
                  <a:txBody>
                    <a:bodyPr/>
                    <a:lstStyle/>
                    <a:p>
                      <a:r>
                        <a:rPr lang="en-US" sz="1800" b="0" i="0" u="none" strike="noStrike" kern="1200" baseline="0" dirty="0" smtClean="0">
                          <a:solidFill>
                            <a:schemeClr val="lt1"/>
                          </a:solidFill>
                          <a:latin typeface="+mn-lt"/>
                          <a:ea typeface="+mn-ea"/>
                          <a:cs typeface="+mn-cs"/>
                        </a:rPr>
                        <a:t>Early years may look like delays rather than deficits</a:t>
                      </a:r>
                    </a:p>
                    <a:p>
                      <a:r>
                        <a:rPr lang="en-US" sz="1800" b="0" i="1" u="none" strike="noStrike" kern="1200" baseline="0" dirty="0" smtClean="0">
                          <a:solidFill>
                            <a:schemeClr val="lt1"/>
                          </a:solidFill>
                          <a:latin typeface="+mn-lt"/>
                          <a:ea typeface="+mn-ea"/>
                          <a:cs typeface="+mn-cs"/>
                        </a:rPr>
                        <a:t>Upper limit : </a:t>
                      </a:r>
                      <a:r>
                        <a:rPr lang="en-US" sz="1800" b="0" i="0" u="none" strike="noStrike" kern="1200" baseline="0" dirty="0" smtClean="0">
                          <a:solidFill>
                            <a:schemeClr val="lt1"/>
                          </a:solidFill>
                          <a:latin typeface="+mn-lt"/>
                          <a:ea typeface="+mn-ea"/>
                          <a:cs typeface="+mn-cs"/>
                        </a:rPr>
                        <a:t>grade 6 academic level</a:t>
                      </a:r>
                    </a:p>
                    <a:p>
                      <a:r>
                        <a:rPr lang="en-US" sz="1800" b="0" i="1" u="none" strike="noStrike" kern="1200" baseline="0" dirty="0" smtClean="0">
                          <a:solidFill>
                            <a:schemeClr val="lt1"/>
                          </a:solidFill>
                          <a:latin typeface="+mn-lt"/>
                          <a:ea typeface="+mn-ea"/>
                          <a:cs typeface="+mn-cs"/>
                        </a:rPr>
                        <a:t>Adults: </a:t>
                      </a:r>
                      <a:r>
                        <a:rPr lang="en-US" sz="1800" b="0" i="0" u="none" strike="noStrike" kern="1200" baseline="0" dirty="0" smtClean="0">
                          <a:solidFill>
                            <a:schemeClr val="lt1"/>
                          </a:solidFill>
                          <a:latin typeface="+mn-lt"/>
                          <a:ea typeface="+mn-ea"/>
                          <a:cs typeface="+mn-cs"/>
                        </a:rPr>
                        <a:t>self-support with supervision</a:t>
                      </a:r>
                      <a:endParaRPr lang="en-US" dirty="0"/>
                    </a:p>
                  </a:txBody>
                  <a:tcPr/>
                </a:tc>
              </a:tr>
              <a:tr h="1186249">
                <a:tc>
                  <a:txBody>
                    <a:bodyPr/>
                    <a:lstStyle/>
                    <a:p>
                      <a:r>
                        <a:rPr lang="en-US" sz="1800" b="0" i="0" u="none" strike="noStrike" kern="1200" baseline="0" dirty="0" smtClean="0">
                          <a:solidFill>
                            <a:schemeClr val="dk1"/>
                          </a:solidFill>
                          <a:latin typeface="+mn-lt"/>
                          <a:ea typeface="+mn-ea"/>
                          <a:cs typeface="+mn-cs"/>
                        </a:rPr>
                        <a:t>Moderate MR</a:t>
                      </a:r>
                    </a:p>
                    <a:p>
                      <a:r>
                        <a:rPr lang="en-US" sz="1800" b="0" i="0" u="none" strike="noStrike" kern="1200" baseline="0" dirty="0" smtClean="0">
                          <a:solidFill>
                            <a:schemeClr val="dk1"/>
                          </a:solidFill>
                          <a:latin typeface="+mn-lt"/>
                          <a:ea typeface="+mn-ea"/>
                          <a:cs typeface="+mn-cs"/>
                        </a:rPr>
                        <a:t>(education system: trainable retarded )</a:t>
                      </a:r>
                      <a:endParaRPr lang="en-US" dirty="0"/>
                    </a:p>
                  </a:txBody>
                  <a:tcPr/>
                </a:tc>
                <a:tc>
                  <a:txBody>
                    <a:bodyPr/>
                    <a:lstStyle/>
                    <a:p>
                      <a:r>
                        <a:rPr lang="en-US" sz="1800" b="0" i="0" u="none" strike="noStrike" kern="1200" baseline="0" dirty="0" smtClean="0">
                          <a:solidFill>
                            <a:schemeClr val="dk1"/>
                          </a:solidFill>
                          <a:latin typeface="+mn-lt"/>
                          <a:ea typeface="+mn-ea"/>
                          <a:cs typeface="+mn-cs"/>
                        </a:rPr>
                        <a:t>35–40 to 50</a:t>
                      </a:r>
                      <a:endParaRPr lang="en-US" dirty="0"/>
                    </a:p>
                  </a:txBody>
                  <a:tcPr/>
                </a:tc>
                <a:tc>
                  <a:txBody>
                    <a:bodyPr/>
                    <a:lstStyle/>
                    <a:p>
                      <a:r>
                        <a:rPr lang="en-US" sz="1800" b="0" i="0" u="none" strike="noStrike" kern="1200" baseline="0" dirty="0" smtClean="0">
                          <a:solidFill>
                            <a:schemeClr val="dk1"/>
                          </a:solidFill>
                          <a:latin typeface="+mn-lt"/>
                          <a:ea typeface="+mn-ea"/>
                          <a:cs typeface="+mn-cs"/>
                        </a:rPr>
                        <a:t>10</a:t>
                      </a:r>
                      <a:endParaRPr lang="en-US" dirty="0"/>
                    </a:p>
                  </a:txBody>
                  <a:tcPr/>
                </a:tc>
                <a:tc>
                  <a:txBody>
                    <a:bodyPr/>
                    <a:lstStyle/>
                    <a:p>
                      <a:r>
                        <a:rPr lang="en-US" sz="1800" b="0" i="1" u="none" strike="noStrike" kern="1200" baseline="0" dirty="0" smtClean="0">
                          <a:solidFill>
                            <a:schemeClr val="dk1"/>
                          </a:solidFill>
                          <a:latin typeface="+mn-lt"/>
                          <a:ea typeface="+mn-ea"/>
                          <a:cs typeface="+mn-cs"/>
                        </a:rPr>
                        <a:t>Academic expectation: </a:t>
                      </a:r>
                      <a:r>
                        <a:rPr lang="en-US" sz="1800" b="0" i="0" u="none" strike="noStrike" kern="1200" baseline="0" dirty="0" smtClean="0">
                          <a:solidFill>
                            <a:schemeClr val="dk1"/>
                          </a:solidFill>
                          <a:latin typeface="+mn-lt"/>
                          <a:ea typeface="+mn-ea"/>
                          <a:cs typeface="+mn-cs"/>
                        </a:rPr>
                        <a:t>grade 2</a:t>
                      </a:r>
                    </a:p>
                    <a:p>
                      <a:r>
                        <a:rPr lang="en-US" sz="1800" b="0" i="1" u="none" strike="noStrike" kern="1200" baseline="0" dirty="0" smtClean="0">
                          <a:solidFill>
                            <a:schemeClr val="dk1"/>
                          </a:solidFill>
                          <a:latin typeface="+mn-lt"/>
                          <a:ea typeface="+mn-ea"/>
                          <a:cs typeface="+mn-cs"/>
                        </a:rPr>
                        <a:t>Adults: </a:t>
                      </a:r>
                      <a:r>
                        <a:rPr lang="en-US" sz="1800" b="0" i="0" u="none" strike="noStrike" kern="1200" baseline="0" dirty="0" smtClean="0">
                          <a:solidFill>
                            <a:schemeClr val="dk1"/>
                          </a:solidFill>
                          <a:latin typeface="+mn-lt"/>
                          <a:ea typeface="+mn-ea"/>
                          <a:cs typeface="+mn-cs"/>
                        </a:rPr>
                        <a:t>supervision and sheltered workshops</a:t>
                      </a:r>
                      <a:endParaRPr lang="en-US" dirty="0"/>
                    </a:p>
                  </a:txBody>
                  <a:tcPr/>
                </a:tc>
              </a:tr>
              <a:tr h="481089">
                <a:tc>
                  <a:txBody>
                    <a:bodyPr/>
                    <a:lstStyle/>
                    <a:p>
                      <a:r>
                        <a:rPr lang="en-US" sz="1800" b="0" i="0" u="none" strike="noStrike" kern="1200" baseline="0" dirty="0" smtClean="0">
                          <a:solidFill>
                            <a:schemeClr val="dk1"/>
                          </a:solidFill>
                          <a:latin typeface="+mn-lt"/>
                          <a:ea typeface="+mn-ea"/>
                          <a:cs typeface="+mn-cs"/>
                        </a:rPr>
                        <a:t>Severe MR</a:t>
                      </a:r>
                      <a:endParaRPr lang="en-US" dirty="0"/>
                    </a:p>
                  </a:txBody>
                  <a:tcPr/>
                </a:tc>
                <a:tc>
                  <a:txBody>
                    <a:bodyPr/>
                    <a:lstStyle/>
                    <a:p>
                      <a:r>
                        <a:rPr lang="en-US" sz="1800" b="0" i="0" u="none" strike="noStrike" kern="1200" baseline="0" dirty="0" smtClean="0">
                          <a:solidFill>
                            <a:schemeClr val="dk1"/>
                          </a:solidFill>
                          <a:latin typeface="+mn-lt"/>
                          <a:ea typeface="+mn-ea"/>
                          <a:cs typeface="+mn-cs"/>
                        </a:rPr>
                        <a:t>20–40</a:t>
                      </a:r>
                      <a:endParaRPr lang="en-US" dirty="0"/>
                    </a:p>
                  </a:txBody>
                  <a:tcPr/>
                </a:tc>
                <a:tc>
                  <a:txBody>
                    <a:bodyPr/>
                    <a:lstStyle/>
                    <a:p>
                      <a:r>
                        <a:rPr lang="en-US" sz="1800" b="0" i="0" u="none" strike="noStrike" kern="1200" baseline="0" dirty="0" smtClean="0">
                          <a:solidFill>
                            <a:schemeClr val="dk1"/>
                          </a:solidFill>
                          <a:latin typeface="+mn-lt"/>
                          <a:ea typeface="+mn-ea"/>
                          <a:cs typeface="+mn-cs"/>
                        </a:rPr>
                        <a:t>3–4</a:t>
                      </a:r>
                      <a:endParaRPr lang="en-US" dirty="0"/>
                    </a:p>
                  </a:txBody>
                  <a:tcPr/>
                </a:tc>
                <a:tc>
                  <a:txBody>
                    <a:bodyPr/>
                    <a:lstStyle/>
                    <a:p>
                      <a:r>
                        <a:rPr lang="en-US" sz="1800" b="0" i="0" u="none" strike="noStrike" kern="1200" baseline="0" dirty="0" smtClean="0">
                          <a:solidFill>
                            <a:schemeClr val="dk1"/>
                          </a:solidFill>
                          <a:latin typeface="+mn-lt"/>
                          <a:ea typeface="+mn-ea"/>
                          <a:cs typeface="+mn-cs"/>
                        </a:rPr>
                        <a:t>Minimal self-care; group homes</a:t>
                      </a:r>
                      <a:endParaRPr lang="en-US" dirty="0"/>
                    </a:p>
                  </a:txBody>
                  <a:tcPr/>
                </a:tc>
              </a:tr>
              <a:tr h="1186249">
                <a:tc>
                  <a:txBody>
                    <a:bodyPr/>
                    <a:lstStyle/>
                    <a:p>
                      <a:r>
                        <a:rPr lang="en-US" sz="1800" b="0" i="0" u="none" strike="noStrike" kern="1200" baseline="0" dirty="0" smtClean="0">
                          <a:solidFill>
                            <a:schemeClr val="dk1"/>
                          </a:solidFill>
                          <a:latin typeface="+mn-lt"/>
                          <a:ea typeface="+mn-ea"/>
                          <a:cs typeface="+mn-cs"/>
                        </a:rPr>
                        <a:t>Profound MR</a:t>
                      </a:r>
                      <a:endParaRPr lang="en-US" dirty="0"/>
                    </a:p>
                  </a:txBody>
                  <a:tcPr/>
                </a:tc>
                <a:tc>
                  <a:txBody>
                    <a:bodyPr/>
                    <a:lstStyle/>
                    <a:p>
                      <a:r>
                        <a:rPr lang="en-US" sz="1800" b="0" i="0" u="none" strike="noStrike" kern="1200" baseline="0" dirty="0" smtClean="0">
                          <a:solidFill>
                            <a:schemeClr val="dk1"/>
                          </a:solidFill>
                          <a:latin typeface="+mn-lt"/>
                          <a:ea typeface="+mn-ea"/>
                          <a:cs typeface="+mn-cs"/>
                        </a:rPr>
                        <a:t>Below 20</a:t>
                      </a:r>
                      <a:endParaRPr lang="en-US" dirty="0"/>
                    </a:p>
                  </a:txBody>
                  <a:tcPr/>
                </a:tc>
                <a:tc>
                  <a:txBody>
                    <a:bodyPr/>
                    <a:lstStyle/>
                    <a:p>
                      <a:r>
                        <a:rPr lang="en-US" dirty="0" smtClean="0"/>
                        <a:t>1-2</a:t>
                      </a:r>
                      <a:endParaRPr lang="en-US" dirty="0"/>
                    </a:p>
                  </a:txBody>
                  <a:tcPr/>
                </a:tc>
                <a:tc>
                  <a:txBody>
                    <a:bodyPr/>
                    <a:lstStyle/>
                    <a:p>
                      <a:r>
                        <a:rPr lang="en-US" sz="1800" b="0" i="0" u="none" strike="noStrike" kern="1200" baseline="0" dirty="0" smtClean="0">
                          <a:solidFill>
                            <a:schemeClr val="dk1"/>
                          </a:solidFill>
                          <a:latin typeface="+mn-lt"/>
                          <a:ea typeface="+mn-ea"/>
                          <a:cs typeface="+mn-cs"/>
                        </a:rPr>
                        <a:t>Often involves multiple handicaps; supervision and sheltered</a:t>
                      </a:r>
                    </a:p>
                    <a:p>
                      <a:r>
                        <a:rPr lang="en-US" sz="1800" b="0" i="0" u="none" strike="noStrike" kern="1200" baseline="0" dirty="0" smtClean="0">
                          <a:solidFill>
                            <a:schemeClr val="dk1"/>
                          </a:solidFill>
                          <a:latin typeface="+mn-lt"/>
                          <a:ea typeface="+mn-ea"/>
                          <a:cs typeface="+mn-cs"/>
                        </a:rPr>
                        <a:t>settings</a:t>
                      </a:r>
                      <a:endParaRPr lang="en-US" dirty="0"/>
                    </a:p>
                  </a:txBody>
                  <a:tcPr/>
                </a:tc>
              </a:tr>
            </a:tbl>
          </a:graphicData>
        </a:graphic>
      </p:graphicFrame>
    </p:spTree>
    <p:extLst>
      <p:ext uri="{BB962C8B-B14F-4D97-AF65-F5344CB8AC3E}">
        <p14:creationId xmlns:p14="http://schemas.microsoft.com/office/powerpoint/2010/main" val="33517590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6161</TotalTime>
  <Words>2934</Words>
  <Application>Microsoft Office PowerPoint</Application>
  <PresentationFormat>On-screen Show (4:3)</PresentationFormat>
  <Paragraphs>194</Paragraphs>
  <Slides>39</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Calibri</vt:lpstr>
      <vt:lpstr>Office Theme</vt:lpstr>
      <vt:lpstr>INTELLECTUAL AND DEVELOPMENTAL DISABILITIES</vt:lpstr>
      <vt:lpstr>Neurodevelopmental Disorders</vt:lpstr>
      <vt:lpstr>PowerPoint Presentation</vt:lpstr>
      <vt:lpstr>PowerPoint Presentation</vt:lpstr>
      <vt:lpstr>INTELLECTUAL DISABILITY</vt:lpstr>
      <vt:lpstr>PowerPoint Presentation</vt:lpstr>
      <vt:lpstr>Classification of ID</vt:lpstr>
      <vt:lpstr>DSM V</vt:lpstr>
      <vt:lpstr>Degrees of MR as Per DSM IV TR</vt:lpstr>
      <vt:lpstr>Specifiers of ID as Per DSM V</vt:lpstr>
      <vt:lpstr>PowerPoint Presentation</vt:lpstr>
      <vt:lpstr>Deficits in Adaptive Functioning</vt:lpstr>
      <vt:lpstr>American Association on Intellectual and Developmental Disabilities (AAIDD)</vt:lpstr>
      <vt:lpstr>PowerPoint Presentation</vt:lpstr>
      <vt:lpstr>PowerPoint Presentation</vt:lpstr>
      <vt:lpstr>Educational Classification</vt:lpstr>
      <vt:lpstr>PowerPoint Presentation</vt:lpstr>
      <vt:lpstr>PowerPoint Presentation</vt:lpstr>
      <vt:lpstr>Developmental and Associated Features</vt:lpstr>
      <vt:lpstr>PowerPoint Presentation</vt:lpstr>
      <vt:lpstr>PowerPoint Presentation</vt:lpstr>
      <vt:lpstr>Prevalence, Comorbidity, and Course</vt:lpstr>
      <vt:lpstr>PowerPoint Presentation</vt:lpstr>
      <vt:lpstr>Etiology</vt:lpstr>
      <vt:lpstr>Characteristic Features of Down Syndrome</vt:lpstr>
      <vt:lpstr>Prader-Willi Syndrome</vt:lpstr>
      <vt:lpstr>Characteristic Features of Prader-Willi Syndrome</vt:lpstr>
      <vt:lpstr>Fragile X Syndrome</vt:lpstr>
      <vt:lpstr>Characteristic Features of Fragile X Syndrome</vt:lpstr>
      <vt:lpstr>William’s Syndrome</vt:lpstr>
      <vt:lpstr>PowerPoint Presentation</vt:lpstr>
      <vt:lpstr>Environmental Factors</vt:lpstr>
      <vt:lpstr>PowerPoint Presentation</vt:lpstr>
      <vt:lpstr>Assessment</vt:lpstr>
      <vt:lpstr>Common Intellectual Assessment Instruments</vt:lpstr>
      <vt:lpstr>Common Adaptive Behavior Instruments</vt:lpstr>
      <vt:lpstr>Interventions</vt:lpstr>
      <vt:lpstr>Educational Programs</vt:lpstr>
      <vt:lpstr>Prevention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RETARDATION AND PERVASIVE DEVELOPMENTAL DISORDERS</dc:title>
  <dc:creator>Adnan Adil</dc:creator>
  <cp:lastModifiedBy>Mohsin</cp:lastModifiedBy>
  <cp:revision>82</cp:revision>
  <dcterms:created xsi:type="dcterms:W3CDTF">2012-06-06T08:39:21Z</dcterms:created>
  <dcterms:modified xsi:type="dcterms:W3CDTF">2020-04-20T07:42:11Z</dcterms:modified>
</cp:coreProperties>
</file>