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69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80" r:id="rId24"/>
    <p:sldId id="281" r:id="rId25"/>
    <p:sldId id="284" r:id="rId26"/>
    <p:sldId id="290" r:id="rId27"/>
    <p:sldId id="282" r:id="rId28"/>
    <p:sldId id="286" r:id="rId29"/>
    <p:sldId id="287" r:id="rId30"/>
    <p:sldId id="28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BF88B-ED1D-41C2-BCC2-FEC4DFB6C842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AFD7F-187D-4544-B91B-922F71DD5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02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AFD7F-187D-4544-B91B-922F71DD5C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3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FACB5-DE15-4273-9F9C-75D438CF7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7459A0-0643-4DD0-A12A-461DFC154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EB463-8C09-428A-AE5D-C84996C93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E0AA-039E-41B4-A57C-E19BB7C3BB79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0354C-1AD5-4DB6-ADA6-AD9FFEF6A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992F8-2ECC-4EDB-BABA-E8F87B2C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1486-85E3-4314-93A1-685C959A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4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869BD-9246-4756-AACA-CA6D31EE3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823775-95E3-4D5C-93AC-59C5BCDA0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D5F0D-4BE5-4C7B-9F24-D05CEB47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E0AA-039E-41B4-A57C-E19BB7C3BB79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C4A5F-81EC-42DD-B0DB-73980064D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CF2A9-1989-4981-844A-F83D69E5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1486-85E3-4314-93A1-685C959A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9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388EC6-BDF7-46DC-804C-DD8A3705AC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C618EC-45BE-44D6-B2F1-F436F5324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CEA65-00B0-435F-8147-B3DBD8D2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E0AA-039E-41B4-A57C-E19BB7C3BB79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7A3A3-D000-486D-8243-2E58EC1B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CC7D-C06B-49C4-A36F-03B1CA058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1486-85E3-4314-93A1-685C959A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1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8F3E9-3812-4F3B-B335-D9E58EDB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A1CF8-6E0E-4BB9-A64B-EC7B9D325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523A1-9DFB-4CA8-8F3C-496C150B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E0AA-039E-41B4-A57C-E19BB7C3BB79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FF539-8649-42F4-988F-67D72AFDC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9B29E-2043-404B-8B5C-9F6B45F5C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1486-85E3-4314-93A1-685C959A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37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F57A8-08F2-4AAC-87E4-8A5B6600D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85FAF-4182-45B1-B0FB-51F3B0D54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66665-6727-41BE-AF78-F0D904661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E0AA-039E-41B4-A57C-E19BB7C3BB79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65DDE-BA10-4FA8-A1B2-F30B197EA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D21C8-8D4C-4027-B128-9E3B92193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1486-85E3-4314-93A1-685C959A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7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62A26-E76E-4FD1-9F82-7A856C1DC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6E7B6-6182-4B04-A269-ECF744C8F5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96CA3E-C51D-4955-9261-0F9BC75C3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289B2-FA1D-433B-A727-E2F78BF37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E0AA-039E-41B4-A57C-E19BB7C3BB79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AC805-FE6E-42B8-8DAD-75CE9905F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425DF-864A-433D-A079-EA72DE32B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1486-85E3-4314-93A1-685C959A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0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9F488-4D0C-4EDE-B787-1220959AE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EBFBE-C334-44C3-BE43-7EF6C3772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C1390-41D1-4F8A-9CCD-3AF52065C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EE303E-7BE2-40F4-BF16-EA8F561F39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F5A9B4-06AC-43A7-A503-E6BF95F8E9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264757-F4A7-4D55-9FD4-36BD3B6DF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E0AA-039E-41B4-A57C-E19BB7C3BB79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DDC28C-ABB8-43C2-955D-4911FC1D6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8B5743-0452-4A50-A0DE-6708DD08E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1486-85E3-4314-93A1-685C959A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4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3CE95-D42C-4460-A28A-2D2A9429C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7D5872-114E-454D-B16B-CD696A0E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E0AA-039E-41B4-A57C-E19BB7C3BB79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DACB28-CD3E-4E37-BEBC-AED74294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73A88-2B6B-44D2-AED9-77BFFB50E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1486-85E3-4314-93A1-685C959A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8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7DEFBD-5A00-4BEC-BB9D-58AC13AE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E0AA-039E-41B4-A57C-E19BB7C3BB79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805830-CDF8-4CFD-AC65-8CCDD17D4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09DA6-06C1-40F0-BB53-43EDEC1ED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1486-85E3-4314-93A1-685C959A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938D9-6EA4-4DDF-ADA5-722DDB852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EEFBF-EC6E-4900-B11D-D2586E1D3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2A07C-4045-462B-A6E5-D10A6AEE1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6FA24-5785-4F70-8283-E7A03A2D6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E0AA-039E-41B4-A57C-E19BB7C3BB79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39D9B-8B07-450D-BB35-E792C48E2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9DACE-07BA-46E4-BFE5-45EA69BDD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1486-85E3-4314-93A1-685C959A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FA27E-9D59-417C-8938-C3153FFFA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166D53-8071-4F9E-880D-BA14B944E4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BF655-7265-456D-BBE6-A1F2F9A3E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34568-1124-4572-B241-17DBF00BB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E0AA-039E-41B4-A57C-E19BB7C3BB79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69CD6-DBF2-44B8-A4F9-7F22D125A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600CE-A5AF-4ECA-9871-F3FA60E7A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1486-85E3-4314-93A1-685C959A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9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D3C2DB-B5FC-4EAF-B5EF-1077BC00C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91918-3FC4-47FD-A22F-B720B0428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AC88B-DAAF-45A0-8263-BBEC4ECE6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9E0AA-039E-41B4-A57C-E19BB7C3BB79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5C5C6-CDAE-4A22-896A-1EBDB510A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C8292-B456-4C43-94F8-C893856738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71486-85E3-4314-93A1-685C959A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9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85BA7-1047-440E-818C-559E52BCA5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Polymers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02D8D7-6862-45D3-B95C-E852C787EC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Pharmaceutical Biotechnology</a:t>
            </a:r>
          </a:p>
          <a:p>
            <a:r>
              <a:rPr lang="en-US" dirty="0"/>
              <a:t>BS Biotechnology (8</a:t>
            </a:r>
            <a:r>
              <a:rPr lang="en-US" baseline="30000" dirty="0"/>
              <a:t>th</a:t>
            </a:r>
            <a:r>
              <a:rPr lang="en-US" dirty="0"/>
              <a:t> Semester)</a:t>
            </a:r>
          </a:p>
          <a:p>
            <a:r>
              <a:rPr lang="en-US" dirty="0"/>
              <a:t>University of Sargodha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50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2EF69-4C67-4843-843C-0EF433D0D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Condensation Polymerization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ECF5B-DFD0-4281-8704-88719490A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80355" cy="4761988"/>
          </a:xfrm>
        </p:spPr>
        <p:txBody>
          <a:bodyPr>
            <a:normAutofit fontScale="92500"/>
          </a:bodyPr>
          <a:lstStyle/>
          <a:p>
            <a:r>
              <a:rPr lang="en-US" dirty="0"/>
              <a:t>Also known as Step Polymerization</a:t>
            </a:r>
          </a:p>
          <a:p>
            <a:r>
              <a:rPr lang="en-GB" dirty="0"/>
              <a:t>Two or more monomers carrying different </a:t>
            </a:r>
            <a:r>
              <a:rPr lang="en-GB" u="sng" dirty="0"/>
              <a:t>reactive functional groups </a:t>
            </a:r>
            <a:r>
              <a:rPr lang="en-GB" dirty="0"/>
              <a:t>interact with each other to form polymer</a:t>
            </a:r>
          </a:p>
          <a:p>
            <a:r>
              <a:rPr lang="en-GB" dirty="0"/>
              <a:t>Each monomer is bifunctional (in other words, it contains two reactive groups), the reaction product can grow by reacting with another monomer generating a macromonomer</a:t>
            </a:r>
          </a:p>
          <a:p>
            <a:r>
              <a:rPr lang="en-GB" dirty="0"/>
              <a:t>Nylon is prepared via condensation polymerization of a diamine and diacid chloride.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1BD997-CCE3-4013-8103-8B010438C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860" y="2204577"/>
            <a:ext cx="4762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41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234D-B683-4CCC-95E8-121BA722D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Homogenous Polymerization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3F9DF-531C-43A6-8B8E-F6F047A7C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80" y="1690688"/>
            <a:ext cx="10515600" cy="493896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Also known as bulk polymerization</a:t>
            </a:r>
          </a:p>
          <a:p>
            <a:r>
              <a:rPr lang="en-GB" dirty="0"/>
              <a:t>It occurs when no other materials except the monomer and initiator are used.</a:t>
            </a:r>
          </a:p>
          <a:p>
            <a:r>
              <a:rPr lang="en-GB" dirty="0"/>
              <a:t>If the monomer is water soluble, then the polymer will also be water soluble. Similarly if monomer is oil-soluble then the polymer will also be oil-soluble. </a:t>
            </a:r>
          </a:p>
          <a:p>
            <a:r>
              <a:rPr lang="en-GB" dirty="0"/>
              <a:t>Sometimes when an olefinic water-soluble monomer is polymerized in bulk, a water-swellable polymer is prepared due to the cross linking reaction. </a:t>
            </a:r>
          </a:p>
          <a:p>
            <a:r>
              <a:rPr lang="en-US" dirty="0"/>
              <a:t>During bulk polymerization heat is generated, due to this exothermic heat hydrogen molecule from the polymer backbone is removed which results in cross linking at defective sites and make a swellable polymer without the addition of cross linker. This type of polymer is called “popcorn” and this method is known as “popcorn polymerization”</a:t>
            </a:r>
          </a:p>
        </p:txBody>
      </p:sp>
    </p:spTree>
    <p:extLst>
      <p:ext uri="{BB962C8B-B14F-4D97-AF65-F5344CB8AC3E}">
        <p14:creationId xmlns:p14="http://schemas.microsoft.com/office/powerpoint/2010/main" val="3189236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8333D-3002-4054-B7E3-0A0CF821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Homogenous polymerization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54F6D-D396-4ACA-88E5-1E096C5D1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molecule is very heat sensitive then this can leads to popcorn polymer even without the use of initiator. </a:t>
            </a:r>
          </a:p>
          <a:p>
            <a:r>
              <a:rPr lang="en-US" dirty="0"/>
              <a:t>This can also leads to sudden polymerization and huge exothermic heat. </a:t>
            </a:r>
          </a:p>
          <a:p>
            <a:r>
              <a:rPr lang="en-US" dirty="0"/>
              <a:t>This problem is solved by conducting polymerization in solution either water based or oil based. </a:t>
            </a:r>
          </a:p>
          <a:p>
            <a:r>
              <a:rPr lang="en-US" dirty="0"/>
              <a:t>The solution molecules reduce the interaction between the monomers and slows down the polymerization reaction which results in less heat.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66C0E7-2190-4B57-8D97-000F6B2E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032" y="5391038"/>
            <a:ext cx="5191432" cy="146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29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44AD5-9958-4850-851C-93E1ECA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Dispersion Polymerization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20A78-CE93-43C5-9B1D-BAE6B4264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93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Also known as heterogenous polymerization</a:t>
            </a:r>
          </a:p>
          <a:p>
            <a:r>
              <a:rPr lang="en-US" dirty="0"/>
              <a:t>Dispersion polymerization occurs in suspensions, emulsions, inverse suspensions, and inverse emulsions</a:t>
            </a:r>
          </a:p>
          <a:p>
            <a:pPr marL="0" indent="0">
              <a:buNone/>
            </a:pPr>
            <a:br>
              <a:rPr lang="en-GB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92AC5B-4D2A-4019-9947-D9E9FA203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8" b="12614"/>
          <a:stretch/>
        </p:blipFill>
        <p:spPr>
          <a:xfrm>
            <a:off x="6567949" y="2823485"/>
            <a:ext cx="5507176" cy="26039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9B23DB-BE48-4964-BC1F-6A6F2CEC4069}"/>
              </a:ext>
            </a:extLst>
          </p:cNvPr>
          <p:cNvSpPr txBox="1"/>
          <p:nvPr/>
        </p:nvSpPr>
        <p:spPr>
          <a:xfrm>
            <a:off x="674738" y="2704845"/>
            <a:ext cx="64143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The monomer can be water-soluble or oil-soluble.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For dispersion polymerization, monomer is  dispersed in the continuous phase by using surfactant.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successful dispersion polymerization requires that the surfactant be soluble in the continuous phase</a:t>
            </a:r>
            <a:br>
              <a:rPr lang="en-GB" dirty="0"/>
            </a:br>
            <a:endParaRPr lang="en-GB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637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A708F1-C0B7-4AB8-85E5-9AB3325FE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6"/>
          <a:stretch/>
        </p:blipFill>
        <p:spPr>
          <a:xfrm>
            <a:off x="6007637" y="1642653"/>
            <a:ext cx="5156278" cy="4351338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40BA1C-1F7B-42FB-92E0-AC45C6D95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47" y="608985"/>
            <a:ext cx="4555409" cy="564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62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EF270-55C7-42D2-A770-12870680B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Copolymers and Polymer blends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CFF40-9B38-4388-8EE4-88EFC5E2E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49877" cy="4351338"/>
          </a:xfrm>
        </p:spPr>
        <p:txBody>
          <a:bodyPr/>
          <a:lstStyle/>
          <a:p>
            <a:r>
              <a:rPr lang="en-GB" dirty="0"/>
              <a:t>If one polymer system cannot address the needs of a particular application, its properties need to be modified.</a:t>
            </a:r>
          </a:p>
          <a:p>
            <a:r>
              <a:rPr lang="en-GB" i="1" dirty="0"/>
              <a:t>Copolymerization </a:t>
            </a:r>
            <a:r>
              <a:rPr lang="en-GB" dirty="0"/>
              <a:t>refers to a polymerization reaction in which more than one type of monomer is involved.</a:t>
            </a:r>
            <a:br>
              <a:rPr lang="en-GB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4E7B69-57D1-4755-A80D-CC9E8E191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077" y="1690688"/>
            <a:ext cx="6433683" cy="475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12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A643B-02D8-4649-A876-15DDB73E1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Interpenetrating polymer networks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0DEC9C-22C6-4CF9-BA36-DDE8A2B78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13" y="2930545"/>
            <a:ext cx="8096250" cy="14573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462496-4835-4F1E-B614-19AB82C2FDF5}"/>
              </a:ext>
            </a:extLst>
          </p:cNvPr>
          <p:cNvSpPr txBox="1"/>
          <p:nvPr/>
        </p:nvSpPr>
        <p:spPr>
          <a:xfrm>
            <a:off x="658761" y="1690688"/>
            <a:ext cx="109826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Interpenetrating polymer networks (IPNs) are also composed of two or more polymer systems but they are not a simple physical blend.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br>
              <a:rPr lang="en-GB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84C88B-641C-4029-B992-FFF3CF303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624" y="4527793"/>
            <a:ext cx="4271963" cy="219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47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B1C84-161E-46D8-A8E0-12130EB89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Polymers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7B4CC-36EB-48A4-9D31-C8BA8CC51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Properties of the polymers depend upon the topology of the polymers. </a:t>
            </a:r>
          </a:p>
          <a:p>
            <a:r>
              <a:rPr lang="en-US" dirty="0"/>
              <a:t>Polymer can be </a:t>
            </a:r>
          </a:p>
          <a:p>
            <a:pPr lvl="1"/>
            <a:r>
              <a:rPr lang="en-US" dirty="0"/>
              <a:t>Linear </a:t>
            </a:r>
          </a:p>
          <a:p>
            <a:pPr lvl="1"/>
            <a:r>
              <a:rPr lang="en-US" dirty="0"/>
              <a:t>Branched </a:t>
            </a:r>
          </a:p>
          <a:p>
            <a:pPr lvl="1"/>
            <a:r>
              <a:rPr lang="en-US" dirty="0"/>
              <a:t>Cross-linked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B31EE8-9C1F-439F-BD31-08EBC9BD6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622" y="2727260"/>
            <a:ext cx="5031185" cy="306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17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DFB16-04FF-447A-B8C9-3EDEF3FA3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Polymers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5C608-FC42-4B67-A48D-FD2C77F87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/>
              <a:t>Crystalline and Amorphous polymer</a:t>
            </a:r>
          </a:p>
          <a:p>
            <a:r>
              <a:rPr lang="en-US" dirty="0"/>
              <a:t>If the structure is linear, polymer chains can pack together in a regular arrays</a:t>
            </a:r>
          </a:p>
          <a:p>
            <a:r>
              <a:rPr lang="en-US" dirty="0"/>
              <a:t>It will have low melting temperature because of the linear chains.</a:t>
            </a:r>
          </a:p>
          <a:p>
            <a:r>
              <a:rPr lang="en-US" dirty="0"/>
              <a:t>With increased temperature, the crystal cells (Crystallites) start to melt and the whole polymer mass suddenly melts at a certain temperature.</a:t>
            </a:r>
          </a:p>
          <a:p>
            <a:r>
              <a:rPr lang="en-GB" dirty="0"/>
              <a:t>In many cases, the structure of a polymer is so irregular that crystal formation is thermodynamically infeasible</a:t>
            </a:r>
          </a:p>
          <a:p>
            <a:r>
              <a:rPr lang="en-GB" dirty="0"/>
              <a:t>Amorphous structure is formed due to either rapid cooling of a polymer melt in which crystallization is prevented</a:t>
            </a:r>
          </a:p>
          <a:p>
            <a:r>
              <a:rPr lang="en-US" dirty="0"/>
              <a:t>Crystallinity in a given polymer depends on its topology, polymer molecular weight, intermolecular forces, pendant groups (bulky versus small groups), rate of cooling.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571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FB0C1D-A609-4D98-A980-C10216474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836" y="2352034"/>
            <a:ext cx="3778839" cy="178118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B20D47-5669-499C-B0D7-24BDD8645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199" y="4505966"/>
            <a:ext cx="3853060" cy="21673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CA8888-ECC3-4A63-B0D0-7A43C9B6E365}"/>
              </a:ext>
            </a:extLst>
          </p:cNvPr>
          <p:cNvSpPr txBox="1"/>
          <p:nvPr/>
        </p:nvSpPr>
        <p:spPr>
          <a:xfrm>
            <a:off x="170741" y="474716"/>
            <a:ext cx="82358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Polymer </a:t>
            </a:r>
            <a:r>
              <a:rPr lang="en-GB" sz="2600" u="sng" dirty="0"/>
              <a:t>strength and stiffness </a:t>
            </a:r>
            <a:r>
              <a:rPr lang="en-GB" sz="2600" dirty="0"/>
              <a:t>increases with crystallinity as a result of increased intermolecular interactions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With an increase in crystallinity, the </a:t>
            </a:r>
            <a:r>
              <a:rPr lang="en-GB" sz="2600" u="sng" dirty="0"/>
              <a:t>optical properties </a:t>
            </a:r>
            <a:r>
              <a:rPr lang="en-GB" sz="2600" dirty="0"/>
              <a:t>of a polymer are changed from transparent (amorphous) to opaque (</a:t>
            </a:r>
            <a:r>
              <a:rPr lang="en-GB" sz="2600" dirty="0" err="1"/>
              <a:t>semicrystalline</a:t>
            </a:r>
            <a:r>
              <a:rPr lang="en-GB" sz="2600" dirty="0"/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From a pharmaceutical prospective, good barrier properties are needed when polymers are used as a packaging material or as a coating.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Crystallinity increases the </a:t>
            </a:r>
            <a:r>
              <a:rPr lang="en-GB" sz="2600" u="sng" dirty="0"/>
              <a:t>barrier properties </a:t>
            </a:r>
            <a:r>
              <a:rPr lang="en-GB" sz="2600" dirty="0"/>
              <a:t>of the polymer. Small molecules like drugs or solvents usually cannot penetrate or diffuse through crystalline domains.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u="sng" dirty="0"/>
              <a:t>Diffusion and solubility </a:t>
            </a:r>
            <a:r>
              <a:rPr lang="en-GB" sz="2600" dirty="0"/>
              <a:t>are two important terms that are related to the level of crystallinity in a polymer.</a:t>
            </a:r>
            <a:endParaRPr lang="en-US" sz="2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8C222B-B06B-4D1D-AA00-EF5955E14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615" y="184688"/>
            <a:ext cx="3666203" cy="10579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52649D-7D20-4200-A8BE-604C1801C9E8}"/>
              </a:ext>
            </a:extLst>
          </p:cNvPr>
          <p:cNvSpPr txBox="1"/>
          <p:nvPr/>
        </p:nvSpPr>
        <p:spPr>
          <a:xfrm>
            <a:off x="9468465" y="1366684"/>
            <a:ext cx="1789470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Semi-crystalline</a:t>
            </a:r>
          </a:p>
        </p:txBody>
      </p:sp>
    </p:spTree>
    <p:extLst>
      <p:ext uri="{BB962C8B-B14F-4D97-AF65-F5344CB8AC3E}">
        <p14:creationId xmlns:p14="http://schemas.microsoft.com/office/powerpoint/2010/main" val="2689021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3DA0A-FD6A-4BB7-9311-BB49863FA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CE5C3-C6B4-4F23-A6A9-58A383136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our daily life, we use lots of polymers like, Nylon, Teflon, Polyethylene, rubber. </a:t>
            </a:r>
          </a:p>
          <a:p>
            <a:r>
              <a:rPr lang="en-US" dirty="0"/>
              <a:t>Some are natural polymers while some are synthetic polymers. </a:t>
            </a:r>
          </a:p>
          <a:p>
            <a:r>
              <a:rPr lang="en-US" dirty="0"/>
              <a:t>Polymers make their way to medical and pharmaceutical industry in 20</a:t>
            </a:r>
            <a:r>
              <a:rPr lang="en-US" baseline="30000" dirty="0"/>
              <a:t>th</a:t>
            </a:r>
            <a:r>
              <a:rPr lang="en-US" dirty="0"/>
              <a:t> century. </a:t>
            </a:r>
          </a:p>
          <a:p>
            <a:r>
              <a:rPr lang="en-GB" dirty="0"/>
              <a:t>The key difference between early polymers and pharmaceutical polymers is biocompatibility.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27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B301-6EEC-4343-B9C5-F966DAC84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transitions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AC6D3-B848-453C-89D6-48E2B50E2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volume of a polymer can change with temperature as first- or second order thermal transition.</a:t>
            </a:r>
          </a:p>
          <a:p>
            <a:r>
              <a:rPr lang="en-GB" dirty="0"/>
              <a:t>When a crystal melts, the polymer volume increases significantly as the solid turns to a liquid. </a:t>
            </a:r>
          </a:p>
          <a:p>
            <a:r>
              <a:rPr lang="en-GB" dirty="0"/>
              <a:t>the volume of an amorphous polymer gradually changes over a wide temperature range or so-called glass transition temperature.</a:t>
            </a:r>
          </a:p>
          <a:p>
            <a:r>
              <a:rPr lang="en-GB" dirty="0"/>
              <a:t>T</a:t>
            </a:r>
            <a:r>
              <a:rPr lang="en-GB" baseline="-25000" dirty="0"/>
              <a:t>m</a:t>
            </a:r>
            <a:r>
              <a:rPr lang="en-GB" dirty="0">
                <a:sym typeface="Wingdings" panose="05000000000000000000" pitchFamily="2" charset="2"/>
              </a:rPr>
              <a:t> First order thermal transition</a:t>
            </a:r>
          </a:p>
          <a:p>
            <a:r>
              <a:rPr lang="en-GB" dirty="0" err="1">
                <a:sym typeface="Wingdings" panose="05000000000000000000" pitchFamily="2" charset="2"/>
              </a:rPr>
              <a:t>T</a:t>
            </a:r>
            <a:r>
              <a:rPr lang="en-GB" baseline="-25000" dirty="0" err="1">
                <a:sym typeface="Wingdings" panose="05000000000000000000" pitchFamily="2" charset="2"/>
              </a:rPr>
              <a:t>g</a:t>
            </a:r>
            <a:r>
              <a:rPr lang="en-GB" dirty="0">
                <a:sym typeface="Wingdings" panose="05000000000000000000" pitchFamily="2" charset="2"/>
              </a:rPr>
              <a:t> Second order thermal transition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 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38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C04D-EF63-4797-9990-2F53DC6F4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 Transition Temperature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B736D2-97EF-4D90-8039-C48FF7C7F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427" t="26736" r="22546" b="13837"/>
          <a:stretch/>
        </p:blipFill>
        <p:spPr>
          <a:xfrm>
            <a:off x="6715432" y="1925305"/>
            <a:ext cx="5476568" cy="38928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42BEDA-193A-4C7F-8FE1-C43012993B40}"/>
              </a:ext>
            </a:extLst>
          </p:cNvPr>
          <p:cNvSpPr txBox="1"/>
          <p:nvPr/>
        </p:nvSpPr>
        <p:spPr>
          <a:xfrm>
            <a:off x="114365" y="1630005"/>
            <a:ext cx="699435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Rigid glass state- soft flexible state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Temperature &gt; </a:t>
            </a:r>
            <a:r>
              <a:rPr lang="en-US" sz="2400" dirty="0" err="1"/>
              <a:t>Tg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GB" sz="2400" dirty="0"/>
              <a:t>polymers are rubbery and might flow</a:t>
            </a:r>
            <a:endParaRPr lang="en-US" sz="2400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Temperature &lt; </a:t>
            </a:r>
            <a:r>
              <a:rPr lang="en-US" sz="2400" dirty="0" err="1"/>
              <a:t>Tg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GB" sz="2400" dirty="0"/>
              <a:t>amorphous polymers are hard, stiff, and glassy although they may not necessarily be brittle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err="1"/>
              <a:t>Tg</a:t>
            </a:r>
            <a:r>
              <a:rPr lang="en-GB" sz="2400" dirty="0"/>
              <a:t> is an important factor for solid dosage forms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err="1"/>
              <a:t>Tg</a:t>
            </a:r>
            <a:r>
              <a:rPr lang="en-GB" sz="2400" dirty="0"/>
              <a:t> of a  polymer depend upon various factors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000" dirty="0"/>
              <a:t>Length of Polymer chain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000" dirty="0"/>
              <a:t>Side chain groups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000" dirty="0" err="1"/>
              <a:t>Plymer</a:t>
            </a:r>
            <a:r>
              <a:rPr lang="en-GB" sz="2000" dirty="0"/>
              <a:t> chain flexibility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000" dirty="0"/>
              <a:t>Polymer chain branching and cross linking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000" dirty="0"/>
              <a:t>Processing rate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422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EED0E-DF4E-493B-8F0A-E0E94B63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 transition vs. Melting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CC52FB-2DED-4A11-9CBC-BF175191CC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Glass Transition</a:t>
            </a:r>
          </a:p>
          <a:p>
            <a:r>
              <a:rPr lang="en-US" dirty="0"/>
              <a:t>Property of amorphous region</a:t>
            </a:r>
          </a:p>
          <a:p>
            <a:r>
              <a:rPr lang="en-US" dirty="0"/>
              <a:t>Below </a:t>
            </a:r>
            <a:r>
              <a:rPr lang="en-US" dirty="0" err="1"/>
              <a:t>T</a:t>
            </a:r>
            <a:r>
              <a:rPr lang="en-US" baseline="-25000" dirty="0" err="1"/>
              <a:t>g</a:t>
            </a:r>
            <a:r>
              <a:rPr lang="en-US" baseline="-25000" dirty="0"/>
              <a:t>: </a:t>
            </a:r>
            <a:r>
              <a:rPr lang="en-US" dirty="0"/>
              <a:t> Disordered amorphous solid with immobile molecules</a:t>
            </a:r>
          </a:p>
          <a:p>
            <a:r>
              <a:rPr lang="en-US" dirty="0"/>
              <a:t>Above </a:t>
            </a:r>
            <a:r>
              <a:rPr lang="en-US" dirty="0" err="1"/>
              <a:t>T</a:t>
            </a:r>
            <a:r>
              <a:rPr lang="en-US" baseline="-25000" dirty="0" err="1"/>
              <a:t>g</a:t>
            </a:r>
            <a:r>
              <a:rPr lang="en-US" dirty="0"/>
              <a:t>: Disordered amorphous solid with portions of molecules can wiggle around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EB84C3-F720-42D5-AD49-EBA73D6C5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Melting</a:t>
            </a:r>
          </a:p>
          <a:p>
            <a:r>
              <a:rPr lang="en-US" dirty="0"/>
              <a:t>Property of crystalline region</a:t>
            </a:r>
          </a:p>
          <a:p>
            <a:r>
              <a:rPr lang="en-US" dirty="0"/>
              <a:t>Below T</a:t>
            </a:r>
            <a:r>
              <a:rPr lang="en-US" baseline="-25000" dirty="0"/>
              <a:t>m</a:t>
            </a:r>
            <a:r>
              <a:rPr lang="en-US" dirty="0"/>
              <a:t>: ordered crystalline solid</a:t>
            </a:r>
          </a:p>
          <a:p>
            <a:r>
              <a:rPr lang="en-US" dirty="0"/>
              <a:t>Above T</a:t>
            </a:r>
            <a:r>
              <a:rPr lang="en-US" baseline="-25000" dirty="0"/>
              <a:t>m</a:t>
            </a:r>
            <a:r>
              <a:rPr lang="en-US" dirty="0"/>
              <a:t>: Disordered melt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6BE7EB-1EA1-4F4D-802C-F6EA8142F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078" y="4358209"/>
            <a:ext cx="6735057" cy="226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8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1832-7C3F-40D1-B226-C3CEA8C4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Molecular weight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CA5E8-0AA1-42E9-BE75-1BA679280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Average Molecular weight- Fundamental characteristic of a polymer sample. </a:t>
            </a:r>
          </a:p>
          <a:p>
            <a:r>
              <a:rPr lang="en-US" dirty="0"/>
              <a:t>Controls the function of biomedical polymers</a:t>
            </a:r>
          </a:p>
          <a:p>
            <a:r>
              <a:rPr lang="en-US" dirty="0"/>
              <a:t>Pure sample contain molecules of differing only in degree of polymerization</a:t>
            </a:r>
          </a:p>
          <a:p>
            <a:r>
              <a:rPr lang="en-GB" dirty="0"/>
              <a:t>There are different ways that molecular weights of a polymer can</a:t>
            </a:r>
            <a:br>
              <a:rPr lang="en-GB" dirty="0"/>
            </a:br>
            <a:r>
              <a:rPr lang="en-GB" dirty="0"/>
              <a:t>be expressed; </a:t>
            </a:r>
          </a:p>
          <a:p>
            <a:pPr lvl="1"/>
            <a:r>
              <a:rPr lang="en-GB" dirty="0"/>
              <a:t>by the number of the chains</a:t>
            </a:r>
          </a:p>
          <a:p>
            <a:pPr lvl="1"/>
            <a:r>
              <a:rPr lang="en-GB" dirty="0"/>
              <a:t>by the weight of the chains (the chain size)</a:t>
            </a:r>
          </a:p>
          <a:p>
            <a:pPr lvl="1"/>
            <a:r>
              <a:rPr lang="en-GB" dirty="0"/>
              <a:t>or by viscosity</a:t>
            </a:r>
          </a:p>
          <a:p>
            <a:r>
              <a:rPr lang="en-GB" dirty="0"/>
              <a:t>However, the two most common ways are number (</a:t>
            </a:r>
            <a:r>
              <a:rPr lang="en-GB" i="1" dirty="0"/>
              <a:t>M</a:t>
            </a:r>
            <a:r>
              <a:rPr lang="en-GB" dirty="0"/>
              <a:t>n) and weight (</a:t>
            </a:r>
            <a:r>
              <a:rPr lang="en-GB" i="1" dirty="0"/>
              <a:t>M</a:t>
            </a:r>
            <a:r>
              <a:rPr lang="en-GB" dirty="0"/>
              <a:t>w)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554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05385-0F23-4F54-A7D8-C0D48A6BD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Polymers in Pharmaceutical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63793-DBE6-448C-8866-B9667E5BAC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u="sng" dirty="0"/>
              <a:t>Applications</a:t>
            </a:r>
          </a:p>
          <a:p>
            <a:pPr lvl="1"/>
            <a:r>
              <a:rPr lang="en-GB" dirty="0"/>
              <a:t>tablet binders to bind the excipients of the tablet</a:t>
            </a:r>
          </a:p>
          <a:p>
            <a:pPr lvl="1"/>
            <a:r>
              <a:rPr lang="en-GB" dirty="0"/>
              <a:t>drug protection</a:t>
            </a:r>
          </a:p>
          <a:p>
            <a:pPr lvl="1"/>
            <a:r>
              <a:rPr lang="en-GB" dirty="0"/>
              <a:t>taste masking</a:t>
            </a:r>
          </a:p>
          <a:p>
            <a:pPr lvl="1"/>
            <a:r>
              <a:rPr lang="en-GB" dirty="0"/>
              <a:t>controlled release of a given drug</a:t>
            </a:r>
          </a:p>
          <a:p>
            <a:pPr lvl="1"/>
            <a:r>
              <a:rPr lang="en-GB" dirty="0"/>
              <a:t>targeted delivery</a:t>
            </a:r>
          </a:p>
          <a:p>
            <a:pPr lvl="1"/>
            <a:r>
              <a:rPr lang="en-GB" dirty="0"/>
              <a:t>increase drug bioavailability and many more</a:t>
            </a:r>
            <a:br>
              <a:rPr lang="en-GB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F3F7D7-41F7-4679-AC86-AA4892ADF9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Desirable polymer properties </a:t>
            </a:r>
          </a:p>
          <a:p>
            <a:pPr lvl="1"/>
            <a:r>
              <a:rPr lang="en-US" dirty="0"/>
              <a:t>film forming (coating)</a:t>
            </a:r>
          </a:p>
          <a:p>
            <a:pPr lvl="1"/>
            <a:r>
              <a:rPr lang="en-US" dirty="0"/>
              <a:t>Thickening (rheology modifier),</a:t>
            </a:r>
          </a:p>
          <a:p>
            <a:pPr lvl="1"/>
            <a:r>
              <a:rPr lang="en-US" dirty="0"/>
              <a:t>Gelling (controlled release)</a:t>
            </a:r>
          </a:p>
          <a:p>
            <a:pPr lvl="1"/>
            <a:r>
              <a:rPr lang="en-US" dirty="0"/>
              <a:t>Adhesion (binding)</a:t>
            </a:r>
          </a:p>
          <a:p>
            <a:pPr lvl="1"/>
            <a:r>
              <a:rPr lang="en-US" dirty="0"/>
              <a:t>pH-dependent solubility (controlled release)</a:t>
            </a:r>
          </a:p>
          <a:p>
            <a:pPr lvl="1"/>
            <a:r>
              <a:rPr lang="en-US" dirty="0"/>
              <a:t>solubility in organic solvents (taste masking)</a:t>
            </a:r>
          </a:p>
          <a:p>
            <a:pPr lvl="1"/>
            <a:r>
              <a:rPr lang="en-US" dirty="0"/>
              <a:t>barrier properties (protection and packaging).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44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F5A55-B870-4A7F-A8D1-A5FED45E4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Polymers and drug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933D2-B75B-46B8-A12A-32E2D9474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Pharmaceutical polymers are widely used in controlled release (e.g., extended, pulsatile, and targeted), enhanced stability, and improved bioavailability of drugs.</a:t>
            </a:r>
          </a:p>
          <a:p>
            <a:r>
              <a:rPr lang="en-GB" dirty="0"/>
              <a:t>Delivery devices are systems in which a drug is dispersed within a polymer matrix and released by diffusion.</a:t>
            </a:r>
          </a:p>
          <a:p>
            <a:r>
              <a:rPr lang="en-GB" dirty="0"/>
              <a:t>The rate of the drug release from a matrix product depends on the initial drug concentration and relaxation of the polymer chains, which overall displays a sustained release characteristic.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135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184AB-4FAC-4C1B-94F6-4AAC5BBE0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Polymers and drug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14D69-D7B7-485B-B83B-99C85A449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Immediate release dosage forms</a:t>
            </a:r>
          </a:p>
          <a:p>
            <a:r>
              <a:rPr lang="en-US" dirty="0"/>
              <a:t>Modified release dosage forms</a:t>
            </a:r>
          </a:p>
          <a:p>
            <a:r>
              <a:rPr lang="en-US" dirty="0"/>
              <a:t>Extended release dosage forms</a:t>
            </a:r>
          </a:p>
          <a:p>
            <a:r>
              <a:rPr lang="en-US" dirty="0" err="1"/>
              <a:t>Gastroretentive</a:t>
            </a:r>
            <a:r>
              <a:rPr lang="en-US" dirty="0"/>
              <a:t> dosage forms</a:t>
            </a:r>
          </a:p>
        </p:txBody>
      </p:sp>
    </p:spTree>
    <p:extLst>
      <p:ext uri="{BB962C8B-B14F-4D97-AF65-F5344CB8AC3E}">
        <p14:creationId xmlns:p14="http://schemas.microsoft.com/office/powerpoint/2010/main" val="3426442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58FEAA-93F5-42BC-AC51-6D69E06DB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 mechanism of drug release from </a:t>
            </a:r>
            <a:br>
              <a:rPr lang="en-GB" dirty="0"/>
            </a:br>
            <a:r>
              <a:rPr lang="en-GB" dirty="0"/>
              <a:t>polymer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B89997-93F7-4B66-80F5-319DE3571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u="sng" dirty="0"/>
              <a:t>Diffusion</a:t>
            </a:r>
          </a:p>
          <a:p>
            <a:pPr marL="0" indent="0">
              <a:buNone/>
            </a:pPr>
            <a:r>
              <a:rPr lang="en-GB" dirty="0"/>
              <a:t>Diffusion occurs when a drug or other active agent passes  through </a:t>
            </a:r>
          </a:p>
          <a:p>
            <a:pPr marL="0" indent="0">
              <a:buNone/>
            </a:pPr>
            <a:r>
              <a:rPr lang="en-GB" dirty="0"/>
              <a:t>the polymer that forms the controlled‐release  device.</a:t>
            </a:r>
            <a:endParaRPr lang="en-US" dirty="0"/>
          </a:p>
          <a:p>
            <a:r>
              <a:rPr lang="en-US" b="1" u="sng" dirty="0"/>
              <a:t>Degradation</a:t>
            </a:r>
          </a:p>
          <a:p>
            <a:pPr marL="0" indent="0" algn="just">
              <a:buNone/>
            </a:pPr>
            <a:r>
              <a:rPr lang="en-GB" sz="2700" dirty="0"/>
              <a:t>Biodegradable polymer degrades within the body as a  result  of  natural         biological  processes,  eliminating  the  need to remove a drug delivery   system after release of  the  active  agent  has  been  completed</a:t>
            </a:r>
          </a:p>
          <a:p>
            <a:pPr algn="just"/>
            <a:r>
              <a:rPr lang="en-US" b="1" u="sng" dirty="0"/>
              <a:t>Swelling</a:t>
            </a:r>
          </a:p>
          <a:p>
            <a:pPr marL="0" indent="0">
              <a:buNone/>
            </a:pPr>
            <a:r>
              <a:rPr lang="en-GB" dirty="0"/>
              <a:t>They are initially dry and when placed in the body will  absorb water  or  other body fluids and swell.</a:t>
            </a:r>
          </a:p>
          <a:p>
            <a:pPr marL="0" indent="0">
              <a:buNone/>
            </a:pPr>
            <a:r>
              <a:rPr lang="en-GB" dirty="0"/>
              <a:t>enabling  the drug to diffuse through the swollen network into the  external environment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194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741D8-E569-42F6-A013-C9B2F00A5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88" y="69491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Synthetic polymers</a:t>
            </a:r>
          </a:p>
          <a:p>
            <a:r>
              <a:rPr lang="en-GB" dirty="0"/>
              <a:t>Synthetic polymers based on acrylic or methacrylic acids have found extensive applications in the drug delivery area to protect the drug or to release the drug in a controlled manner. </a:t>
            </a:r>
          </a:p>
          <a:p>
            <a:r>
              <a:rPr lang="en-GB" dirty="0"/>
              <a:t>These are classified as cationic, anionic, and neutral (</a:t>
            </a:r>
            <a:r>
              <a:rPr lang="en-GB" dirty="0" err="1"/>
              <a:t>nonionic</a:t>
            </a:r>
            <a:r>
              <a:rPr lang="en-GB" dirty="0"/>
              <a:t>) polymers. </a:t>
            </a:r>
          </a:p>
          <a:p>
            <a:r>
              <a:rPr lang="en-GB" dirty="0"/>
              <a:t>Despite the different solubility and </a:t>
            </a:r>
            <a:r>
              <a:rPr lang="en-GB" dirty="0" err="1"/>
              <a:t>swellability</a:t>
            </a:r>
            <a:r>
              <a:rPr lang="en-GB" dirty="0"/>
              <a:t> across the GI tract, the drug release from these matrices occurs through a diffusion process.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451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71865-546C-4B96-9295-C7E6C6048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81" y="724413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Biodegradable polymers</a:t>
            </a:r>
          </a:p>
          <a:p>
            <a:r>
              <a:rPr lang="en-GB" dirty="0"/>
              <a:t>the drug can be released from a dosage form as a result of polymer erosion.</a:t>
            </a:r>
          </a:p>
          <a:p>
            <a:r>
              <a:rPr lang="en-GB" dirty="0"/>
              <a:t>When a polymer starts to erode from its surface, the drug imbedded within the polymer matrix will be released at a rate depending on the erosion rate of the polymer.</a:t>
            </a:r>
          </a:p>
          <a:p>
            <a:r>
              <a:rPr lang="en-GB" dirty="0"/>
              <a:t>If erosion happens in bulk, a much faster release is expected as an enormous number of hydrolysable sites are simultaneously cleaved up in water.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498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708CE-361F-4761-AABD-7BD2F6C2B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796"/>
            <a:ext cx="10515600" cy="1325563"/>
          </a:xfrm>
        </p:spPr>
        <p:txBody>
          <a:bodyPr/>
          <a:lstStyle/>
          <a:p>
            <a:r>
              <a:rPr lang="en-US" dirty="0"/>
              <a:t>Polymers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6D99D1-0EA5-4373-9F99-4209179B1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508" y="2041935"/>
            <a:ext cx="6017344" cy="35720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8560-2055-4148-AE3D-0F9C10A48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084" y="1766632"/>
            <a:ext cx="5837903" cy="4351338"/>
          </a:xfrm>
        </p:spPr>
        <p:txBody>
          <a:bodyPr>
            <a:normAutofit/>
          </a:bodyPr>
          <a:lstStyle/>
          <a:p>
            <a:pPr algn="just"/>
            <a:r>
              <a:rPr lang="en-GB" dirty="0"/>
              <a:t>The word “polymer” means “many parts.” </a:t>
            </a:r>
          </a:p>
          <a:p>
            <a:pPr algn="just"/>
            <a:r>
              <a:rPr lang="en-GB" dirty="0"/>
              <a:t>A polymer is a large molecule made up of many small repeating units.</a:t>
            </a:r>
          </a:p>
          <a:p>
            <a:pPr algn="just"/>
            <a:r>
              <a:rPr lang="en-US" dirty="0"/>
              <a:t>Initially, polymers were referred as macromolecules. But later they were called as Polymers because of slight difference in the meanings of both terms (macromolecules and polymers).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362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76DBE-1323-4050-8354-7DDF17F7A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13" y="6064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Swellable polymers</a:t>
            </a:r>
          </a:p>
          <a:p>
            <a:r>
              <a:rPr lang="en-GB" dirty="0"/>
              <a:t>a drug may be released as a result of matrix swelling</a:t>
            </a:r>
          </a:p>
          <a:p>
            <a:r>
              <a:rPr lang="en-GB" dirty="0"/>
              <a:t>A polymer in its swollen form is mechanically weak and can be eroded at different rates depending on the swelling feature of the matrix</a:t>
            </a:r>
          </a:p>
          <a:p>
            <a:r>
              <a:rPr lang="en-GB" dirty="0"/>
              <a:t>A fast swelling hydrogel may undergo faster erosion and provide faster drug release compared with a slow swelling hydrogel.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15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F41E-1F51-4886-8397-C3B456089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786B0-5D9D-4DFD-9DF6-D9CB48865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From a thermodynamic perspective, polymers cannot exist in the gaseous state because of their high molecular weight. They exist only as liquids or high solid materials.</a:t>
            </a:r>
          </a:p>
          <a:p>
            <a:r>
              <a:rPr lang="en-GB" dirty="0"/>
              <a:t>Molecular weight of polymers can be adjusted according to their applications</a:t>
            </a:r>
          </a:p>
          <a:p>
            <a:r>
              <a:rPr lang="en-GB" dirty="0"/>
              <a:t>E.g. silicone polymers are supplied as vacuum grease (low molecular weight) and as durable implants (very high molecular weight)</a:t>
            </a: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399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8442C-47F2-4749-912C-070772FA4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DA0CB-21E3-41EC-A78B-3D02A4782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physio-chemical properties of polymers can be tailor-made by changing their molecular weight, structure or blending them with other polymers. </a:t>
            </a:r>
          </a:p>
          <a:p>
            <a:r>
              <a:rPr lang="en-GB" dirty="0"/>
              <a:t>Blending is a process intended to achieve superior properties that are unattainable from a single polymer. </a:t>
            </a:r>
          </a:p>
          <a:p>
            <a:pPr marL="0" indent="0">
              <a:buNone/>
            </a:pPr>
            <a:r>
              <a:rPr lang="en-GB" b="1" dirty="0"/>
              <a:t>In pharmaceutical industry </a:t>
            </a:r>
          </a:p>
          <a:p>
            <a:r>
              <a:rPr lang="en-GB" dirty="0"/>
              <a:t>the polymers are used to develop devices for controlling drug delivery or for replacing failing natural organs. </a:t>
            </a:r>
          </a:p>
          <a:p>
            <a:r>
              <a:rPr lang="en-GB" dirty="0"/>
              <a:t>In oral delivery, polymers are used as coatings, binders, taste maskers, protective agents, drug carriers, and release controlling agents.</a:t>
            </a:r>
          </a:p>
          <a:p>
            <a:r>
              <a:rPr lang="en-GB" dirty="0"/>
              <a:t>Transdermal patches use polymers as backings, adhesives, or drug carriers in matrix or membrane products.</a:t>
            </a:r>
          </a:p>
          <a:p>
            <a:r>
              <a:rPr lang="en-GB" dirty="0"/>
              <a:t>In many drug products you</a:t>
            </a:r>
            <a:br>
              <a:rPr lang="en-GB" dirty="0"/>
            </a:br>
            <a:r>
              <a:rPr lang="en-GB" dirty="0"/>
              <a:t>may find at least one polymer that enhances product performance.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9692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676DD-27D8-47E7-AF56-815AE177D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Polymer 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89D62-13CA-4059-B2B5-E1EA4155B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choice of polymer synthesis methods depends upon the structural perspectives of the monomer that will form the polymer. </a:t>
            </a:r>
          </a:p>
          <a:p>
            <a:r>
              <a:rPr lang="en-US" dirty="0"/>
              <a:t>Monomers can be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Olefinic (containing double bond)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Functional (containing functional group like hydroxyl, carboxyl or amines)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C964E6-3BCC-4DE7-AE1D-0C22A9EFF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327" y="4232377"/>
            <a:ext cx="1445092" cy="20795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B8AA54-4E3D-4950-A83F-953931E75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656" y="4776838"/>
            <a:ext cx="29622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84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A1F8F-439C-44AA-994F-55757E38F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polymer 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F6122-8EEC-46D1-B1EC-436EEF6B4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Addition Polymerization</a:t>
            </a:r>
          </a:p>
          <a:p>
            <a:r>
              <a:rPr lang="en-US" dirty="0">
                <a:solidFill>
                  <a:srgbClr val="FF0000"/>
                </a:solidFill>
              </a:rPr>
              <a:t>Condensation Polymerization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Homogenous polymerization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Dispersion polymerization</a:t>
            </a:r>
          </a:p>
          <a:p>
            <a:r>
              <a:rPr lang="en-US" dirty="0"/>
              <a:t>Copolymers or Polymer blends</a:t>
            </a:r>
          </a:p>
          <a:p>
            <a:r>
              <a:rPr lang="en-US" dirty="0"/>
              <a:t>Interpenetrating Polymer Networks (IPNs)</a:t>
            </a:r>
          </a:p>
        </p:txBody>
      </p:sp>
    </p:spTree>
    <p:extLst>
      <p:ext uri="{BB962C8B-B14F-4D97-AF65-F5344CB8AC3E}">
        <p14:creationId xmlns:p14="http://schemas.microsoft.com/office/powerpoint/2010/main" val="3848193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B586C-24C7-48E2-A526-9EA94DE3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 Polymerization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E14FF-C594-417D-B838-0DC1EE26A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0510" cy="4351338"/>
          </a:xfrm>
        </p:spPr>
        <p:txBody>
          <a:bodyPr/>
          <a:lstStyle/>
          <a:p>
            <a:r>
              <a:rPr lang="en-US" dirty="0"/>
              <a:t>This is also known as free-radical polymerization or chain polymerization</a:t>
            </a:r>
          </a:p>
          <a:p>
            <a:endParaRPr lang="en-US" dirty="0"/>
          </a:p>
          <a:p>
            <a:r>
              <a:rPr lang="en-US" dirty="0"/>
              <a:t>Steps of addition polymerization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Initiation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Propagation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Termination</a:t>
            </a:r>
          </a:p>
          <a:p>
            <a:pPr marL="342900" lvl="1" indent="-342900"/>
            <a:r>
              <a:rPr lang="en-US" dirty="0"/>
              <a:t>A radical generating ingredient can trigger the polymerization of monomers which have double bond. </a:t>
            </a:r>
          </a:p>
        </p:txBody>
      </p:sp>
    </p:spTree>
    <p:extLst>
      <p:ext uri="{BB962C8B-B14F-4D97-AF65-F5344CB8AC3E}">
        <p14:creationId xmlns:p14="http://schemas.microsoft.com/office/powerpoint/2010/main" val="103066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93C06A-B40E-4858-87A1-2A0C2138D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041" y="1437532"/>
            <a:ext cx="6442897" cy="52848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E85CF8-D6AF-4BE7-AED4-875626629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796"/>
            <a:ext cx="10515600" cy="1325563"/>
          </a:xfrm>
        </p:spPr>
        <p:txBody>
          <a:bodyPr/>
          <a:lstStyle/>
          <a:p>
            <a:r>
              <a:rPr lang="en-US" dirty="0"/>
              <a:t>Addition Polymerization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9BF4C-FFE8-46B5-A665-0E5986A77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36458" cy="489674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u="sng" dirty="0"/>
              <a:t>Initiation</a:t>
            </a:r>
          </a:p>
          <a:p>
            <a:r>
              <a:rPr lang="en-GB" dirty="0"/>
              <a:t>the radical is transferred to the monomer and a monomer radical is produced.</a:t>
            </a:r>
          </a:p>
          <a:p>
            <a:pPr marL="0" indent="0">
              <a:buNone/>
            </a:pPr>
            <a:r>
              <a:rPr lang="en-US" b="1" u="sng" dirty="0"/>
              <a:t>Propagation</a:t>
            </a:r>
          </a:p>
          <a:p>
            <a:r>
              <a:rPr lang="en-GB" dirty="0"/>
              <a:t>The monomer radical is also able to attack another monomer and then another monomer, and so on and so forth.</a:t>
            </a:r>
          </a:p>
          <a:p>
            <a:pPr marL="0" indent="0">
              <a:buNone/>
            </a:pPr>
            <a:r>
              <a:rPr lang="en-GB" b="1" u="sng" dirty="0"/>
              <a:t>Termination</a:t>
            </a:r>
          </a:p>
          <a:p>
            <a:r>
              <a:rPr lang="en-GB" dirty="0"/>
              <a:t>Macroradicals can undergo another reaction with another macroradical or with another compound (</a:t>
            </a:r>
            <a:r>
              <a:rPr lang="en-GB" dirty="0" err="1"/>
              <a:t>e.g</a:t>
            </a:r>
            <a:r>
              <a:rPr lang="en-GB" dirty="0"/>
              <a:t> an impurity in reaction) which will terminate the macroradical.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984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3459</TotalTime>
  <Words>1895</Words>
  <Application>Microsoft Office PowerPoint</Application>
  <PresentationFormat>Widescreen</PresentationFormat>
  <Paragraphs>185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Polymers</vt:lpstr>
      <vt:lpstr>Polymers</vt:lpstr>
      <vt:lpstr>Polymers</vt:lpstr>
      <vt:lpstr>Polymers</vt:lpstr>
      <vt:lpstr>Polymers</vt:lpstr>
      <vt:lpstr>Polymer synthesis</vt:lpstr>
      <vt:lpstr>Methods of polymer synthesis</vt:lpstr>
      <vt:lpstr>Addition Polymerization</vt:lpstr>
      <vt:lpstr>Addition Polymerization</vt:lpstr>
      <vt:lpstr>Condensation Polymerization</vt:lpstr>
      <vt:lpstr>Homogenous Polymerization</vt:lpstr>
      <vt:lpstr>Homogenous polymerization</vt:lpstr>
      <vt:lpstr>Dispersion Polymerization</vt:lpstr>
      <vt:lpstr>PowerPoint Presentation</vt:lpstr>
      <vt:lpstr>Copolymers and Polymer blends</vt:lpstr>
      <vt:lpstr>Interpenetrating polymer networks</vt:lpstr>
      <vt:lpstr>Properties of Polymers</vt:lpstr>
      <vt:lpstr>Properties of Polymers</vt:lpstr>
      <vt:lpstr>PowerPoint Presentation</vt:lpstr>
      <vt:lpstr>Thermal transitions</vt:lpstr>
      <vt:lpstr>Glass Transition Temperature</vt:lpstr>
      <vt:lpstr>Glass transition vs. Melting</vt:lpstr>
      <vt:lpstr>Molecular weight</vt:lpstr>
      <vt:lpstr>Application of Polymers in Pharmaceutical</vt:lpstr>
      <vt:lpstr>Polymers and drug delivery</vt:lpstr>
      <vt:lpstr>Polymers and drug delivery</vt:lpstr>
      <vt:lpstr>General mechanism of drug release from  polymer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Polymers</dc:title>
  <dc:creator>ALLAH HO</dc:creator>
  <cp:lastModifiedBy>ALLAH HO</cp:lastModifiedBy>
  <cp:revision>65</cp:revision>
  <dcterms:created xsi:type="dcterms:W3CDTF">2020-04-28T14:46:33Z</dcterms:created>
  <dcterms:modified xsi:type="dcterms:W3CDTF">2020-05-07T03:49:56Z</dcterms:modified>
</cp:coreProperties>
</file>