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8" r:id="rId2"/>
    <p:sldId id="314" r:id="rId3"/>
    <p:sldId id="259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8" r:id="rId15"/>
    <p:sldId id="469" r:id="rId16"/>
    <p:sldId id="454" r:id="rId17"/>
    <p:sldId id="407" r:id="rId18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09FF"/>
    <a:srgbClr val="99FF66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4" autoAdjust="0"/>
    <p:restoredTop sz="91606" autoAdjust="0"/>
  </p:normalViewPr>
  <p:slideViewPr>
    <p:cSldViewPr snapToGrid="0">
      <p:cViewPr varScale="1">
        <p:scale>
          <a:sx n="70" d="100"/>
          <a:sy n="70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sng" dirty="0" smtClean="0">
              <a:solidFill>
                <a:srgbClr val="0000FF"/>
              </a:solidFill>
            </a:rPr>
            <a:t>!</a:t>
          </a:r>
          <a:endParaRPr lang="en-US" sz="2800" u="sng" dirty="0">
            <a:solidFill>
              <a:srgbClr val="0000FF"/>
            </a:solidFill>
          </a:endParaRPr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Y="-420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0"/>
          <a:ext cx="3570617" cy="57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sng" kern="1200" dirty="0" smtClean="0">
              <a:solidFill>
                <a:srgbClr val="0000FF"/>
              </a:solidFill>
            </a:rPr>
            <a:t>!</a:t>
          </a:r>
          <a:endParaRPr lang="en-US" sz="2800" u="sng" kern="1200" dirty="0">
            <a:solidFill>
              <a:srgbClr val="0000FF"/>
            </a:solidFill>
          </a:endParaRPr>
        </a:p>
      </dsp:txBody>
      <dsp:txXfrm>
        <a:off x="27861" y="27861"/>
        <a:ext cx="3514895" cy="515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30587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14400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Recently</a:t>
            </a:r>
            <a:r>
              <a:rPr lang="en-US" smtClean="0"/>
              <a:t>, manufacturing companies have begun to use touch screens throughout the manufacturing shop floor as a means to capture data pertaining to such things as work orders, machine setup, material requisitions, employee attendance, and scheduling.  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Pen</a:t>
            </a:r>
            <a:r>
              <a:rPr lang="en-US" smtClean="0"/>
              <a:t>-based computing is popular for applications that require handwriting recognition. You may have experienced this technology for capturing data when you were asked to sign for a special delivery package.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867400" y="3446463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441-442</a:t>
            </a:r>
          </a:p>
        </p:txBody>
      </p:sp>
    </p:spTree>
    <p:extLst>
      <p:ext uri="{BB962C8B-B14F-4D97-AF65-F5344CB8AC3E}">
        <p14:creationId xmlns:p14="http://schemas.microsoft.com/office/powerpoint/2010/main" val="248199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30587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14400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Smart </a:t>
            </a:r>
            <a:r>
              <a:rPr lang="en-US" smtClean="0"/>
              <a:t>card applications are particularly promising in the area of health records where a persons blood type, vaccinations, and other past medical history can be made readily available. Other uses may include such applications as passport, financial information for point-of-sale transactions, pay-television, to name a few.  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867400" y="3446463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/>
              <a:t>441</a:t>
            </a:r>
          </a:p>
        </p:txBody>
      </p:sp>
    </p:spTree>
    <p:extLst>
      <p:ext uri="{BB962C8B-B14F-4D97-AF65-F5344CB8AC3E}">
        <p14:creationId xmlns:p14="http://schemas.microsoft.com/office/powerpoint/2010/main" val="415468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87" y="938098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7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18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F70A749C-E149-4757-8FE4-336D57044410}" type="datetime1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10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9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67425" y="1978928"/>
            <a:ext cx="10136707" cy="684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C176726E-9AA3-4CEA-9224-0080A4A969B5}" type="datetime1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1132" y="1164700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E0F8CBD9-A0A5-46CD-9231-B42E3804E009}" type="datetime1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85" y="681689"/>
            <a:ext cx="9603275" cy="6829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273" y="1769154"/>
            <a:ext cx="9603275" cy="345061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D03B682-69EC-43A9-AF91-E5A1816FFFC1}" type="datetime1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85156" y="117972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5F61814E-AEAF-452C-AB0A-6D930BE1CBCC}" type="datetime1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3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80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B17F9466-5FB8-4851-82CB-B6178F9CEE8F}" type="datetime1">
              <a:rPr lang="en-US" smtClean="0"/>
              <a:t>03-Nov-20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80061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3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3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6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2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A971549C-BA5D-44B6-BB42-6A74880553BF}" type="datetime1">
              <a:rPr lang="en-US" smtClean="0"/>
              <a:t>03-Nov-20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26100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7AD277F1-21B5-45C6-AC27-EA83AAADCF6C}" type="datetime1">
              <a:rPr lang="en-US" smtClean="0"/>
              <a:t>03-Nov-20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8061" y="1137404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63BA4B94-440D-41FB-9265-8C6F120EB329}" type="datetime1">
              <a:rPr lang="en-US" smtClean="0"/>
              <a:t>03-Nov-20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77DE313-902C-474A-94D4-D877E83A309C}" type="datetime1">
              <a:rPr lang="en-US" smtClean="0"/>
              <a:t>03-Nov-20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5" y="5469859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4B4887-91F9-42F1-850D-38E0BF80A341}" type="datetime1">
              <a:rPr lang="en-US" smtClean="0"/>
              <a:t>03-Nov-20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19477"/>
            <a:ext cx="12192000" cy="418761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1" y="695338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1" y="2015735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1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99" y="9398"/>
            <a:ext cx="1540476" cy="1478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91" y="6183274"/>
            <a:ext cx="1001679" cy="62708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549698" y="6348333"/>
            <a:ext cx="9196063" cy="525988"/>
            <a:chOff x="1858791" y="6464243"/>
            <a:chExt cx="9196063" cy="52598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" b="-1538"/>
            <a:stretch/>
          </p:blipFill>
          <p:spPr bwMode="black">
            <a:xfrm>
              <a:off x="1858791" y="6464243"/>
              <a:ext cx="8968614" cy="4892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reflection blurRad="12700" stA="38000" endPos="28000" dist="5000" dir="5400000" sy="-100000" algn="bl" rotWithShape="0"/>
              <a:softEdge rad="63500"/>
            </a:effec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1858791" y="6467011"/>
              <a:ext cx="919606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0" cap="none" spc="0" dirty="0" smtClean="0">
                  <a:ln w="0"/>
                  <a:solidFill>
                    <a:srgbClr val="0909FF"/>
                  </a:solidFill>
                  <a:effectLst/>
                </a:rPr>
                <a:t>Computer</a:t>
              </a:r>
              <a:r>
                <a:rPr lang="en-US" sz="2800" b="0" cap="none" spc="0" baseline="0" dirty="0" smtClean="0">
                  <a:ln w="0"/>
                  <a:solidFill>
                    <a:srgbClr val="0909FF"/>
                  </a:solidFill>
                  <a:effectLst/>
                </a:rPr>
                <a:t> &amp; its Applications in Pharmacy with Munim Akhtar</a:t>
              </a:r>
              <a:endParaRPr lang="en-US" sz="2800" b="0" cap="none" spc="0" dirty="0">
                <a:ln w="0"/>
                <a:solidFill>
                  <a:srgbClr val="0909FF"/>
                </a:solidFill>
                <a:effectLst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b="28508"/>
          <a:stretch/>
        </p:blipFill>
        <p:spPr>
          <a:xfrm>
            <a:off x="489395" y="6207095"/>
            <a:ext cx="976348" cy="6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027" y="185127"/>
            <a:ext cx="112014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6000" b="1" smtClean="0"/>
              <a:t>Data Input </a:t>
            </a:r>
            <a:r>
              <a:rPr lang="en-GB" sz="6000" b="1" dirty="0"/>
              <a:t>Methods</a:t>
            </a:r>
            <a:endParaRPr lang="en-US" altLang="en-US" sz="5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2850" y="3966140"/>
            <a:ext cx="801333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>
                <a:ln/>
              </a:rPr>
              <a:t> (Doctor of Pharmacy),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>
                <a:ln/>
              </a:rPr>
              <a:t> (Doctor of Physiotherapy) </a:t>
            </a:r>
            <a:r>
              <a:rPr lang="en-US" sz="3600" b="1" dirty="0">
                <a:ln/>
                <a:solidFill>
                  <a:srgbClr val="FF0000"/>
                </a:solidFill>
              </a:rPr>
              <a:t>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>
                <a:ln/>
              </a:rPr>
              <a:t>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640343" y="1704328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99792" y="1702104"/>
              <a:ext cx="13971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23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846186" y="2626759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28287594"/>
              </p:ext>
            </p:extLst>
          </p:nvPr>
        </p:nvGraphicFramePr>
        <p:xfrm>
          <a:off x="3846186" y="3138427"/>
          <a:ext cx="3570617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49027" y="2740644"/>
            <a:ext cx="2788637" cy="3218491"/>
            <a:chOff x="9932690" y="3861331"/>
            <a:chExt cx="2094122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932690" y="5781425"/>
              <a:ext cx="2094122" cy="333619"/>
              <a:chOff x="7309311" y="6013526"/>
              <a:chExt cx="2094122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216491" y="5186921"/>
                <a:ext cx="333619" cy="19868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09311" y="6133574"/>
                <a:ext cx="2094122" cy="188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51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Munim Akhtar</a:t>
                </a: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2381871" y="1022392"/>
            <a:ext cx="2084529" cy="20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668" y="432938"/>
            <a:ext cx="6477000" cy="461963"/>
          </a:xfrm>
        </p:spPr>
        <p:txBody>
          <a:bodyPr>
            <a:noAutofit/>
          </a:bodyPr>
          <a:lstStyle/>
          <a:p>
            <a:pPr lvl="1"/>
            <a:r>
              <a:rPr lang="en-US" sz="4400" b="1" dirty="0" smtClean="0"/>
              <a:t>Smart Cards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-532264" y="1457438"/>
            <a:ext cx="12514997" cy="4419600"/>
          </a:xfrm>
        </p:spPr>
        <p:txBody>
          <a:bodyPr>
            <a:normAutofit/>
          </a:bodyPr>
          <a:lstStyle/>
          <a:p>
            <a:pPr lvl="2"/>
            <a:r>
              <a:rPr lang="en-US" sz="2800" dirty="0" smtClean="0"/>
              <a:t>Smart </a:t>
            </a:r>
            <a:r>
              <a:rPr lang="en-US" sz="2800" dirty="0"/>
              <a:t>card technology has the ability to store a massive amount of information. </a:t>
            </a:r>
          </a:p>
          <a:p>
            <a:pPr lvl="2"/>
            <a:r>
              <a:rPr lang="en-US" sz="2800" dirty="0"/>
              <a:t>Smart cards are slightly thicker, than credit cards.</a:t>
            </a:r>
          </a:p>
          <a:p>
            <a:pPr lvl="3"/>
            <a:r>
              <a:rPr lang="en-US" sz="2400" dirty="0"/>
              <a:t>They also differ in that they contain a microprocessor, memory circuits, and a battery. </a:t>
            </a:r>
          </a:p>
          <a:p>
            <a:pPr lvl="3"/>
            <a:r>
              <a:rPr lang="en-US" sz="2400" dirty="0"/>
              <a:t>Smart cards are used on a daily basis by over 60%</a:t>
            </a:r>
          </a:p>
          <a:p>
            <a:pPr lvl="3"/>
            <a:r>
              <a:rPr lang="en-US" sz="2400" dirty="0">
                <a:solidFill>
                  <a:srgbClr val="FF0000"/>
                </a:solidFill>
              </a:rPr>
              <a:t>e.g. NADAR Card</a:t>
            </a:r>
          </a:p>
        </p:txBody>
      </p:sp>
      <p:pic>
        <p:nvPicPr>
          <p:cNvPr id="4098" name="Picture 2" descr="Image result for Smart Car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21875"/>
          <a:stretch/>
        </p:blipFill>
        <p:spPr bwMode="auto">
          <a:xfrm>
            <a:off x="3658168" y="4254632"/>
            <a:ext cx="2989597" cy="19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28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60" y="353644"/>
            <a:ext cx="9603275" cy="682905"/>
          </a:xfrm>
        </p:spPr>
        <p:txBody>
          <a:bodyPr>
            <a:normAutofit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en-US" sz="3600" b="1" dirty="0"/>
              <a:t>Biometric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1565" y="1387523"/>
            <a:ext cx="11800401" cy="4351338"/>
          </a:xfrm>
        </p:spPr>
        <p:txBody>
          <a:bodyPr>
            <a:normAutofit/>
          </a:bodyPr>
          <a:lstStyle/>
          <a:p>
            <a:pPr marL="886968" lvl="2">
              <a:buFont typeface="Wingdings 2"/>
              <a:buChar char=""/>
              <a:defRPr/>
            </a:pPr>
            <a:r>
              <a:rPr lang="en-US" sz="2400" dirty="0"/>
              <a:t>Biometric systems consist of sensors that capture an individuals characteristic or digitizes the image pattern, and then compares the image to stored patterns for identification. </a:t>
            </a:r>
          </a:p>
          <a:p>
            <a:pPr marL="886968" lvl="2">
              <a:buFont typeface="Wingdings 2"/>
              <a:buChar char=""/>
              <a:defRPr/>
            </a:pPr>
            <a:r>
              <a:rPr lang="en-US" sz="2400" dirty="0" smtClean="0"/>
              <a:t>Biometric </a:t>
            </a:r>
            <a:r>
              <a:rPr lang="en-US" sz="2400" dirty="0"/>
              <a:t>are popular because they offer the most accurate and reliable means for identification. </a:t>
            </a:r>
          </a:p>
          <a:p>
            <a:pPr marL="886968" lvl="2">
              <a:buFont typeface="Wingdings 2"/>
              <a:buChar char=""/>
              <a:defRPr/>
            </a:pPr>
            <a:r>
              <a:rPr lang="en-US" sz="2400" dirty="0">
                <a:solidFill>
                  <a:srgbClr val="FF0000"/>
                </a:solidFill>
              </a:rPr>
              <a:t>e.g. SIM verification system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6" t="5333" r="9445" b="9333"/>
          <a:stretch/>
        </p:blipFill>
        <p:spPr bwMode="auto">
          <a:xfrm>
            <a:off x="4494663" y="3563192"/>
            <a:ext cx="2895600" cy="29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8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5983" y="996288"/>
            <a:ext cx="9660340" cy="32902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6000" dirty="0" smtClean="0">
                <a:latin typeface="Comic Sans MS" pitchFamily="66" charset="0"/>
              </a:rPr>
              <a:t>What is </a:t>
            </a:r>
            <a:br>
              <a:rPr lang="en-GB" sz="6000" dirty="0" smtClean="0">
                <a:latin typeface="Comic Sans MS" pitchFamily="66" charset="0"/>
              </a:rPr>
            </a:br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Data Verification </a:t>
            </a:r>
            <a:r>
              <a:rPr lang="en-GB" sz="6000" dirty="0">
                <a:latin typeface="Comic Sans MS" pitchFamily="66" charset="0"/>
              </a:rPr>
              <a:t/>
            </a:r>
            <a:br>
              <a:rPr lang="en-GB" sz="6000" dirty="0">
                <a:latin typeface="Comic Sans MS" pitchFamily="66" charset="0"/>
              </a:rPr>
            </a:br>
            <a:r>
              <a:rPr lang="en-GB" sz="6000" dirty="0">
                <a:latin typeface="Comic Sans MS" pitchFamily="66" charset="0"/>
              </a:rPr>
              <a:t>&amp;</a:t>
            </a:r>
            <a:br>
              <a:rPr lang="en-GB" sz="6000" dirty="0">
                <a:latin typeface="Comic Sans MS" pitchFamily="66" charset="0"/>
              </a:rPr>
            </a:br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dat</a:t>
            </a:r>
            <a:r>
              <a:rPr lang="en-GB" sz="6000" dirty="0" smtClean="0">
                <a:latin typeface="Comic Sans MS" pitchFamily="66" charset="0"/>
              </a:rPr>
              <a:t>a </a:t>
            </a:r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Validation</a:t>
            </a:r>
            <a:endParaRPr lang="en-GB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8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Data Verification?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18365" y="1769154"/>
            <a:ext cx="11846256" cy="40857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dirty="0"/>
              <a:t>Data verification is the process of checking that the data entered exactly matches the original source to find out if data is accurate</a:t>
            </a:r>
            <a:r>
              <a:rPr lang="en-US" dirty="0" smtClean="0">
                <a:solidFill>
                  <a:srgbClr val="FF0000"/>
                </a:solidFill>
              </a:rPr>
              <a:t>. e.g., </a:t>
            </a:r>
            <a:r>
              <a:rPr lang="en-US" dirty="0" smtClean="0"/>
              <a:t>Double entry </a:t>
            </a:r>
            <a:r>
              <a:rPr lang="en-US" dirty="0"/>
              <a:t>of data (such as when creating a password or email) to prevent incorrect data input.</a:t>
            </a:r>
            <a:endParaRPr lang="en-US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GB" sz="2400" dirty="0" smtClean="0">
                <a:latin typeface="Centaur" panose="02030504050205020304" pitchFamily="18" charset="0"/>
              </a:rPr>
              <a:t>Data </a:t>
            </a:r>
            <a:r>
              <a:rPr lang="en-GB" sz="2400" dirty="0">
                <a:latin typeface="Centaur" panose="02030504050205020304" pitchFamily="18" charset="0"/>
              </a:rPr>
              <a:t>verification is checking the data.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400" dirty="0">
                <a:latin typeface="Centaur" panose="02030504050205020304" pitchFamily="18" charset="0"/>
              </a:rPr>
              <a:t>must: -</a:t>
            </a:r>
          </a:p>
          <a:p>
            <a:r>
              <a:rPr lang="en-GB" sz="2400" dirty="0" smtClean="0">
                <a:latin typeface="Centaur" panose="02030504050205020304" pitchFamily="18" charset="0"/>
              </a:rPr>
              <a:t>Check </a:t>
            </a:r>
            <a:r>
              <a:rPr lang="en-GB" sz="2400" dirty="0">
                <a:latin typeface="Centaur" panose="02030504050205020304" pitchFamily="18" charset="0"/>
              </a:rPr>
              <a:t>for </a:t>
            </a:r>
            <a:r>
              <a:rPr lang="en-GB" sz="2400" dirty="0">
                <a:solidFill>
                  <a:srgbClr val="FF0000"/>
                </a:solidFill>
                <a:latin typeface="Centaur" panose="02030504050205020304" pitchFamily="18" charset="0"/>
              </a:rPr>
              <a:t>spelling mistakes</a:t>
            </a:r>
            <a:r>
              <a:rPr lang="en-GB" sz="2400" dirty="0">
                <a:latin typeface="Centaur" panose="02030504050205020304" pitchFamily="18" charset="0"/>
              </a:rPr>
              <a:t>.</a:t>
            </a:r>
          </a:p>
          <a:p>
            <a:r>
              <a:rPr lang="en-GB" sz="2400" dirty="0" smtClean="0">
                <a:latin typeface="Centaur" panose="02030504050205020304" pitchFamily="18" charset="0"/>
              </a:rPr>
              <a:t>Check </a:t>
            </a:r>
            <a:r>
              <a:rPr lang="en-GB" sz="2400" dirty="0">
                <a:latin typeface="Centaur" panose="02030504050205020304" pitchFamily="18" charset="0"/>
              </a:rPr>
              <a:t>for data that has not been </a:t>
            </a:r>
            <a:r>
              <a:rPr lang="en-GB" sz="2400" dirty="0">
                <a:solidFill>
                  <a:srgbClr val="FF0000"/>
                </a:solidFill>
                <a:latin typeface="Centaur" panose="02030504050205020304" pitchFamily="18" charset="0"/>
              </a:rPr>
              <a:t>entered correctly</a:t>
            </a:r>
            <a:r>
              <a:rPr lang="en-GB" sz="2400" dirty="0">
                <a:latin typeface="Centaur" panose="02030504050205020304" pitchFamily="18" charset="0"/>
              </a:rPr>
              <a:t>.</a:t>
            </a:r>
          </a:p>
          <a:p>
            <a:r>
              <a:rPr lang="en-GB" sz="2400" dirty="0" smtClean="0">
                <a:latin typeface="Centaur" panose="02030504050205020304" pitchFamily="18" charset="0"/>
              </a:rPr>
              <a:t>Check </a:t>
            </a:r>
            <a:r>
              <a:rPr lang="en-GB" sz="2400" dirty="0">
                <a:latin typeface="Centaur" panose="02030504050205020304" pitchFamily="18" charset="0"/>
              </a:rPr>
              <a:t>that all data has been entered and </a:t>
            </a:r>
            <a:r>
              <a:rPr lang="en-GB" sz="2400" dirty="0">
                <a:solidFill>
                  <a:srgbClr val="FF0000"/>
                </a:solidFill>
                <a:latin typeface="Centaur" panose="02030504050205020304" pitchFamily="18" charset="0"/>
              </a:rPr>
              <a:t>nothing is missing.</a:t>
            </a:r>
          </a:p>
        </p:txBody>
      </p:sp>
    </p:spTree>
    <p:extLst>
      <p:ext uri="{BB962C8B-B14F-4D97-AF65-F5344CB8AC3E}">
        <p14:creationId xmlns:p14="http://schemas.microsoft.com/office/powerpoint/2010/main" val="88418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Comic Sans MS" panose="030F0702030302020204" pitchFamily="66" charset="0"/>
              </a:rPr>
              <a:t>What is Data Validation?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7547" y="1579965"/>
            <a:ext cx="113276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Data </a:t>
            </a:r>
            <a:r>
              <a:rPr lang="en-US" sz="2800" dirty="0"/>
              <a:t>validation means checking the accuracy and quality of source data before using, importing or </a:t>
            </a:r>
            <a:r>
              <a:rPr lang="en-US" sz="2800" dirty="0" smtClean="0"/>
              <a:t>processing </a:t>
            </a:r>
            <a:r>
              <a:rPr lang="en-US" sz="2800" dirty="0"/>
              <a:t>data.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checks the data you enter.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checks if the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is correct and makes sense.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dirty="0" smtClean="0"/>
              <a:t>A secondary </a:t>
            </a:r>
            <a:r>
              <a:rPr lang="en-US" dirty="0"/>
              <a:t>school student is likely to be aged between </a:t>
            </a:r>
            <a:r>
              <a:rPr lang="en-US" dirty="0" smtClean="0"/>
              <a:t>11 </a:t>
            </a:r>
            <a:r>
              <a:rPr lang="en-US" dirty="0"/>
              <a:t>and 16. The computer can be programmed only to accept numbers between 11 and 16. This is a </a:t>
            </a:r>
            <a:r>
              <a:rPr lang="en-US" b="1" dirty="0"/>
              <a:t>range</a:t>
            </a:r>
            <a:r>
              <a:rPr lang="en-US" dirty="0"/>
              <a:t> check.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05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Validation types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2139" y="1805842"/>
            <a:ext cx="11573300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65000"/>
              <a:buBlip>
                <a:blip r:embed="rId3"/>
              </a:buBlip>
            </a:pPr>
            <a:r>
              <a:rPr lang="en-GB" sz="2400" b="1" dirty="0">
                <a:latin typeface="Arial" panose="020B0604020202020204" pitchFamily="34" charset="0"/>
              </a:rPr>
              <a:t>Format check</a:t>
            </a:r>
            <a:r>
              <a:rPr lang="en-GB" sz="2400" dirty="0">
                <a:latin typeface="Arial" panose="020B0604020202020204" pitchFamily="34" charset="0"/>
              </a:rPr>
              <a:t> – e.g. two letters followed by two numbers –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</a:rPr>
              <a:t>PR15</a:t>
            </a:r>
            <a:r>
              <a:rPr lang="en-GB" sz="2400" dirty="0">
                <a:latin typeface="Arial" panose="020B0604020202020204" pitchFamily="34" charset="0"/>
              </a:rPr>
              <a:t> would be valid but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</a:rPr>
              <a:t>PRX71</a:t>
            </a:r>
            <a:r>
              <a:rPr lang="en-GB" sz="2400" dirty="0">
                <a:latin typeface="Arial" panose="020B0604020202020204" pitchFamily="34" charset="0"/>
              </a:rPr>
              <a:t> would not</a:t>
            </a:r>
            <a:r>
              <a:rPr lang="en-GB" sz="2400" dirty="0" smtClean="0">
                <a:latin typeface="Arial" panose="020B0604020202020204" pitchFamily="34" charset="0"/>
              </a:rPr>
              <a:t>.</a:t>
            </a:r>
            <a:endParaRPr lang="en-GB" sz="24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GB" sz="2400" b="1" dirty="0" smtClean="0">
                <a:latin typeface="Arial" panose="020B0604020202020204" pitchFamily="34" charset="0"/>
              </a:rPr>
              <a:t>Presence </a:t>
            </a:r>
            <a:r>
              <a:rPr lang="en-GB" sz="2400" b="1" dirty="0">
                <a:latin typeface="Arial" panose="020B0604020202020204" pitchFamily="34" charset="0"/>
              </a:rPr>
              <a:t>check</a:t>
            </a:r>
            <a:r>
              <a:rPr lang="en-GB" sz="2400" dirty="0">
                <a:latin typeface="Arial" panose="020B0604020202020204" pitchFamily="34" charset="0"/>
              </a:rPr>
              <a:t> – </a:t>
            </a:r>
            <a:r>
              <a:rPr lang="en-GB" sz="2400" dirty="0" smtClean="0">
                <a:latin typeface="Arial" panose="020B0604020202020204" pitchFamily="34" charset="0"/>
              </a:rPr>
              <a:t>Checking that </a:t>
            </a:r>
            <a:r>
              <a:rPr lang="en-GB" sz="2400" dirty="0">
                <a:latin typeface="Arial" panose="020B0604020202020204" pitchFamily="34" charset="0"/>
              </a:rPr>
              <a:t>the field contains any data.</a:t>
            </a:r>
          </a:p>
          <a:p>
            <a:pPr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GB" sz="2400" b="1" dirty="0">
                <a:latin typeface="Arial" panose="020B0604020202020204" pitchFamily="34" charset="0"/>
              </a:rPr>
              <a:t>Range check</a:t>
            </a:r>
            <a:r>
              <a:rPr lang="en-GB" sz="2400" dirty="0">
                <a:latin typeface="Arial" panose="020B0604020202020204" pitchFamily="34" charset="0"/>
              </a:rPr>
              <a:t> –checking that the data is between certain numbers or letters,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</a:rPr>
              <a:t>e.g. A–E.</a:t>
            </a:r>
          </a:p>
          <a:p>
            <a:pPr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GB" sz="2400" b="1" dirty="0">
                <a:latin typeface="Arial" panose="020B0604020202020204" pitchFamily="34" charset="0"/>
              </a:rPr>
              <a:t>Size check</a:t>
            </a:r>
            <a:r>
              <a:rPr lang="en-GB" sz="2400" dirty="0">
                <a:latin typeface="Arial" panose="020B0604020202020204" pitchFamily="34" charset="0"/>
              </a:rPr>
              <a:t> – </a:t>
            </a:r>
            <a:r>
              <a:rPr lang="en-GB" sz="2400" dirty="0" smtClean="0">
                <a:latin typeface="Arial" panose="020B0604020202020204" pitchFamily="34" charset="0"/>
              </a:rPr>
              <a:t>Checking data </a:t>
            </a:r>
            <a:r>
              <a:rPr lang="en-GB" sz="2400" dirty="0">
                <a:latin typeface="Arial" panose="020B0604020202020204" pitchFamily="34" charset="0"/>
              </a:rPr>
              <a:t>falls within a minimum or maximum number of characters.</a:t>
            </a:r>
          </a:p>
        </p:txBody>
      </p:sp>
    </p:spTree>
    <p:extLst>
      <p:ext uri="{BB962C8B-B14F-4D97-AF65-F5344CB8AC3E}">
        <p14:creationId xmlns:p14="http://schemas.microsoft.com/office/powerpoint/2010/main" val="287289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007" y="2374669"/>
            <a:ext cx="10727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“The purpose of our lives is to be happy</a:t>
            </a:r>
            <a:r>
              <a:rPr lang="en-US" sz="1400" dirty="0" smtClean="0"/>
              <a:t> </a:t>
            </a:r>
            <a:r>
              <a:rPr lang="en-US" sz="2800" dirty="0" smtClean="0"/>
              <a:t>“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44054" y="1728338"/>
            <a:ext cx="2790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dobe Garamond Pro" panose="02020502060506020403" pitchFamily="18" charset="0"/>
              </a:rPr>
              <a:t>Today 	quote:</a:t>
            </a:r>
            <a:endParaRPr lang="en-US" sz="3600" dirty="0">
              <a:solidFill>
                <a:srgbClr val="0000FF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7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455" y="1626650"/>
            <a:ext cx="4436631" cy="345061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8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4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841" y="2484847"/>
            <a:ext cx="11725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&amp; its Application in Pharmacy with Munim Akhtar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841" y="682815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chemeClr val="accent3"/>
                </a:solidFill>
              </a:rPr>
              <a:t>Welcome to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97" y="5504135"/>
            <a:ext cx="117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Free online </a:t>
            </a:r>
            <a:r>
              <a:rPr lang="en-US" sz="2800" b="1" dirty="0">
                <a:solidFill>
                  <a:srgbClr val="FF0000"/>
                </a:solidFill>
              </a:rPr>
              <a:t>quality educational tutorials about Computer in Pharmacy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6755321" y="1108225"/>
            <a:ext cx="2166272" cy="1376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2" y="381002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508903" y="937883"/>
            <a:ext cx="9847928" cy="5045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6587" y="592554"/>
            <a:ext cx="11668836" cy="1481906"/>
          </a:xfrm>
        </p:spPr>
        <p:txBody>
          <a:bodyPr>
            <a:normAutofit/>
          </a:bodyPr>
          <a:lstStyle/>
          <a:p>
            <a:r>
              <a:rPr lang="en-GB" b="1" dirty="0" smtClean="0"/>
              <a:t>Data Input Methods</a:t>
            </a:r>
            <a:endParaRPr lang="en-GB" b="1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1" y="2789085"/>
            <a:ext cx="4263571" cy="283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ata in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7" y="2634017"/>
            <a:ext cx="4019550" cy="33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22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67" y="477672"/>
            <a:ext cx="9952914" cy="808581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data capture/input</a:t>
            </a:r>
            <a:b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32012" y="2271238"/>
            <a:ext cx="11395880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Obtain data </a:t>
            </a:r>
            <a:r>
              <a:rPr lang="en-GB" sz="2400" dirty="0">
                <a:latin typeface="Comic Sans MS" panose="030F0702030302020204" pitchFamily="66" charset="0"/>
              </a:rPr>
              <a:t>for a computer by manually is called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manual data input.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Collecting documents </a:t>
            </a:r>
            <a:r>
              <a:rPr lang="en-GB" sz="2000" dirty="0">
                <a:latin typeface="Comic Sans MS" panose="030F0702030302020204" pitchFamily="66" charset="0"/>
              </a:rPr>
              <a:t>to be typed in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Making measurements 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Asking people to fill a </a:t>
            </a:r>
            <a:r>
              <a:rPr lang="en-GB" sz="2000" dirty="0" smtClean="0">
                <a:latin typeface="Comic Sans MS" panose="030F0702030302020204" pitchFamily="66" charset="0"/>
              </a:rPr>
              <a:t>questionnaires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Automated data capture </a:t>
            </a:r>
            <a:r>
              <a:rPr lang="en-GB" sz="2400" dirty="0">
                <a:latin typeface="Comic Sans MS" panose="030F0702030302020204" pitchFamily="66" charset="0"/>
              </a:rPr>
              <a:t>means obtaining data directly by an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input device </a:t>
            </a:r>
            <a:r>
              <a:rPr lang="en-GB" sz="2400" dirty="0">
                <a:latin typeface="Comic Sans MS" panose="030F0702030302020204" pitchFamily="66" charset="0"/>
              </a:rPr>
              <a:t>without using a keyboard.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Using document readers (OMR, MICR, OCR)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Bar code readers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Scanning pictures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Using sensors, etc.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367" y="1177732"/>
            <a:ext cx="10553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capture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gathering data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from an automatic device, control system, or sensor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48521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Different Input Methods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82585" y="1769154"/>
            <a:ext cx="10312963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input device which accepts data and sends it to the CPU: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reader (OMR, OCR, MICR)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pens and touch screens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Scanner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Joysticks and game controllers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Microphone, etc.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9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325621"/>
            <a:ext cx="7886700" cy="1325563"/>
          </a:xfrm>
        </p:spPr>
        <p:txBody>
          <a:bodyPr>
            <a:normAutofit/>
          </a:bodyPr>
          <a:lstStyle/>
          <a:p>
            <a:r>
              <a:rPr lang="en-GB" sz="4400" dirty="0"/>
              <a:t>Document Readers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1025" y="1357954"/>
            <a:ext cx="9331100" cy="4805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Character Recognition (OCR)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Scanners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 text and software recognises the letters from their shapes.</a:t>
            </a:r>
          </a:p>
          <a:p>
            <a:pPr>
              <a:lnSpc>
                <a:spcPct val="90000"/>
              </a:lnSpc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Ink Character Recognition (MICR)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MICR reader recognises characters formed from magnetic ink, used for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cheques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Mark Readers (OMR)</a:t>
            </a:r>
          </a:p>
          <a:p>
            <a:pPr lvl="1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OMR is a system of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lines or marks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have been made inexactly the right positions on a document (School registers).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ile:Portable scanner and OCR (video).web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5" b="35715"/>
          <a:stretch/>
        </p:blipFill>
        <p:spPr bwMode="auto">
          <a:xfrm>
            <a:off x="7611541" y="68856"/>
            <a:ext cx="2114550" cy="16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IC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8889" r="14921" b="11111"/>
          <a:stretch/>
        </p:blipFill>
        <p:spPr bwMode="auto">
          <a:xfrm>
            <a:off x="8775912" y="4713027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2334762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264322" y="1020766"/>
            <a:ext cx="1241947" cy="564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6682705" y="5295331"/>
            <a:ext cx="1836092" cy="47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506269" y="2635535"/>
            <a:ext cx="1836092" cy="47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Bars and Stripes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36076" y="1471591"/>
            <a:ext cx="11355590" cy="3450613"/>
          </a:xfrm>
        </p:spPr>
        <p:txBody>
          <a:bodyPr>
            <a:normAutofit lnSpcReduction="10000"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Codes</a:t>
            </a:r>
          </a:p>
          <a:p>
            <a:pPr lvl="1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bar code is a set of parallel lines that represent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for shop goods.  The lines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 prices.</a:t>
            </a:r>
          </a:p>
          <a:p>
            <a:pPr marL="342900" lvl="1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Stripes</a:t>
            </a:r>
          </a:p>
          <a:p>
            <a:pPr lvl="1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magnetic stripe includes information to identify the ticket or the user.  Examples:</a:t>
            </a:r>
          </a:p>
          <a:p>
            <a:pPr lvl="2"/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cards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bank cards;  switch cards;  phone cards</a:t>
            </a:r>
          </a:p>
        </p:txBody>
      </p:sp>
      <p:sp>
        <p:nvSpPr>
          <p:cNvPr id="2" name="AutoShape 2" descr="Image result for bars code"/>
          <p:cNvSpPr>
            <a:spLocks noChangeAspect="1" noChangeArrowheads="1"/>
          </p:cNvSpPr>
          <p:nvPr/>
        </p:nvSpPr>
        <p:spPr bwMode="auto">
          <a:xfrm>
            <a:off x="1847850" y="11430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bars code"/>
          <p:cNvSpPr>
            <a:spLocks noChangeAspect="1" noChangeArrowheads="1"/>
          </p:cNvSpPr>
          <p:nvPr/>
        </p:nvSpPr>
        <p:spPr bwMode="auto">
          <a:xfrm>
            <a:off x="2438400" y="5562601"/>
            <a:ext cx="2209800" cy="220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bars cod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bars cod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6" y="108745"/>
            <a:ext cx="2486025" cy="1838325"/>
          </a:xfrm>
          <a:prstGeom prst="rect">
            <a:avLst/>
          </a:prstGeom>
        </p:spPr>
      </p:pic>
      <p:pic>
        <p:nvPicPr>
          <p:cNvPr id="2062" name="Picture 14" descr="Image result for Magnetic Strip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/>
          <a:stretch/>
        </p:blipFill>
        <p:spPr bwMode="auto">
          <a:xfrm>
            <a:off x="1679576" y="5029201"/>
            <a:ext cx="2619375" cy="16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Magnetic Strip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36" y="4876801"/>
            <a:ext cx="313157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895833" y="1364594"/>
            <a:ext cx="1657493" cy="582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16431" y="5029201"/>
            <a:ext cx="1657493" cy="582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9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755" y="490536"/>
            <a:ext cx="6477000" cy="461963"/>
          </a:xfrm>
        </p:spPr>
        <p:txBody>
          <a:bodyPr>
            <a:noAutofit/>
          </a:bodyPr>
          <a:lstStyle/>
          <a:p>
            <a:pPr lvl="1"/>
            <a:r>
              <a:rPr lang="en-US" sz="4000" b="1" dirty="0" smtClean="0"/>
              <a:t>Touch Screen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-273010" y="1413679"/>
            <a:ext cx="12283039" cy="4419600"/>
          </a:xfrm>
        </p:spPr>
        <p:txBody>
          <a:bodyPr>
            <a:normAutofit/>
          </a:bodyPr>
          <a:lstStyle/>
          <a:p>
            <a:pPr lvl="2"/>
            <a:r>
              <a:rPr lang="en-US" sz="2800" dirty="0" smtClean="0"/>
              <a:t>Touched-based </a:t>
            </a:r>
            <a:r>
              <a:rPr lang="en-US" sz="2800" dirty="0"/>
              <a:t>systems </a:t>
            </a:r>
            <a:r>
              <a:rPr lang="en-US" sz="2800" dirty="0">
                <a:solidFill>
                  <a:srgbClr val="FF0000"/>
                </a:solidFill>
              </a:rPr>
              <a:t>include touch screens</a:t>
            </a:r>
            <a:r>
              <a:rPr lang="en-US" sz="2800" dirty="0"/>
              <a:t>, buttons, and pen-based computing technology. </a:t>
            </a:r>
          </a:p>
          <a:p>
            <a:pPr lvl="2"/>
            <a:r>
              <a:rPr lang="en-US" sz="2800" dirty="0"/>
              <a:t>Touch screen technology has been very popular in restaurant or point-of-sale business applications.</a:t>
            </a:r>
          </a:p>
          <a:p>
            <a:pPr lvl="2"/>
            <a:r>
              <a:rPr lang="en-US" sz="2800" dirty="0"/>
              <a:t>Pen-based computing is popular for applications that require handwriting recognition. </a:t>
            </a:r>
          </a:p>
        </p:txBody>
      </p:sp>
      <p:pic>
        <p:nvPicPr>
          <p:cNvPr id="3074" name="Picture 2" descr="Image result for touch Scre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4" t="6178" r="26722" b="6260"/>
          <a:stretch/>
        </p:blipFill>
        <p:spPr bwMode="auto">
          <a:xfrm>
            <a:off x="3585949" y="4419599"/>
            <a:ext cx="2135332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03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2146</TotalTime>
  <Words>836</Words>
  <Application>Microsoft Office PowerPoint</Application>
  <PresentationFormat>Widescreen</PresentationFormat>
  <Paragraphs>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Adobe Garamond Pro</vt:lpstr>
      <vt:lpstr>Arial</vt:lpstr>
      <vt:lpstr>Book Antiqua</vt:lpstr>
      <vt:lpstr>Calibri</vt:lpstr>
      <vt:lpstr>Centaur</vt:lpstr>
      <vt:lpstr>Comic Sans MS</vt:lpstr>
      <vt:lpstr>Gill Sans MT</vt:lpstr>
      <vt:lpstr>Times New Roman</vt:lpstr>
      <vt:lpstr>Wingdings</vt:lpstr>
      <vt:lpstr>Wingdings 2</vt:lpstr>
      <vt:lpstr>Gallery</vt:lpstr>
      <vt:lpstr>PowerPoint Presentation</vt:lpstr>
      <vt:lpstr>PowerPoint Presentation</vt:lpstr>
      <vt:lpstr>PowerPoint Presentation</vt:lpstr>
      <vt:lpstr>Data Input Methods</vt:lpstr>
      <vt:lpstr>what is data capture/input  </vt:lpstr>
      <vt:lpstr>Different Input Methods</vt:lpstr>
      <vt:lpstr>Document Readers</vt:lpstr>
      <vt:lpstr>Bars and Stripes</vt:lpstr>
      <vt:lpstr>Touch Screen</vt:lpstr>
      <vt:lpstr>Smart Cards </vt:lpstr>
      <vt:lpstr>Biometric </vt:lpstr>
      <vt:lpstr>What is  Data Verification  &amp; data Validation</vt:lpstr>
      <vt:lpstr>What is Data Verification?</vt:lpstr>
      <vt:lpstr>What is Data Validation?</vt:lpstr>
      <vt:lpstr>Validation types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Netwotrking topology</dc:title>
  <dc:subject>Application of Computer in Pharmacy</dc:subject>
  <dc:creator>Munim Akhtar</dc:creator>
  <cp:lastModifiedBy>Muneem Akhtar</cp:lastModifiedBy>
  <cp:revision>307</cp:revision>
  <dcterms:created xsi:type="dcterms:W3CDTF">2019-02-24T16:43:22Z</dcterms:created>
  <dcterms:modified xsi:type="dcterms:W3CDTF">2020-11-03T04:04:44Z</dcterms:modified>
</cp:coreProperties>
</file>