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20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18" Type="http://schemas.openxmlformats.org/officeDocument/2006/relationships/image" Target="../media/image32.png"/><Relationship Id="rId26" Type="http://schemas.openxmlformats.org/officeDocument/2006/relationships/image" Target="../media/image40.png"/><Relationship Id="rId3" Type="http://schemas.openxmlformats.org/officeDocument/2006/relationships/image" Target="../media/image17.png"/><Relationship Id="rId21" Type="http://schemas.openxmlformats.org/officeDocument/2006/relationships/image" Target="../media/image35.png"/><Relationship Id="rId34" Type="http://schemas.openxmlformats.org/officeDocument/2006/relationships/image" Target="../media/image48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17" Type="http://schemas.openxmlformats.org/officeDocument/2006/relationships/image" Target="../media/image31.png"/><Relationship Id="rId25" Type="http://schemas.openxmlformats.org/officeDocument/2006/relationships/image" Target="../media/image39.png"/><Relationship Id="rId33" Type="http://schemas.openxmlformats.org/officeDocument/2006/relationships/image" Target="../media/image47.png"/><Relationship Id="rId2" Type="http://schemas.openxmlformats.org/officeDocument/2006/relationships/image" Target="../media/image16.png"/><Relationship Id="rId16" Type="http://schemas.openxmlformats.org/officeDocument/2006/relationships/image" Target="../media/image30.png"/><Relationship Id="rId20" Type="http://schemas.openxmlformats.org/officeDocument/2006/relationships/image" Target="../media/image34.png"/><Relationship Id="rId29" Type="http://schemas.openxmlformats.org/officeDocument/2006/relationships/image" Target="../media/image4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24" Type="http://schemas.openxmlformats.org/officeDocument/2006/relationships/image" Target="../media/image38.png"/><Relationship Id="rId32" Type="http://schemas.openxmlformats.org/officeDocument/2006/relationships/image" Target="../media/image46.png"/><Relationship Id="rId5" Type="http://schemas.openxmlformats.org/officeDocument/2006/relationships/image" Target="../media/image19.png"/><Relationship Id="rId15" Type="http://schemas.openxmlformats.org/officeDocument/2006/relationships/image" Target="../media/image29.png"/><Relationship Id="rId23" Type="http://schemas.openxmlformats.org/officeDocument/2006/relationships/image" Target="../media/image37.png"/><Relationship Id="rId28" Type="http://schemas.openxmlformats.org/officeDocument/2006/relationships/image" Target="../media/image42.png"/><Relationship Id="rId10" Type="http://schemas.openxmlformats.org/officeDocument/2006/relationships/image" Target="../media/image24.png"/><Relationship Id="rId19" Type="http://schemas.openxmlformats.org/officeDocument/2006/relationships/image" Target="../media/image33.png"/><Relationship Id="rId31" Type="http://schemas.openxmlformats.org/officeDocument/2006/relationships/image" Target="../media/image45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Relationship Id="rId14" Type="http://schemas.openxmlformats.org/officeDocument/2006/relationships/image" Target="../media/image28.png"/><Relationship Id="rId22" Type="http://schemas.openxmlformats.org/officeDocument/2006/relationships/image" Target="../media/image36.png"/><Relationship Id="rId27" Type="http://schemas.openxmlformats.org/officeDocument/2006/relationships/image" Target="../media/image41.png"/><Relationship Id="rId30" Type="http://schemas.openxmlformats.org/officeDocument/2006/relationships/image" Target="../media/image4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45C75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10" dirty="0"/>
              <a:t>‹#›</a:t>
            </a:fld>
            <a:endParaRPr spc="1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1" i="0">
                <a:solidFill>
                  <a:srgbClr val="04617B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45C75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10" dirty="0"/>
              <a:t>‹#›</a:t>
            </a:fld>
            <a:endParaRPr spc="1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1" i="0">
                <a:solidFill>
                  <a:srgbClr val="04617B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45C75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10" dirty="0"/>
              <a:t>‹#›</a:t>
            </a:fld>
            <a:endParaRPr spc="1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3427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622291" y="635507"/>
            <a:ext cx="329184" cy="137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892040" y="646937"/>
            <a:ext cx="224154" cy="5080"/>
          </a:xfrm>
          <a:custGeom>
            <a:avLst/>
            <a:gdLst/>
            <a:ahLst/>
            <a:cxnLst/>
            <a:rect l="l" t="t" r="r" b="b"/>
            <a:pathLst>
              <a:path w="224154" h="5079">
                <a:moveTo>
                  <a:pt x="0" y="0"/>
                </a:moveTo>
                <a:lnTo>
                  <a:pt x="169163" y="0"/>
                </a:lnTo>
              </a:path>
              <a:path w="224154" h="5079">
                <a:moveTo>
                  <a:pt x="54863" y="4571"/>
                </a:moveTo>
                <a:lnTo>
                  <a:pt x="224027" y="4571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144" y="635507"/>
            <a:ext cx="745236" cy="411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5001767" y="656081"/>
            <a:ext cx="169545" cy="0"/>
          </a:xfrm>
          <a:custGeom>
            <a:avLst/>
            <a:gdLst/>
            <a:ahLst/>
            <a:cxnLst/>
            <a:rect l="l" t="t" r="r" b="b"/>
            <a:pathLst>
              <a:path w="169545">
                <a:moveTo>
                  <a:pt x="0" y="0"/>
                </a:moveTo>
                <a:lnTo>
                  <a:pt x="169163" y="0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5911596" y="635507"/>
            <a:ext cx="1842516" cy="548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5056632" y="660653"/>
            <a:ext cx="302260" cy="9525"/>
          </a:xfrm>
          <a:custGeom>
            <a:avLst/>
            <a:gdLst/>
            <a:ahLst/>
            <a:cxnLst/>
            <a:rect l="l" t="t" r="r" b="b"/>
            <a:pathLst>
              <a:path w="302260" h="9525">
                <a:moveTo>
                  <a:pt x="0" y="0"/>
                </a:moveTo>
                <a:lnTo>
                  <a:pt x="178308" y="0"/>
                </a:lnTo>
              </a:path>
              <a:path w="302260" h="9525">
                <a:moveTo>
                  <a:pt x="54863" y="4572"/>
                </a:moveTo>
                <a:lnTo>
                  <a:pt x="237743" y="4572"/>
                </a:lnTo>
              </a:path>
              <a:path w="302260" h="9525">
                <a:moveTo>
                  <a:pt x="109727" y="9143"/>
                </a:moveTo>
                <a:lnTo>
                  <a:pt x="301751" y="9143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969263" y="635507"/>
            <a:ext cx="589788" cy="822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5230367" y="674369"/>
            <a:ext cx="1385570" cy="18415"/>
          </a:xfrm>
          <a:custGeom>
            <a:avLst/>
            <a:gdLst/>
            <a:ahLst/>
            <a:cxnLst/>
            <a:rect l="l" t="t" r="r" b="b"/>
            <a:pathLst>
              <a:path w="1385570" h="18415">
                <a:moveTo>
                  <a:pt x="0" y="0"/>
                </a:moveTo>
                <a:lnTo>
                  <a:pt x="196596" y="0"/>
                </a:lnTo>
              </a:path>
              <a:path w="1385570" h="18415">
                <a:moveTo>
                  <a:pt x="64008" y="4572"/>
                </a:moveTo>
                <a:lnTo>
                  <a:pt x="265175" y="4572"/>
                </a:lnTo>
              </a:path>
              <a:path w="1385570" h="18415">
                <a:moveTo>
                  <a:pt x="123444" y="9144"/>
                </a:moveTo>
                <a:lnTo>
                  <a:pt x="342900" y="9144"/>
                </a:lnTo>
              </a:path>
              <a:path w="1385570" h="18415">
                <a:moveTo>
                  <a:pt x="260604" y="13715"/>
                </a:moveTo>
                <a:lnTo>
                  <a:pt x="516636" y="13715"/>
                </a:lnTo>
              </a:path>
              <a:path w="1385570" h="18415">
                <a:moveTo>
                  <a:pt x="338328" y="18287"/>
                </a:moveTo>
                <a:lnTo>
                  <a:pt x="644652" y="18287"/>
                </a:lnTo>
              </a:path>
              <a:path w="1385570" h="18415">
                <a:moveTo>
                  <a:pt x="1165860" y="18287"/>
                </a:moveTo>
                <a:lnTo>
                  <a:pt x="1385315" y="18287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9144" y="676655"/>
            <a:ext cx="649224" cy="4114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5655564" y="697229"/>
            <a:ext cx="905510" cy="13970"/>
          </a:xfrm>
          <a:custGeom>
            <a:avLst/>
            <a:gdLst/>
            <a:ahLst/>
            <a:cxnLst/>
            <a:rect l="l" t="t" r="r" b="b"/>
            <a:pathLst>
              <a:path w="905509" h="13970">
                <a:moveTo>
                  <a:pt x="0" y="0"/>
                </a:moveTo>
                <a:lnTo>
                  <a:pt x="438912" y="0"/>
                </a:lnTo>
              </a:path>
              <a:path w="905509" h="13970">
                <a:moveTo>
                  <a:pt x="576072" y="0"/>
                </a:moveTo>
                <a:lnTo>
                  <a:pt x="905256" y="0"/>
                </a:lnTo>
              </a:path>
              <a:path w="905509" h="13970">
                <a:moveTo>
                  <a:pt x="91439" y="4572"/>
                </a:moveTo>
                <a:lnTo>
                  <a:pt x="836676" y="4572"/>
                </a:lnTo>
              </a:path>
              <a:path w="905509" h="13970">
                <a:moveTo>
                  <a:pt x="210312" y="9144"/>
                </a:moveTo>
                <a:lnTo>
                  <a:pt x="749808" y="9144"/>
                </a:lnTo>
              </a:path>
              <a:path w="905509" h="13970">
                <a:moveTo>
                  <a:pt x="411480" y="13715"/>
                </a:moveTo>
                <a:lnTo>
                  <a:pt x="589788" y="13715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777740" y="649223"/>
            <a:ext cx="2130552" cy="10058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955547" y="720089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291" y="0"/>
                </a:lnTo>
              </a:path>
            </a:pathLst>
          </a:custGeom>
          <a:ln w="4572">
            <a:solidFill>
              <a:srgbClr val="28B8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9144" y="717803"/>
            <a:ext cx="557784" cy="4114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9144" y="758951"/>
            <a:ext cx="475488" cy="4114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361188" y="717803"/>
            <a:ext cx="749807" cy="15544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9144" y="800099"/>
            <a:ext cx="393192" cy="4114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9144" y="841247"/>
            <a:ext cx="315468" cy="4572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306324" y="875537"/>
            <a:ext cx="91440" cy="9525"/>
          </a:xfrm>
          <a:custGeom>
            <a:avLst/>
            <a:gdLst/>
            <a:ahLst/>
            <a:cxnLst/>
            <a:rect l="l" t="t" r="r" b="b"/>
            <a:pathLst>
              <a:path w="91439" h="9525">
                <a:moveTo>
                  <a:pt x="36575" y="0"/>
                </a:moveTo>
                <a:lnTo>
                  <a:pt x="91439" y="0"/>
                </a:lnTo>
              </a:path>
              <a:path w="91439" h="9525">
                <a:moveTo>
                  <a:pt x="18287" y="4571"/>
                </a:moveTo>
                <a:lnTo>
                  <a:pt x="77723" y="4571"/>
                </a:lnTo>
              </a:path>
              <a:path w="91439" h="9525">
                <a:moveTo>
                  <a:pt x="0" y="9143"/>
                </a:moveTo>
                <a:lnTo>
                  <a:pt x="59436" y="9143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292608" y="889253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292" y="0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9144" y="886967"/>
            <a:ext cx="237744" cy="1371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233171" y="893825"/>
            <a:ext cx="96520" cy="5080"/>
          </a:xfrm>
          <a:custGeom>
            <a:avLst/>
            <a:gdLst/>
            <a:ahLst/>
            <a:cxnLst/>
            <a:rect l="l" t="t" r="r" b="b"/>
            <a:pathLst>
              <a:path w="96520" h="5080">
                <a:moveTo>
                  <a:pt x="36575" y="0"/>
                </a:moveTo>
                <a:lnTo>
                  <a:pt x="96011" y="0"/>
                </a:lnTo>
              </a:path>
              <a:path w="96520" h="5080">
                <a:moveTo>
                  <a:pt x="0" y="4571"/>
                </a:moveTo>
                <a:lnTo>
                  <a:pt x="59436" y="4571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9144" y="873251"/>
            <a:ext cx="438912" cy="15087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11430" y="1024127"/>
            <a:ext cx="0" cy="5080"/>
          </a:xfrm>
          <a:custGeom>
            <a:avLst/>
            <a:gdLst/>
            <a:ahLst/>
            <a:cxnLst/>
            <a:rect l="l" t="t" r="r" b="b"/>
            <a:pathLst>
              <a:path h="5080">
                <a:moveTo>
                  <a:pt x="-2286" y="2286"/>
                </a:moveTo>
                <a:lnTo>
                  <a:pt x="2286" y="2286"/>
                </a:lnTo>
              </a:path>
            </a:pathLst>
          </a:custGeom>
          <a:ln w="4572">
            <a:solidFill>
              <a:srgbClr val="71F1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1" i="0">
                <a:solidFill>
                  <a:srgbClr val="04617B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45C75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10" dirty="0"/>
              <a:t>‹#›</a:t>
            </a:fld>
            <a:endParaRPr spc="1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3427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355847" y="354329"/>
            <a:ext cx="1929764" cy="0"/>
          </a:xfrm>
          <a:custGeom>
            <a:avLst/>
            <a:gdLst/>
            <a:ahLst/>
            <a:cxnLst/>
            <a:rect l="l" t="t" r="r" b="b"/>
            <a:pathLst>
              <a:path w="1929764">
                <a:moveTo>
                  <a:pt x="0" y="0"/>
                </a:moveTo>
                <a:lnTo>
                  <a:pt x="1929383" y="0"/>
                </a:lnTo>
              </a:path>
            </a:pathLst>
          </a:custGeom>
          <a:ln w="4572">
            <a:solidFill>
              <a:srgbClr val="0C7F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447288" y="356615"/>
            <a:ext cx="1892808" cy="91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538728" y="368045"/>
            <a:ext cx="1824355" cy="0"/>
          </a:xfrm>
          <a:custGeom>
            <a:avLst/>
            <a:gdLst/>
            <a:ahLst/>
            <a:cxnLst/>
            <a:rect l="l" t="t" r="r" b="b"/>
            <a:pathLst>
              <a:path w="1824354">
                <a:moveTo>
                  <a:pt x="0" y="0"/>
                </a:moveTo>
                <a:lnTo>
                  <a:pt x="1824227" y="0"/>
                </a:lnTo>
              </a:path>
            </a:pathLst>
          </a:custGeom>
          <a:ln w="4572">
            <a:solidFill>
              <a:srgbClr val="0C81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584447" y="372617"/>
            <a:ext cx="1815464" cy="5080"/>
          </a:xfrm>
          <a:custGeom>
            <a:avLst/>
            <a:gdLst/>
            <a:ahLst/>
            <a:cxnLst/>
            <a:rect l="l" t="t" r="r" b="b"/>
            <a:pathLst>
              <a:path w="1815464" h="5079">
                <a:moveTo>
                  <a:pt x="0" y="0"/>
                </a:moveTo>
                <a:lnTo>
                  <a:pt x="1796796" y="0"/>
                </a:lnTo>
              </a:path>
              <a:path w="1815464" h="5079">
                <a:moveTo>
                  <a:pt x="45719" y="4572"/>
                </a:moveTo>
                <a:lnTo>
                  <a:pt x="1815083" y="4572"/>
                </a:lnTo>
              </a:path>
            </a:pathLst>
          </a:custGeom>
          <a:ln w="4572">
            <a:solidFill>
              <a:srgbClr val="0C81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671315" y="381761"/>
            <a:ext cx="1769745" cy="5080"/>
          </a:xfrm>
          <a:custGeom>
            <a:avLst/>
            <a:gdLst/>
            <a:ahLst/>
            <a:cxnLst/>
            <a:rect l="l" t="t" r="r" b="b"/>
            <a:pathLst>
              <a:path w="1769745" h="5079">
                <a:moveTo>
                  <a:pt x="0" y="0"/>
                </a:moveTo>
                <a:lnTo>
                  <a:pt x="1751076" y="0"/>
                </a:lnTo>
              </a:path>
              <a:path w="1769745" h="5079">
                <a:moveTo>
                  <a:pt x="41148" y="4571"/>
                </a:moveTo>
                <a:lnTo>
                  <a:pt x="1769364" y="4571"/>
                </a:lnTo>
              </a:path>
            </a:pathLst>
          </a:custGeom>
          <a:ln w="4572">
            <a:solidFill>
              <a:srgbClr val="0C82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753611" y="390905"/>
            <a:ext cx="1710055" cy="0"/>
          </a:xfrm>
          <a:custGeom>
            <a:avLst/>
            <a:gdLst/>
            <a:ahLst/>
            <a:cxnLst/>
            <a:rect l="l" t="t" r="r" b="b"/>
            <a:pathLst>
              <a:path w="1710054">
                <a:moveTo>
                  <a:pt x="0" y="0"/>
                </a:moveTo>
                <a:lnTo>
                  <a:pt x="1709927" y="0"/>
                </a:lnTo>
              </a:path>
            </a:pathLst>
          </a:custGeom>
          <a:ln w="4572">
            <a:solidFill>
              <a:srgbClr val="0C83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9144" y="356615"/>
            <a:ext cx="2011680" cy="1920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947672" y="470915"/>
            <a:ext cx="1664207" cy="548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118104" y="352043"/>
            <a:ext cx="5998463" cy="2971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2318004" y="523493"/>
            <a:ext cx="265430" cy="5080"/>
          </a:xfrm>
          <a:custGeom>
            <a:avLst/>
            <a:gdLst/>
            <a:ahLst/>
            <a:cxnLst/>
            <a:rect l="l" t="t" r="r" b="b"/>
            <a:pathLst>
              <a:path w="265430" h="5079">
                <a:moveTo>
                  <a:pt x="45719" y="0"/>
                </a:moveTo>
                <a:lnTo>
                  <a:pt x="265175" y="0"/>
                </a:lnTo>
              </a:path>
              <a:path w="265430" h="5079">
                <a:moveTo>
                  <a:pt x="0" y="4572"/>
                </a:moveTo>
                <a:lnTo>
                  <a:pt x="178307" y="4572"/>
                </a:lnTo>
              </a:path>
            </a:pathLst>
          </a:custGeom>
          <a:ln w="4572">
            <a:solidFill>
              <a:srgbClr val="097F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2016251" y="530351"/>
            <a:ext cx="411480" cy="320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1801367" y="546353"/>
            <a:ext cx="91440" cy="0"/>
          </a:xfrm>
          <a:custGeom>
            <a:avLst/>
            <a:gdLst/>
            <a:ahLst/>
            <a:cxnLst/>
            <a:rect l="l" t="t" r="r" b="b"/>
            <a:pathLst>
              <a:path w="91439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4572">
            <a:solidFill>
              <a:srgbClr val="0688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1952244" y="564641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5">
                <a:moveTo>
                  <a:pt x="0" y="0"/>
                </a:moveTo>
                <a:lnTo>
                  <a:pt x="109728" y="0"/>
                </a:lnTo>
              </a:path>
            </a:pathLst>
          </a:custGeom>
          <a:ln w="4572">
            <a:solidFill>
              <a:srgbClr val="097EB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1120139" y="548639"/>
            <a:ext cx="900683" cy="13258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9144" y="548639"/>
            <a:ext cx="1289304" cy="19659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4892040" y="646937"/>
            <a:ext cx="342900" cy="13970"/>
          </a:xfrm>
          <a:custGeom>
            <a:avLst/>
            <a:gdLst/>
            <a:ahLst/>
            <a:cxnLst/>
            <a:rect l="l" t="t" r="r" b="b"/>
            <a:pathLst>
              <a:path w="342900" h="13970">
                <a:moveTo>
                  <a:pt x="0" y="0"/>
                </a:moveTo>
                <a:lnTo>
                  <a:pt x="169163" y="0"/>
                </a:lnTo>
              </a:path>
              <a:path w="342900" h="13970">
                <a:moveTo>
                  <a:pt x="54863" y="4571"/>
                </a:moveTo>
                <a:lnTo>
                  <a:pt x="224027" y="4571"/>
                </a:lnTo>
              </a:path>
              <a:path w="342900" h="13970">
                <a:moveTo>
                  <a:pt x="109727" y="9143"/>
                </a:moveTo>
                <a:lnTo>
                  <a:pt x="278891" y="9143"/>
                </a:lnTo>
              </a:path>
              <a:path w="342900" h="13970">
                <a:moveTo>
                  <a:pt x="164592" y="13715"/>
                </a:moveTo>
                <a:lnTo>
                  <a:pt x="342900" y="13715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6039611" y="644651"/>
            <a:ext cx="1604771" cy="4571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5111496" y="665225"/>
            <a:ext cx="384175" cy="13970"/>
          </a:xfrm>
          <a:custGeom>
            <a:avLst/>
            <a:gdLst/>
            <a:ahLst/>
            <a:cxnLst/>
            <a:rect l="l" t="t" r="r" b="b"/>
            <a:pathLst>
              <a:path w="384175" h="13970">
                <a:moveTo>
                  <a:pt x="0" y="0"/>
                </a:moveTo>
                <a:lnTo>
                  <a:pt x="182879" y="0"/>
                </a:lnTo>
              </a:path>
              <a:path w="384175" h="13970">
                <a:moveTo>
                  <a:pt x="54863" y="4571"/>
                </a:moveTo>
                <a:lnTo>
                  <a:pt x="246887" y="4571"/>
                </a:lnTo>
              </a:path>
              <a:path w="384175" h="13970">
                <a:moveTo>
                  <a:pt x="118871" y="9143"/>
                </a:moveTo>
                <a:lnTo>
                  <a:pt x="315467" y="9143"/>
                </a:lnTo>
              </a:path>
              <a:path w="384175" h="13970">
                <a:moveTo>
                  <a:pt x="182879" y="13715"/>
                </a:moveTo>
                <a:lnTo>
                  <a:pt x="384047" y="13715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1106424" y="683513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291" y="0"/>
                </a:lnTo>
              </a:path>
            </a:pathLst>
          </a:custGeom>
          <a:ln w="4572">
            <a:solidFill>
              <a:srgbClr val="079A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5353811" y="683513"/>
            <a:ext cx="1262380" cy="18415"/>
          </a:xfrm>
          <a:custGeom>
            <a:avLst/>
            <a:gdLst/>
            <a:ahLst/>
            <a:cxnLst/>
            <a:rect l="l" t="t" r="r" b="b"/>
            <a:pathLst>
              <a:path w="1262379" h="18415">
                <a:moveTo>
                  <a:pt x="0" y="0"/>
                </a:moveTo>
                <a:lnTo>
                  <a:pt x="219456" y="0"/>
                </a:lnTo>
              </a:path>
              <a:path w="1262379" h="18415">
                <a:moveTo>
                  <a:pt x="137160" y="4571"/>
                </a:moveTo>
                <a:lnTo>
                  <a:pt x="393192" y="4571"/>
                </a:lnTo>
              </a:path>
              <a:path w="1262379" h="18415">
                <a:moveTo>
                  <a:pt x="214884" y="9143"/>
                </a:moveTo>
                <a:lnTo>
                  <a:pt x="521208" y="9143"/>
                </a:lnTo>
              </a:path>
              <a:path w="1262379" h="18415">
                <a:moveTo>
                  <a:pt x="1042415" y="9143"/>
                </a:moveTo>
                <a:lnTo>
                  <a:pt x="1261871" y="9143"/>
                </a:lnTo>
              </a:path>
              <a:path w="1262379" h="18415">
                <a:moveTo>
                  <a:pt x="301751" y="13715"/>
                </a:moveTo>
                <a:lnTo>
                  <a:pt x="740663" y="13715"/>
                </a:lnTo>
              </a:path>
              <a:path w="1262379" h="18415">
                <a:moveTo>
                  <a:pt x="877824" y="13715"/>
                </a:moveTo>
                <a:lnTo>
                  <a:pt x="1207008" y="13715"/>
                </a:lnTo>
              </a:path>
              <a:path w="1262379" h="18415">
                <a:moveTo>
                  <a:pt x="393191" y="18287"/>
                </a:moveTo>
                <a:lnTo>
                  <a:pt x="1138427" y="18287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6734556" y="690371"/>
            <a:ext cx="173736" cy="1828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5865876" y="706373"/>
            <a:ext cx="539750" cy="5080"/>
          </a:xfrm>
          <a:custGeom>
            <a:avLst/>
            <a:gdLst/>
            <a:ahLst/>
            <a:cxnLst/>
            <a:rect l="l" t="t" r="r" b="b"/>
            <a:pathLst>
              <a:path w="539750" h="5079">
                <a:moveTo>
                  <a:pt x="0" y="0"/>
                </a:moveTo>
                <a:lnTo>
                  <a:pt x="539496" y="0"/>
                </a:lnTo>
              </a:path>
              <a:path w="539750" h="5079">
                <a:moveTo>
                  <a:pt x="201168" y="4571"/>
                </a:moveTo>
                <a:lnTo>
                  <a:pt x="379476" y="4571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6693407" y="710945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5">
                <a:moveTo>
                  <a:pt x="0" y="0"/>
                </a:moveTo>
                <a:lnTo>
                  <a:pt x="100583" y="0"/>
                </a:lnTo>
              </a:path>
            </a:pathLst>
          </a:custGeom>
          <a:ln w="4572">
            <a:solidFill>
              <a:srgbClr val="5B8D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4777740" y="649223"/>
            <a:ext cx="1956815" cy="10058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6656831" y="715517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4">
                <a:moveTo>
                  <a:pt x="0" y="0"/>
                </a:moveTo>
                <a:lnTo>
                  <a:pt x="109727" y="0"/>
                </a:lnTo>
              </a:path>
            </a:pathLst>
          </a:custGeom>
          <a:ln w="4572">
            <a:solidFill>
              <a:srgbClr val="5B8D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841247" y="740663"/>
            <a:ext cx="150876" cy="914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827532" y="752093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291" y="0"/>
                </a:lnTo>
              </a:path>
            </a:pathLst>
          </a:custGeom>
          <a:ln w="4572">
            <a:solidFill>
              <a:srgbClr val="06A5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813816" y="756665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4572">
            <a:solidFill>
              <a:srgbClr val="06A4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9144" y="745235"/>
            <a:ext cx="941832" cy="13258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306324" y="875537"/>
            <a:ext cx="91440" cy="9525"/>
          </a:xfrm>
          <a:custGeom>
            <a:avLst/>
            <a:gdLst/>
            <a:ahLst/>
            <a:cxnLst/>
            <a:rect l="l" t="t" r="r" b="b"/>
            <a:pathLst>
              <a:path w="91439" h="9525">
                <a:moveTo>
                  <a:pt x="36575" y="0"/>
                </a:moveTo>
                <a:lnTo>
                  <a:pt x="91439" y="0"/>
                </a:lnTo>
              </a:path>
              <a:path w="91439" h="9525">
                <a:moveTo>
                  <a:pt x="18287" y="4571"/>
                </a:moveTo>
                <a:lnTo>
                  <a:pt x="77723" y="4571"/>
                </a:lnTo>
              </a:path>
              <a:path w="91439" h="9525">
                <a:moveTo>
                  <a:pt x="0" y="9143"/>
                </a:moveTo>
                <a:lnTo>
                  <a:pt x="59436" y="9143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9144" y="877823"/>
            <a:ext cx="246888" cy="2286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233172" y="889253"/>
            <a:ext cx="109855" cy="9525"/>
          </a:xfrm>
          <a:custGeom>
            <a:avLst/>
            <a:gdLst/>
            <a:ahLst/>
            <a:cxnLst/>
            <a:rect l="l" t="t" r="r" b="b"/>
            <a:pathLst>
              <a:path w="109854" h="9525">
                <a:moveTo>
                  <a:pt x="59436" y="0"/>
                </a:moveTo>
                <a:lnTo>
                  <a:pt x="109728" y="0"/>
                </a:lnTo>
              </a:path>
              <a:path w="109854" h="9525">
                <a:moveTo>
                  <a:pt x="36575" y="4572"/>
                </a:moveTo>
                <a:lnTo>
                  <a:pt x="96011" y="4572"/>
                </a:lnTo>
              </a:path>
              <a:path w="109854" h="9525">
                <a:moveTo>
                  <a:pt x="0" y="9143"/>
                </a:moveTo>
                <a:lnTo>
                  <a:pt x="59436" y="9143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9144" y="873251"/>
            <a:ext cx="438912" cy="14173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9144" y="1017269"/>
            <a:ext cx="22860" cy="0"/>
          </a:xfrm>
          <a:custGeom>
            <a:avLst/>
            <a:gdLst/>
            <a:ahLst/>
            <a:cxnLst/>
            <a:rect l="l" t="t" r="r" b="b"/>
            <a:pathLst>
              <a:path w="22859">
                <a:moveTo>
                  <a:pt x="0" y="0"/>
                </a:moveTo>
                <a:lnTo>
                  <a:pt x="22860" y="0"/>
                </a:lnTo>
              </a:path>
            </a:pathLst>
          </a:custGeom>
          <a:ln w="4572">
            <a:solidFill>
              <a:srgbClr val="4DBDC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9144" y="1021841"/>
            <a:ext cx="13970" cy="5080"/>
          </a:xfrm>
          <a:custGeom>
            <a:avLst/>
            <a:gdLst/>
            <a:ahLst/>
            <a:cxnLst/>
            <a:rect l="l" t="t" r="r" b="b"/>
            <a:pathLst>
              <a:path w="13970" h="5080">
                <a:moveTo>
                  <a:pt x="0" y="0"/>
                </a:moveTo>
                <a:lnTo>
                  <a:pt x="13716" y="0"/>
                </a:lnTo>
              </a:path>
              <a:path w="13970" h="5080">
                <a:moveTo>
                  <a:pt x="0" y="4572"/>
                </a:moveTo>
                <a:lnTo>
                  <a:pt x="4572" y="4572"/>
                </a:lnTo>
              </a:path>
            </a:pathLst>
          </a:custGeom>
          <a:ln w="4572">
            <a:solidFill>
              <a:srgbClr val="04A2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g object 52"/>
          <p:cNvSpPr/>
          <p:nvPr/>
        </p:nvSpPr>
        <p:spPr>
          <a:xfrm>
            <a:off x="3259835" y="2532887"/>
            <a:ext cx="100584" cy="9601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g object 53"/>
          <p:cNvSpPr/>
          <p:nvPr/>
        </p:nvSpPr>
        <p:spPr>
          <a:xfrm>
            <a:off x="5362955" y="2551175"/>
            <a:ext cx="539496" cy="35204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g object 54"/>
          <p:cNvSpPr/>
          <p:nvPr/>
        </p:nvSpPr>
        <p:spPr>
          <a:xfrm>
            <a:off x="6579107" y="2587751"/>
            <a:ext cx="502920" cy="35204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g object 55"/>
          <p:cNvSpPr/>
          <p:nvPr/>
        </p:nvSpPr>
        <p:spPr>
          <a:xfrm>
            <a:off x="2820923" y="2555747"/>
            <a:ext cx="379475" cy="45720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g object 56"/>
          <p:cNvSpPr/>
          <p:nvPr/>
        </p:nvSpPr>
        <p:spPr>
          <a:xfrm>
            <a:off x="5961888" y="2665475"/>
            <a:ext cx="201168" cy="352043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g object 57"/>
          <p:cNvSpPr/>
          <p:nvPr/>
        </p:nvSpPr>
        <p:spPr>
          <a:xfrm>
            <a:off x="4023359" y="2587751"/>
            <a:ext cx="1124712" cy="434339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g object 58"/>
          <p:cNvSpPr/>
          <p:nvPr/>
        </p:nvSpPr>
        <p:spPr>
          <a:xfrm>
            <a:off x="7525511" y="2665475"/>
            <a:ext cx="534924" cy="356615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g object 59"/>
          <p:cNvSpPr/>
          <p:nvPr/>
        </p:nvSpPr>
        <p:spPr>
          <a:xfrm>
            <a:off x="3264408" y="2670047"/>
            <a:ext cx="91439" cy="347472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g object 60"/>
          <p:cNvSpPr/>
          <p:nvPr/>
        </p:nvSpPr>
        <p:spPr>
          <a:xfrm>
            <a:off x="3707891" y="2665475"/>
            <a:ext cx="256032" cy="356615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g object 61"/>
          <p:cNvSpPr/>
          <p:nvPr/>
        </p:nvSpPr>
        <p:spPr>
          <a:xfrm>
            <a:off x="3419855" y="2665475"/>
            <a:ext cx="242316" cy="356615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g object 62"/>
          <p:cNvSpPr/>
          <p:nvPr/>
        </p:nvSpPr>
        <p:spPr>
          <a:xfrm>
            <a:off x="8110728" y="2665475"/>
            <a:ext cx="242316" cy="356615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g object 63"/>
          <p:cNvSpPr/>
          <p:nvPr/>
        </p:nvSpPr>
        <p:spPr>
          <a:xfrm>
            <a:off x="7141464" y="2670047"/>
            <a:ext cx="301751" cy="352044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g object 64"/>
          <p:cNvSpPr/>
          <p:nvPr/>
        </p:nvSpPr>
        <p:spPr>
          <a:xfrm>
            <a:off x="6213347" y="2670047"/>
            <a:ext cx="301751" cy="352044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g object 65"/>
          <p:cNvSpPr/>
          <p:nvPr/>
        </p:nvSpPr>
        <p:spPr>
          <a:xfrm>
            <a:off x="5367528" y="2905505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4572" y="0"/>
                </a:lnTo>
              </a:path>
            </a:pathLst>
          </a:custGeom>
          <a:ln w="4572">
            <a:solidFill>
              <a:srgbClr val="296E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g object 66"/>
          <p:cNvSpPr/>
          <p:nvPr/>
        </p:nvSpPr>
        <p:spPr>
          <a:xfrm>
            <a:off x="7068311" y="2937509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4572" y="0"/>
                </a:lnTo>
              </a:path>
            </a:pathLst>
          </a:custGeom>
          <a:ln w="4572">
            <a:solidFill>
              <a:srgbClr val="23638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g object 67"/>
          <p:cNvSpPr/>
          <p:nvPr/>
        </p:nvSpPr>
        <p:spPr>
          <a:xfrm>
            <a:off x="5353811" y="2903219"/>
            <a:ext cx="297180" cy="118872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g object 68"/>
          <p:cNvSpPr/>
          <p:nvPr/>
        </p:nvSpPr>
        <p:spPr>
          <a:xfrm>
            <a:off x="5728715" y="2903219"/>
            <a:ext cx="173736" cy="118872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g object 69"/>
          <p:cNvSpPr/>
          <p:nvPr/>
        </p:nvSpPr>
        <p:spPr>
          <a:xfrm>
            <a:off x="6592823" y="2939795"/>
            <a:ext cx="242316" cy="82296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g object 70"/>
          <p:cNvSpPr/>
          <p:nvPr/>
        </p:nvSpPr>
        <p:spPr>
          <a:xfrm>
            <a:off x="6912864" y="2939795"/>
            <a:ext cx="169163" cy="82296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g object 71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45C75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10" dirty="0"/>
              <a:t>‹#›</a:t>
            </a:fld>
            <a:endParaRPr spc="1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34274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622291" y="635507"/>
            <a:ext cx="329184" cy="1371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892040" y="646937"/>
            <a:ext cx="224154" cy="5080"/>
          </a:xfrm>
          <a:custGeom>
            <a:avLst/>
            <a:gdLst/>
            <a:ahLst/>
            <a:cxnLst/>
            <a:rect l="l" t="t" r="r" b="b"/>
            <a:pathLst>
              <a:path w="224154" h="5079">
                <a:moveTo>
                  <a:pt x="0" y="0"/>
                </a:moveTo>
                <a:lnTo>
                  <a:pt x="169163" y="0"/>
                </a:lnTo>
              </a:path>
              <a:path w="224154" h="5079">
                <a:moveTo>
                  <a:pt x="54863" y="4571"/>
                </a:moveTo>
                <a:lnTo>
                  <a:pt x="224027" y="4571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144" y="635507"/>
            <a:ext cx="745236" cy="4114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5001767" y="656081"/>
            <a:ext cx="169545" cy="0"/>
          </a:xfrm>
          <a:custGeom>
            <a:avLst/>
            <a:gdLst/>
            <a:ahLst/>
            <a:cxnLst/>
            <a:rect l="l" t="t" r="r" b="b"/>
            <a:pathLst>
              <a:path w="169545">
                <a:moveTo>
                  <a:pt x="0" y="0"/>
                </a:moveTo>
                <a:lnTo>
                  <a:pt x="169163" y="0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5911596" y="635507"/>
            <a:ext cx="1842516" cy="5486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5056632" y="660653"/>
            <a:ext cx="302260" cy="9525"/>
          </a:xfrm>
          <a:custGeom>
            <a:avLst/>
            <a:gdLst/>
            <a:ahLst/>
            <a:cxnLst/>
            <a:rect l="l" t="t" r="r" b="b"/>
            <a:pathLst>
              <a:path w="302260" h="9525">
                <a:moveTo>
                  <a:pt x="0" y="0"/>
                </a:moveTo>
                <a:lnTo>
                  <a:pt x="178308" y="0"/>
                </a:lnTo>
              </a:path>
              <a:path w="302260" h="9525">
                <a:moveTo>
                  <a:pt x="54863" y="4572"/>
                </a:moveTo>
                <a:lnTo>
                  <a:pt x="237743" y="4572"/>
                </a:lnTo>
              </a:path>
              <a:path w="302260" h="9525">
                <a:moveTo>
                  <a:pt x="109727" y="9143"/>
                </a:moveTo>
                <a:lnTo>
                  <a:pt x="301751" y="9143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969263" y="635507"/>
            <a:ext cx="589788" cy="8229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5230367" y="674369"/>
            <a:ext cx="1385570" cy="18415"/>
          </a:xfrm>
          <a:custGeom>
            <a:avLst/>
            <a:gdLst/>
            <a:ahLst/>
            <a:cxnLst/>
            <a:rect l="l" t="t" r="r" b="b"/>
            <a:pathLst>
              <a:path w="1385570" h="18415">
                <a:moveTo>
                  <a:pt x="0" y="0"/>
                </a:moveTo>
                <a:lnTo>
                  <a:pt x="196596" y="0"/>
                </a:lnTo>
              </a:path>
              <a:path w="1385570" h="18415">
                <a:moveTo>
                  <a:pt x="64008" y="4572"/>
                </a:moveTo>
                <a:lnTo>
                  <a:pt x="265175" y="4572"/>
                </a:lnTo>
              </a:path>
              <a:path w="1385570" h="18415">
                <a:moveTo>
                  <a:pt x="123444" y="9144"/>
                </a:moveTo>
                <a:lnTo>
                  <a:pt x="342900" y="9144"/>
                </a:lnTo>
              </a:path>
              <a:path w="1385570" h="18415">
                <a:moveTo>
                  <a:pt x="260604" y="13715"/>
                </a:moveTo>
                <a:lnTo>
                  <a:pt x="516636" y="13715"/>
                </a:lnTo>
              </a:path>
              <a:path w="1385570" h="18415">
                <a:moveTo>
                  <a:pt x="338328" y="18287"/>
                </a:moveTo>
                <a:lnTo>
                  <a:pt x="644652" y="18287"/>
                </a:lnTo>
              </a:path>
              <a:path w="1385570" h="18415">
                <a:moveTo>
                  <a:pt x="1165860" y="18287"/>
                </a:moveTo>
                <a:lnTo>
                  <a:pt x="1385315" y="18287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9144" y="676655"/>
            <a:ext cx="649224" cy="4114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5655564" y="697229"/>
            <a:ext cx="905510" cy="13970"/>
          </a:xfrm>
          <a:custGeom>
            <a:avLst/>
            <a:gdLst/>
            <a:ahLst/>
            <a:cxnLst/>
            <a:rect l="l" t="t" r="r" b="b"/>
            <a:pathLst>
              <a:path w="905509" h="13970">
                <a:moveTo>
                  <a:pt x="0" y="0"/>
                </a:moveTo>
                <a:lnTo>
                  <a:pt x="438912" y="0"/>
                </a:lnTo>
              </a:path>
              <a:path w="905509" h="13970">
                <a:moveTo>
                  <a:pt x="576072" y="0"/>
                </a:moveTo>
                <a:lnTo>
                  <a:pt x="905256" y="0"/>
                </a:lnTo>
              </a:path>
              <a:path w="905509" h="13970">
                <a:moveTo>
                  <a:pt x="91439" y="4572"/>
                </a:moveTo>
                <a:lnTo>
                  <a:pt x="836676" y="4572"/>
                </a:lnTo>
              </a:path>
              <a:path w="905509" h="13970">
                <a:moveTo>
                  <a:pt x="210312" y="9144"/>
                </a:moveTo>
                <a:lnTo>
                  <a:pt x="749808" y="9144"/>
                </a:lnTo>
              </a:path>
              <a:path w="905509" h="13970">
                <a:moveTo>
                  <a:pt x="411480" y="13715"/>
                </a:moveTo>
                <a:lnTo>
                  <a:pt x="589788" y="13715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777740" y="649223"/>
            <a:ext cx="2130552" cy="10058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955547" y="720089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291" y="0"/>
                </a:lnTo>
              </a:path>
            </a:pathLst>
          </a:custGeom>
          <a:ln w="4572">
            <a:solidFill>
              <a:srgbClr val="28B8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9144" y="717803"/>
            <a:ext cx="557784" cy="4114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9144" y="758951"/>
            <a:ext cx="475488" cy="41148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361188" y="717803"/>
            <a:ext cx="749807" cy="15544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9144" y="800099"/>
            <a:ext cx="393192" cy="41148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9144" y="841247"/>
            <a:ext cx="315468" cy="4572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306324" y="875537"/>
            <a:ext cx="91440" cy="9525"/>
          </a:xfrm>
          <a:custGeom>
            <a:avLst/>
            <a:gdLst/>
            <a:ahLst/>
            <a:cxnLst/>
            <a:rect l="l" t="t" r="r" b="b"/>
            <a:pathLst>
              <a:path w="91439" h="9525">
                <a:moveTo>
                  <a:pt x="36575" y="0"/>
                </a:moveTo>
                <a:lnTo>
                  <a:pt x="91439" y="0"/>
                </a:lnTo>
              </a:path>
              <a:path w="91439" h="9525">
                <a:moveTo>
                  <a:pt x="18287" y="4571"/>
                </a:moveTo>
                <a:lnTo>
                  <a:pt x="77723" y="4571"/>
                </a:lnTo>
              </a:path>
              <a:path w="91439" h="9525">
                <a:moveTo>
                  <a:pt x="0" y="9143"/>
                </a:moveTo>
                <a:lnTo>
                  <a:pt x="59436" y="9143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292608" y="889253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292" y="0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9144" y="886967"/>
            <a:ext cx="237744" cy="13715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233171" y="893825"/>
            <a:ext cx="96520" cy="5080"/>
          </a:xfrm>
          <a:custGeom>
            <a:avLst/>
            <a:gdLst/>
            <a:ahLst/>
            <a:cxnLst/>
            <a:rect l="l" t="t" r="r" b="b"/>
            <a:pathLst>
              <a:path w="96520" h="5080">
                <a:moveTo>
                  <a:pt x="36575" y="0"/>
                </a:moveTo>
                <a:lnTo>
                  <a:pt x="96011" y="0"/>
                </a:lnTo>
              </a:path>
              <a:path w="96520" h="5080">
                <a:moveTo>
                  <a:pt x="0" y="4571"/>
                </a:moveTo>
                <a:lnTo>
                  <a:pt x="59436" y="4571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9144" y="873251"/>
            <a:ext cx="438912" cy="15087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11430" y="1024127"/>
            <a:ext cx="0" cy="5080"/>
          </a:xfrm>
          <a:custGeom>
            <a:avLst/>
            <a:gdLst/>
            <a:ahLst/>
            <a:cxnLst/>
            <a:rect l="l" t="t" r="r" b="b"/>
            <a:pathLst>
              <a:path h="5080">
                <a:moveTo>
                  <a:pt x="-2286" y="2286"/>
                </a:moveTo>
                <a:lnTo>
                  <a:pt x="2286" y="2286"/>
                </a:lnTo>
              </a:path>
            </a:pathLst>
          </a:custGeom>
          <a:ln w="4572">
            <a:solidFill>
              <a:srgbClr val="71F1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230" y="1029982"/>
            <a:ext cx="5702300" cy="788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1" i="0">
                <a:solidFill>
                  <a:srgbClr val="04617B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58467" y="2112263"/>
            <a:ext cx="6216015" cy="321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93252" y="6552606"/>
            <a:ext cx="23304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045C75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10" dirty="0"/>
              <a:t>‹#›</a:t>
            </a:fld>
            <a:endParaRPr spc="1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74BD4-ABA8-4A46-BD3E-92E7E83CE1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5000" y="2133600"/>
            <a:ext cx="6477000" cy="769441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Predicate Knowledge</a:t>
            </a:r>
          </a:p>
        </p:txBody>
      </p:sp>
    </p:spTree>
    <p:extLst>
      <p:ext uri="{BB962C8B-B14F-4D97-AF65-F5344CB8AC3E}">
        <p14:creationId xmlns:p14="http://schemas.microsoft.com/office/powerpoint/2010/main" val="2104765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0981" y="641235"/>
            <a:ext cx="4727819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130" dirty="0">
                <a:solidFill>
                  <a:srgbClr val="3333FF"/>
                </a:solidFill>
                <a:latin typeface="Times New Roman"/>
                <a:cs typeface="Times New Roman"/>
              </a:rPr>
              <a:t>Conjunction</a:t>
            </a:r>
            <a:r>
              <a:rPr sz="3200" spc="-16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spc="50" dirty="0">
                <a:solidFill>
                  <a:srgbClr val="3333FF"/>
                </a:solidFill>
                <a:latin typeface="Times New Roman"/>
                <a:cs typeface="Times New Roman"/>
              </a:rPr>
              <a:t>(AND)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6240" y="691895"/>
            <a:ext cx="8280400" cy="862965"/>
          </a:xfrm>
          <a:custGeom>
            <a:avLst/>
            <a:gdLst/>
            <a:ahLst/>
            <a:cxnLst/>
            <a:rect l="l" t="t" r="r" b="b"/>
            <a:pathLst>
              <a:path w="8280400" h="862965">
                <a:moveTo>
                  <a:pt x="8279892" y="556260"/>
                </a:moveTo>
                <a:lnTo>
                  <a:pt x="379476" y="556260"/>
                </a:lnTo>
                <a:lnTo>
                  <a:pt x="379476" y="0"/>
                </a:lnTo>
                <a:lnTo>
                  <a:pt x="341376" y="0"/>
                </a:lnTo>
                <a:lnTo>
                  <a:pt x="341376" y="556260"/>
                </a:lnTo>
                <a:lnTo>
                  <a:pt x="0" y="556260"/>
                </a:lnTo>
                <a:lnTo>
                  <a:pt x="0" y="594360"/>
                </a:lnTo>
                <a:lnTo>
                  <a:pt x="341376" y="594360"/>
                </a:lnTo>
                <a:lnTo>
                  <a:pt x="341376" y="862584"/>
                </a:lnTo>
                <a:lnTo>
                  <a:pt x="379476" y="862584"/>
                </a:lnTo>
                <a:lnTo>
                  <a:pt x="379476" y="594360"/>
                </a:lnTo>
                <a:lnTo>
                  <a:pt x="8279892" y="594360"/>
                </a:lnTo>
                <a:lnTo>
                  <a:pt x="8279892" y="55626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22528" y="1579600"/>
            <a:ext cx="7264400" cy="3225800"/>
          </a:xfrm>
          <a:prstGeom prst="rect">
            <a:avLst/>
          </a:prstGeom>
        </p:spPr>
        <p:txBody>
          <a:bodyPr vert="horz" wrap="square" lIns="0" tIns="22606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780"/>
              </a:spcBef>
            </a:pPr>
            <a:r>
              <a:rPr sz="2800" spc="95" dirty="0">
                <a:solidFill>
                  <a:srgbClr val="3333FF"/>
                </a:solidFill>
                <a:latin typeface="Times New Roman"/>
                <a:cs typeface="Times New Roman"/>
              </a:rPr>
              <a:t>Definition</a:t>
            </a:r>
            <a:endParaRPr sz="2800">
              <a:latin typeface="Times New Roman"/>
              <a:cs typeface="Times New Roman"/>
            </a:endParaRPr>
          </a:p>
          <a:p>
            <a:pPr marL="12700" marR="5080" indent="1270" algn="just">
              <a:lnSpc>
                <a:spcPct val="100000"/>
              </a:lnSpc>
              <a:spcBef>
                <a:spcPts val="1675"/>
              </a:spcBef>
            </a:pPr>
            <a:r>
              <a:rPr sz="2800" spc="55" dirty="0">
                <a:solidFill>
                  <a:srgbClr val="00CC00"/>
                </a:solidFill>
                <a:latin typeface="Times New Roman"/>
                <a:cs typeface="Times New Roman"/>
              </a:rPr>
              <a:t>Let </a:t>
            </a:r>
            <a:r>
              <a:rPr sz="2800" i="1" spc="55" dirty="0">
                <a:solidFill>
                  <a:srgbClr val="3333FF"/>
                </a:solidFill>
                <a:latin typeface="Times New Roman"/>
                <a:cs typeface="Times New Roman"/>
              </a:rPr>
              <a:t>p </a:t>
            </a:r>
            <a:r>
              <a:rPr sz="2800" spc="170" dirty="0">
                <a:solidFill>
                  <a:srgbClr val="00CC00"/>
                </a:solidFill>
                <a:latin typeface="Times New Roman"/>
                <a:cs typeface="Times New Roman"/>
              </a:rPr>
              <a:t>and </a:t>
            </a:r>
            <a:r>
              <a:rPr sz="2800" i="1" spc="25" dirty="0">
                <a:solidFill>
                  <a:srgbClr val="3333FF"/>
                </a:solidFill>
                <a:latin typeface="Times New Roman"/>
                <a:cs typeface="Times New Roman"/>
              </a:rPr>
              <a:t>q </a:t>
            </a:r>
            <a:r>
              <a:rPr sz="2800" spc="120" dirty="0">
                <a:solidFill>
                  <a:srgbClr val="00CC00"/>
                </a:solidFill>
                <a:latin typeface="Times New Roman"/>
                <a:cs typeface="Times New Roman"/>
              </a:rPr>
              <a:t>be </a:t>
            </a:r>
            <a:r>
              <a:rPr sz="2800" spc="95" dirty="0">
                <a:solidFill>
                  <a:srgbClr val="00CC00"/>
                </a:solidFill>
                <a:latin typeface="Times New Roman"/>
                <a:cs typeface="Times New Roman"/>
              </a:rPr>
              <a:t>propositions. </a:t>
            </a:r>
            <a:r>
              <a:rPr sz="2800" spc="100" dirty="0">
                <a:solidFill>
                  <a:srgbClr val="00CC00"/>
                </a:solidFill>
                <a:latin typeface="Times New Roman"/>
                <a:cs typeface="Times New Roman"/>
              </a:rPr>
              <a:t>The </a:t>
            </a:r>
            <a:r>
              <a:rPr sz="2800" spc="114" dirty="0">
                <a:solidFill>
                  <a:srgbClr val="3333FF"/>
                </a:solidFill>
                <a:latin typeface="Times New Roman"/>
                <a:cs typeface="Times New Roman"/>
              </a:rPr>
              <a:t>conjunction  </a:t>
            </a:r>
            <a:r>
              <a:rPr sz="2800" spc="20" dirty="0">
                <a:solidFill>
                  <a:srgbClr val="3333FF"/>
                </a:solidFill>
                <a:latin typeface="Times New Roman"/>
                <a:cs typeface="Times New Roman"/>
              </a:rPr>
              <a:t>of </a:t>
            </a:r>
            <a:r>
              <a:rPr sz="2800" i="1" spc="55" dirty="0">
                <a:solidFill>
                  <a:srgbClr val="3333FF"/>
                </a:solidFill>
                <a:latin typeface="Times New Roman"/>
                <a:cs typeface="Times New Roman"/>
              </a:rPr>
              <a:t>p </a:t>
            </a:r>
            <a:r>
              <a:rPr sz="2800" spc="170" dirty="0">
                <a:solidFill>
                  <a:srgbClr val="3333FF"/>
                </a:solidFill>
                <a:latin typeface="Times New Roman"/>
                <a:cs typeface="Times New Roman"/>
              </a:rPr>
              <a:t>and </a:t>
            </a:r>
            <a:r>
              <a:rPr sz="2800" i="1" spc="20" dirty="0">
                <a:solidFill>
                  <a:srgbClr val="3333FF"/>
                </a:solidFill>
                <a:latin typeface="Times New Roman"/>
                <a:cs typeface="Times New Roman"/>
              </a:rPr>
              <a:t>q</a:t>
            </a:r>
            <a:r>
              <a:rPr sz="2800" spc="20" dirty="0">
                <a:solidFill>
                  <a:srgbClr val="00CC00"/>
                </a:solidFill>
                <a:latin typeface="Times New Roman"/>
                <a:cs typeface="Times New Roman"/>
              </a:rPr>
              <a:t>, </a:t>
            </a:r>
            <a:r>
              <a:rPr sz="2800" spc="145" dirty="0">
                <a:solidFill>
                  <a:srgbClr val="00CC00"/>
                </a:solidFill>
                <a:latin typeface="Times New Roman"/>
                <a:cs typeface="Times New Roman"/>
              </a:rPr>
              <a:t>denoted </a:t>
            </a:r>
            <a:r>
              <a:rPr sz="2800" spc="45" dirty="0">
                <a:solidFill>
                  <a:srgbClr val="00CC00"/>
                </a:solidFill>
                <a:latin typeface="Times New Roman"/>
                <a:cs typeface="Times New Roman"/>
              </a:rPr>
              <a:t>by </a:t>
            </a:r>
            <a:r>
              <a:rPr sz="2800" i="1" spc="10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800" i="1" spc="10" dirty="0">
                <a:solidFill>
                  <a:srgbClr val="3333FF"/>
                </a:solidFill>
                <a:latin typeface="Liberation Serif"/>
                <a:cs typeface="Liberation Serif"/>
              </a:rPr>
              <a:t>˄</a:t>
            </a:r>
            <a:r>
              <a:rPr sz="2800" i="1" spc="10" dirty="0">
                <a:solidFill>
                  <a:srgbClr val="3333FF"/>
                </a:solidFill>
                <a:latin typeface="Times New Roman"/>
                <a:cs typeface="Times New Roman"/>
              </a:rPr>
              <a:t>q</a:t>
            </a:r>
            <a:r>
              <a:rPr sz="2800" i="1" spc="10" dirty="0">
                <a:solidFill>
                  <a:srgbClr val="00CC00"/>
                </a:solidFill>
                <a:latin typeface="Times New Roman"/>
                <a:cs typeface="Times New Roman"/>
              </a:rPr>
              <a:t>, </a:t>
            </a:r>
            <a:r>
              <a:rPr sz="2800" spc="30" dirty="0">
                <a:solidFill>
                  <a:srgbClr val="00CC00"/>
                </a:solidFill>
                <a:latin typeface="Times New Roman"/>
                <a:cs typeface="Times New Roman"/>
              </a:rPr>
              <a:t>is </a:t>
            </a:r>
            <a:r>
              <a:rPr sz="2800" spc="170" dirty="0">
                <a:solidFill>
                  <a:srgbClr val="00CC00"/>
                </a:solidFill>
                <a:latin typeface="Times New Roman"/>
                <a:cs typeface="Times New Roman"/>
              </a:rPr>
              <a:t>the </a:t>
            </a:r>
            <a:r>
              <a:rPr sz="2800" spc="110" dirty="0">
                <a:solidFill>
                  <a:srgbClr val="00CC00"/>
                </a:solidFill>
                <a:latin typeface="Times New Roman"/>
                <a:cs typeface="Times New Roman"/>
              </a:rPr>
              <a:t>proposition  </a:t>
            </a:r>
            <a:r>
              <a:rPr sz="2800" spc="-85" dirty="0">
                <a:solidFill>
                  <a:srgbClr val="3333FF"/>
                </a:solidFill>
                <a:latin typeface="Times New Roman"/>
                <a:cs typeface="Times New Roman"/>
              </a:rPr>
              <a:t>“</a:t>
            </a:r>
            <a:r>
              <a:rPr sz="2800" i="1" spc="-85" dirty="0">
                <a:solidFill>
                  <a:srgbClr val="3333FF"/>
                </a:solidFill>
                <a:latin typeface="Times New Roman"/>
                <a:cs typeface="Times New Roman"/>
              </a:rPr>
              <a:t>p </a:t>
            </a:r>
            <a:r>
              <a:rPr sz="2800" i="1" spc="80" dirty="0">
                <a:solidFill>
                  <a:srgbClr val="3333FF"/>
                </a:solidFill>
                <a:latin typeface="Times New Roman"/>
                <a:cs typeface="Times New Roman"/>
              </a:rPr>
              <a:t>and</a:t>
            </a:r>
            <a:r>
              <a:rPr sz="2800" i="1" spc="-1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i="1" spc="-340" dirty="0">
                <a:solidFill>
                  <a:srgbClr val="3333FF"/>
                </a:solidFill>
                <a:latin typeface="Times New Roman"/>
                <a:cs typeface="Times New Roman"/>
              </a:rPr>
              <a:t>q”</a:t>
            </a:r>
            <a:r>
              <a:rPr sz="2800" i="1" spc="-340" dirty="0">
                <a:solidFill>
                  <a:srgbClr val="00CC00"/>
                </a:solidFill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12700" marR="5080" algn="just">
              <a:lnSpc>
                <a:spcPts val="3340"/>
              </a:lnSpc>
              <a:spcBef>
                <a:spcPts val="1835"/>
              </a:spcBef>
            </a:pPr>
            <a:r>
              <a:rPr sz="2800" spc="100" dirty="0">
                <a:solidFill>
                  <a:srgbClr val="00CC00"/>
                </a:solidFill>
                <a:latin typeface="Times New Roman"/>
                <a:cs typeface="Times New Roman"/>
              </a:rPr>
              <a:t>The </a:t>
            </a:r>
            <a:r>
              <a:rPr sz="2800" spc="114" dirty="0">
                <a:solidFill>
                  <a:srgbClr val="00CC00"/>
                </a:solidFill>
                <a:latin typeface="Times New Roman"/>
                <a:cs typeface="Times New Roman"/>
              </a:rPr>
              <a:t>conjunction </a:t>
            </a:r>
            <a:r>
              <a:rPr sz="2800" i="1" spc="20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800" i="1" spc="20" dirty="0">
                <a:solidFill>
                  <a:srgbClr val="3333FF"/>
                </a:solidFill>
                <a:latin typeface="Liberation Serif"/>
                <a:cs typeface="Liberation Serif"/>
              </a:rPr>
              <a:t>˄</a:t>
            </a:r>
            <a:r>
              <a:rPr sz="2800" i="1" spc="20" dirty="0">
                <a:solidFill>
                  <a:srgbClr val="3333FF"/>
                </a:solidFill>
                <a:latin typeface="Times New Roman"/>
                <a:cs typeface="Times New Roman"/>
              </a:rPr>
              <a:t>q </a:t>
            </a:r>
            <a:r>
              <a:rPr sz="2800" spc="25" dirty="0">
                <a:solidFill>
                  <a:srgbClr val="00CC00"/>
                </a:solidFill>
                <a:latin typeface="Times New Roman"/>
                <a:cs typeface="Times New Roman"/>
              </a:rPr>
              <a:t>is </a:t>
            </a:r>
            <a:r>
              <a:rPr sz="2800" spc="155" dirty="0">
                <a:solidFill>
                  <a:srgbClr val="00CC00"/>
                </a:solidFill>
                <a:latin typeface="Times New Roman"/>
                <a:cs typeface="Times New Roman"/>
              </a:rPr>
              <a:t>true </a:t>
            </a:r>
            <a:r>
              <a:rPr sz="2800" spc="130" dirty="0">
                <a:solidFill>
                  <a:srgbClr val="00CC00"/>
                </a:solidFill>
                <a:latin typeface="Times New Roman"/>
                <a:cs typeface="Times New Roman"/>
              </a:rPr>
              <a:t>when </a:t>
            </a:r>
            <a:r>
              <a:rPr sz="2800" i="1" spc="55" dirty="0">
                <a:solidFill>
                  <a:srgbClr val="3333FF"/>
                </a:solidFill>
                <a:latin typeface="Times New Roman"/>
                <a:cs typeface="Times New Roman"/>
              </a:rPr>
              <a:t>p </a:t>
            </a:r>
            <a:r>
              <a:rPr sz="2800" i="1" spc="80" dirty="0">
                <a:solidFill>
                  <a:srgbClr val="3333FF"/>
                </a:solidFill>
                <a:latin typeface="Times New Roman"/>
                <a:cs typeface="Times New Roman"/>
              </a:rPr>
              <a:t>and </a:t>
            </a:r>
            <a:r>
              <a:rPr sz="2800" i="1" spc="25" dirty="0">
                <a:solidFill>
                  <a:srgbClr val="3333FF"/>
                </a:solidFill>
                <a:latin typeface="Times New Roman"/>
                <a:cs typeface="Times New Roman"/>
              </a:rPr>
              <a:t>q </a:t>
            </a:r>
            <a:r>
              <a:rPr sz="2800" spc="100" dirty="0">
                <a:solidFill>
                  <a:srgbClr val="00CC00"/>
                </a:solidFill>
                <a:latin typeface="Times New Roman"/>
                <a:cs typeface="Times New Roman"/>
              </a:rPr>
              <a:t>are  </a:t>
            </a:r>
            <a:r>
              <a:rPr sz="2800" spc="170" dirty="0">
                <a:solidFill>
                  <a:srgbClr val="3333FF"/>
                </a:solidFill>
                <a:latin typeface="Times New Roman"/>
                <a:cs typeface="Times New Roman"/>
              </a:rPr>
              <a:t>both</a:t>
            </a:r>
            <a:r>
              <a:rPr sz="2800" spc="-7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155" dirty="0">
                <a:solidFill>
                  <a:srgbClr val="3333FF"/>
                </a:solidFill>
                <a:latin typeface="Times New Roman"/>
                <a:cs typeface="Times New Roman"/>
              </a:rPr>
              <a:t>true</a:t>
            </a:r>
            <a:r>
              <a:rPr sz="2800" spc="-13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170" dirty="0">
                <a:solidFill>
                  <a:srgbClr val="00CC00"/>
                </a:solidFill>
                <a:latin typeface="Times New Roman"/>
                <a:cs typeface="Times New Roman"/>
              </a:rPr>
              <a:t>and</a:t>
            </a:r>
            <a:r>
              <a:rPr sz="280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25" dirty="0">
                <a:solidFill>
                  <a:srgbClr val="00CC00"/>
                </a:solidFill>
                <a:latin typeface="Times New Roman"/>
                <a:cs typeface="Times New Roman"/>
              </a:rPr>
              <a:t>is</a:t>
            </a:r>
            <a:r>
              <a:rPr sz="2800" spc="-7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30" dirty="0">
                <a:solidFill>
                  <a:srgbClr val="3333FF"/>
                </a:solidFill>
                <a:latin typeface="Times New Roman"/>
                <a:cs typeface="Times New Roman"/>
              </a:rPr>
              <a:t>false</a:t>
            </a:r>
            <a:r>
              <a:rPr sz="2800" spc="-12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95" dirty="0">
                <a:solidFill>
                  <a:srgbClr val="3333FF"/>
                </a:solidFill>
                <a:latin typeface="Times New Roman"/>
                <a:cs typeface="Times New Roman"/>
              </a:rPr>
              <a:t>otherwise.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10" dirty="0"/>
              <a:t>10</a:t>
            </a:fld>
            <a:endParaRPr spc="1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7714" y="697394"/>
            <a:ext cx="2070286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90" dirty="0">
                <a:solidFill>
                  <a:srgbClr val="3333FF"/>
                </a:solidFill>
                <a:latin typeface="Times New Roman"/>
                <a:cs typeface="Times New Roman"/>
              </a:rPr>
              <a:t>E</a:t>
            </a:r>
            <a:r>
              <a:rPr sz="3200" spc="-100" dirty="0">
                <a:solidFill>
                  <a:srgbClr val="3333FF"/>
                </a:solidFill>
                <a:latin typeface="Times New Roman"/>
                <a:cs typeface="Times New Roman"/>
              </a:rPr>
              <a:t>x</a:t>
            </a:r>
            <a:r>
              <a:rPr sz="3200" spc="210" dirty="0">
                <a:solidFill>
                  <a:srgbClr val="3333FF"/>
                </a:solidFill>
                <a:latin typeface="Times New Roman"/>
                <a:cs typeface="Times New Roman"/>
              </a:rPr>
              <a:t>am</a:t>
            </a:r>
            <a:r>
              <a:rPr sz="3200" spc="155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3200" spc="55" dirty="0">
                <a:solidFill>
                  <a:srgbClr val="3333FF"/>
                </a:solidFill>
                <a:latin typeface="Times New Roman"/>
                <a:cs typeface="Times New Roman"/>
              </a:rPr>
              <a:t>les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6240" y="691895"/>
            <a:ext cx="8280400" cy="862965"/>
          </a:xfrm>
          <a:custGeom>
            <a:avLst/>
            <a:gdLst/>
            <a:ahLst/>
            <a:cxnLst/>
            <a:rect l="l" t="t" r="r" b="b"/>
            <a:pathLst>
              <a:path w="8280400" h="862965">
                <a:moveTo>
                  <a:pt x="8279892" y="556260"/>
                </a:moveTo>
                <a:lnTo>
                  <a:pt x="379476" y="556260"/>
                </a:lnTo>
                <a:lnTo>
                  <a:pt x="379476" y="0"/>
                </a:lnTo>
                <a:lnTo>
                  <a:pt x="341376" y="0"/>
                </a:lnTo>
                <a:lnTo>
                  <a:pt x="341376" y="556260"/>
                </a:lnTo>
                <a:lnTo>
                  <a:pt x="0" y="556260"/>
                </a:lnTo>
                <a:lnTo>
                  <a:pt x="0" y="594360"/>
                </a:lnTo>
                <a:lnTo>
                  <a:pt x="341376" y="594360"/>
                </a:lnTo>
                <a:lnTo>
                  <a:pt x="341376" y="862584"/>
                </a:lnTo>
                <a:lnTo>
                  <a:pt x="379476" y="862584"/>
                </a:lnTo>
                <a:lnTo>
                  <a:pt x="379476" y="594360"/>
                </a:lnTo>
                <a:lnTo>
                  <a:pt x="8279892" y="594360"/>
                </a:lnTo>
                <a:lnTo>
                  <a:pt x="8279892" y="55626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34644" y="1460367"/>
            <a:ext cx="7665720" cy="3040380"/>
          </a:xfrm>
          <a:prstGeom prst="rect">
            <a:avLst/>
          </a:prstGeom>
        </p:spPr>
        <p:txBody>
          <a:bodyPr vert="horz" wrap="square" lIns="0" tIns="193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20"/>
              </a:spcBef>
              <a:tabLst>
                <a:tab pos="376555" algn="l"/>
              </a:tabLst>
            </a:pPr>
            <a:r>
              <a:rPr sz="2400" spc="-220" dirty="0">
                <a:latin typeface="Times New Roman"/>
                <a:cs typeface="Times New Roman"/>
              </a:rPr>
              <a:t>1.	</a:t>
            </a:r>
            <a:r>
              <a:rPr sz="2400" spc="70" dirty="0">
                <a:latin typeface="Times New Roman"/>
                <a:cs typeface="Times New Roman"/>
              </a:rPr>
              <a:t>Find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the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spc="95" dirty="0">
                <a:latin typeface="Times New Roman"/>
                <a:cs typeface="Times New Roman"/>
              </a:rPr>
              <a:t>conjunction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Times New Roman"/>
                <a:cs typeface="Times New Roman"/>
              </a:rPr>
              <a:t>of </a:t>
            </a:r>
            <a:r>
              <a:rPr sz="2400" spc="145" dirty="0">
                <a:latin typeface="Times New Roman"/>
                <a:cs typeface="Times New Roman"/>
              </a:rPr>
              <a:t>the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95" dirty="0">
                <a:latin typeface="Times New Roman"/>
                <a:cs typeface="Times New Roman"/>
              </a:rPr>
              <a:t>propositions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i="1" spc="50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400" i="1" spc="-5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and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i="1" spc="15" dirty="0">
                <a:solidFill>
                  <a:srgbClr val="3333FF"/>
                </a:solidFill>
                <a:latin typeface="Times New Roman"/>
                <a:cs typeface="Times New Roman"/>
              </a:rPr>
              <a:t>q</a:t>
            </a:r>
            <a:r>
              <a:rPr sz="2400" spc="15" dirty="0">
                <a:latin typeface="Times New Roman"/>
                <a:cs typeface="Times New Roman"/>
              </a:rPr>
              <a:t>,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85" dirty="0">
                <a:latin typeface="Times New Roman"/>
                <a:cs typeface="Times New Roman"/>
              </a:rPr>
              <a:t>where</a:t>
            </a:r>
            <a:endParaRPr sz="2400">
              <a:latin typeface="Times New Roman"/>
              <a:cs typeface="Times New Roman"/>
            </a:endParaRPr>
          </a:p>
          <a:p>
            <a:pPr marL="2525395">
              <a:lnSpc>
                <a:spcPct val="100000"/>
              </a:lnSpc>
              <a:spcBef>
                <a:spcPts val="1650"/>
              </a:spcBef>
            </a:pPr>
            <a:r>
              <a:rPr sz="2800" i="1" spc="55" dirty="0">
                <a:solidFill>
                  <a:srgbClr val="3333FF"/>
                </a:solidFill>
                <a:latin typeface="Times New Roman"/>
                <a:cs typeface="Times New Roman"/>
              </a:rPr>
              <a:t>p </a:t>
            </a:r>
            <a:r>
              <a:rPr sz="2800" spc="-65" dirty="0">
                <a:solidFill>
                  <a:srgbClr val="00CC00"/>
                </a:solidFill>
                <a:latin typeface="Times New Roman"/>
                <a:cs typeface="Times New Roman"/>
              </a:rPr>
              <a:t>: </a:t>
            </a:r>
            <a:r>
              <a:rPr sz="2800" spc="5" dirty="0">
                <a:solidFill>
                  <a:srgbClr val="00CC00"/>
                </a:solidFill>
                <a:latin typeface="Times New Roman"/>
                <a:cs typeface="Times New Roman"/>
              </a:rPr>
              <a:t>Today </a:t>
            </a:r>
            <a:r>
              <a:rPr sz="2800" spc="25" dirty="0">
                <a:solidFill>
                  <a:srgbClr val="00CC00"/>
                </a:solidFill>
                <a:latin typeface="Times New Roman"/>
                <a:cs typeface="Times New Roman"/>
              </a:rPr>
              <a:t>is</a:t>
            </a:r>
            <a:r>
              <a:rPr sz="2800" spc="-19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CC00"/>
                </a:solidFill>
                <a:latin typeface="Times New Roman"/>
                <a:cs typeface="Times New Roman"/>
              </a:rPr>
              <a:t>Friday.</a:t>
            </a:r>
            <a:endParaRPr sz="2800">
              <a:latin typeface="Times New Roman"/>
              <a:cs typeface="Times New Roman"/>
            </a:endParaRPr>
          </a:p>
          <a:p>
            <a:pPr marL="2458720">
              <a:lnSpc>
                <a:spcPct val="100000"/>
              </a:lnSpc>
              <a:spcBef>
                <a:spcPts val="1680"/>
              </a:spcBef>
            </a:pPr>
            <a:r>
              <a:rPr sz="2800" i="1" spc="25" dirty="0">
                <a:solidFill>
                  <a:srgbClr val="3333FF"/>
                </a:solidFill>
                <a:latin typeface="Times New Roman"/>
                <a:cs typeface="Times New Roman"/>
              </a:rPr>
              <a:t>q </a:t>
            </a:r>
            <a:r>
              <a:rPr sz="2800" spc="-65" dirty="0">
                <a:solidFill>
                  <a:srgbClr val="00CC00"/>
                </a:solidFill>
                <a:latin typeface="Times New Roman"/>
                <a:cs typeface="Times New Roman"/>
              </a:rPr>
              <a:t>: </a:t>
            </a:r>
            <a:r>
              <a:rPr sz="2800" spc="75" dirty="0">
                <a:solidFill>
                  <a:srgbClr val="00CC00"/>
                </a:solidFill>
                <a:latin typeface="Times New Roman"/>
                <a:cs typeface="Times New Roman"/>
              </a:rPr>
              <a:t>It </a:t>
            </a:r>
            <a:r>
              <a:rPr sz="2800" spc="25" dirty="0">
                <a:solidFill>
                  <a:srgbClr val="00CC00"/>
                </a:solidFill>
                <a:latin typeface="Times New Roman"/>
                <a:cs typeface="Times New Roman"/>
              </a:rPr>
              <a:t>is </a:t>
            </a:r>
            <a:r>
              <a:rPr sz="2800" spc="95" dirty="0">
                <a:solidFill>
                  <a:srgbClr val="00CC00"/>
                </a:solidFill>
                <a:latin typeface="Times New Roman"/>
                <a:cs typeface="Times New Roman"/>
              </a:rPr>
              <a:t>raining</a:t>
            </a:r>
            <a:r>
              <a:rPr sz="2800" spc="-32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30" dirty="0">
                <a:solidFill>
                  <a:srgbClr val="00CC00"/>
                </a:solidFill>
                <a:latin typeface="Times New Roman"/>
                <a:cs typeface="Times New Roman"/>
              </a:rPr>
              <a:t>today.</a:t>
            </a:r>
            <a:endParaRPr sz="2800">
              <a:latin typeface="Times New Roman"/>
              <a:cs typeface="Times New Roman"/>
            </a:endParaRPr>
          </a:p>
          <a:p>
            <a:pPr marL="376555">
              <a:lnSpc>
                <a:spcPct val="100000"/>
              </a:lnSpc>
              <a:spcBef>
                <a:spcPts val="1470"/>
              </a:spcBef>
            </a:pPr>
            <a:r>
              <a:rPr sz="2400" spc="90" dirty="0">
                <a:latin typeface="Times New Roman"/>
                <a:cs typeface="Times New Roman"/>
              </a:rPr>
              <a:t>The </a:t>
            </a:r>
            <a:r>
              <a:rPr sz="2400" spc="95" dirty="0">
                <a:latin typeface="Times New Roman"/>
                <a:cs typeface="Times New Roman"/>
              </a:rPr>
              <a:t>conjunction</a:t>
            </a:r>
            <a:r>
              <a:rPr sz="2400" spc="-229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Times New Roman"/>
                <a:cs typeface="Times New Roman"/>
              </a:rPr>
              <a:t>is</a:t>
            </a:r>
            <a:endParaRPr sz="2400">
              <a:latin typeface="Times New Roman"/>
              <a:cs typeface="Times New Roman"/>
            </a:endParaRPr>
          </a:p>
          <a:p>
            <a:pPr marL="617220">
              <a:lnSpc>
                <a:spcPct val="100000"/>
              </a:lnSpc>
              <a:spcBef>
                <a:spcPts val="1675"/>
              </a:spcBef>
            </a:pPr>
            <a:r>
              <a:rPr sz="2800" i="1" spc="25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800" i="1" spc="25" dirty="0">
                <a:solidFill>
                  <a:srgbClr val="3333FF"/>
                </a:solidFill>
                <a:latin typeface="Liberation Serif"/>
                <a:cs typeface="Liberation Serif"/>
              </a:rPr>
              <a:t>˄</a:t>
            </a:r>
            <a:r>
              <a:rPr sz="2800" i="1" spc="25" dirty="0">
                <a:solidFill>
                  <a:srgbClr val="3333FF"/>
                </a:solidFill>
                <a:latin typeface="Times New Roman"/>
                <a:cs typeface="Times New Roman"/>
              </a:rPr>
              <a:t>q</a:t>
            </a:r>
            <a:r>
              <a:rPr sz="2800" i="1" spc="-5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i="1" spc="-220" dirty="0">
                <a:solidFill>
                  <a:srgbClr val="3333FF"/>
                </a:solidFill>
                <a:latin typeface="Times New Roman"/>
                <a:cs typeface="Times New Roman"/>
              </a:rPr>
              <a:t>:</a:t>
            </a:r>
            <a:r>
              <a:rPr sz="2800" i="1" spc="-4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5" dirty="0">
                <a:solidFill>
                  <a:srgbClr val="3333FF"/>
                </a:solidFill>
                <a:latin typeface="Times New Roman"/>
                <a:cs typeface="Times New Roman"/>
              </a:rPr>
              <a:t>Today</a:t>
            </a:r>
            <a:r>
              <a:rPr sz="2800" spc="-7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25" dirty="0">
                <a:solidFill>
                  <a:srgbClr val="3333FF"/>
                </a:solidFill>
                <a:latin typeface="Times New Roman"/>
                <a:cs typeface="Times New Roman"/>
              </a:rPr>
              <a:t>is</a:t>
            </a:r>
            <a:r>
              <a:rPr sz="2800" spc="-4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30" dirty="0">
                <a:solidFill>
                  <a:srgbClr val="3333FF"/>
                </a:solidFill>
                <a:latin typeface="Times New Roman"/>
                <a:cs typeface="Times New Roman"/>
              </a:rPr>
              <a:t>Friday</a:t>
            </a:r>
            <a:r>
              <a:rPr sz="2800" spc="-13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170" dirty="0">
                <a:solidFill>
                  <a:srgbClr val="3333FF"/>
                </a:solidFill>
                <a:latin typeface="Times New Roman"/>
                <a:cs typeface="Times New Roman"/>
              </a:rPr>
              <a:t>and</a:t>
            </a:r>
            <a:r>
              <a:rPr sz="2800" spc="-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105" dirty="0">
                <a:solidFill>
                  <a:srgbClr val="3333FF"/>
                </a:solidFill>
                <a:latin typeface="Times New Roman"/>
                <a:cs typeface="Times New Roman"/>
              </a:rPr>
              <a:t>it</a:t>
            </a:r>
            <a:r>
              <a:rPr sz="2800" spc="-7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25" dirty="0">
                <a:solidFill>
                  <a:srgbClr val="3333FF"/>
                </a:solidFill>
                <a:latin typeface="Times New Roman"/>
                <a:cs typeface="Times New Roman"/>
              </a:rPr>
              <a:t>is</a:t>
            </a:r>
            <a:r>
              <a:rPr sz="2800" spc="-10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95" dirty="0">
                <a:solidFill>
                  <a:srgbClr val="3333FF"/>
                </a:solidFill>
                <a:latin typeface="Times New Roman"/>
                <a:cs typeface="Times New Roman"/>
              </a:rPr>
              <a:t>raining</a:t>
            </a:r>
            <a:r>
              <a:rPr sz="2800" spc="-3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30" dirty="0">
                <a:solidFill>
                  <a:srgbClr val="3333FF"/>
                </a:solidFill>
                <a:latin typeface="Times New Roman"/>
                <a:cs typeface="Times New Roman"/>
              </a:rPr>
              <a:t>today.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10" dirty="0"/>
              <a:t>11</a:t>
            </a:fld>
            <a:endParaRPr spc="1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2596" y="714082"/>
            <a:ext cx="3894204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135" dirty="0">
                <a:solidFill>
                  <a:srgbClr val="3333FF"/>
                </a:solidFill>
                <a:latin typeface="Times New Roman"/>
                <a:cs typeface="Times New Roman"/>
              </a:rPr>
              <a:t>Truth </a:t>
            </a:r>
            <a:r>
              <a:rPr sz="3200" spc="40" dirty="0">
                <a:solidFill>
                  <a:srgbClr val="3333FF"/>
                </a:solidFill>
                <a:latin typeface="Times New Roman"/>
                <a:cs typeface="Times New Roman"/>
              </a:rPr>
              <a:t>Table</a:t>
            </a:r>
            <a:r>
              <a:rPr sz="3200" spc="-42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spc="50" dirty="0">
                <a:solidFill>
                  <a:srgbClr val="3333FF"/>
                </a:solidFill>
                <a:latin typeface="Times New Roman"/>
                <a:cs typeface="Times New Roman"/>
              </a:rPr>
              <a:t>(AND</a:t>
            </a:r>
            <a:r>
              <a:rPr sz="3200" b="0" spc="50" dirty="0">
                <a:solidFill>
                  <a:srgbClr val="3333FF"/>
                </a:solidFill>
                <a:latin typeface="Times New Roman"/>
                <a:cs typeface="Times New Roman"/>
              </a:rPr>
              <a:t>)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56688" y="1596643"/>
            <a:ext cx="46335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  <a:tab pos="4405630" algn="l"/>
              </a:tabLst>
            </a:pPr>
            <a:r>
              <a:rPr sz="2800" spc="30" dirty="0">
                <a:latin typeface="Times New Roman"/>
                <a:cs typeface="Times New Roman"/>
              </a:rPr>
              <a:t>Bin</a:t>
            </a:r>
            <a:r>
              <a:rPr sz="2800" spc="35" dirty="0">
                <a:latin typeface="Times New Roman"/>
                <a:cs typeface="Times New Roman"/>
              </a:rPr>
              <a:t>a</a:t>
            </a:r>
            <a:r>
              <a:rPr sz="2800" spc="165" dirty="0">
                <a:latin typeface="Times New Roman"/>
                <a:cs typeface="Times New Roman"/>
              </a:rPr>
              <a:t>r</a:t>
            </a:r>
            <a:r>
              <a:rPr sz="2800" spc="-55" dirty="0">
                <a:latin typeface="Times New Roman"/>
                <a:cs typeface="Times New Roman"/>
              </a:rPr>
              <a:t>y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225" dirty="0">
                <a:latin typeface="Times New Roman"/>
                <a:cs typeface="Times New Roman"/>
              </a:rPr>
              <a:t>O</a:t>
            </a:r>
            <a:r>
              <a:rPr sz="2800" spc="145" dirty="0">
                <a:latin typeface="Times New Roman"/>
                <a:cs typeface="Times New Roman"/>
              </a:rPr>
              <a:t>p</a:t>
            </a:r>
            <a:r>
              <a:rPr sz="2800" spc="130" dirty="0">
                <a:latin typeface="Times New Roman"/>
                <a:cs typeface="Times New Roman"/>
              </a:rPr>
              <a:t>e</a:t>
            </a:r>
            <a:r>
              <a:rPr sz="2800" spc="50" dirty="0">
                <a:latin typeface="Times New Roman"/>
                <a:cs typeface="Times New Roman"/>
              </a:rPr>
              <a:t>r</a:t>
            </a:r>
            <a:r>
              <a:rPr sz="2800" spc="185" dirty="0">
                <a:latin typeface="Times New Roman"/>
                <a:cs typeface="Times New Roman"/>
              </a:rPr>
              <a:t>a</a:t>
            </a:r>
            <a:r>
              <a:rPr sz="2800" spc="75" dirty="0">
                <a:latin typeface="Times New Roman"/>
                <a:cs typeface="Times New Roman"/>
              </a:rPr>
              <a:t>t</a:t>
            </a:r>
            <a:r>
              <a:rPr sz="2800" spc="110" dirty="0">
                <a:latin typeface="Times New Roman"/>
                <a:cs typeface="Times New Roman"/>
              </a:rPr>
              <a:t>o</a:t>
            </a:r>
            <a:r>
              <a:rPr sz="2800" spc="-85" dirty="0">
                <a:latin typeface="Times New Roman"/>
                <a:cs typeface="Times New Roman"/>
              </a:rPr>
              <a:t>r</a:t>
            </a:r>
            <a:r>
              <a:rPr sz="2800" spc="15" dirty="0">
                <a:latin typeface="Times New Roman"/>
                <a:cs typeface="Times New Roman"/>
              </a:rPr>
              <a:t>,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95" dirty="0">
                <a:latin typeface="Times New Roman"/>
                <a:cs typeface="Times New Roman"/>
              </a:rPr>
              <a:t>S</a:t>
            </a:r>
            <a:r>
              <a:rPr sz="2800" spc="65" dirty="0">
                <a:latin typeface="Times New Roman"/>
                <a:cs typeface="Times New Roman"/>
              </a:rPr>
              <a:t>ymbol</a:t>
            </a:r>
            <a:r>
              <a:rPr sz="2800" spc="35" dirty="0">
                <a:latin typeface="Times New Roman"/>
                <a:cs typeface="Times New Roman"/>
              </a:rPr>
              <a:t>: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b="1" spc="-5" dirty="0">
                <a:latin typeface="Symbol"/>
                <a:cs typeface="Symbol"/>
              </a:rPr>
              <a:t></a:t>
            </a:r>
            <a:endParaRPr sz="2800">
              <a:latin typeface="Symbol"/>
              <a:cs typeface="Symbo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96240" y="691895"/>
            <a:ext cx="8280400" cy="862965"/>
          </a:xfrm>
          <a:custGeom>
            <a:avLst/>
            <a:gdLst/>
            <a:ahLst/>
            <a:cxnLst/>
            <a:rect l="l" t="t" r="r" b="b"/>
            <a:pathLst>
              <a:path w="8280400" h="862965">
                <a:moveTo>
                  <a:pt x="8279892" y="556260"/>
                </a:moveTo>
                <a:lnTo>
                  <a:pt x="8065008" y="556260"/>
                </a:lnTo>
                <a:lnTo>
                  <a:pt x="379476" y="556260"/>
                </a:lnTo>
                <a:lnTo>
                  <a:pt x="379476" y="0"/>
                </a:lnTo>
                <a:lnTo>
                  <a:pt x="341376" y="0"/>
                </a:lnTo>
                <a:lnTo>
                  <a:pt x="341376" y="556260"/>
                </a:lnTo>
                <a:lnTo>
                  <a:pt x="0" y="556260"/>
                </a:lnTo>
                <a:lnTo>
                  <a:pt x="0" y="594360"/>
                </a:lnTo>
                <a:lnTo>
                  <a:pt x="341376" y="594360"/>
                </a:lnTo>
                <a:lnTo>
                  <a:pt x="341376" y="862584"/>
                </a:lnTo>
                <a:lnTo>
                  <a:pt x="379476" y="862584"/>
                </a:lnTo>
                <a:lnTo>
                  <a:pt x="379476" y="594360"/>
                </a:lnTo>
                <a:lnTo>
                  <a:pt x="8065008" y="594360"/>
                </a:lnTo>
                <a:lnTo>
                  <a:pt x="8279892" y="594360"/>
                </a:lnTo>
                <a:lnTo>
                  <a:pt x="8279892" y="55626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2200655" y="2410967"/>
          <a:ext cx="4723764" cy="3273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7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41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2800" i="1" dirty="0">
                          <a:solidFill>
                            <a:srgbClr val="3333FF"/>
                          </a:solidFill>
                          <a:latin typeface="Arial"/>
                          <a:cs typeface="Arial"/>
                        </a:rPr>
                        <a:t>p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0330" marB="0">
                    <a:lnL w="28575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2800" i="1" dirty="0">
                          <a:solidFill>
                            <a:srgbClr val="3333FF"/>
                          </a:solidFill>
                          <a:latin typeface="Arial"/>
                          <a:cs typeface="Arial"/>
                        </a:rPr>
                        <a:t>q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2800" i="1" spc="-5" dirty="0">
                          <a:solidFill>
                            <a:srgbClr val="3333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2800" spc="-5" dirty="0">
                          <a:solidFill>
                            <a:srgbClr val="3333FF"/>
                          </a:solidFill>
                          <a:latin typeface="Symbol"/>
                          <a:cs typeface="Symbol"/>
                        </a:rPr>
                        <a:t></a:t>
                      </a:r>
                      <a:r>
                        <a:rPr sz="2800" i="1" spc="-5" dirty="0">
                          <a:solidFill>
                            <a:srgbClr val="3333FF"/>
                          </a:solidFill>
                          <a:latin typeface="Arial"/>
                          <a:cs typeface="Arial"/>
                        </a:rPr>
                        <a:t>q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28575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2800" spc="-5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true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4139" marB="0">
                    <a:lnL w="28575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2800" spc="-5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true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2800" spc="-5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true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28575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60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2800" spc="-5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true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4775" marB="0">
                    <a:lnL w="28575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2800" spc="-5" dirty="0">
                          <a:solidFill>
                            <a:srgbClr val="FF3300"/>
                          </a:solidFill>
                          <a:latin typeface="Arial"/>
                          <a:cs typeface="Arial"/>
                        </a:rPr>
                        <a:t>false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4775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2800" spc="-5" dirty="0">
                          <a:solidFill>
                            <a:srgbClr val="FF3300"/>
                          </a:solidFill>
                          <a:latin typeface="Arial"/>
                          <a:cs typeface="Arial"/>
                        </a:rPr>
                        <a:t>false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4775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28575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3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2800" spc="-5" dirty="0">
                          <a:solidFill>
                            <a:srgbClr val="FF3300"/>
                          </a:solidFill>
                          <a:latin typeface="Arial"/>
                          <a:cs typeface="Arial"/>
                        </a:rPr>
                        <a:t>false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3505" marB="0">
                    <a:lnL w="28575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28575">
                      <a:solidFill>
                        <a:srgbClr val="FF66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2800" spc="-5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true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28575">
                      <a:solidFill>
                        <a:srgbClr val="FF66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2800" spc="-5" dirty="0">
                          <a:solidFill>
                            <a:srgbClr val="FF3300"/>
                          </a:solidFill>
                          <a:latin typeface="Arial"/>
                          <a:cs typeface="Arial"/>
                        </a:rPr>
                        <a:t>false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28575">
                      <a:solidFill>
                        <a:srgbClr val="FF6600"/>
                      </a:solidFill>
                      <a:prstDash val="solid"/>
                    </a:lnR>
                    <a:lnT w="28575">
                      <a:solidFill>
                        <a:srgbClr val="FF66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76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2800" spc="-5" dirty="0">
                          <a:solidFill>
                            <a:srgbClr val="FF3300"/>
                          </a:solidFill>
                          <a:latin typeface="Arial"/>
                          <a:cs typeface="Arial"/>
                        </a:rPr>
                        <a:t>false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28575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28575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2800" spc="-5" dirty="0">
                          <a:solidFill>
                            <a:srgbClr val="FF3300"/>
                          </a:solidFill>
                          <a:latin typeface="Arial"/>
                          <a:cs typeface="Arial"/>
                        </a:rPr>
                        <a:t>false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28575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2800" spc="-5" dirty="0">
                          <a:solidFill>
                            <a:srgbClr val="FF3300"/>
                          </a:solidFill>
                          <a:latin typeface="Arial"/>
                          <a:cs typeface="Arial"/>
                        </a:rPr>
                        <a:t>false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28575">
                      <a:solidFill>
                        <a:srgbClr val="FF6600"/>
                      </a:solidFill>
                      <a:prstDash val="solid"/>
                    </a:lnR>
                    <a:lnT w="28575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10" dirty="0"/>
              <a:t>12</a:t>
            </a:fld>
            <a:endParaRPr spc="1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6272" y="607783"/>
            <a:ext cx="3665728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130" dirty="0">
                <a:solidFill>
                  <a:srgbClr val="3333FF"/>
                </a:solidFill>
                <a:latin typeface="Times New Roman"/>
                <a:cs typeface="Times New Roman"/>
              </a:rPr>
              <a:t>Disjunction</a:t>
            </a:r>
            <a:r>
              <a:rPr sz="3600" spc="-11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600" spc="105" dirty="0">
                <a:solidFill>
                  <a:srgbClr val="3333FF"/>
                </a:solidFill>
                <a:latin typeface="Times New Roman"/>
                <a:cs typeface="Times New Roman"/>
              </a:rPr>
              <a:t>(OR)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6240" y="691895"/>
            <a:ext cx="8280400" cy="862965"/>
          </a:xfrm>
          <a:custGeom>
            <a:avLst/>
            <a:gdLst/>
            <a:ahLst/>
            <a:cxnLst/>
            <a:rect l="l" t="t" r="r" b="b"/>
            <a:pathLst>
              <a:path w="8280400" h="862965">
                <a:moveTo>
                  <a:pt x="8279892" y="556260"/>
                </a:moveTo>
                <a:lnTo>
                  <a:pt x="379476" y="556260"/>
                </a:lnTo>
                <a:lnTo>
                  <a:pt x="379476" y="0"/>
                </a:lnTo>
                <a:lnTo>
                  <a:pt x="341376" y="0"/>
                </a:lnTo>
                <a:lnTo>
                  <a:pt x="341376" y="556260"/>
                </a:lnTo>
                <a:lnTo>
                  <a:pt x="0" y="556260"/>
                </a:lnTo>
                <a:lnTo>
                  <a:pt x="0" y="594360"/>
                </a:lnTo>
                <a:lnTo>
                  <a:pt x="341376" y="594360"/>
                </a:lnTo>
                <a:lnTo>
                  <a:pt x="341376" y="862584"/>
                </a:lnTo>
                <a:lnTo>
                  <a:pt x="379476" y="862584"/>
                </a:lnTo>
                <a:lnTo>
                  <a:pt x="379476" y="594360"/>
                </a:lnTo>
                <a:lnTo>
                  <a:pt x="8279892" y="594360"/>
                </a:lnTo>
                <a:lnTo>
                  <a:pt x="8279892" y="55626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92837" y="1455686"/>
            <a:ext cx="7186295" cy="3226435"/>
          </a:xfrm>
          <a:prstGeom prst="rect">
            <a:avLst/>
          </a:prstGeom>
        </p:spPr>
        <p:txBody>
          <a:bodyPr vert="horz" wrap="square" lIns="0" tIns="226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80"/>
              </a:spcBef>
            </a:pPr>
            <a:r>
              <a:rPr sz="2800" spc="95" dirty="0">
                <a:solidFill>
                  <a:srgbClr val="3333FF"/>
                </a:solidFill>
                <a:latin typeface="Times New Roman"/>
                <a:cs typeface="Times New Roman"/>
              </a:rPr>
              <a:t>Definition</a:t>
            </a:r>
            <a:endParaRPr sz="2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1680"/>
              </a:spcBef>
            </a:pPr>
            <a:r>
              <a:rPr sz="2800" spc="55" dirty="0">
                <a:solidFill>
                  <a:srgbClr val="00CC00"/>
                </a:solidFill>
                <a:latin typeface="Times New Roman"/>
                <a:cs typeface="Times New Roman"/>
              </a:rPr>
              <a:t>Let</a:t>
            </a:r>
            <a:r>
              <a:rPr sz="2800" spc="-5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i="1" spc="55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800" i="1" spc="2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170" dirty="0">
                <a:solidFill>
                  <a:srgbClr val="00CC00"/>
                </a:solidFill>
                <a:latin typeface="Times New Roman"/>
                <a:cs typeface="Times New Roman"/>
              </a:rPr>
              <a:t>and</a:t>
            </a:r>
            <a:r>
              <a:rPr sz="2800" spc="1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i="1" spc="25" dirty="0">
                <a:solidFill>
                  <a:srgbClr val="3333FF"/>
                </a:solidFill>
                <a:latin typeface="Times New Roman"/>
                <a:cs typeface="Times New Roman"/>
              </a:rPr>
              <a:t>q</a:t>
            </a:r>
            <a:r>
              <a:rPr sz="2800" i="1" spc="2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120" dirty="0">
                <a:solidFill>
                  <a:srgbClr val="00CC00"/>
                </a:solidFill>
                <a:latin typeface="Times New Roman"/>
                <a:cs typeface="Times New Roman"/>
              </a:rPr>
              <a:t>be</a:t>
            </a:r>
            <a:r>
              <a:rPr sz="2800" spc="-5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95" dirty="0">
                <a:solidFill>
                  <a:srgbClr val="00CC00"/>
                </a:solidFill>
                <a:latin typeface="Times New Roman"/>
                <a:cs typeface="Times New Roman"/>
              </a:rPr>
              <a:t>propositions.</a:t>
            </a:r>
            <a:r>
              <a:rPr sz="2800" spc="2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100" dirty="0">
                <a:solidFill>
                  <a:srgbClr val="00CC00"/>
                </a:solidFill>
                <a:latin typeface="Times New Roman"/>
                <a:cs typeface="Times New Roman"/>
              </a:rPr>
              <a:t>The</a:t>
            </a:r>
            <a:r>
              <a:rPr sz="2800" spc="-4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105" dirty="0">
                <a:solidFill>
                  <a:srgbClr val="3333FF"/>
                </a:solidFill>
                <a:latin typeface="Times New Roman"/>
                <a:cs typeface="Times New Roman"/>
              </a:rPr>
              <a:t>disjunction</a:t>
            </a:r>
            <a:r>
              <a:rPr sz="2800" spc="-1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10" dirty="0">
                <a:solidFill>
                  <a:srgbClr val="3333FF"/>
                </a:solidFill>
                <a:latin typeface="Times New Roman"/>
                <a:cs typeface="Times New Roman"/>
              </a:rPr>
              <a:t>of  </a:t>
            </a:r>
            <a:r>
              <a:rPr sz="2800" i="1" spc="55" dirty="0">
                <a:solidFill>
                  <a:srgbClr val="3333FF"/>
                </a:solidFill>
                <a:latin typeface="Times New Roman"/>
                <a:cs typeface="Times New Roman"/>
              </a:rPr>
              <a:t>p </a:t>
            </a:r>
            <a:r>
              <a:rPr sz="2800" spc="170" dirty="0">
                <a:solidFill>
                  <a:srgbClr val="3333FF"/>
                </a:solidFill>
                <a:latin typeface="Times New Roman"/>
                <a:cs typeface="Times New Roman"/>
              </a:rPr>
              <a:t>and </a:t>
            </a:r>
            <a:r>
              <a:rPr sz="2800" i="1" spc="20" dirty="0">
                <a:solidFill>
                  <a:srgbClr val="3333FF"/>
                </a:solidFill>
                <a:latin typeface="Times New Roman"/>
                <a:cs typeface="Times New Roman"/>
              </a:rPr>
              <a:t>q</a:t>
            </a:r>
            <a:r>
              <a:rPr sz="2800" spc="20" dirty="0">
                <a:solidFill>
                  <a:srgbClr val="00CC00"/>
                </a:solidFill>
                <a:latin typeface="Times New Roman"/>
                <a:cs typeface="Times New Roman"/>
              </a:rPr>
              <a:t>, </a:t>
            </a:r>
            <a:r>
              <a:rPr sz="2800" spc="150" dirty="0">
                <a:solidFill>
                  <a:srgbClr val="00CC00"/>
                </a:solidFill>
                <a:latin typeface="Times New Roman"/>
                <a:cs typeface="Times New Roman"/>
              </a:rPr>
              <a:t>denoted </a:t>
            </a:r>
            <a:r>
              <a:rPr sz="2800" spc="35" dirty="0">
                <a:solidFill>
                  <a:srgbClr val="00CC00"/>
                </a:solidFill>
                <a:latin typeface="Times New Roman"/>
                <a:cs typeface="Times New Roman"/>
              </a:rPr>
              <a:t>by </a:t>
            </a:r>
            <a:r>
              <a:rPr sz="2800" i="1" spc="10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800" i="1" spc="10" dirty="0">
                <a:solidFill>
                  <a:srgbClr val="3333FF"/>
                </a:solidFill>
                <a:latin typeface="Liberation Serif"/>
                <a:cs typeface="Liberation Serif"/>
              </a:rPr>
              <a:t>˅</a:t>
            </a:r>
            <a:r>
              <a:rPr sz="2800" i="1" spc="10" dirty="0">
                <a:solidFill>
                  <a:srgbClr val="3333FF"/>
                </a:solidFill>
                <a:latin typeface="Times New Roman"/>
                <a:cs typeface="Times New Roman"/>
              </a:rPr>
              <a:t>q</a:t>
            </a:r>
            <a:r>
              <a:rPr sz="2800" i="1" spc="10" dirty="0">
                <a:solidFill>
                  <a:srgbClr val="00CC00"/>
                </a:solidFill>
                <a:latin typeface="Times New Roman"/>
                <a:cs typeface="Times New Roman"/>
              </a:rPr>
              <a:t>, </a:t>
            </a:r>
            <a:r>
              <a:rPr sz="2800" spc="25" dirty="0">
                <a:solidFill>
                  <a:srgbClr val="00CC00"/>
                </a:solidFill>
                <a:latin typeface="Times New Roman"/>
                <a:cs typeface="Times New Roman"/>
              </a:rPr>
              <a:t>is </a:t>
            </a:r>
            <a:r>
              <a:rPr sz="2800" spc="170" dirty="0">
                <a:solidFill>
                  <a:srgbClr val="00CC00"/>
                </a:solidFill>
                <a:latin typeface="Times New Roman"/>
                <a:cs typeface="Times New Roman"/>
              </a:rPr>
              <a:t>the </a:t>
            </a:r>
            <a:r>
              <a:rPr sz="2800" spc="110" dirty="0">
                <a:solidFill>
                  <a:srgbClr val="00CC00"/>
                </a:solidFill>
                <a:latin typeface="Times New Roman"/>
                <a:cs typeface="Times New Roman"/>
              </a:rPr>
              <a:t>proposition </a:t>
            </a:r>
            <a:r>
              <a:rPr sz="2800" spc="-85" dirty="0">
                <a:solidFill>
                  <a:srgbClr val="3333FF"/>
                </a:solidFill>
                <a:latin typeface="Times New Roman"/>
                <a:cs typeface="Times New Roman"/>
              </a:rPr>
              <a:t>“</a:t>
            </a:r>
            <a:r>
              <a:rPr sz="2800" i="1" spc="-85" dirty="0">
                <a:solidFill>
                  <a:srgbClr val="3333FF"/>
                </a:solidFill>
                <a:latin typeface="Times New Roman"/>
                <a:cs typeface="Times New Roman"/>
              </a:rPr>
              <a:t>p  </a:t>
            </a:r>
            <a:r>
              <a:rPr sz="2800" i="1" spc="25" dirty="0">
                <a:solidFill>
                  <a:srgbClr val="3333FF"/>
                </a:solidFill>
                <a:latin typeface="Times New Roman"/>
                <a:cs typeface="Times New Roman"/>
              </a:rPr>
              <a:t>or</a:t>
            </a:r>
            <a:r>
              <a:rPr sz="2800" i="1" spc="-4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i="1" spc="-340" dirty="0">
                <a:solidFill>
                  <a:srgbClr val="3333FF"/>
                </a:solidFill>
                <a:latin typeface="Times New Roman"/>
                <a:cs typeface="Times New Roman"/>
              </a:rPr>
              <a:t>q”</a:t>
            </a:r>
            <a:r>
              <a:rPr sz="2800" i="1" spc="-340" dirty="0">
                <a:solidFill>
                  <a:srgbClr val="00CC00"/>
                </a:solidFill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12700" algn="just">
              <a:lnSpc>
                <a:spcPts val="3350"/>
              </a:lnSpc>
              <a:spcBef>
                <a:spcPts val="1705"/>
              </a:spcBef>
            </a:pPr>
            <a:r>
              <a:rPr sz="2800" spc="100" dirty="0">
                <a:solidFill>
                  <a:srgbClr val="00CC00"/>
                </a:solidFill>
                <a:latin typeface="Times New Roman"/>
                <a:cs typeface="Times New Roman"/>
              </a:rPr>
              <a:t>The</a:t>
            </a:r>
            <a:r>
              <a:rPr sz="2800" spc="-6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105" dirty="0">
                <a:solidFill>
                  <a:srgbClr val="00CC00"/>
                </a:solidFill>
                <a:latin typeface="Times New Roman"/>
                <a:cs typeface="Times New Roman"/>
              </a:rPr>
              <a:t>disjunction</a:t>
            </a:r>
            <a:r>
              <a:rPr sz="2800" spc="-2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i="1" spc="20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800" i="1" spc="20" dirty="0">
                <a:solidFill>
                  <a:srgbClr val="3333FF"/>
                </a:solidFill>
                <a:latin typeface="Liberation Serif"/>
                <a:cs typeface="Liberation Serif"/>
              </a:rPr>
              <a:t>˅</a:t>
            </a:r>
            <a:r>
              <a:rPr sz="2800" i="1" spc="20" dirty="0">
                <a:solidFill>
                  <a:srgbClr val="3333FF"/>
                </a:solidFill>
                <a:latin typeface="Times New Roman"/>
                <a:cs typeface="Times New Roman"/>
              </a:rPr>
              <a:t>q</a:t>
            </a:r>
            <a:r>
              <a:rPr sz="2800" i="1" spc="1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25" dirty="0">
                <a:solidFill>
                  <a:srgbClr val="00CC00"/>
                </a:solidFill>
                <a:latin typeface="Times New Roman"/>
                <a:cs typeface="Times New Roman"/>
              </a:rPr>
              <a:t>is</a:t>
            </a:r>
            <a:r>
              <a:rPr sz="2800" spc="-4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35" dirty="0">
                <a:solidFill>
                  <a:srgbClr val="00CC00"/>
                </a:solidFill>
                <a:latin typeface="Times New Roman"/>
                <a:cs typeface="Times New Roman"/>
              </a:rPr>
              <a:t>false</a:t>
            </a:r>
            <a:r>
              <a:rPr sz="2800" spc="-4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130" dirty="0">
                <a:solidFill>
                  <a:srgbClr val="00CC00"/>
                </a:solidFill>
                <a:latin typeface="Times New Roman"/>
                <a:cs typeface="Times New Roman"/>
              </a:rPr>
              <a:t>when</a:t>
            </a:r>
            <a:r>
              <a:rPr sz="2800" spc="-2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170" dirty="0">
                <a:solidFill>
                  <a:srgbClr val="00CC00"/>
                </a:solidFill>
                <a:latin typeface="Times New Roman"/>
                <a:cs typeface="Times New Roman"/>
              </a:rPr>
              <a:t>both</a:t>
            </a:r>
            <a:r>
              <a:rPr sz="2800" spc="-3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i="1" spc="55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800" i="1" spc="2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170" dirty="0">
                <a:solidFill>
                  <a:srgbClr val="00CC00"/>
                </a:solidFill>
                <a:latin typeface="Times New Roman"/>
                <a:cs typeface="Times New Roman"/>
              </a:rPr>
              <a:t>and</a:t>
            </a:r>
            <a:r>
              <a:rPr sz="2800" spc="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i="1" spc="25" dirty="0">
                <a:solidFill>
                  <a:srgbClr val="3333FF"/>
                </a:solidFill>
                <a:latin typeface="Times New Roman"/>
                <a:cs typeface="Times New Roman"/>
              </a:rPr>
              <a:t>q</a:t>
            </a:r>
            <a:endParaRPr sz="2800">
              <a:latin typeface="Times New Roman"/>
              <a:cs typeface="Times New Roman"/>
            </a:endParaRPr>
          </a:p>
          <a:p>
            <a:pPr marL="12700" algn="just">
              <a:lnSpc>
                <a:spcPts val="3350"/>
              </a:lnSpc>
            </a:pPr>
            <a:r>
              <a:rPr sz="2800" spc="95" dirty="0">
                <a:solidFill>
                  <a:srgbClr val="00CC00"/>
                </a:solidFill>
                <a:latin typeface="Times New Roman"/>
                <a:cs typeface="Times New Roman"/>
              </a:rPr>
              <a:t>are</a:t>
            </a:r>
            <a:r>
              <a:rPr sz="2800" spc="-9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30" dirty="0">
                <a:solidFill>
                  <a:srgbClr val="3333FF"/>
                </a:solidFill>
                <a:latin typeface="Times New Roman"/>
                <a:cs typeface="Times New Roman"/>
              </a:rPr>
              <a:t>false</a:t>
            </a:r>
            <a:r>
              <a:rPr sz="2800" spc="-12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170" dirty="0">
                <a:solidFill>
                  <a:srgbClr val="00CC00"/>
                </a:solidFill>
                <a:latin typeface="Times New Roman"/>
                <a:cs typeface="Times New Roman"/>
              </a:rPr>
              <a:t>and</a:t>
            </a:r>
            <a:r>
              <a:rPr sz="2800" spc="-1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25" dirty="0">
                <a:solidFill>
                  <a:srgbClr val="00CC00"/>
                </a:solidFill>
                <a:latin typeface="Times New Roman"/>
                <a:cs typeface="Times New Roman"/>
              </a:rPr>
              <a:t>is</a:t>
            </a:r>
            <a:r>
              <a:rPr sz="2800" spc="-8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155" dirty="0">
                <a:solidFill>
                  <a:srgbClr val="3333FF"/>
                </a:solidFill>
                <a:latin typeface="Times New Roman"/>
                <a:cs typeface="Times New Roman"/>
              </a:rPr>
              <a:t>true</a:t>
            </a:r>
            <a:r>
              <a:rPr sz="2800" spc="-12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95" dirty="0">
                <a:solidFill>
                  <a:srgbClr val="3333FF"/>
                </a:solidFill>
                <a:latin typeface="Times New Roman"/>
                <a:cs typeface="Times New Roman"/>
              </a:rPr>
              <a:t>otherwise</a:t>
            </a:r>
            <a:r>
              <a:rPr sz="2800" spc="95" dirty="0">
                <a:solidFill>
                  <a:srgbClr val="00CC00"/>
                </a:solidFill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10" dirty="0"/>
              <a:t>13</a:t>
            </a:fld>
            <a:endParaRPr spc="1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9341" y="686815"/>
            <a:ext cx="1916259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90" dirty="0">
                <a:solidFill>
                  <a:srgbClr val="3333FF"/>
                </a:solidFill>
                <a:latin typeface="Times New Roman"/>
                <a:cs typeface="Times New Roman"/>
              </a:rPr>
              <a:t>E</a:t>
            </a:r>
            <a:r>
              <a:rPr sz="3200" spc="-100" dirty="0">
                <a:solidFill>
                  <a:srgbClr val="3333FF"/>
                </a:solidFill>
                <a:latin typeface="Times New Roman"/>
                <a:cs typeface="Times New Roman"/>
              </a:rPr>
              <a:t>x</a:t>
            </a:r>
            <a:r>
              <a:rPr sz="3200" spc="210" dirty="0">
                <a:solidFill>
                  <a:srgbClr val="3333FF"/>
                </a:solidFill>
                <a:latin typeface="Times New Roman"/>
                <a:cs typeface="Times New Roman"/>
              </a:rPr>
              <a:t>am</a:t>
            </a:r>
            <a:r>
              <a:rPr sz="3200" spc="155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3200" spc="55" dirty="0">
                <a:solidFill>
                  <a:srgbClr val="3333FF"/>
                </a:solidFill>
                <a:latin typeface="Times New Roman"/>
                <a:cs typeface="Times New Roman"/>
              </a:rPr>
              <a:t>les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6240" y="691895"/>
            <a:ext cx="8280400" cy="862965"/>
          </a:xfrm>
          <a:custGeom>
            <a:avLst/>
            <a:gdLst/>
            <a:ahLst/>
            <a:cxnLst/>
            <a:rect l="l" t="t" r="r" b="b"/>
            <a:pathLst>
              <a:path w="8280400" h="862965">
                <a:moveTo>
                  <a:pt x="8279892" y="556260"/>
                </a:moveTo>
                <a:lnTo>
                  <a:pt x="379476" y="556260"/>
                </a:lnTo>
                <a:lnTo>
                  <a:pt x="379476" y="0"/>
                </a:lnTo>
                <a:lnTo>
                  <a:pt x="341376" y="0"/>
                </a:lnTo>
                <a:lnTo>
                  <a:pt x="341376" y="556260"/>
                </a:lnTo>
                <a:lnTo>
                  <a:pt x="0" y="556260"/>
                </a:lnTo>
                <a:lnTo>
                  <a:pt x="0" y="594360"/>
                </a:lnTo>
                <a:lnTo>
                  <a:pt x="341376" y="594360"/>
                </a:lnTo>
                <a:lnTo>
                  <a:pt x="341376" y="862584"/>
                </a:lnTo>
                <a:lnTo>
                  <a:pt x="379476" y="862584"/>
                </a:lnTo>
                <a:lnTo>
                  <a:pt x="379476" y="594360"/>
                </a:lnTo>
                <a:lnTo>
                  <a:pt x="8279892" y="594360"/>
                </a:lnTo>
                <a:lnTo>
                  <a:pt x="8279892" y="55626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52575" y="1712531"/>
            <a:ext cx="6844030" cy="32251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6555" marR="149225" indent="-364490">
              <a:lnSpc>
                <a:spcPct val="100000"/>
              </a:lnSpc>
              <a:spcBef>
                <a:spcPts val="100"/>
              </a:spcBef>
              <a:tabLst>
                <a:tab pos="376555" algn="l"/>
              </a:tabLst>
            </a:pPr>
            <a:r>
              <a:rPr sz="2400" spc="-220" dirty="0">
                <a:latin typeface="Times New Roman"/>
                <a:cs typeface="Times New Roman"/>
              </a:rPr>
              <a:t>1.	</a:t>
            </a:r>
            <a:r>
              <a:rPr sz="2400" spc="70" dirty="0">
                <a:latin typeface="Times New Roman"/>
                <a:cs typeface="Times New Roman"/>
              </a:rPr>
              <a:t>Find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the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spc="90" dirty="0">
                <a:latin typeface="Times New Roman"/>
                <a:cs typeface="Times New Roman"/>
              </a:rPr>
              <a:t>disjunction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Times New Roman"/>
                <a:cs typeface="Times New Roman"/>
              </a:rPr>
              <a:t>of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the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spc="95" dirty="0">
                <a:latin typeface="Times New Roman"/>
                <a:cs typeface="Times New Roman"/>
              </a:rPr>
              <a:t>propositions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i="1" spc="50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400" i="1" spc="-6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and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i="1" spc="15" dirty="0">
                <a:solidFill>
                  <a:srgbClr val="3333FF"/>
                </a:solidFill>
                <a:latin typeface="Times New Roman"/>
                <a:cs typeface="Times New Roman"/>
              </a:rPr>
              <a:t>q</a:t>
            </a:r>
            <a:r>
              <a:rPr sz="2400" spc="15" dirty="0">
                <a:latin typeface="Times New Roman"/>
                <a:cs typeface="Times New Roman"/>
              </a:rPr>
              <a:t>,  </a:t>
            </a:r>
            <a:r>
              <a:rPr sz="2400" spc="85" dirty="0">
                <a:latin typeface="Times New Roman"/>
                <a:cs typeface="Times New Roman"/>
              </a:rPr>
              <a:t>where</a:t>
            </a:r>
            <a:endParaRPr sz="2400">
              <a:latin typeface="Times New Roman"/>
              <a:cs typeface="Times New Roman"/>
            </a:endParaRPr>
          </a:p>
          <a:p>
            <a:pPr marL="483870" algn="ctr">
              <a:lnSpc>
                <a:spcPct val="100000"/>
              </a:lnSpc>
              <a:spcBef>
                <a:spcPts val="1650"/>
              </a:spcBef>
            </a:pPr>
            <a:r>
              <a:rPr sz="2800" i="1" spc="55" dirty="0">
                <a:solidFill>
                  <a:srgbClr val="3333FF"/>
                </a:solidFill>
                <a:latin typeface="Times New Roman"/>
                <a:cs typeface="Times New Roman"/>
              </a:rPr>
              <a:t>p </a:t>
            </a:r>
            <a:r>
              <a:rPr sz="2800" spc="-65" dirty="0">
                <a:solidFill>
                  <a:srgbClr val="00CC00"/>
                </a:solidFill>
                <a:latin typeface="Times New Roman"/>
                <a:cs typeface="Times New Roman"/>
              </a:rPr>
              <a:t>: </a:t>
            </a:r>
            <a:r>
              <a:rPr sz="2800" spc="5" dirty="0">
                <a:solidFill>
                  <a:srgbClr val="00CC00"/>
                </a:solidFill>
                <a:latin typeface="Times New Roman"/>
                <a:cs typeface="Times New Roman"/>
              </a:rPr>
              <a:t>Today </a:t>
            </a:r>
            <a:r>
              <a:rPr sz="2800" spc="25" dirty="0">
                <a:solidFill>
                  <a:srgbClr val="00CC00"/>
                </a:solidFill>
                <a:latin typeface="Times New Roman"/>
                <a:cs typeface="Times New Roman"/>
              </a:rPr>
              <a:t>is</a:t>
            </a:r>
            <a:r>
              <a:rPr sz="2800" spc="-20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CC00"/>
                </a:solidFill>
                <a:latin typeface="Times New Roman"/>
                <a:cs typeface="Times New Roman"/>
              </a:rPr>
              <a:t>Friday.</a:t>
            </a:r>
            <a:endParaRPr sz="2800">
              <a:latin typeface="Times New Roman"/>
              <a:cs typeface="Times New Roman"/>
            </a:endParaRPr>
          </a:p>
          <a:p>
            <a:pPr marL="484505" algn="ctr">
              <a:lnSpc>
                <a:spcPct val="100000"/>
              </a:lnSpc>
              <a:spcBef>
                <a:spcPts val="1680"/>
              </a:spcBef>
            </a:pPr>
            <a:r>
              <a:rPr sz="2800" i="1" spc="25" dirty="0">
                <a:solidFill>
                  <a:srgbClr val="3333FF"/>
                </a:solidFill>
                <a:latin typeface="Times New Roman"/>
                <a:cs typeface="Times New Roman"/>
              </a:rPr>
              <a:t>q </a:t>
            </a:r>
            <a:r>
              <a:rPr sz="2800" spc="-65" dirty="0">
                <a:solidFill>
                  <a:srgbClr val="00CC00"/>
                </a:solidFill>
                <a:latin typeface="Times New Roman"/>
                <a:cs typeface="Times New Roman"/>
              </a:rPr>
              <a:t>: </a:t>
            </a:r>
            <a:r>
              <a:rPr sz="2800" spc="70" dirty="0">
                <a:solidFill>
                  <a:srgbClr val="00CC00"/>
                </a:solidFill>
                <a:latin typeface="Times New Roman"/>
                <a:cs typeface="Times New Roman"/>
              </a:rPr>
              <a:t>It </a:t>
            </a:r>
            <a:r>
              <a:rPr sz="2800" spc="25" dirty="0">
                <a:solidFill>
                  <a:srgbClr val="00CC00"/>
                </a:solidFill>
                <a:latin typeface="Times New Roman"/>
                <a:cs typeface="Times New Roman"/>
              </a:rPr>
              <a:t>is </a:t>
            </a:r>
            <a:r>
              <a:rPr sz="2800" spc="95" dirty="0">
                <a:solidFill>
                  <a:srgbClr val="00CC00"/>
                </a:solidFill>
                <a:latin typeface="Times New Roman"/>
                <a:cs typeface="Times New Roman"/>
              </a:rPr>
              <a:t>raining</a:t>
            </a:r>
            <a:r>
              <a:rPr sz="2800" spc="-31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30" dirty="0">
                <a:solidFill>
                  <a:srgbClr val="00CC00"/>
                </a:solidFill>
                <a:latin typeface="Times New Roman"/>
                <a:cs typeface="Times New Roman"/>
              </a:rPr>
              <a:t>today.</a:t>
            </a:r>
            <a:endParaRPr sz="2800">
              <a:latin typeface="Times New Roman"/>
              <a:cs typeface="Times New Roman"/>
            </a:endParaRPr>
          </a:p>
          <a:p>
            <a:pPr marR="3739515" algn="ctr">
              <a:lnSpc>
                <a:spcPct val="100000"/>
              </a:lnSpc>
              <a:spcBef>
                <a:spcPts val="1470"/>
              </a:spcBef>
            </a:pPr>
            <a:r>
              <a:rPr sz="2400" spc="90" dirty="0">
                <a:latin typeface="Times New Roman"/>
                <a:cs typeface="Times New Roman"/>
              </a:rPr>
              <a:t>The disjunction</a:t>
            </a:r>
            <a:r>
              <a:rPr sz="2400" spc="-270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Times New Roman"/>
                <a:cs typeface="Times New Roman"/>
              </a:rPr>
              <a:t>is</a:t>
            </a:r>
            <a:endParaRPr sz="2400">
              <a:latin typeface="Times New Roman"/>
              <a:cs typeface="Times New Roman"/>
            </a:endParaRPr>
          </a:p>
          <a:p>
            <a:pPr marL="484505" algn="ctr">
              <a:lnSpc>
                <a:spcPct val="100000"/>
              </a:lnSpc>
              <a:spcBef>
                <a:spcPts val="1675"/>
              </a:spcBef>
            </a:pPr>
            <a:r>
              <a:rPr sz="2800" i="1" spc="25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800" i="1" spc="25" dirty="0">
                <a:solidFill>
                  <a:srgbClr val="3333FF"/>
                </a:solidFill>
                <a:latin typeface="Liberation Serif"/>
                <a:cs typeface="Liberation Serif"/>
              </a:rPr>
              <a:t>˅</a:t>
            </a:r>
            <a:r>
              <a:rPr sz="2800" i="1" spc="25" dirty="0">
                <a:solidFill>
                  <a:srgbClr val="3333FF"/>
                </a:solidFill>
                <a:latin typeface="Times New Roman"/>
                <a:cs typeface="Times New Roman"/>
              </a:rPr>
              <a:t>q</a:t>
            </a:r>
            <a:r>
              <a:rPr sz="2800" i="1" spc="-5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i="1" spc="-220" dirty="0">
                <a:solidFill>
                  <a:srgbClr val="3333FF"/>
                </a:solidFill>
                <a:latin typeface="Times New Roman"/>
                <a:cs typeface="Times New Roman"/>
              </a:rPr>
              <a:t>:</a:t>
            </a:r>
            <a:r>
              <a:rPr sz="2800" i="1" spc="-4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5" dirty="0">
                <a:solidFill>
                  <a:srgbClr val="00CC00"/>
                </a:solidFill>
                <a:latin typeface="Times New Roman"/>
                <a:cs typeface="Times New Roman"/>
              </a:rPr>
              <a:t>Today</a:t>
            </a:r>
            <a:r>
              <a:rPr sz="2800" spc="-7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25" dirty="0">
                <a:solidFill>
                  <a:srgbClr val="00CC00"/>
                </a:solidFill>
                <a:latin typeface="Times New Roman"/>
                <a:cs typeface="Times New Roman"/>
              </a:rPr>
              <a:t>is</a:t>
            </a:r>
            <a:r>
              <a:rPr sz="2800" spc="-5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30" dirty="0">
                <a:solidFill>
                  <a:srgbClr val="00CC00"/>
                </a:solidFill>
                <a:latin typeface="Times New Roman"/>
                <a:cs typeface="Times New Roman"/>
              </a:rPr>
              <a:t>Friday</a:t>
            </a:r>
            <a:r>
              <a:rPr sz="2800" spc="-13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125" dirty="0">
                <a:solidFill>
                  <a:srgbClr val="00CC00"/>
                </a:solidFill>
                <a:latin typeface="Times New Roman"/>
                <a:cs typeface="Times New Roman"/>
              </a:rPr>
              <a:t>or</a:t>
            </a:r>
            <a:r>
              <a:rPr sz="2800" spc="-10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105" dirty="0">
                <a:solidFill>
                  <a:srgbClr val="00CC00"/>
                </a:solidFill>
                <a:latin typeface="Times New Roman"/>
                <a:cs typeface="Times New Roman"/>
              </a:rPr>
              <a:t>it</a:t>
            </a:r>
            <a:r>
              <a:rPr sz="2800" spc="-7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25" dirty="0">
                <a:solidFill>
                  <a:srgbClr val="00CC00"/>
                </a:solidFill>
                <a:latin typeface="Times New Roman"/>
                <a:cs typeface="Times New Roman"/>
              </a:rPr>
              <a:t>is</a:t>
            </a:r>
            <a:r>
              <a:rPr sz="2800" spc="-9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95" dirty="0">
                <a:solidFill>
                  <a:srgbClr val="00CC00"/>
                </a:solidFill>
                <a:latin typeface="Times New Roman"/>
                <a:cs typeface="Times New Roman"/>
              </a:rPr>
              <a:t>raining</a:t>
            </a:r>
            <a:r>
              <a:rPr sz="2800" spc="-3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30" dirty="0">
                <a:solidFill>
                  <a:srgbClr val="00CC00"/>
                </a:solidFill>
                <a:latin typeface="Times New Roman"/>
                <a:cs typeface="Times New Roman"/>
              </a:rPr>
              <a:t>today.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10" dirty="0"/>
              <a:t>14</a:t>
            </a:fld>
            <a:endParaRPr spc="1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9340" y="714082"/>
            <a:ext cx="3364059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135" dirty="0">
                <a:solidFill>
                  <a:srgbClr val="3333FF"/>
                </a:solidFill>
                <a:latin typeface="Times New Roman"/>
                <a:cs typeface="Times New Roman"/>
              </a:rPr>
              <a:t>Truth </a:t>
            </a:r>
            <a:r>
              <a:rPr sz="3200" spc="40" dirty="0">
                <a:solidFill>
                  <a:srgbClr val="3333FF"/>
                </a:solidFill>
                <a:latin typeface="Times New Roman"/>
                <a:cs typeface="Times New Roman"/>
              </a:rPr>
              <a:t>Table</a:t>
            </a:r>
            <a:r>
              <a:rPr sz="3200" spc="-40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spc="90" dirty="0">
                <a:solidFill>
                  <a:srgbClr val="3333FF"/>
                </a:solidFill>
                <a:latin typeface="Times New Roman"/>
                <a:cs typeface="Times New Roman"/>
              </a:rPr>
              <a:t>(OR)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48599" y="1663801"/>
            <a:ext cx="524573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  <a:tab pos="356235" algn="l"/>
                <a:tab pos="4986655" algn="l"/>
              </a:tabLst>
            </a:pPr>
            <a:r>
              <a:rPr sz="3200" spc="40" dirty="0">
                <a:latin typeface="Times New Roman"/>
                <a:cs typeface="Times New Roman"/>
              </a:rPr>
              <a:t>Bin</a:t>
            </a:r>
            <a:r>
              <a:rPr sz="3200" spc="30" dirty="0">
                <a:latin typeface="Times New Roman"/>
                <a:cs typeface="Times New Roman"/>
              </a:rPr>
              <a:t>a</a:t>
            </a:r>
            <a:r>
              <a:rPr sz="3200" spc="200" dirty="0">
                <a:latin typeface="Times New Roman"/>
                <a:cs typeface="Times New Roman"/>
              </a:rPr>
              <a:t>r</a:t>
            </a:r>
            <a:r>
              <a:rPr sz="3200" spc="-60" dirty="0">
                <a:latin typeface="Times New Roman"/>
                <a:cs typeface="Times New Roman"/>
              </a:rPr>
              <a:t>y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spc="195" dirty="0">
                <a:latin typeface="Times New Roman"/>
                <a:cs typeface="Times New Roman"/>
              </a:rPr>
              <a:t>Ope</a:t>
            </a:r>
            <a:r>
              <a:rPr sz="3200" spc="55" dirty="0">
                <a:latin typeface="Times New Roman"/>
                <a:cs typeface="Times New Roman"/>
              </a:rPr>
              <a:t>r</a:t>
            </a:r>
            <a:r>
              <a:rPr sz="3200" spc="220" dirty="0">
                <a:latin typeface="Times New Roman"/>
                <a:cs typeface="Times New Roman"/>
              </a:rPr>
              <a:t>a</a:t>
            </a:r>
            <a:r>
              <a:rPr sz="3200" spc="80" dirty="0">
                <a:latin typeface="Times New Roman"/>
                <a:cs typeface="Times New Roman"/>
              </a:rPr>
              <a:t>t</a:t>
            </a:r>
            <a:r>
              <a:rPr sz="3200" spc="130" dirty="0">
                <a:latin typeface="Times New Roman"/>
                <a:cs typeface="Times New Roman"/>
              </a:rPr>
              <a:t>o</a:t>
            </a:r>
            <a:r>
              <a:rPr sz="3200" spc="-100" dirty="0">
                <a:latin typeface="Times New Roman"/>
                <a:cs typeface="Times New Roman"/>
              </a:rPr>
              <a:t>r</a:t>
            </a:r>
            <a:r>
              <a:rPr sz="3200" spc="15" dirty="0">
                <a:latin typeface="Times New Roman"/>
                <a:cs typeface="Times New Roman"/>
              </a:rPr>
              <a:t>,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225" dirty="0">
                <a:latin typeface="Times New Roman"/>
                <a:cs typeface="Times New Roman"/>
              </a:rPr>
              <a:t>S</a:t>
            </a:r>
            <a:r>
              <a:rPr sz="3200" spc="-55" dirty="0">
                <a:latin typeface="Times New Roman"/>
                <a:cs typeface="Times New Roman"/>
              </a:rPr>
              <a:t>y</a:t>
            </a:r>
            <a:r>
              <a:rPr sz="3200" spc="110" dirty="0">
                <a:latin typeface="Times New Roman"/>
                <a:cs typeface="Times New Roman"/>
              </a:rPr>
              <a:t>mbol</a:t>
            </a:r>
            <a:r>
              <a:rPr sz="3200" spc="60" dirty="0">
                <a:latin typeface="Times New Roman"/>
                <a:cs typeface="Times New Roman"/>
              </a:rPr>
              <a:t>: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b="1" dirty="0">
                <a:latin typeface="Symbol"/>
                <a:cs typeface="Symbol"/>
              </a:rPr>
              <a:t></a:t>
            </a:r>
            <a:endParaRPr sz="3200">
              <a:latin typeface="Symbol"/>
              <a:cs typeface="Symbo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96240" y="691895"/>
            <a:ext cx="8280400" cy="862965"/>
          </a:xfrm>
          <a:custGeom>
            <a:avLst/>
            <a:gdLst/>
            <a:ahLst/>
            <a:cxnLst/>
            <a:rect l="l" t="t" r="r" b="b"/>
            <a:pathLst>
              <a:path w="8280400" h="862965">
                <a:moveTo>
                  <a:pt x="8279892" y="556260"/>
                </a:moveTo>
                <a:lnTo>
                  <a:pt x="379476" y="556260"/>
                </a:lnTo>
                <a:lnTo>
                  <a:pt x="379476" y="0"/>
                </a:lnTo>
                <a:lnTo>
                  <a:pt x="341376" y="0"/>
                </a:lnTo>
                <a:lnTo>
                  <a:pt x="341376" y="556260"/>
                </a:lnTo>
                <a:lnTo>
                  <a:pt x="0" y="556260"/>
                </a:lnTo>
                <a:lnTo>
                  <a:pt x="0" y="594360"/>
                </a:lnTo>
                <a:lnTo>
                  <a:pt x="341376" y="594360"/>
                </a:lnTo>
                <a:lnTo>
                  <a:pt x="341376" y="862584"/>
                </a:lnTo>
                <a:lnTo>
                  <a:pt x="379476" y="862584"/>
                </a:lnTo>
                <a:lnTo>
                  <a:pt x="379476" y="594360"/>
                </a:lnTo>
                <a:lnTo>
                  <a:pt x="8279892" y="594360"/>
                </a:lnTo>
                <a:lnTo>
                  <a:pt x="8279892" y="55626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2200655" y="2482595"/>
          <a:ext cx="4723764" cy="32224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7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41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664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2800" i="1" dirty="0">
                          <a:latin typeface="Arial"/>
                          <a:cs typeface="Arial"/>
                        </a:rPr>
                        <a:t>p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73660" marB="0">
                    <a:lnL w="28575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2800" i="1" dirty="0">
                          <a:latin typeface="Arial"/>
                          <a:cs typeface="Arial"/>
                        </a:rPr>
                        <a:t>q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73660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2800" i="1" spc="-5" dirty="0">
                          <a:latin typeface="Arial"/>
                          <a:cs typeface="Arial"/>
                        </a:rPr>
                        <a:t>p </a:t>
                      </a:r>
                      <a:r>
                        <a:rPr sz="2800" b="1" spc="-5" dirty="0">
                          <a:latin typeface="Symbol"/>
                          <a:cs typeface="Symbol"/>
                        </a:rPr>
                        <a:t></a:t>
                      </a:r>
                      <a:r>
                        <a:rPr sz="2800" b="1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i="1" spc="-5" dirty="0">
                          <a:latin typeface="Arial"/>
                          <a:cs typeface="Arial"/>
                        </a:rPr>
                        <a:t>q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73660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28575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608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2800" spc="-5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true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3505" marB="0">
                    <a:lnL w="28575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28575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2800" spc="-5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true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28575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2800" spc="-5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true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28575">
                      <a:solidFill>
                        <a:srgbClr val="FF6600"/>
                      </a:solidFill>
                      <a:prstDash val="solid"/>
                    </a:lnR>
                    <a:lnT w="28575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68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2800" spc="-5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true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4139" marB="0">
                    <a:lnL w="28575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2800" spc="-5" dirty="0">
                          <a:solidFill>
                            <a:srgbClr val="FF3300"/>
                          </a:solidFill>
                          <a:latin typeface="Arial"/>
                          <a:cs typeface="Arial"/>
                        </a:rPr>
                        <a:t>false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2800" spc="-5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true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28575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2800" spc="-5" dirty="0">
                          <a:solidFill>
                            <a:srgbClr val="FF3300"/>
                          </a:solidFill>
                          <a:latin typeface="Arial"/>
                          <a:cs typeface="Arial"/>
                        </a:rPr>
                        <a:t>false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4775" marB="0">
                    <a:lnL w="28575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2800" spc="-5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true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4775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2800" spc="-5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true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4775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28575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76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2800" spc="-5" dirty="0">
                          <a:solidFill>
                            <a:srgbClr val="FF3300"/>
                          </a:solidFill>
                          <a:latin typeface="Arial"/>
                          <a:cs typeface="Arial"/>
                        </a:rPr>
                        <a:t>false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4139" marB="0">
                    <a:lnL w="28575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2800" spc="-5" dirty="0">
                          <a:solidFill>
                            <a:srgbClr val="FF3300"/>
                          </a:solidFill>
                          <a:latin typeface="Arial"/>
                          <a:cs typeface="Arial"/>
                        </a:rPr>
                        <a:t>false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2800" spc="-5" dirty="0">
                          <a:solidFill>
                            <a:srgbClr val="FF3300"/>
                          </a:solidFill>
                          <a:latin typeface="Arial"/>
                          <a:cs typeface="Arial"/>
                        </a:rPr>
                        <a:t>false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28575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10" dirty="0"/>
              <a:t>15</a:t>
            </a:fld>
            <a:endParaRPr spc="1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9340" y="641235"/>
            <a:ext cx="3668859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5" dirty="0">
                <a:solidFill>
                  <a:srgbClr val="3333FF"/>
                </a:solidFill>
                <a:latin typeface="Times New Roman"/>
                <a:cs typeface="Times New Roman"/>
              </a:rPr>
              <a:t>Exclusive </a:t>
            </a:r>
            <a:r>
              <a:rPr sz="3200" spc="70" dirty="0">
                <a:solidFill>
                  <a:srgbClr val="3333FF"/>
                </a:solidFill>
                <a:latin typeface="Times New Roman"/>
                <a:cs typeface="Times New Roman"/>
              </a:rPr>
              <a:t>OR</a:t>
            </a:r>
            <a:r>
              <a:rPr sz="3200" spc="-13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3333FF"/>
                </a:solidFill>
                <a:latin typeface="Times New Roman"/>
                <a:cs typeface="Times New Roman"/>
              </a:rPr>
              <a:t>(XOR)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6240" y="691895"/>
            <a:ext cx="8280400" cy="862965"/>
          </a:xfrm>
          <a:custGeom>
            <a:avLst/>
            <a:gdLst/>
            <a:ahLst/>
            <a:cxnLst/>
            <a:rect l="l" t="t" r="r" b="b"/>
            <a:pathLst>
              <a:path w="8280400" h="862965">
                <a:moveTo>
                  <a:pt x="8279892" y="556260"/>
                </a:moveTo>
                <a:lnTo>
                  <a:pt x="379476" y="556260"/>
                </a:lnTo>
                <a:lnTo>
                  <a:pt x="379476" y="0"/>
                </a:lnTo>
                <a:lnTo>
                  <a:pt x="341376" y="0"/>
                </a:lnTo>
                <a:lnTo>
                  <a:pt x="341376" y="556260"/>
                </a:lnTo>
                <a:lnTo>
                  <a:pt x="0" y="556260"/>
                </a:lnTo>
                <a:lnTo>
                  <a:pt x="0" y="594360"/>
                </a:lnTo>
                <a:lnTo>
                  <a:pt x="341376" y="594360"/>
                </a:lnTo>
                <a:lnTo>
                  <a:pt x="341376" y="862584"/>
                </a:lnTo>
                <a:lnTo>
                  <a:pt x="379476" y="862584"/>
                </a:lnTo>
                <a:lnTo>
                  <a:pt x="379476" y="594360"/>
                </a:lnTo>
                <a:lnTo>
                  <a:pt x="8279892" y="594360"/>
                </a:lnTo>
                <a:lnTo>
                  <a:pt x="8279892" y="55626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95678" y="1598764"/>
            <a:ext cx="7335520" cy="3226435"/>
          </a:xfrm>
          <a:prstGeom prst="rect">
            <a:avLst/>
          </a:prstGeom>
        </p:spPr>
        <p:txBody>
          <a:bodyPr vert="horz" wrap="square" lIns="0" tIns="226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80"/>
              </a:spcBef>
            </a:pPr>
            <a:r>
              <a:rPr sz="2800" spc="95" dirty="0">
                <a:solidFill>
                  <a:srgbClr val="3333FF"/>
                </a:solidFill>
                <a:latin typeface="Times New Roman"/>
                <a:cs typeface="Times New Roman"/>
              </a:rPr>
              <a:t>Definition</a:t>
            </a:r>
            <a:endParaRPr sz="28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499"/>
              </a:lnSpc>
              <a:spcBef>
                <a:spcPts val="1664"/>
              </a:spcBef>
            </a:pPr>
            <a:r>
              <a:rPr sz="2800" spc="55" dirty="0">
                <a:solidFill>
                  <a:srgbClr val="00CC00"/>
                </a:solidFill>
                <a:latin typeface="Times New Roman"/>
                <a:cs typeface="Times New Roman"/>
              </a:rPr>
              <a:t>Let </a:t>
            </a:r>
            <a:r>
              <a:rPr sz="2800" i="1" spc="55" dirty="0">
                <a:solidFill>
                  <a:srgbClr val="3333FF"/>
                </a:solidFill>
                <a:latin typeface="Times New Roman"/>
                <a:cs typeface="Times New Roman"/>
              </a:rPr>
              <a:t>p </a:t>
            </a:r>
            <a:r>
              <a:rPr sz="2800" spc="170" dirty="0">
                <a:solidFill>
                  <a:srgbClr val="00CC00"/>
                </a:solidFill>
                <a:latin typeface="Times New Roman"/>
                <a:cs typeface="Times New Roman"/>
              </a:rPr>
              <a:t>and </a:t>
            </a:r>
            <a:r>
              <a:rPr sz="2800" i="1" spc="25" dirty="0">
                <a:solidFill>
                  <a:srgbClr val="3333FF"/>
                </a:solidFill>
                <a:latin typeface="Times New Roman"/>
                <a:cs typeface="Times New Roman"/>
              </a:rPr>
              <a:t>q </a:t>
            </a:r>
            <a:r>
              <a:rPr sz="2800" spc="120" dirty="0">
                <a:solidFill>
                  <a:srgbClr val="00CC00"/>
                </a:solidFill>
                <a:latin typeface="Times New Roman"/>
                <a:cs typeface="Times New Roman"/>
              </a:rPr>
              <a:t>be </a:t>
            </a:r>
            <a:r>
              <a:rPr sz="2800" spc="95" dirty="0">
                <a:solidFill>
                  <a:srgbClr val="00CC00"/>
                </a:solidFill>
                <a:latin typeface="Times New Roman"/>
                <a:cs typeface="Times New Roman"/>
              </a:rPr>
              <a:t>propositions. </a:t>
            </a:r>
            <a:r>
              <a:rPr sz="2800" spc="100" dirty="0">
                <a:solidFill>
                  <a:srgbClr val="00CC00"/>
                </a:solidFill>
                <a:latin typeface="Times New Roman"/>
                <a:cs typeface="Times New Roman"/>
              </a:rPr>
              <a:t>The </a:t>
            </a:r>
            <a:r>
              <a:rPr sz="2800" i="1" spc="30" dirty="0">
                <a:solidFill>
                  <a:srgbClr val="3333FF"/>
                </a:solidFill>
                <a:latin typeface="Times New Roman"/>
                <a:cs typeface="Times New Roman"/>
              </a:rPr>
              <a:t>exclusive or </a:t>
            </a:r>
            <a:r>
              <a:rPr sz="2800" spc="25" dirty="0">
                <a:solidFill>
                  <a:srgbClr val="3333FF"/>
                </a:solidFill>
                <a:latin typeface="Times New Roman"/>
                <a:cs typeface="Times New Roman"/>
              </a:rPr>
              <a:t>of  </a:t>
            </a:r>
            <a:r>
              <a:rPr sz="2800" i="1" spc="55" dirty="0">
                <a:solidFill>
                  <a:srgbClr val="3333FF"/>
                </a:solidFill>
                <a:latin typeface="Times New Roman"/>
                <a:cs typeface="Times New Roman"/>
              </a:rPr>
              <a:t>p </a:t>
            </a:r>
            <a:r>
              <a:rPr sz="2800" spc="170" dirty="0">
                <a:solidFill>
                  <a:srgbClr val="3333FF"/>
                </a:solidFill>
                <a:latin typeface="Times New Roman"/>
                <a:cs typeface="Times New Roman"/>
              </a:rPr>
              <a:t>and </a:t>
            </a:r>
            <a:r>
              <a:rPr sz="2800" i="1" spc="20" dirty="0">
                <a:solidFill>
                  <a:srgbClr val="3333FF"/>
                </a:solidFill>
                <a:latin typeface="Times New Roman"/>
                <a:cs typeface="Times New Roman"/>
              </a:rPr>
              <a:t>q</a:t>
            </a:r>
            <a:r>
              <a:rPr sz="2800" spc="20" dirty="0">
                <a:solidFill>
                  <a:srgbClr val="00CC00"/>
                </a:solidFill>
                <a:latin typeface="Times New Roman"/>
                <a:cs typeface="Times New Roman"/>
              </a:rPr>
              <a:t>, </a:t>
            </a:r>
            <a:r>
              <a:rPr sz="2800" spc="150" dirty="0">
                <a:solidFill>
                  <a:srgbClr val="00CC00"/>
                </a:solidFill>
                <a:latin typeface="Times New Roman"/>
                <a:cs typeface="Times New Roman"/>
              </a:rPr>
              <a:t>denoted </a:t>
            </a:r>
            <a:r>
              <a:rPr sz="2800" spc="35" dirty="0">
                <a:solidFill>
                  <a:srgbClr val="00CC00"/>
                </a:solidFill>
                <a:latin typeface="Times New Roman"/>
                <a:cs typeface="Times New Roman"/>
              </a:rPr>
              <a:t>by </a:t>
            </a:r>
            <a:r>
              <a:rPr sz="2800" i="1" spc="15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800" b="1" spc="15" dirty="0">
                <a:solidFill>
                  <a:srgbClr val="3333FF"/>
                </a:solidFill>
                <a:latin typeface="Symbol"/>
                <a:cs typeface="Symbol"/>
              </a:rPr>
              <a:t></a:t>
            </a:r>
            <a:r>
              <a:rPr sz="2800" i="1" spc="15" dirty="0">
                <a:solidFill>
                  <a:srgbClr val="3333FF"/>
                </a:solidFill>
                <a:latin typeface="Times New Roman"/>
                <a:cs typeface="Times New Roman"/>
              </a:rPr>
              <a:t>q</a:t>
            </a:r>
            <a:r>
              <a:rPr sz="2800" i="1" spc="15" dirty="0">
                <a:solidFill>
                  <a:srgbClr val="00CC00"/>
                </a:solidFill>
                <a:latin typeface="Times New Roman"/>
                <a:cs typeface="Times New Roman"/>
              </a:rPr>
              <a:t>, </a:t>
            </a:r>
            <a:r>
              <a:rPr sz="2800" spc="25" dirty="0">
                <a:solidFill>
                  <a:srgbClr val="00CC00"/>
                </a:solidFill>
                <a:latin typeface="Times New Roman"/>
                <a:cs typeface="Times New Roman"/>
              </a:rPr>
              <a:t>is </a:t>
            </a:r>
            <a:r>
              <a:rPr sz="2800" spc="175" dirty="0">
                <a:solidFill>
                  <a:srgbClr val="00CC00"/>
                </a:solidFill>
                <a:latin typeface="Times New Roman"/>
                <a:cs typeface="Times New Roman"/>
              </a:rPr>
              <a:t>the </a:t>
            </a:r>
            <a:r>
              <a:rPr sz="2800" spc="110" dirty="0">
                <a:solidFill>
                  <a:srgbClr val="00CC00"/>
                </a:solidFill>
                <a:latin typeface="Times New Roman"/>
                <a:cs typeface="Times New Roman"/>
              </a:rPr>
              <a:t>proposition  </a:t>
            </a:r>
            <a:r>
              <a:rPr sz="2800" spc="-195" dirty="0">
                <a:solidFill>
                  <a:srgbClr val="3333FF"/>
                </a:solidFill>
                <a:latin typeface="Times New Roman"/>
                <a:cs typeface="Times New Roman"/>
              </a:rPr>
              <a:t>“</a:t>
            </a:r>
            <a:r>
              <a:rPr sz="2800" i="1" spc="-195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800" b="1" spc="-195" dirty="0">
                <a:solidFill>
                  <a:srgbClr val="3333FF"/>
                </a:solidFill>
                <a:latin typeface="Symbol"/>
                <a:cs typeface="Symbol"/>
              </a:rPr>
              <a:t></a:t>
            </a:r>
            <a:r>
              <a:rPr sz="2800" i="1" spc="-195" dirty="0">
                <a:solidFill>
                  <a:srgbClr val="3333FF"/>
                </a:solidFill>
                <a:latin typeface="Times New Roman"/>
                <a:cs typeface="Times New Roman"/>
              </a:rPr>
              <a:t>q”</a:t>
            </a:r>
            <a:r>
              <a:rPr sz="2800" i="1" spc="-195" dirty="0">
                <a:solidFill>
                  <a:srgbClr val="00CC00"/>
                </a:solidFill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12700" marR="5080" algn="just">
              <a:lnSpc>
                <a:spcPts val="3320"/>
              </a:lnSpc>
              <a:spcBef>
                <a:spcPts val="1825"/>
              </a:spcBef>
            </a:pPr>
            <a:r>
              <a:rPr sz="2800" spc="100" dirty="0">
                <a:solidFill>
                  <a:srgbClr val="00CC00"/>
                </a:solidFill>
                <a:latin typeface="Times New Roman"/>
                <a:cs typeface="Times New Roman"/>
              </a:rPr>
              <a:t>The </a:t>
            </a:r>
            <a:r>
              <a:rPr sz="2800" i="1" spc="30" dirty="0">
                <a:solidFill>
                  <a:srgbClr val="00CC00"/>
                </a:solidFill>
                <a:latin typeface="Times New Roman"/>
                <a:cs typeface="Times New Roman"/>
              </a:rPr>
              <a:t>exclusive </a:t>
            </a:r>
            <a:r>
              <a:rPr sz="2800" i="1" spc="-40" dirty="0">
                <a:solidFill>
                  <a:srgbClr val="00CC00"/>
                </a:solidFill>
                <a:latin typeface="Times New Roman"/>
                <a:cs typeface="Times New Roman"/>
              </a:rPr>
              <a:t>or, </a:t>
            </a:r>
            <a:r>
              <a:rPr sz="2800" i="1" spc="55" dirty="0">
                <a:solidFill>
                  <a:srgbClr val="3333FF"/>
                </a:solidFill>
                <a:latin typeface="Times New Roman"/>
                <a:cs typeface="Times New Roman"/>
              </a:rPr>
              <a:t>p </a:t>
            </a:r>
            <a:r>
              <a:rPr sz="2800" b="1" spc="-5" dirty="0">
                <a:solidFill>
                  <a:srgbClr val="3333FF"/>
                </a:solidFill>
                <a:latin typeface="Symbol"/>
                <a:cs typeface="Symbol"/>
              </a:rPr>
              <a:t></a:t>
            </a:r>
            <a:r>
              <a:rPr sz="2800" b="1" spc="-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i="1" spc="-5" dirty="0">
                <a:solidFill>
                  <a:srgbClr val="3333FF"/>
                </a:solidFill>
                <a:latin typeface="Times New Roman"/>
                <a:cs typeface="Times New Roman"/>
              </a:rPr>
              <a:t>q, </a:t>
            </a:r>
            <a:r>
              <a:rPr sz="2800" spc="25" dirty="0">
                <a:solidFill>
                  <a:srgbClr val="00CC00"/>
                </a:solidFill>
                <a:latin typeface="Times New Roman"/>
                <a:cs typeface="Times New Roman"/>
              </a:rPr>
              <a:t>is </a:t>
            </a:r>
            <a:r>
              <a:rPr sz="2800" spc="160" dirty="0">
                <a:solidFill>
                  <a:srgbClr val="00CC00"/>
                </a:solidFill>
                <a:latin typeface="Times New Roman"/>
                <a:cs typeface="Times New Roman"/>
              </a:rPr>
              <a:t>true </a:t>
            </a:r>
            <a:r>
              <a:rPr sz="2800" spc="135" dirty="0">
                <a:solidFill>
                  <a:srgbClr val="00CC00"/>
                </a:solidFill>
                <a:latin typeface="Times New Roman"/>
                <a:cs typeface="Times New Roman"/>
              </a:rPr>
              <a:t>when </a:t>
            </a:r>
            <a:r>
              <a:rPr sz="2800" spc="40" dirty="0">
                <a:solidFill>
                  <a:srgbClr val="3333FF"/>
                </a:solidFill>
                <a:latin typeface="Times New Roman"/>
                <a:cs typeface="Times New Roman"/>
              </a:rPr>
              <a:t>exactly</a:t>
            </a:r>
            <a:r>
              <a:rPr sz="2800" spc="-409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145" dirty="0">
                <a:solidFill>
                  <a:srgbClr val="3333FF"/>
                </a:solidFill>
                <a:latin typeface="Times New Roman"/>
                <a:cs typeface="Times New Roman"/>
              </a:rPr>
              <a:t>one  </a:t>
            </a:r>
            <a:r>
              <a:rPr sz="2800" spc="20" dirty="0">
                <a:solidFill>
                  <a:srgbClr val="3333FF"/>
                </a:solidFill>
                <a:latin typeface="Times New Roman"/>
                <a:cs typeface="Times New Roman"/>
              </a:rPr>
              <a:t>of</a:t>
            </a:r>
            <a:r>
              <a:rPr sz="2800" spc="5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i="1" spc="55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800" i="1" spc="-4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170" dirty="0">
                <a:solidFill>
                  <a:srgbClr val="3333FF"/>
                </a:solidFill>
                <a:latin typeface="Times New Roman"/>
                <a:cs typeface="Times New Roman"/>
              </a:rPr>
              <a:t>and</a:t>
            </a:r>
            <a:r>
              <a:rPr sz="2800" spc="-5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i="1" spc="25" dirty="0">
                <a:solidFill>
                  <a:srgbClr val="3333FF"/>
                </a:solidFill>
                <a:latin typeface="Times New Roman"/>
                <a:cs typeface="Times New Roman"/>
              </a:rPr>
              <a:t>q</a:t>
            </a:r>
            <a:r>
              <a:rPr sz="2800" i="1" spc="1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25" dirty="0">
                <a:solidFill>
                  <a:srgbClr val="3333FF"/>
                </a:solidFill>
                <a:latin typeface="Times New Roman"/>
                <a:cs typeface="Times New Roman"/>
              </a:rPr>
              <a:t>is</a:t>
            </a:r>
            <a:r>
              <a:rPr sz="2800" spc="-9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155" dirty="0">
                <a:solidFill>
                  <a:srgbClr val="3333FF"/>
                </a:solidFill>
                <a:latin typeface="Times New Roman"/>
                <a:cs typeface="Times New Roman"/>
              </a:rPr>
              <a:t>true</a:t>
            </a:r>
            <a:r>
              <a:rPr sz="2800" spc="-13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170" dirty="0">
                <a:solidFill>
                  <a:srgbClr val="00CC00"/>
                </a:solidFill>
                <a:latin typeface="Times New Roman"/>
                <a:cs typeface="Times New Roman"/>
              </a:rPr>
              <a:t>and</a:t>
            </a:r>
            <a:r>
              <a:rPr sz="2800" spc="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25" dirty="0">
                <a:solidFill>
                  <a:srgbClr val="00CC00"/>
                </a:solidFill>
                <a:latin typeface="Times New Roman"/>
                <a:cs typeface="Times New Roman"/>
              </a:rPr>
              <a:t>is</a:t>
            </a:r>
            <a:r>
              <a:rPr sz="2800" spc="-7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30" dirty="0">
                <a:solidFill>
                  <a:srgbClr val="3333FF"/>
                </a:solidFill>
                <a:latin typeface="Times New Roman"/>
                <a:cs typeface="Times New Roman"/>
              </a:rPr>
              <a:t>false</a:t>
            </a:r>
            <a:r>
              <a:rPr sz="2800" spc="-13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95" dirty="0">
                <a:solidFill>
                  <a:srgbClr val="3333FF"/>
                </a:solidFill>
                <a:latin typeface="Times New Roman"/>
                <a:cs typeface="Times New Roman"/>
              </a:rPr>
              <a:t>otherwise.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10" dirty="0"/>
              <a:t>16</a:t>
            </a:fld>
            <a:endParaRPr spc="1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9424" y="607783"/>
            <a:ext cx="2068576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0" dirty="0">
                <a:solidFill>
                  <a:srgbClr val="3333FF"/>
                </a:solidFill>
                <a:latin typeface="Times New Roman"/>
                <a:cs typeface="Times New Roman"/>
              </a:rPr>
              <a:t>E</a:t>
            </a:r>
            <a:r>
              <a:rPr sz="3600" spc="-114" dirty="0">
                <a:solidFill>
                  <a:srgbClr val="3333FF"/>
                </a:solidFill>
                <a:latin typeface="Times New Roman"/>
                <a:cs typeface="Times New Roman"/>
              </a:rPr>
              <a:t>x</a:t>
            </a:r>
            <a:r>
              <a:rPr sz="3600" spc="140" dirty="0">
                <a:solidFill>
                  <a:srgbClr val="3333FF"/>
                </a:solidFill>
                <a:latin typeface="Times New Roman"/>
                <a:cs typeface="Times New Roman"/>
              </a:rPr>
              <a:t>amples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6240" y="691895"/>
            <a:ext cx="8280400" cy="862965"/>
          </a:xfrm>
          <a:custGeom>
            <a:avLst/>
            <a:gdLst/>
            <a:ahLst/>
            <a:cxnLst/>
            <a:rect l="l" t="t" r="r" b="b"/>
            <a:pathLst>
              <a:path w="8280400" h="862965">
                <a:moveTo>
                  <a:pt x="8279892" y="556260"/>
                </a:moveTo>
                <a:lnTo>
                  <a:pt x="379476" y="556260"/>
                </a:lnTo>
                <a:lnTo>
                  <a:pt x="379476" y="0"/>
                </a:lnTo>
                <a:lnTo>
                  <a:pt x="341376" y="0"/>
                </a:lnTo>
                <a:lnTo>
                  <a:pt x="341376" y="556260"/>
                </a:lnTo>
                <a:lnTo>
                  <a:pt x="0" y="556260"/>
                </a:lnTo>
                <a:lnTo>
                  <a:pt x="0" y="594360"/>
                </a:lnTo>
                <a:lnTo>
                  <a:pt x="341376" y="594360"/>
                </a:lnTo>
                <a:lnTo>
                  <a:pt x="341376" y="862584"/>
                </a:lnTo>
                <a:lnTo>
                  <a:pt x="379476" y="862584"/>
                </a:lnTo>
                <a:lnTo>
                  <a:pt x="379476" y="594360"/>
                </a:lnTo>
                <a:lnTo>
                  <a:pt x="8279892" y="594360"/>
                </a:lnTo>
                <a:lnTo>
                  <a:pt x="8279892" y="55626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455610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51052" y="1712531"/>
            <a:ext cx="7305675" cy="32598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6555" marR="588010" indent="-364490">
              <a:lnSpc>
                <a:spcPct val="100000"/>
              </a:lnSpc>
              <a:spcBef>
                <a:spcPts val="100"/>
              </a:spcBef>
              <a:tabLst>
                <a:tab pos="376555" algn="l"/>
              </a:tabLst>
            </a:pPr>
            <a:r>
              <a:rPr sz="2400" spc="-220" dirty="0">
                <a:latin typeface="Times New Roman"/>
                <a:cs typeface="Times New Roman"/>
              </a:rPr>
              <a:t>1.	</a:t>
            </a:r>
            <a:r>
              <a:rPr sz="2400" spc="70" dirty="0">
                <a:latin typeface="Times New Roman"/>
                <a:cs typeface="Times New Roman"/>
              </a:rPr>
              <a:t>Find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the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i="1" spc="25" dirty="0">
                <a:latin typeface="Times New Roman"/>
                <a:cs typeface="Times New Roman"/>
              </a:rPr>
              <a:t>exclusive</a:t>
            </a:r>
            <a:r>
              <a:rPr sz="2400" i="1" spc="-10" dirty="0">
                <a:latin typeface="Times New Roman"/>
                <a:cs typeface="Times New Roman"/>
              </a:rPr>
              <a:t> </a:t>
            </a:r>
            <a:r>
              <a:rPr sz="2400" i="1" spc="20" dirty="0">
                <a:latin typeface="Times New Roman"/>
                <a:cs typeface="Times New Roman"/>
              </a:rPr>
              <a:t>or</a:t>
            </a:r>
            <a:r>
              <a:rPr sz="2400" i="1" spc="-70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Times New Roman"/>
                <a:cs typeface="Times New Roman"/>
              </a:rPr>
              <a:t>of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the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95" dirty="0">
                <a:latin typeface="Times New Roman"/>
                <a:cs typeface="Times New Roman"/>
              </a:rPr>
              <a:t>propositions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i="1" spc="50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400" i="1" spc="-6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and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i="1" spc="15" dirty="0">
                <a:solidFill>
                  <a:srgbClr val="3333FF"/>
                </a:solidFill>
                <a:latin typeface="Times New Roman"/>
                <a:cs typeface="Times New Roman"/>
              </a:rPr>
              <a:t>q</a:t>
            </a:r>
            <a:r>
              <a:rPr sz="2400" spc="15" dirty="0">
                <a:latin typeface="Times New Roman"/>
                <a:cs typeface="Times New Roman"/>
              </a:rPr>
              <a:t>,  </a:t>
            </a:r>
            <a:r>
              <a:rPr sz="2400" spc="85" dirty="0">
                <a:latin typeface="Times New Roman"/>
                <a:cs typeface="Times New Roman"/>
              </a:rPr>
              <a:t>where</a:t>
            </a:r>
            <a:endParaRPr sz="2400" dirty="0">
              <a:latin typeface="Times New Roman"/>
              <a:cs typeface="Times New Roman"/>
            </a:endParaRPr>
          </a:p>
          <a:p>
            <a:pPr marL="1056640">
              <a:lnSpc>
                <a:spcPct val="100000"/>
              </a:lnSpc>
              <a:spcBef>
                <a:spcPts val="1650"/>
              </a:spcBef>
            </a:pPr>
            <a:r>
              <a:rPr sz="2800" i="1" spc="55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800" i="1" spc="-1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-65" dirty="0">
                <a:solidFill>
                  <a:srgbClr val="00CC00"/>
                </a:solidFill>
                <a:latin typeface="Times New Roman"/>
                <a:cs typeface="Times New Roman"/>
              </a:rPr>
              <a:t>:</a:t>
            </a:r>
            <a:r>
              <a:rPr sz="2800" spc="-3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CC00"/>
                </a:solidFill>
                <a:latin typeface="Times New Roman"/>
                <a:cs typeface="Times New Roman"/>
              </a:rPr>
              <a:t>Atif</a:t>
            </a:r>
            <a:r>
              <a:rPr sz="2800" spc="-1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10" dirty="0">
                <a:solidFill>
                  <a:srgbClr val="00CC00"/>
                </a:solidFill>
                <a:latin typeface="Times New Roman"/>
                <a:cs typeface="Times New Roman"/>
              </a:rPr>
              <a:t>will</a:t>
            </a:r>
            <a:r>
              <a:rPr sz="2800" spc="-4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80" dirty="0">
                <a:solidFill>
                  <a:srgbClr val="00CC00"/>
                </a:solidFill>
                <a:latin typeface="Times New Roman"/>
                <a:cs typeface="Times New Roman"/>
              </a:rPr>
              <a:t>pass</a:t>
            </a:r>
            <a:r>
              <a:rPr sz="2800" spc="-6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170" dirty="0">
                <a:solidFill>
                  <a:srgbClr val="00CC00"/>
                </a:solidFill>
                <a:latin typeface="Times New Roman"/>
                <a:cs typeface="Times New Roman"/>
              </a:rPr>
              <a:t>the</a:t>
            </a:r>
            <a:r>
              <a:rPr sz="2800" spc="-14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95" dirty="0">
                <a:solidFill>
                  <a:srgbClr val="00CC00"/>
                </a:solidFill>
                <a:latin typeface="Times New Roman"/>
                <a:cs typeface="Times New Roman"/>
              </a:rPr>
              <a:t>course</a:t>
            </a:r>
            <a:r>
              <a:rPr sz="2800" spc="-7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-80" dirty="0">
                <a:solidFill>
                  <a:srgbClr val="00CC00"/>
                </a:solidFill>
                <a:latin typeface="Times New Roman"/>
                <a:cs typeface="Times New Roman"/>
              </a:rPr>
              <a:t>C</a:t>
            </a:r>
            <a:r>
              <a:rPr lang="en-US" sz="2800" spc="-80" dirty="0">
                <a:solidFill>
                  <a:srgbClr val="00CC00"/>
                </a:solidFill>
                <a:latin typeface="Times New Roman"/>
                <a:cs typeface="Times New Roman"/>
              </a:rPr>
              <a:t>S-3811</a:t>
            </a:r>
            <a:r>
              <a:rPr sz="2800" spc="-80" dirty="0">
                <a:solidFill>
                  <a:srgbClr val="00CC00"/>
                </a:solidFill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  <a:p>
            <a:pPr marL="1047115">
              <a:lnSpc>
                <a:spcPct val="100000"/>
              </a:lnSpc>
              <a:spcBef>
                <a:spcPts val="1680"/>
              </a:spcBef>
            </a:pPr>
            <a:r>
              <a:rPr sz="2800" i="1" spc="25" dirty="0">
                <a:solidFill>
                  <a:srgbClr val="3333FF"/>
                </a:solidFill>
                <a:latin typeface="Times New Roman"/>
                <a:cs typeface="Times New Roman"/>
              </a:rPr>
              <a:t>q </a:t>
            </a:r>
            <a:r>
              <a:rPr sz="2800" spc="-65" dirty="0">
                <a:solidFill>
                  <a:srgbClr val="00CC00"/>
                </a:solidFill>
                <a:latin typeface="Times New Roman"/>
                <a:cs typeface="Times New Roman"/>
              </a:rPr>
              <a:t>: </a:t>
            </a:r>
            <a:r>
              <a:rPr sz="2800" dirty="0">
                <a:solidFill>
                  <a:srgbClr val="00CC00"/>
                </a:solidFill>
                <a:latin typeface="Times New Roman"/>
                <a:cs typeface="Times New Roman"/>
              </a:rPr>
              <a:t>Atif </a:t>
            </a:r>
            <a:r>
              <a:rPr sz="2800" spc="10" dirty="0">
                <a:solidFill>
                  <a:srgbClr val="00CC00"/>
                </a:solidFill>
                <a:latin typeface="Times New Roman"/>
                <a:cs typeface="Times New Roman"/>
              </a:rPr>
              <a:t>will fail </a:t>
            </a:r>
            <a:r>
              <a:rPr sz="2800" spc="170" dirty="0">
                <a:solidFill>
                  <a:srgbClr val="00CC00"/>
                </a:solidFill>
                <a:latin typeface="Times New Roman"/>
                <a:cs typeface="Times New Roman"/>
              </a:rPr>
              <a:t>the</a:t>
            </a:r>
            <a:r>
              <a:rPr sz="2800" spc="-44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95" dirty="0">
                <a:solidFill>
                  <a:srgbClr val="00CC00"/>
                </a:solidFill>
                <a:latin typeface="Times New Roman"/>
                <a:cs typeface="Times New Roman"/>
              </a:rPr>
              <a:t>course </a:t>
            </a:r>
            <a:r>
              <a:rPr lang="en-US" sz="2800" spc="-80" dirty="0">
                <a:solidFill>
                  <a:srgbClr val="00CC00"/>
                </a:solidFill>
                <a:latin typeface="Times New Roman"/>
                <a:cs typeface="Times New Roman"/>
              </a:rPr>
              <a:t>CS-3811</a:t>
            </a:r>
            <a:r>
              <a:rPr sz="2800" spc="-80" dirty="0">
                <a:solidFill>
                  <a:srgbClr val="00CC00"/>
                </a:solidFill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70"/>
              </a:spcBef>
            </a:pPr>
            <a:r>
              <a:rPr sz="2400" spc="90" dirty="0">
                <a:latin typeface="Times New Roman"/>
                <a:cs typeface="Times New Roman"/>
              </a:rPr>
              <a:t>The </a:t>
            </a:r>
            <a:r>
              <a:rPr sz="2400" i="1" spc="25" dirty="0">
                <a:latin typeface="Times New Roman"/>
                <a:cs typeface="Times New Roman"/>
              </a:rPr>
              <a:t>exclusive </a:t>
            </a:r>
            <a:r>
              <a:rPr sz="2400" i="1" spc="20" dirty="0">
                <a:latin typeface="Times New Roman"/>
                <a:cs typeface="Times New Roman"/>
              </a:rPr>
              <a:t>or</a:t>
            </a:r>
            <a:r>
              <a:rPr sz="2400" i="1" spc="-215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Times New Roman"/>
                <a:cs typeface="Times New Roman"/>
              </a:rPr>
              <a:t>is</a:t>
            </a:r>
            <a:endParaRPr sz="2400" dirty="0">
              <a:latin typeface="Times New Roman"/>
              <a:cs typeface="Times New Roman"/>
            </a:endParaRPr>
          </a:p>
          <a:p>
            <a:pPr marL="252095">
              <a:lnSpc>
                <a:spcPct val="100000"/>
              </a:lnSpc>
              <a:spcBef>
                <a:spcPts val="1685"/>
              </a:spcBef>
            </a:pPr>
            <a:r>
              <a:rPr sz="2800" i="1" spc="30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800" b="1" spc="30" dirty="0">
                <a:solidFill>
                  <a:srgbClr val="3333FF"/>
                </a:solidFill>
                <a:latin typeface="Symbol"/>
                <a:cs typeface="Symbol"/>
              </a:rPr>
              <a:t></a:t>
            </a:r>
            <a:r>
              <a:rPr sz="2800" i="1" spc="30" dirty="0">
                <a:solidFill>
                  <a:srgbClr val="3333FF"/>
                </a:solidFill>
                <a:latin typeface="Times New Roman"/>
                <a:cs typeface="Times New Roman"/>
              </a:rPr>
              <a:t>q</a:t>
            </a:r>
            <a:r>
              <a:rPr sz="2800" i="1" spc="-7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i="1" spc="-220" dirty="0">
                <a:solidFill>
                  <a:srgbClr val="3333FF"/>
                </a:solidFill>
                <a:latin typeface="Times New Roman"/>
                <a:cs typeface="Times New Roman"/>
              </a:rPr>
              <a:t>:</a:t>
            </a:r>
            <a:r>
              <a:rPr sz="2800" i="1" spc="-4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CC00"/>
                </a:solidFill>
                <a:latin typeface="Times New Roman"/>
                <a:cs typeface="Times New Roman"/>
              </a:rPr>
              <a:t>Atif</a:t>
            </a:r>
            <a:r>
              <a:rPr sz="2800" spc="-1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10" dirty="0">
                <a:solidFill>
                  <a:srgbClr val="00CC00"/>
                </a:solidFill>
                <a:latin typeface="Times New Roman"/>
                <a:cs typeface="Times New Roman"/>
              </a:rPr>
              <a:t>will</a:t>
            </a:r>
            <a:r>
              <a:rPr sz="2800" spc="-4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80" dirty="0">
                <a:solidFill>
                  <a:srgbClr val="00CC00"/>
                </a:solidFill>
                <a:latin typeface="Times New Roman"/>
                <a:cs typeface="Times New Roman"/>
              </a:rPr>
              <a:t>pass</a:t>
            </a:r>
            <a:r>
              <a:rPr sz="2800" spc="-10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125" dirty="0">
                <a:solidFill>
                  <a:srgbClr val="00CC00"/>
                </a:solidFill>
                <a:latin typeface="Times New Roman"/>
                <a:cs typeface="Times New Roman"/>
              </a:rPr>
              <a:t>or</a:t>
            </a:r>
            <a:r>
              <a:rPr sz="2800" spc="-10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10" dirty="0">
                <a:solidFill>
                  <a:srgbClr val="00CC00"/>
                </a:solidFill>
                <a:latin typeface="Times New Roman"/>
                <a:cs typeface="Times New Roman"/>
              </a:rPr>
              <a:t>fail</a:t>
            </a:r>
            <a:r>
              <a:rPr sz="2800" spc="-2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170" dirty="0">
                <a:solidFill>
                  <a:srgbClr val="00CC00"/>
                </a:solidFill>
                <a:latin typeface="Times New Roman"/>
                <a:cs typeface="Times New Roman"/>
              </a:rPr>
              <a:t>the</a:t>
            </a:r>
            <a:r>
              <a:rPr sz="2800" spc="-14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95" dirty="0">
                <a:solidFill>
                  <a:srgbClr val="00CC00"/>
                </a:solidFill>
                <a:latin typeface="Times New Roman"/>
                <a:cs typeface="Times New Roman"/>
              </a:rPr>
              <a:t>course</a:t>
            </a:r>
            <a:r>
              <a:rPr sz="2800" spc="-7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lang="en-US" sz="2800" spc="-80" dirty="0">
                <a:solidFill>
                  <a:srgbClr val="00CC00"/>
                </a:solidFill>
                <a:latin typeface="Times New Roman"/>
                <a:cs typeface="Times New Roman"/>
              </a:rPr>
              <a:t>CS-3811</a:t>
            </a:r>
            <a:r>
              <a:rPr sz="2800" spc="-80" dirty="0">
                <a:solidFill>
                  <a:srgbClr val="00CC00"/>
                </a:solidFill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10" dirty="0"/>
              <a:t>17</a:t>
            </a:fld>
            <a:endParaRPr spc="1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9341" y="641235"/>
            <a:ext cx="3592659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135" dirty="0">
                <a:solidFill>
                  <a:srgbClr val="3333FF"/>
                </a:solidFill>
                <a:latin typeface="Times New Roman"/>
                <a:cs typeface="Times New Roman"/>
              </a:rPr>
              <a:t>Truth </a:t>
            </a:r>
            <a:r>
              <a:rPr sz="3200" spc="40" dirty="0">
                <a:solidFill>
                  <a:srgbClr val="3333FF"/>
                </a:solidFill>
                <a:latin typeface="Times New Roman"/>
                <a:cs typeface="Times New Roman"/>
              </a:rPr>
              <a:t>Table</a:t>
            </a:r>
            <a:r>
              <a:rPr sz="3200" spc="-40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3333FF"/>
                </a:solidFill>
                <a:latin typeface="Times New Roman"/>
                <a:cs typeface="Times New Roman"/>
              </a:rPr>
              <a:t>(XOR)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15236" y="1709369"/>
            <a:ext cx="531241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  <a:tab pos="356235" algn="l"/>
                <a:tab pos="4986655" algn="l"/>
              </a:tabLst>
            </a:pPr>
            <a:r>
              <a:rPr sz="3200" spc="40" dirty="0">
                <a:latin typeface="Times New Roman"/>
                <a:cs typeface="Times New Roman"/>
              </a:rPr>
              <a:t>Bin</a:t>
            </a:r>
            <a:r>
              <a:rPr sz="3200" spc="30" dirty="0">
                <a:latin typeface="Times New Roman"/>
                <a:cs typeface="Times New Roman"/>
              </a:rPr>
              <a:t>a</a:t>
            </a:r>
            <a:r>
              <a:rPr sz="3200" spc="200" dirty="0">
                <a:latin typeface="Times New Roman"/>
                <a:cs typeface="Times New Roman"/>
              </a:rPr>
              <a:t>r</a:t>
            </a:r>
            <a:r>
              <a:rPr sz="3200" spc="-60" dirty="0">
                <a:latin typeface="Times New Roman"/>
                <a:cs typeface="Times New Roman"/>
              </a:rPr>
              <a:t>y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spc="195" dirty="0">
                <a:latin typeface="Times New Roman"/>
                <a:cs typeface="Times New Roman"/>
              </a:rPr>
              <a:t>Ope</a:t>
            </a:r>
            <a:r>
              <a:rPr sz="3200" spc="55" dirty="0">
                <a:latin typeface="Times New Roman"/>
                <a:cs typeface="Times New Roman"/>
              </a:rPr>
              <a:t>r</a:t>
            </a:r>
            <a:r>
              <a:rPr sz="3200" spc="220" dirty="0">
                <a:latin typeface="Times New Roman"/>
                <a:cs typeface="Times New Roman"/>
              </a:rPr>
              <a:t>a</a:t>
            </a:r>
            <a:r>
              <a:rPr sz="3200" spc="80" dirty="0">
                <a:latin typeface="Times New Roman"/>
                <a:cs typeface="Times New Roman"/>
              </a:rPr>
              <a:t>t</a:t>
            </a:r>
            <a:r>
              <a:rPr sz="3200" spc="130" dirty="0">
                <a:latin typeface="Times New Roman"/>
                <a:cs typeface="Times New Roman"/>
              </a:rPr>
              <a:t>o</a:t>
            </a:r>
            <a:r>
              <a:rPr sz="3200" spc="-100" dirty="0">
                <a:latin typeface="Times New Roman"/>
                <a:cs typeface="Times New Roman"/>
              </a:rPr>
              <a:t>r</a:t>
            </a:r>
            <a:r>
              <a:rPr sz="3200" spc="15" dirty="0">
                <a:latin typeface="Times New Roman"/>
                <a:cs typeface="Times New Roman"/>
              </a:rPr>
              <a:t>,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225" dirty="0">
                <a:latin typeface="Times New Roman"/>
                <a:cs typeface="Times New Roman"/>
              </a:rPr>
              <a:t>S</a:t>
            </a:r>
            <a:r>
              <a:rPr sz="3200" spc="-55" dirty="0">
                <a:latin typeface="Times New Roman"/>
                <a:cs typeface="Times New Roman"/>
              </a:rPr>
              <a:t>y</a:t>
            </a:r>
            <a:r>
              <a:rPr sz="3200" spc="110" dirty="0">
                <a:latin typeface="Times New Roman"/>
                <a:cs typeface="Times New Roman"/>
              </a:rPr>
              <a:t>mbol</a:t>
            </a:r>
            <a:r>
              <a:rPr sz="3200" spc="60" dirty="0">
                <a:latin typeface="Times New Roman"/>
                <a:cs typeface="Times New Roman"/>
              </a:rPr>
              <a:t>: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b="1" dirty="0">
                <a:latin typeface="Symbol"/>
                <a:cs typeface="Symbol"/>
              </a:rPr>
              <a:t></a:t>
            </a:r>
            <a:endParaRPr sz="3200">
              <a:latin typeface="Symbol"/>
              <a:cs typeface="Symbo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96240" y="691895"/>
            <a:ext cx="8280400" cy="862965"/>
          </a:xfrm>
          <a:custGeom>
            <a:avLst/>
            <a:gdLst/>
            <a:ahLst/>
            <a:cxnLst/>
            <a:rect l="l" t="t" r="r" b="b"/>
            <a:pathLst>
              <a:path w="8280400" h="862965">
                <a:moveTo>
                  <a:pt x="8279892" y="556260"/>
                </a:moveTo>
                <a:lnTo>
                  <a:pt x="379476" y="556260"/>
                </a:lnTo>
                <a:lnTo>
                  <a:pt x="379476" y="0"/>
                </a:lnTo>
                <a:lnTo>
                  <a:pt x="341376" y="0"/>
                </a:lnTo>
                <a:lnTo>
                  <a:pt x="341376" y="556260"/>
                </a:lnTo>
                <a:lnTo>
                  <a:pt x="0" y="556260"/>
                </a:lnTo>
                <a:lnTo>
                  <a:pt x="0" y="594360"/>
                </a:lnTo>
                <a:lnTo>
                  <a:pt x="341376" y="594360"/>
                </a:lnTo>
                <a:lnTo>
                  <a:pt x="341376" y="862584"/>
                </a:lnTo>
                <a:lnTo>
                  <a:pt x="379476" y="862584"/>
                </a:lnTo>
                <a:lnTo>
                  <a:pt x="379476" y="594360"/>
                </a:lnTo>
                <a:lnTo>
                  <a:pt x="8279892" y="594360"/>
                </a:lnTo>
                <a:lnTo>
                  <a:pt x="8279892" y="55626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2200655" y="2447543"/>
          <a:ext cx="4723764" cy="32575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7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41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169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800" i="1" dirty="0">
                          <a:latin typeface="Arial"/>
                          <a:cs typeface="Arial"/>
                        </a:rPr>
                        <a:t>p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92075" marB="0">
                    <a:lnL w="28575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800" i="1" dirty="0">
                          <a:latin typeface="Arial"/>
                          <a:cs typeface="Arial"/>
                        </a:rPr>
                        <a:t>q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92075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800" i="1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2800" b="1" dirty="0">
                          <a:latin typeface="Symbol"/>
                          <a:cs typeface="Symbol"/>
                        </a:rPr>
                        <a:t></a:t>
                      </a:r>
                      <a:r>
                        <a:rPr sz="2800" i="1" dirty="0">
                          <a:latin typeface="Arial"/>
                          <a:cs typeface="Arial"/>
                        </a:rPr>
                        <a:t>q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92075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28575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608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2800" spc="-5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true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3505" marB="0">
                    <a:lnL w="28575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28575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2800" spc="-5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true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28575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9575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2800" spc="-5" dirty="0">
                          <a:solidFill>
                            <a:srgbClr val="FF3300"/>
                          </a:solidFill>
                          <a:latin typeface="Arial"/>
                          <a:cs typeface="Arial"/>
                        </a:rPr>
                        <a:t>false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28575">
                      <a:solidFill>
                        <a:srgbClr val="FF6600"/>
                      </a:solidFill>
                      <a:prstDash val="solid"/>
                    </a:lnR>
                    <a:lnT w="28575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68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2800" spc="-5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true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4139" marB="0">
                    <a:lnL w="28575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2800" spc="-5" dirty="0">
                          <a:solidFill>
                            <a:srgbClr val="FF3300"/>
                          </a:solidFill>
                          <a:latin typeface="Arial"/>
                          <a:cs typeface="Arial"/>
                        </a:rPr>
                        <a:t>false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9425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2800" spc="-5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true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28575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2800" spc="-5" dirty="0">
                          <a:solidFill>
                            <a:srgbClr val="FF3300"/>
                          </a:solidFill>
                          <a:latin typeface="Arial"/>
                          <a:cs typeface="Arial"/>
                        </a:rPr>
                        <a:t>false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4775" marB="0">
                    <a:lnL w="28575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2800" spc="-5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true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4775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9425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2800" spc="-5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true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4775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28575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76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2800" spc="-5" dirty="0">
                          <a:solidFill>
                            <a:srgbClr val="FF3300"/>
                          </a:solidFill>
                          <a:latin typeface="Arial"/>
                          <a:cs typeface="Arial"/>
                        </a:rPr>
                        <a:t>false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4139" marB="0">
                    <a:lnL w="28575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2800" spc="-5" dirty="0">
                          <a:solidFill>
                            <a:srgbClr val="FF3300"/>
                          </a:solidFill>
                          <a:latin typeface="Arial"/>
                          <a:cs typeface="Arial"/>
                        </a:rPr>
                        <a:t>false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9575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2800" spc="-5" dirty="0">
                          <a:solidFill>
                            <a:srgbClr val="FF3300"/>
                          </a:solidFill>
                          <a:latin typeface="Arial"/>
                          <a:cs typeface="Arial"/>
                        </a:rPr>
                        <a:t>false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28575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10" dirty="0"/>
              <a:t>18</a:t>
            </a:fld>
            <a:endParaRPr spc="1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7726" y="697394"/>
            <a:ext cx="4273874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70" dirty="0">
                <a:solidFill>
                  <a:srgbClr val="3333FF"/>
                </a:solidFill>
                <a:latin typeface="Times New Roman"/>
                <a:cs typeface="Times New Roman"/>
              </a:rPr>
              <a:t>Examples </a:t>
            </a:r>
            <a:r>
              <a:rPr sz="3200" spc="80" dirty="0">
                <a:solidFill>
                  <a:srgbClr val="3333FF"/>
                </a:solidFill>
                <a:latin typeface="Times New Roman"/>
                <a:cs typeface="Times New Roman"/>
              </a:rPr>
              <a:t>(OR </a:t>
            </a:r>
            <a:r>
              <a:rPr sz="3200" spc="-5" dirty="0">
                <a:solidFill>
                  <a:srgbClr val="3333FF"/>
                </a:solidFill>
                <a:latin typeface="Times New Roman"/>
                <a:cs typeface="Times New Roman"/>
              </a:rPr>
              <a:t>vs</a:t>
            </a:r>
            <a:r>
              <a:rPr sz="3200" spc="-484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spc="-25" dirty="0">
                <a:solidFill>
                  <a:srgbClr val="3333FF"/>
                </a:solidFill>
                <a:latin typeface="Times New Roman"/>
                <a:cs typeface="Times New Roman"/>
              </a:rPr>
              <a:t>XOR)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6240" y="691895"/>
            <a:ext cx="8280400" cy="862965"/>
          </a:xfrm>
          <a:custGeom>
            <a:avLst/>
            <a:gdLst/>
            <a:ahLst/>
            <a:cxnLst/>
            <a:rect l="l" t="t" r="r" b="b"/>
            <a:pathLst>
              <a:path w="8280400" h="862965">
                <a:moveTo>
                  <a:pt x="8279892" y="556260"/>
                </a:moveTo>
                <a:lnTo>
                  <a:pt x="379476" y="556260"/>
                </a:lnTo>
                <a:lnTo>
                  <a:pt x="379476" y="0"/>
                </a:lnTo>
                <a:lnTo>
                  <a:pt x="341376" y="0"/>
                </a:lnTo>
                <a:lnTo>
                  <a:pt x="341376" y="556260"/>
                </a:lnTo>
                <a:lnTo>
                  <a:pt x="0" y="556260"/>
                </a:lnTo>
                <a:lnTo>
                  <a:pt x="0" y="594360"/>
                </a:lnTo>
                <a:lnTo>
                  <a:pt x="341376" y="594360"/>
                </a:lnTo>
                <a:lnTo>
                  <a:pt x="341376" y="862584"/>
                </a:lnTo>
                <a:lnTo>
                  <a:pt x="379476" y="862584"/>
                </a:lnTo>
                <a:lnTo>
                  <a:pt x="379476" y="594360"/>
                </a:lnTo>
                <a:lnTo>
                  <a:pt x="8279892" y="594360"/>
                </a:lnTo>
                <a:lnTo>
                  <a:pt x="8279892" y="55626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22669" y="1647062"/>
            <a:ext cx="7265670" cy="26917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970" marR="5080" algn="just">
              <a:lnSpc>
                <a:spcPct val="100000"/>
              </a:lnSpc>
              <a:spcBef>
                <a:spcPts val="95"/>
              </a:spcBef>
            </a:pPr>
            <a:r>
              <a:rPr sz="2200" spc="80" dirty="0">
                <a:latin typeface="Times New Roman"/>
                <a:cs typeface="Times New Roman"/>
              </a:rPr>
              <a:t>The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spc="30" dirty="0">
                <a:latin typeface="Times New Roman"/>
                <a:cs typeface="Times New Roman"/>
              </a:rPr>
              <a:t>following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85" dirty="0">
                <a:latin typeface="Times New Roman"/>
                <a:cs typeface="Times New Roman"/>
              </a:rPr>
              <a:t>proposition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spc="65" dirty="0">
                <a:latin typeface="Times New Roman"/>
                <a:cs typeface="Times New Roman"/>
              </a:rPr>
              <a:t>uses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spc="130" dirty="0">
                <a:latin typeface="Times New Roman"/>
                <a:cs typeface="Times New Roman"/>
              </a:rPr>
              <a:t>the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spc="50" dirty="0">
                <a:latin typeface="Times New Roman"/>
                <a:cs typeface="Times New Roman"/>
              </a:rPr>
              <a:t>(English)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spc="65" dirty="0">
                <a:latin typeface="Times New Roman"/>
                <a:cs typeface="Times New Roman"/>
              </a:rPr>
              <a:t>connective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spc="-105" dirty="0">
                <a:solidFill>
                  <a:srgbClr val="3333FF"/>
                </a:solidFill>
                <a:latin typeface="Times New Roman"/>
                <a:cs typeface="Times New Roman"/>
              </a:rPr>
              <a:t>“or”.  </a:t>
            </a:r>
            <a:r>
              <a:rPr sz="2200" spc="95" dirty="0">
                <a:latin typeface="Times New Roman"/>
                <a:cs typeface="Times New Roman"/>
              </a:rPr>
              <a:t>Determine </a:t>
            </a:r>
            <a:r>
              <a:rPr sz="2200" spc="70" dirty="0">
                <a:latin typeface="Times New Roman"/>
                <a:cs typeface="Times New Roman"/>
              </a:rPr>
              <a:t>from </a:t>
            </a:r>
            <a:r>
              <a:rPr sz="2200" spc="130" dirty="0">
                <a:latin typeface="Times New Roman"/>
                <a:cs typeface="Times New Roman"/>
              </a:rPr>
              <a:t>the </a:t>
            </a:r>
            <a:r>
              <a:rPr sz="2200" spc="80" dirty="0">
                <a:latin typeface="Times New Roman"/>
                <a:cs typeface="Times New Roman"/>
              </a:rPr>
              <a:t>context </a:t>
            </a:r>
            <a:r>
              <a:rPr sz="2200" spc="105" dirty="0">
                <a:latin typeface="Times New Roman"/>
                <a:cs typeface="Times New Roman"/>
              </a:rPr>
              <a:t>whether </a:t>
            </a:r>
            <a:r>
              <a:rPr sz="2200" spc="-55" dirty="0">
                <a:solidFill>
                  <a:srgbClr val="3333FF"/>
                </a:solidFill>
                <a:latin typeface="Times New Roman"/>
                <a:cs typeface="Times New Roman"/>
              </a:rPr>
              <a:t>“or” </a:t>
            </a:r>
            <a:r>
              <a:rPr sz="2200" spc="15" dirty="0">
                <a:latin typeface="Times New Roman"/>
                <a:cs typeface="Times New Roman"/>
              </a:rPr>
              <a:t>is </a:t>
            </a:r>
            <a:r>
              <a:rPr sz="2200" spc="110" dirty="0">
                <a:latin typeface="Times New Roman"/>
                <a:cs typeface="Times New Roman"/>
              </a:rPr>
              <a:t>intended </a:t>
            </a:r>
            <a:r>
              <a:rPr sz="2200" spc="105" dirty="0">
                <a:latin typeface="Times New Roman"/>
                <a:cs typeface="Times New Roman"/>
              </a:rPr>
              <a:t>to </a:t>
            </a:r>
            <a:r>
              <a:rPr sz="2200" spc="90" dirty="0">
                <a:latin typeface="Times New Roman"/>
                <a:cs typeface="Times New Roman"/>
              </a:rPr>
              <a:t>be  </a:t>
            </a:r>
            <a:r>
              <a:rPr sz="2200" spc="95" dirty="0">
                <a:latin typeface="Times New Roman"/>
                <a:cs typeface="Times New Roman"/>
              </a:rPr>
              <a:t>used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90" dirty="0">
                <a:latin typeface="Times New Roman"/>
                <a:cs typeface="Times New Roman"/>
              </a:rPr>
              <a:t>in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spc="130" dirty="0">
                <a:latin typeface="Times New Roman"/>
                <a:cs typeface="Times New Roman"/>
              </a:rPr>
              <a:t>the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spc="35" dirty="0">
                <a:latin typeface="Times New Roman"/>
                <a:cs typeface="Times New Roman"/>
              </a:rPr>
              <a:t>inclusive</a:t>
            </a:r>
            <a:r>
              <a:rPr sz="2200" spc="-100" dirty="0">
                <a:latin typeface="Times New Roman"/>
                <a:cs typeface="Times New Roman"/>
              </a:rPr>
              <a:t> </a:t>
            </a:r>
            <a:r>
              <a:rPr sz="2200" spc="95" dirty="0">
                <a:latin typeface="Times New Roman"/>
                <a:cs typeface="Times New Roman"/>
              </a:rPr>
              <a:t>or</a:t>
            </a:r>
            <a:r>
              <a:rPr sz="2200" spc="-135" dirty="0">
                <a:latin typeface="Times New Roman"/>
                <a:cs typeface="Times New Roman"/>
              </a:rPr>
              <a:t> </a:t>
            </a:r>
            <a:r>
              <a:rPr sz="2200" spc="15" dirty="0">
                <a:latin typeface="Times New Roman"/>
                <a:cs typeface="Times New Roman"/>
              </a:rPr>
              <a:t>exclusive</a:t>
            </a:r>
            <a:r>
              <a:rPr sz="2200" spc="-100" dirty="0">
                <a:latin typeface="Times New Roman"/>
                <a:cs typeface="Times New Roman"/>
              </a:rPr>
              <a:t> </a:t>
            </a:r>
            <a:r>
              <a:rPr sz="2200" spc="65" dirty="0">
                <a:latin typeface="Times New Roman"/>
                <a:cs typeface="Times New Roman"/>
              </a:rPr>
              <a:t>sense.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200">
              <a:latin typeface="Times New Roman"/>
              <a:cs typeface="Times New Roman"/>
            </a:endParaRPr>
          </a:p>
          <a:p>
            <a:pPr marL="13970">
              <a:lnSpc>
                <a:spcPct val="100000"/>
              </a:lnSpc>
            </a:pPr>
            <a:r>
              <a:rPr sz="3200" spc="-290" dirty="0">
                <a:latin typeface="Times New Roman"/>
                <a:cs typeface="Times New Roman"/>
              </a:rPr>
              <a:t>1.</a:t>
            </a:r>
            <a:r>
              <a:rPr sz="3200" spc="-270" dirty="0">
                <a:latin typeface="Times New Roman"/>
                <a:cs typeface="Times New Roman"/>
              </a:rPr>
              <a:t> </a:t>
            </a:r>
            <a:r>
              <a:rPr sz="3200" spc="40" dirty="0">
                <a:solidFill>
                  <a:srgbClr val="00CC00"/>
                </a:solidFill>
                <a:latin typeface="Times New Roman"/>
                <a:cs typeface="Times New Roman"/>
              </a:rPr>
              <a:t>“Nabeel</a:t>
            </a:r>
            <a:r>
              <a:rPr sz="3200" spc="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3200" spc="140" dirty="0">
                <a:solidFill>
                  <a:srgbClr val="00CC00"/>
                </a:solidFill>
                <a:latin typeface="Times New Roman"/>
                <a:cs typeface="Times New Roman"/>
              </a:rPr>
              <a:t>has</a:t>
            </a:r>
            <a:r>
              <a:rPr sz="3200" spc="-16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3200" spc="165" dirty="0">
                <a:solidFill>
                  <a:srgbClr val="00CC00"/>
                </a:solidFill>
                <a:latin typeface="Times New Roman"/>
                <a:cs typeface="Times New Roman"/>
              </a:rPr>
              <a:t>one</a:t>
            </a:r>
            <a:r>
              <a:rPr sz="3200" spc="-16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3200" spc="145" dirty="0">
                <a:solidFill>
                  <a:srgbClr val="00CC00"/>
                </a:solidFill>
                <a:latin typeface="Times New Roman"/>
                <a:cs typeface="Times New Roman"/>
              </a:rPr>
              <a:t>or</a:t>
            </a:r>
            <a:r>
              <a:rPr sz="3200" spc="-15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3200" spc="105" dirty="0">
                <a:solidFill>
                  <a:srgbClr val="00CC00"/>
                </a:solidFill>
                <a:latin typeface="Times New Roman"/>
                <a:cs typeface="Times New Roman"/>
              </a:rPr>
              <a:t>two</a:t>
            </a:r>
            <a:r>
              <a:rPr sz="3200" spc="-10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3200" spc="55" dirty="0">
                <a:solidFill>
                  <a:srgbClr val="00CC00"/>
                </a:solidFill>
                <a:latin typeface="Times New Roman"/>
                <a:cs typeface="Times New Roman"/>
              </a:rPr>
              <a:t>brothers”.</a:t>
            </a:r>
            <a:endParaRPr sz="3200">
              <a:latin typeface="Times New Roman"/>
              <a:cs typeface="Times New Roman"/>
            </a:endParaRPr>
          </a:p>
          <a:p>
            <a:pPr marL="12700" marR="46355" algn="just">
              <a:lnSpc>
                <a:spcPct val="100000"/>
              </a:lnSpc>
              <a:spcBef>
                <a:spcPts val="1385"/>
              </a:spcBef>
            </a:pPr>
            <a:r>
              <a:rPr sz="2200" spc="-110" dirty="0">
                <a:solidFill>
                  <a:srgbClr val="3333FF"/>
                </a:solidFill>
                <a:latin typeface="Times New Roman"/>
                <a:cs typeface="Times New Roman"/>
              </a:rPr>
              <a:t>A</a:t>
            </a:r>
            <a:r>
              <a:rPr sz="2200" spc="-7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200" spc="100" dirty="0">
                <a:solidFill>
                  <a:srgbClr val="3333FF"/>
                </a:solidFill>
                <a:latin typeface="Times New Roman"/>
                <a:cs typeface="Times New Roman"/>
              </a:rPr>
              <a:t>person</a:t>
            </a:r>
            <a:r>
              <a:rPr sz="2200" spc="-9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200" spc="114" dirty="0">
                <a:solidFill>
                  <a:srgbClr val="3333FF"/>
                </a:solidFill>
                <a:latin typeface="Times New Roman"/>
                <a:cs typeface="Times New Roman"/>
              </a:rPr>
              <a:t>cannot</a:t>
            </a:r>
            <a:r>
              <a:rPr sz="2200" spc="-7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200" spc="45" dirty="0">
                <a:solidFill>
                  <a:srgbClr val="3333FF"/>
                </a:solidFill>
                <a:latin typeface="Times New Roman"/>
                <a:cs typeface="Times New Roman"/>
              </a:rPr>
              <a:t>have</a:t>
            </a:r>
            <a:r>
              <a:rPr sz="2200" spc="-7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200" spc="130" dirty="0">
                <a:solidFill>
                  <a:srgbClr val="3333FF"/>
                </a:solidFill>
                <a:latin typeface="Times New Roman"/>
                <a:cs typeface="Times New Roman"/>
              </a:rPr>
              <a:t>both</a:t>
            </a:r>
            <a:r>
              <a:rPr sz="2200" spc="-7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200" spc="110" dirty="0">
                <a:solidFill>
                  <a:srgbClr val="3333FF"/>
                </a:solidFill>
                <a:latin typeface="Times New Roman"/>
                <a:cs typeface="Times New Roman"/>
              </a:rPr>
              <a:t>one</a:t>
            </a:r>
            <a:r>
              <a:rPr sz="2200" spc="-12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200" spc="135" dirty="0">
                <a:solidFill>
                  <a:srgbClr val="3333FF"/>
                </a:solidFill>
                <a:latin typeface="Times New Roman"/>
                <a:cs typeface="Times New Roman"/>
              </a:rPr>
              <a:t>and</a:t>
            </a:r>
            <a:r>
              <a:rPr sz="2200" spc="-3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200" spc="70" dirty="0">
                <a:solidFill>
                  <a:srgbClr val="3333FF"/>
                </a:solidFill>
                <a:latin typeface="Times New Roman"/>
                <a:cs typeface="Times New Roman"/>
              </a:rPr>
              <a:t>two</a:t>
            </a:r>
            <a:r>
              <a:rPr sz="2200" spc="-6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200" spc="85" dirty="0">
                <a:solidFill>
                  <a:srgbClr val="3333FF"/>
                </a:solidFill>
                <a:latin typeface="Times New Roman"/>
                <a:cs typeface="Times New Roman"/>
              </a:rPr>
              <a:t>brothers.</a:t>
            </a:r>
            <a:r>
              <a:rPr sz="2200" spc="-4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200" spc="55" dirty="0">
                <a:solidFill>
                  <a:srgbClr val="3333FF"/>
                </a:solidFill>
                <a:latin typeface="Times New Roman"/>
                <a:cs typeface="Times New Roman"/>
              </a:rPr>
              <a:t>Therefore,  </a:t>
            </a:r>
            <a:r>
              <a:rPr sz="2200" spc="-55" dirty="0">
                <a:solidFill>
                  <a:srgbClr val="3333FF"/>
                </a:solidFill>
                <a:latin typeface="Times New Roman"/>
                <a:cs typeface="Times New Roman"/>
              </a:rPr>
              <a:t>“or”</a:t>
            </a:r>
            <a:r>
              <a:rPr sz="2200" spc="-2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200" spc="15" dirty="0">
                <a:solidFill>
                  <a:srgbClr val="3333FF"/>
                </a:solidFill>
                <a:latin typeface="Times New Roman"/>
                <a:cs typeface="Times New Roman"/>
              </a:rPr>
              <a:t>is</a:t>
            </a:r>
            <a:r>
              <a:rPr sz="2200" spc="-7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200" spc="95" dirty="0">
                <a:solidFill>
                  <a:srgbClr val="3333FF"/>
                </a:solidFill>
                <a:latin typeface="Times New Roman"/>
                <a:cs typeface="Times New Roman"/>
              </a:rPr>
              <a:t>used</a:t>
            </a:r>
            <a:r>
              <a:rPr sz="2200" spc="-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200" spc="95" dirty="0">
                <a:solidFill>
                  <a:srgbClr val="3333FF"/>
                </a:solidFill>
                <a:latin typeface="Times New Roman"/>
                <a:cs typeface="Times New Roman"/>
              </a:rPr>
              <a:t>in</a:t>
            </a:r>
            <a:r>
              <a:rPr sz="2200" spc="-6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200" spc="130" dirty="0">
                <a:solidFill>
                  <a:srgbClr val="3333FF"/>
                </a:solidFill>
                <a:latin typeface="Times New Roman"/>
                <a:cs typeface="Times New Roman"/>
              </a:rPr>
              <a:t>the</a:t>
            </a:r>
            <a:r>
              <a:rPr sz="2200" spc="-10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200" spc="15" dirty="0">
                <a:solidFill>
                  <a:srgbClr val="3333FF"/>
                </a:solidFill>
                <a:latin typeface="Times New Roman"/>
                <a:cs typeface="Times New Roman"/>
              </a:rPr>
              <a:t>exclusive</a:t>
            </a:r>
            <a:r>
              <a:rPr sz="2200" spc="-10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200" spc="65" dirty="0">
                <a:solidFill>
                  <a:srgbClr val="3333FF"/>
                </a:solidFill>
                <a:latin typeface="Times New Roman"/>
                <a:cs typeface="Times New Roman"/>
              </a:rPr>
              <a:t>sense.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10" dirty="0"/>
              <a:t>19</a:t>
            </a:fld>
            <a:endParaRPr spc="1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3000" y="990600"/>
            <a:ext cx="6365240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36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Compound</a:t>
            </a:r>
            <a:r>
              <a:rPr lang="en-US" sz="4400" spc="-6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Propositions</a:t>
            </a:r>
            <a:endParaRPr sz="4400" spc="-1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6074" y="1945627"/>
            <a:ext cx="8037830" cy="300402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269240" indent="-274320">
              <a:lnSpc>
                <a:spcPct val="100000"/>
              </a:lnSpc>
              <a:spcBef>
                <a:spcPts val="105"/>
              </a:spcBef>
              <a:buClr>
                <a:srgbClr val="0BD0D9"/>
              </a:buClr>
              <a:buSzPct val="94230"/>
              <a:buFont typeface="Webdings"/>
              <a:buChar char=""/>
              <a:tabLst>
                <a:tab pos="287020" algn="l"/>
              </a:tabLst>
            </a:pPr>
            <a:r>
              <a:rPr sz="2600" b="1" spc="-135" dirty="0">
                <a:latin typeface="Georgia"/>
                <a:cs typeface="Georgia"/>
              </a:rPr>
              <a:t>Compound </a:t>
            </a:r>
            <a:r>
              <a:rPr sz="2600" b="1" spc="-105" dirty="0">
                <a:latin typeface="Georgia"/>
                <a:cs typeface="Georgia"/>
              </a:rPr>
              <a:t>propositions</a:t>
            </a:r>
            <a:r>
              <a:rPr sz="2600" spc="-105" dirty="0">
                <a:latin typeface="Times New Roman"/>
                <a:cs typeface="Times New Roman"/>
              </a:rPr>
              <a:t>, </a:t>
            </a:r>
            <a:r>
              <a:rPr sz="2600" spc="90" dirty="0">
                <a:latin typeface="Times New Roman"/>
                <a:cs typeface="Times New Roman"/>
              </a:rPr>
              <a:t>are </a:t>
            </a:r>
            <a:r>
              <a:rPr sz="2600" spc="105" dirty="0">
                <a:latin typeface="Times New Roman"/>
                <a:cs typeface="Times New Roman"/>
              </a:rPr>
              <a:t>formed </a:t>
            </a:r>
            <a:r>
              <a:rPr sz="2600" spc="90" dirty="0">
                <a:latin typeface="Times New Roman"/>
                <a:cs typeface="Times New Roman"/>
              </a:rPr>
              <a:t>from</a:t>
            </a:r>
            <a:r>
              <a:rPr sz="2600" spc="-345" dirty="0">
                <a:latin typeface="Times New Roman"/>
                <a:cs typeface="Times New Roman"/>
              </a:rPr>
              <a:t> </a:t>
            </a:r>
            <a:r>
              <a:rPr sz="2600" spc="65" dirty="0">
                <a:latin typeface="Times New Roman"/>
                <a:cs typeface="Times New Roman"/>
              </a:rPr>
              <a:t>existing  </a:t>
            </a:r>
            <a:r>
              <a:rPr sz="2600" spc="100" dirty="0">
                <a:latin typeface="Times New Roman"/>
                <a:cs typeface="Times New Roman"/>
              </a:rPr>
              <a:t>propositions </a:t>
            </a:r>
            <a:r>
              <a:rPr sz="2600" spc="90" dirty="0">
                <a:latin typeface="Times New Roman"/>
                <a:cs typeface="Times New Roman"/>
              </a:rPr>
              <a:t>using </a:t>
            </a:r>
            <a:r>
              <a:rPr sz="2600" spc="35" dirty="0">
                <a:latin typeface="Times New Roman"/>
                <a:cs typeface="Times New Roman"/>
              </a:rPr>
              <a:t>logical </a:t>
            </a:r>
            <a:r>
              <a:rPr sz="2600" spc="105" dirty="0">
                <a:latin typeface="Times New Roman"/>
                <a:cs typeface="Times New Roman"/>
              </a:rPr>
              <a:t>operators </a:t>
            </a:r>
            <a:r>
              <a:rPr sz="2600" spc="65" dirty="0">
                <a:latin typeface="Times New Roman"/>
                <a:cs typeface="Times New Roman"/>
              </a:rPr>
              <a:t>(also called as  </a:t>
            </a:r>
            <a:r>
              <a:rPr sz="2600" b="1" spc="-100" dirty="0">
                <a:latin typeface="Georgia"/>
                <a:cs typeface="Georgia"/>
              </a:rPr>
              <a:t>connectives</a:t>
            </a:r>
            <a:r>
              <a:rPr sz="2600" spc="-100" dirty="0">
                <a:latin typeface="Times New Roman"/>
                <a:cs typeface="Times New Roman"/>
              </a:rPr>
              <a:t>)</a:t>
            </a:r>
            <a:endParaRPr sz="2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0BD0D9"/>
              </a:buClr>
              <a:buFont typeface="Webdings"/>
              <a:buChar char=""/>
            </a:pPr>
            <a:endParaRPr sz="3750" dirty="0">
              <a:latin typeface="Times New Roman"/>
              <a:cs typeface="Times New Roman"/>
            </a:endParaRPr>
          </a:p>
          <a:p>
            <a:pPr marL="286385" marR="5080" indent="-274320">
              <a:lnSpc>
                <a:spcPct val="100000"/>
              </a:lnSpc>
              <a:buClr>
                <a:srgbClr val="0BD0D9"/>
              </a:buClr>
              <a:buSzPct val="94230"/>
              <a:buFont typeface="Webdings"/>
              <a:buChar char=""/>
              <a:tabLst>
                <a:tab pos="287020" algn="l"/>
              </a:tabLst>
            </a:pPr>
            <a:r>
              <a:rPr sz="2600" spc="100" dirty="0">
                <a:latin typeface="Times New Roman"/>
                <a:cs typeface="Times New Roman"/>
              </a:rPr>
              <a:t>The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spc="150" dirty="0">
                <a:latin typeface="Times New Roman"/>
                <a:cs typeface="Times New Roman"/>
              </a:rPr>
              <a:t>methods</a:t>
            </a:r>
            <a:r>
              <a:rPr sz="2600" spc="-100" dirty="0">
                <a:latin typeface="Times New Roman"/>
                <a:cs typeface="Times New Roman"/>
              </a:rPr>
              <a:t> </a:t>
            </a:r>
            <a:r>
              <a:rPr sz="2600" spc="130" dirty="0">
                <a:latin typeface="Times New Roman"/>
                <a:cs typeface="Times New Roman"/>
              </a:rPr>
              <a:t>to</a:t>
            </a:r>
            <a:r>
              <a:rPr sz="2600" spc="-130" dirty="0">
                <a:latin typeface="Times New Roman"/>
                <a:cs typeface="Times New Roman"/>
              </a:rPr>
              <a:t> </a:t>
            </a:r>
            <a:r>
              <a:rPr sz="2600" spc="110" dirty="0">
                <a:latin typeface="Times New Roman"/>
                <a:cs typeface="Times New Roman"/>
              </a:rPr>
              <a:t>produce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spc="105" dirty="0">
                <a:latin typeface="Times New Roman"/>
                <a:cs typeface="Times New Roman"/>
              </a:rPr>
              <a:t>new</a:t>
            </a:r>
            <a:r>
              <a:rPr sz="2600" spc="-100" dirty="0">
                <a:latin typeface="Times New Roman"/>
                <a:cs typeface="Times New Roman"/>
              </a:rPr>
              <a:t> </a:t>
            </a:r>
            <a:r>
              <a:rPr sz="2600" spc="100" dirty="0">
                <a:latin typeface="Times New Roman"/>
                <a:cs typeface="Times New Roman"/>
              </a:rPr>
              <a:t>propositions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60" dirty="0">
                <a:latin typeface="Times New Roman"/>
                <a:cs typeface="Times New Roman"/>
              </a:rPr>
              <a:t>were </a:t>
            </a:r>
            <a:r>
              <a:rPr sz="2600" spc="85" dirty="0">
                <a:latin typeface="Times New Roman"/>
                <a:cs typeface="Times New Roman"/>
              </a:rPr>
              <a:t>discussed </a:t>
            </a:r>
            <a:r>
              <a:rPr sz="2600" spc="35" dirty="0">
                <a:latin typeface="Times New Roman"/>
                <a:cs typeface="Times New Roman"/>
              </a:rPr>
              <a:t>by </a:t>
            </a:r>
            <a:r>
              <a:rPr sz="2600" spc="165" dirty="0">
                <a:latin typeface="Times New Roman"/>
                <a:cs typeface="Times New Roman"/>
              </a:rPr>
              <a:t>the </a:t>
            </a:r>
            <a:r>
              <a:rPr sz="2600" spc="55" dirty="0">
                <a:latin typeface="Times New Roman"/>
                <a:cs typeface="Times New Roman"/>
              </a:rPr>
              <a:t>English  </a:t>
            </a:r>
            <a:r>
              <a:rPr sz="2600" spc="130" dirty="0">
                <a:latin typeface="Times New Roman"/>
                <a:cs typeface="Times New Roman"/>
              </a:rPr>
              <a:t>mathematician </a:t>
            </a:r>
            <a:r>
              <a:rPr sz="2600" spc="45" dirty="0">
                <a:latin typeface="Times New Roman"/>
                <a:cs typeface="Times New Roman"/>
              </a:rPr>
              <a:t>George </a:t>
            </a:r>
            <a:r>
              <a:rPr sz="2600" spc="20" dirty="0">
                <a:latin typeface="Times New Roman"/>
                <a:cs typeface="Times New Roman"/>
              </a:rPr>
              <a:t>Boole </a:t>
            </a:r>
            <a:r>
              <a:rPr sz="2600" spc="110" dirty="0">
                <a:latin typeface="Times New Roman"/>
                <a:cs typeface="Times New Roman"/>
              </a:rPr>
              <a:t>in </a:t>
            </a:r>
            <a:r>
              <a:rPr sz="2600" spc="-100" dirty="0">
                <a:latin typeface="Times New Roman"/>
                <a:cs typeface="Times New Roman"/>
              </a:rPr>
              <a:t>1854 </a:t>
            </a:r>
            <a:r>
              <a:rPr sz="2600" spc="110" dirty="0">
                <a:latin typeface="Times New Roman"/>
                <a:cs typeface="Times New Roman"/>
              </a:rPr>
              <a:t>in </a:t>
            </a:r>
            <a:r>
              <a:rPr sz="2600" spc="85" dirty="0">
                <a:latin typeface="Times New Roman"/>
                <a:cs typeface="Times New Roman"/>
              </a:rPr>
              <a:t>his </a:t>
            </a:r>
            <a:r>
              <a:rPr sz="2600" spc="110" dirty="0">
                <a:latin typeface="Times New Roman"/>
                <a:cs typeface="Times New Roman"/>
              </a:rPr>
              <a:t>book </a:t>
            </a:r>
            <a:r>
              <a:rPr sz="2600" i="1" spc="85" dirty="0">
                <a:latin typeface="Times New Roman"/>
                <a:cs typeface="Times New Roman"/>
              </a:rPr>
              <a:t>The  </a:t>
            </a:r>
            <a:r>
              <a:rPr sz="2600" i="1" spc="45" dirty="0">
                <a:latin typeface="Times New Roman"/>
                <a:cs typeface="Times New Roman"/>
              </a:rPr>
              <a:t>Laws </a:t>
            </a:r>
            <a:r>
              <a:rPr sz="2600" i="1" spc="60" dirty="0">
                <a:latin typeface="Times New Roman"/>
                <a:cs typeface="Times New Roman"/>
              </a:rPr>
              <a:t>of</a:t>
            </a:r>
            <a:r>
              <a:rPr sz="2600" i="1" spc="-195" dirty="0">
                <a:latin typeface="Times New Roman"/>
                <a:cs typeface="Times New Roman"/>
              </a:rPr>
              <a:t> </a:t>
            </a:r>
            <a:r>
              <a:rPr lang="en-US" sz="2600" i="1" spc="-195" dirty="0">
                <a:latin typeface="Times New Roman"/>
                <a:cs typeface="Times New Roman"/>
              </a:rPr>
              <a:t> </a:t>
            </a:r>
            <a:r>
              <a:rPr sz="2600" i="1" spc="114" dirty="0">
                <a:latin typeface="Times New Roman"/>
                <a:cs typeface="Times New Roman"/>
              </a:rPr>
              <a:t>Thought</a:t>
            </a:r>
            <a:r>
              <a:rPr lang="en-US" sz="2600" i="1" spc="114" dirty="0">
                <a:latin typeface="Times New Roman"/>
                <a:cs typeface="Times New Roman"/>
              </a:rPr>
              <a:t>.</a:t>
            </a:r>
            <a:endParaRPr sz="26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575547" y="6552606"/>
            <a:ext cx="15049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spc="-20" dirty="0">
                <a:solidFill>
                  <a:srgbClr val="045C75"/>
                </a:solidFill>
                <a:latin typeface="Times New Roman"/>
                <a:cs typeface="Times New Roman"/>
              </a:rPr>
              <a:t>2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7726" y="697394"/>
            <a:ext cx="4426274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70" dirty="0">
                <a:solidFill>
                  <a:srgbClr val="3333FF"/>
                </a:solidFill>
                <a:latin typeface="Times New Roman"/>
                <a:cs typeface="Times New Roman"/>
              </a:rPr>
              <a:t>Examples </a:t>
            </a:r>
            <a:r>
              <a:rPr sz="3200" spc="80" dirty="0">
                <a:solidFill>
                  <a:srgbClr val="3333FF"/>
                </a:solidFill>
                <a:latin typeface="Times New Roman"/>
                <a:cs typeface="Times New Roman"/>
              </a:rPr>
              <a:t>(OR </a:t>
            </a:r>
            <a:r>
              <a:rPr sz="3200" spc="-5" dirty="0">
                <a:solidFill>
                  <a:srgbClr val="3333FF"/>
                </a:solidFill>
                <a:latin typeface="Times New Roman"/>
                <a:cs typeface="Times New Roman"/>
              </a:rPr>
              <a:t>vs</a:t>
            </a:r>
            <a:r>
              <a:rPr sz="3200" spc="-484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spc="-25" dirty="0">
                <a:solidFill>
                  <a:srgbClr val="3333FF"/>
                </a:solidFill>
                <a:latin typeface="Times New Roman"/>
                <a:cs typeface="Times New Roman"/>
              </a:rPr>
              <a:t>XOR)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6240" y="691895"/>
            <a:ext cx="8280400" cy="862965"/>
          </a:xfrm>
          <a:custGeom>
            <a:avLst/>
            <a:gdLst/>
            <a:ahLst/>
            <a:cxnLst/>
            <a:rect l="l" t="t" r="r" b="b"/>
            <a:pathLst>
              <a:path w="8280400" h="862965">
                <a:moveTo>
                  <a:pt x="8279892" y="556260"/>
                </a:moveTo>
                <a:lnTo>
                  <a:pt x="379476" y="556260"/>
                </a:lnTo>
                <a:lnTo>
                  <a:pt x="379476" y="0"/>
                </a:lnTo>
                <a:lnTo>
                  <a:pt x="341376" y="0"/>
                </a:lnTo>
                <a:lnTo>
                  <a:pt x="341376" y="556260"/>
                </a:lnTo>
                <a:lnTo>
                  <a:pt x="0" y="556260"/>
                </a:lnTo>
                <a:lnTo>
                  <a:pt x="0" y="594360"/>
                </a:lnTo>
                <a:lnTo>
                  <a:pt x="341376" y="594360"/>
                </a:lnTo>
                <a:lnTo>
                  <a:pt x="341376" y="862584"/>
                </a:lnTo>
                <a:lnTo>
                  <a:pt x="379476" y="862584"/>
                </a:lnTo>
                <a:lnTo>
                  <a:pt x="379476" y="594360"/>
                </a:lnTo>
                <a:lnTo>
                  <a:pt x="8279892" y="594360"/>
                </a:lnTo>
                <a:lnTo>
                  <a:pt x="8279892" y="55626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24304" y="1970201"/>
            <a:ext cx="7483475" cy="2530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6555" marR="5080" indent="-364490">
              <a:lnSpc>
                <a:spcPct val="100000"/>
              </a:lnSpc>
              <a:spcBef>
                <a:spcPts val="95"/>
              </a:spcBef>
            </a:pPr>
            <a:r>
              <a:rPr sz="2800" spc="-20" dirty="0">
                <a:latin typeface="Times New Roman"/>
                <a:cs typeface="Times New Roman"/>
              </a:rPr>
              <a:t>2. </a:t>
            </a:r>
            <a:r>
              <a:rPr sz="2800" spc="-65" dirty="0">
                <a:solidFill>
                  <a:srgbClr val="00CC00"/>
                </a:solidFill>
                <a:latin typeface="Times New Roman"/>
                <a:cs typeface="Times New Roman"/>
              </a:rPr>
              <a:t>To </a:t>
            </a:r>
            <a:r>
              <a:rPr sz="2800" spc="80" dirty="0">
                <a:solidFill>
                  <a:srgbClr val="00CC00"/>
                </a:solidFill>
                <a:latin typeface="Times New Roman"/>
                <a:cs typeface="Times New Roman"/>
              </a:rPr>
              <a:t>register </a:t>
            </a:r>
            <a:r>
              <a:rPr sz="2800" spc="50" dirty="0">
                <a:solidFill>
                  <a:srgbClr val="00CC00"/>
                </a:solidFill>
                <a:latin typeface="Times New Roman"/>
                <a:cs typeface="Times New Roman"/>
              </a:rPr>
              <a:t>for </a:t>
            </a:r>
            <a:r>
              <a:rPr sz="2800" spc="-125" dirty="0">
                <a:solidFill>
                  <a:srgbClr val="00CC00"/>
                </a:solidFill>
                <a:latin typeface="Times New Roman"/>
                <a:cs typeface="Times New Roman"/>
              </a:rPr>
              <a:t>BSC </a:t>
            </a:r>
            <a:r>
              <a:rPr sz="2800" spc="55" dirty="0">
                <a:solidFill>
                  <a:srgbClr val="00CC00"/>
                </a:solidFill>
                <a:latin typeface="Times New Roman"/>
                <a:cs typeface="Times New Roman"/>
              </a:rPr>
              <a:t>you </a:t>
            </a:r>
            <a:r>
              <a:rPr sz="2800" spc="175" dirty="0">
                <a:solidFill>
                  <a:srgbClr val="00CC00"/>
                </a:solidFill>
                <a:latin typeface="Times New Roman"/>
                <a:cs typeface="Times New Roman"/>
              </a:rPr>
              <a:t>must </a:t>
            </a:r>
            <a:r>
              <a:rPr sz="2800" spc="55" dirty="0">
                <a:solidFill>
                  <a:srgbClr val="00CC00"/>
                </a:solidFill>
                <a:latin typeface="Times New Roman"/>
                <a:cs typeface="Times New Roman"/>
              </a:rPr>
              <a:t>have </a:t>
            </a:r>
            <a:r>
              <a:rPr sz="2800" spc="105" dirty="0">
                <a:solidFill>
                  <a:srgbClr val="00CC00"/>
                </a:solidFill>
                <a:latin typeface="Times New Roman"/>
                <a:cs typeface="Times New Roman"/>
              </a:rPr>
              <a:t>passed </a:t>
            </a:r>
            <a:r>
              <a:rPr sz="2800" spc="180" dirty="0">
                <a:solidFill>
                  <a:srgbClr val="00CC00"/>
                </a:solidFill>
                <a:latin typeface="Times New Roman"/>
                <a:cs typeface="Times New Roman"/>
              </a:rPr>
              <a:t>the  </a:t>
            </a:r>
            <a:r>
              <a:rPr sz="2800" spc="65" dirty="0">
                <a:solidFill>
                  <a:srgbClr val="00CC00"/>
                </a:solidFill>
                <a:latin typeface="Times New Roman"/>
                <a:cs typeface="Times New Roman"/>
              </a:rPr>
              <a:t>qualifying</a:t>
            </a:r>
            <a:r>
              <a:rPr sz="2800" spc="-6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90" dirty="0">
                <a:solidFill>
                  <a:srgbClr val="00CC00"/>
                </a:solidFill>
                <a:latin typeface="Times New Roman"/>
                <a:cs typeface="Times New Roman"/>
              </a:rPr>
              <a:t>exam</a:t>
            </a:r>
            <a:r>
              <a:rPr sz="2800" spc="-10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125" dirty="0">
                <a:solidFill>
                  <a:srgbClr val="00CC00"/>
                </a:solidFill>
                <a:latin typeface="Times New Roman"/>
                <a:cs typeface="Times New Roman"/>
              </a:rPr>
              <a:t>or</a:t>
            </a:r>
            <a:r>
              <a:rPr sz="2800" spc="-9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120" dirty="0">
                <a:solidFill>
                  <a:srgbClr val="00CC00"/>
                </a:solidFill>
                <a:latin typeface="Times New Roman"/>
                <a:cs typeface="Times New Roman"/>
              </a:rPr>
              <a:t>be</a:t>
            </a:r>
            <a:r>
              <a:rPr sz="2800" spc="-7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80" dirty="0">
                <a:solidFill>
                  <a:srgbClr val="00CC00"/>
                </a:solidFill>
                <a:latin typeface="Times New Roman"/>
                <a:cs typeface="Times New Roman"/>
              </a:rPr>
              <a:t>listed</a:t>
            </a:r>
            <a:r>
              <a:rPr sz="2800" spc="-5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70" dirty="0">
                <a:solidFill>
                  <a:srgbClr val="00CC00"/>
                </a:solidFill>
                <a:latin typeface="Times New Roman"/>
                <a:cs typeface="Times New Roman"/>
              </a:rPr>
              <a:t>as</a:t>
            </a:r>
            <a:r>
              <a:rPr sz="2800" spc="-12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160" dirty="0">
                <a:solidFill>
                  <a:srgbClr val="00CC00"/>
                </a:solidFill>
                <a:latin typeface="Times New Roman"/>
                <a:cs typeface="Times New Roman"/>
              </a:rPr>
              <a:t>an</a:t>
            </a:r>
            <a:r>
              <a:rPr sz="2800" spc="-3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135" dirty="0">
                <a:solidFill>
                  <a:srgbClr val="00CC00"/>
                </a:solidFill>
                <a:latin typeface="Times New Roman"/>
                <a:cs typeface="Times New Roman"/>
              </a:rPr>
              <a:t>Math</a:t>
            </a:r>
            <a:r>
              <a:rPr sz="2800" spc="-2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50" dirty="0">
                <a:solidFill>
                  <a:srgbClr val="00CC00"/>
                </a:solidFill>
                <a:latin typeface="Times New Roman"/>
                <a:cs typeface="Times New Roman"/>
              </a:rPr>
              <a:t>major.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 marL="375285" marR="8890" indent="-78105" algn="just">
              <a:lnSpc>
                <a:spcPct val="100000"/>
              </a:lnSpc>
              <a:spcBef>
                <a:spcPts val="1864"/>
              </a:spcBef>
            </a:pPr>
            <a:r>
              <a:rPr sz="2200" spc="45" dirty="0">
                <a:solidFill>
                  <a:srgbClr val="3333FF"/>
                </a:solidFill>
                <a:latin typeface="Times New Roman"/>
                <a:cs typeface="Times New Roman"/>
              </a:rPr>
              <a:t>Presumably, </a:t>
            </a:r>
            <a:r>
              <a:rPr sz="2200" spc="-25" dirty="0">
                <a:solidFill>
                  <a:srgbClr val="3333FF"/>
                </a:solidFill>
                <a:latin typeface="Times New Roman"/>
                <a:cs typeface="Times New Roman"/>
              </a:rPr>
              <a:t>if </a:t>
            </a:r>
            <a:r>
              <a:rPr sz="2200" spc="45" dirty="0">
                <a:solidFill>
                  <a:srgbClr val="3333FF"/>
                </a:solidFill>
                <a:latin typeface="Times New Roman"/>
                <a:cs typeface="Times New Roman"/>
              </a:rPr>
              <a:t>you </a:t>
            </a:r>
            <a:r>
              <a:rPr sz="2200" spc="40" dirty="0">
                <a:solidFill>
                  <a:srgbClr val="3333FF"/>
                </a:solidFill>
                <a:latin typeface="Times New Roman"/>
                <a:cs typeface="Times New Roman"/>
              </a:rPr>
              <a:t>have </a:t>
            </a:r>
            <a:r>
              <a:rPr sz="2200" spc="75" dirty="0">
                <a:solidFill>
                  <a:srgbClr val="3333FF"/>
                </a:solidFill>
                <a:latin typeface="Times New Roman"/>
                <a:cs typeface="Times New Roman"/>
              </a:rPr>
              <a:t>passed </a:t>
            </a:r>
            <a:r>
              <a:rPr sz="2200" spc="130" dirty="0">
                <a:solidFill>
                  <a:srgbClr val="3333FF"/>
                </a:solidFill>
                <a:latin typeface="Times New Roman"/>
                <a:cs typeface="Times New Roman"/>
              </a:rPr>
              <a:t>the </a:t>
            </a:r>
            <a:r>
              <a:rPr sz="2200" spc="50" dirty="0">
                <a:solidFill>
                  <a:srgbClr val="3333FF"/>
                </a:solidFill>
                <a:latin typeface="Times New Roman"/>
                <a:cs typeface="Times New Roman"/>
              </a:rPr>
              <a:t>qualifying </a:t>
            </a:r>
            <a:r>
              <a:rPr sz="2200" spc="65" dirty="0">
                <a:solidFill>
                  <a:srgbClr val="3333FF"/>
                </a:solidFill>
                <a:latin typeface="Times New Roman"/>
                <a:cs typeface="Times New Roman"/>
              </a:rPr>
              <a:t>exam </a:t>
            </a:r>
            <a:r>
              <a:rPr sz="2200" spc="125" dirty="0">
                <a:solidFill>
                  <a:srgbClr val="3333FF"/>
                </a:solidFill>
                <a:latin typeface="Times New Roman"/>
                <a:cs typeface="Times New Roman"/>
              </a:rPr>
              <a:t>and</a:t>
            </a:r>
            <a:r>
              <a:rPr sz="2200" spc="-1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200" spc="70" dirty="0">
                <a:solidFill>
                  <a:srgbClr val="3333FF"/>
                </a:solidFill>
                <a:latin typeface="Times New Roman"/>
                <a:cs typeface="Times New Roman"/>
              </a:rPr>
              <a:t>are  </a:t>
            </a:r>
            <a:r>
              <a:rPr sz="2200" spc="50" dirty="0">
                <a:solidFill>
                  <a:srgbClr val="3333FF"/>
                </a:solidFill>
                <a:latin typeface="Times New Roman"/>
                <a:cs typeface="Times New Roman"/>
              </a:rPr>
              <a:t>also </a:t>
            </a:r>
            <a:r>
              <a:rPr sz="2200" spc="65" dirty="0">
                <a:solidFill>
                  <a:srgbClr val="3333FF"/>
                </a:solidFill>
                <a:latin typeface="Times New Roman"/>
                <a:cs typeface="Times New Roman"/>
              </a:rPr>
              <a:t>listed </a:t>
            </a:r>
            <a:r>
              <a:rPr sz="2200" spc="55" dirty="0">
                <a:solidFill>
                  <a:srgbClr val="3333FF"/>
                </a:solidFill>
                <a:latin typeface="Times New Roman"/>
                <a:cs typeface="Times New Roman"/>
              </a:rPr>
              <a:t>as </a:t>
            </a:r>
            <a:r>
              <a:rPr sz="2200" spc="125" dirty="0">
                <a:solidFill>
                  <a:srgbClr val="3333FF"/>
                </a:solidFill>
                <a:latin typeface="Times New Roman"/>
                <a:cs typeface="Times New Roman"/>
              </a:rPr>
              <a:t>an </a:t>
            </a:r>
            <a:r>
              <a:rPr sz="2200" spc="105" dirty="0">
                <a:solidFill>
                  <a:srgbClr val="3333FF"/>
                </a:solidFill>
                <a:latin typeface="Times New Roman"/>
                <a:cs typeface="Times New Roman"/>
              </a:rPr>
              <a:t>Math </a:t>
            </a:r>
            <a:r>
              <a:rPr sz="2200" spc="40" dirty="0">
                <a:solidFill>
                  <a:srgbClr val="3333FF"/>
                </a:solidFill>
                <a:latin typeface="Times New Roman"/>
                <a:cs typeface="Times New Roman"/>
              </a:rPr>
              <a:t>major, </a:t>
            </a:r>
            <a:r>
              <a:rPr sz="2200" spc="45" dirty="0">
                <a:solidFill>
                  <a:srgbClr val="3333FF"/>
                </a:solidFill>
                <a:latin typeface="Times New Roman"/>
                <a:cs typeface="Times New Roman"/>
              </a:rPr>
              <a:t>you </a:t>
            </a:r>
            <a:r>
              <a:rPr sz="2200" spc="90" dirty="0">
                <a:solidFill>
                  <a:srgbClr val="3333FF"/>
                </a:solidFill>
                <a:latin typeface="Times New Roman"/>
                <a:cs typeface="Times New Roman"/>
              </a:rPr>
              <a:t>can </a:t>
            </a:r>
            <a:r>
              <a:rPr sz="2200" spc="40" dirty="0">
                <a:solidFill>
                  <a:srgbClr val="3333FF"/>
                </a:solidFill>
                <a:latin typeface="Times New Roman"/>
                <a:cs typeface="Times New Roman"/>
              </a:rPr>
              <a:t>still </a:t>
            </a:r>
            <a:r>
              <a:rPr sz="2200" spc="60" dirty="0">
                <a:solidFill>
                  <a:srgbClr val="3333FF"/>
                </a:solidFill>
                <a:latin typeface="Times New Roman"/>
                <a:cs typeface="Times New Roman"/>
              </a:rPr>
              <a:t>register </a:t>
            </a:r>
            <a:r>
              <a:rPr sz="2200" spc="40" dirty="0">
                <a:solidFill>
                  <a:srgbClr val="3333FF"/>
                </a:solidFill>
                <a:latin typeface="Times New Roman"/>
                <a:cs typeface="Times New Roman"/>
              </a:rPr>
              <a:t>for </a:t>
            </a:r>
            <a:r>
              <a:rPr sz="2200" spc="-80" dirty="0">
                <a:solidFill>
                  <a:srgbClr val="3333FF"/>
                </a:solidFill>
                <a:latin typeface="Times New Roman"/>
                <a:cs typeface="Times New Roman"/>
              </a:rPr>
              <a:t>BCS.  </a:t>
            </a:r>
            <a:r>
              <a:rPr sz="2200" spc="55" dirty="0">
                <a:solidFill>
                  <a:srgbClr val="3333FF"/>
                </a:solidFill>
                <a:latin typeface="Times New Roman"/>
                <a:cs typeface="Times New Roman"/>
              </a:rPr>
              <a:t>Therefore, </a:t>
            </a:r>
            <a:r>
              <a:rPr sz="2200" spc="-55" dirty="0">
                <a:solidFill>
                  <a:srgbClr val="3333FF"/>
                </a:solidFill>
                <a:latin typeface="Times New Roman"/>
                <a:cs typeface="Times New Roman"/>
              </a:rPr>
              <a:t>“or” </a:t>
            </a:r>
            <a:r>
              <a:rPr sz="2200" spc="15" dirty="0">
                <a:solidFill>
                  <a:srgbClr val="3333FF"/>
                </a:solidFill>
                <a:latin typeface="Times New Roman"/>
                <a:cs typeface="Times New Roman"/>
              </a:rPr>
              <a:t>is</a:t>
            </a:r>
            <a:r>
              <a:rPr sz="2200" spc="-7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200" spc="35" dirty="0">
                <a:solidFill>
                  <a:srgbClr val="3333FF"/>
                </a:solidFill>
                <a:latin typeface="Times New Roman"/>
                <a:cs typeface="Times New Roman"/>
              </a:rPr>
              <a:t>inclusive.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10" dirty="0"/>
              <a:t>20</a:t>
            </a:fld>
            <a:endParaRPr spc="1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230" y="1029982"/>
            <a:ext cx="570230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spc="-10" dirty="0">
                <a:solidFill>
                  <a:srgbClr val="0720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Inclusive vs.</a:t>
            </a:r>
            <a:r>
              <a:rPr sz="4000" spc="-60" dirty="0">
                <a:solidFill>
                  <a:srgbClr val="0720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20" dirty="0">
                <a:solidFill>
                  <a:srgbClr val="0720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Exclusive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7425" y="1610232"/>
            <a:ext cx="8515350" cy="44646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39700">
              <a:lnSpc>
                <a:spcPct val="100000"/>
              </a:lnSpc>
              <a:spcBef>
                <a:spcPts val="105"/>
              </a:spcBef>
            </a:pPr>
            <a:r>
              <a:rPr sz="2600" spc="80" dirty="0">
                <a:latin typeface="Times New Roman"/>
                <a:cs typeface="Times New Roman"/>
              </a:rPr>
              <a:t>“Students</a:t>
            </a:r>
            <a:r>
              <a:rPr sz="2600" spc="-165" dirty="0">
                <a:latin typeface="Times New Roman"/>
                <a:cs typeface="Times New Roman"/>
              </a:rPr>
              <a:t> </a:t>
            </a:r>
            <a:r>
              <a:rPr sz="2600" spc="105" dirty="0">
                <a:latin typeface="Times New Roman"/>
                <a:cs typeface="Times New Roman"/>
              </a:rPr>
              <a:t>who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55" dirty="0">
                <a:latin typeface="Times New Roman"/>
                <a:cs typeface="Times New Roman"/>
              </a:rPr>
              <a:t>have</a:t>
            </a:r>
            <a:r>
              <a:rPr sz="2600" spc="-100" dirty="0">
                <a:latin typeface="Times New Roman"/>
                <a:cs typeface="Times New Roman"/>
              </a:rPr>
              <a:t> </a:t>
            </a:r>
            <a:r>
              <a:rPr sz="2600" spc="120" dirty="0">
                <a:latin typeface="Times New Roman"/>
                <a:cs typeface="Times New Roman"/>
              </a:rPr>
              <a:t>taken</a:t>
            </a:r>
            <a:r>
              <a:rPr sz="2600" spc="-110" dirty="0">
                <a:latin typeface="Times New Roman"/>
                <a:cs typeface="Times New Roman"/>
              </a:rPr>
              <a:t> </a:t>
            </a:r>
            <a:r>
              <a:rPr sz="2600" spc="70" dirty="0">
                <a:latin typeface="Times New Roman"/>
                <a:cs typeface="Times New Roman"/>
              </a:rPr>
              <a:t>calculus</a:t>
            </a:r>
            <a:r>
              <a:rPr sz="2600" spc="-150" dirty="0">
                <a:latin typeface="Times New Roman"/>
                <a:cs typeface="Times New Roman"/>
              </a:rPr>
              <a:t> </a:t>
            </a:r>
            <a:r>
              <a:rPr sz="2600" spc="114" dirty="0">
                <a:latin typeface="Times New Roman"/>
                <a:cs typeface="Times New Roman"/>
              </a:rPr>
              <a:t>or</a:t>
            </a:r>
            <a:r>
              <a:rPr sz="2600" spc="-145" dirty="0">
                <a:latin typeface="Times New Roman"/>
                <a:cs typeface="Times New Roman"/>
              </a:rPr>
              <a:t> </a:t>
            </a:r>
            <a:r>
              <a:rPr sz="2600" spc="130" dirty="0">
                <a:latin typeface="Times New Roman"/>
                <a:cs typeface="Times New Roman"/>
              </a:rPr>
              <a:t>computer</a:t>
            </a:r>
            <a:r>
              <a:rPr sz="2600" spc="-180" dirty="0">
                <a:latin typeface="Times New Roman"/>
                <a:cs typeface="Times New Roman"/>
              </a:rPr>
              <a:t> </a:t>
            </a:r>
            <a:r>
              <a:rPr sz="2600" spc="70" dirty="0">
                <a:latin typeface="Times New Roman"/>
                <a:cs typeface="Times New Roman"/>
              </a:rPr>
              <a:t>science</a:t>
            </a:r>
            <a:r>
              <a:rPr sz="2600" spc="-114" dirty="0">
                <a:latin typeface="Times New Roman"/>
                <a:cs typeface="Times New Roman"/>
              </a:rPr>
              <a:t> </a:t>
            </a:r>
            <a:r>
              <a:rPr sz="2600" spc="110" dirty="0">
                <a:latin typeface="Times New Roman"/>
                <a:cs typeface="Times New Roman"/>
              </a:rPr>
              <a:t>can  </a:t>
            </a:r>
            <a:r>
              <a:rPr sz="2600" spc="100" dirty="0">
                <a:latin typeface="Times New Roman"/>
                <a:cs typeface="Times New Roman"/>
              </a:rPr>
              <a:t>take </a:t>
            </a:r>
            <a:r>
              <a:rPr sz="2600" spc="110" dirty="0">
                <a:latin typeface="Times New Roman"/>
                <a:cs typeface="Times New Roman"/>
              </a:rPr>
              <a:t>this</a:t>
            </a:r>
            <a:r>
              <a:rPr sz="2600" spc="-345" dirty="0">
                <a:latin typeface="Times New Roman"/>
                <a:cs typeface="Times New Roman"/>
              </a:rPr>
              <a:t> </a:t>
            </a:r>
            <a:r>
              <a:rPr sz="2600" spc="-40" dirty="0">
                <a:latin typeface="Times New Roman"/>
                <a:cs typeface="Times New Roman"/>
              </a:rPr>
              <a:t>class.”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20"/>
              </a:spcBef>
            </a:pPr>
            <a:r>
              <a:rPr sz="2600" b="1" spc="-125" dirty="0">
                <a:latin typeface="Georgia"/>
                <a:cs typeface="Georgia"/>
              </a:rPr>
              <a:t>(Inclusive</a:t>
            </a:r>
            <a:r>
              <a:rPr sz="2600" b="1" spc="-210" dirty="0">
                <a:latin typeface="Georgia"/>
                <a:cs typeface="Georgia"/>
              </a:rPr>
              <a:t> </a:t>
            </a:r>
            <a:r>
              <a:rPr sz="2600" b="1" spc="-160" dirty="0">
                <a:latin typeface="Georgia"/>
                <a:cs typeface="Georgia"/>
              </a:rPr>
              <a:t>or)</a:t>
            </a:r>
            <a:endParaRPr sz="26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800">
              <a:latin typeface="Georgia"/>
              <a:cs typeface="Georgia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2600" spc="80" dirty="0">
                <a:latin typeface="Times New Roman"/>
                <a:cs typeface="Times New Roman"/>
              </a:rPr>
              <a:t>“Students</a:t>
            </a:r>
            <a:r>
              <a:rPr sz="2600" spc="-165" dirty="0">
                <a:latin typeface="Times New Roman"/>
                <a:cs typeface="Times New Roman"/>
              </a:rPr>
              <a:t> </a:t>
            </a:r>
            <a:r>
              <a:rPr sz="2600" spc="105" dirty="0">
                <a:latin typeface="Times New Roman"/>
                <a:cs typeface="Times New Roman"/>
              </a:rPr>
              <a:t>who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55" dirty="0">
                <a:latin typeface="Times New Roman"/>
                <a:cs typeface="Times New Roman"/>
              </a:rPr>
              <a:t>have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spc="120" dirty="0">
                <a:latin typeface="Times New Roman"/>
                <a:cs typeface="Times New Roman"/>
              </a:rPr>
              <a:t>taken</a:t>
            </a:r>
            <a:r>
              <a:rPr sz="2600" spc="-105" dirty="0">
                <a:latin typeface="Times New Roman"/>
                <a:cs typeface="Times New Roman"/>
              </a:rPr>
              <a:t> </a:t>
            </a:r>
            <a:r>
              <a:rPr sz="2600" spc="70" dirty="0">
                <a:latin typeface="Times New Roman"/>
                <a:cs typeface="Times New Roman"/>
              </a:rPr>
              <a:t>calculus</a:t>
            </a:r>
            <a:r>
              <a:rPr sz="2600" spc="-155" dirty="0">
                <a:latin typeface="Times New Roman"/>
                <a:cs typeface="Times New Roman"/>
              </a:rPr>
              <a:t> </a:t>
            </a:r>
            <a:r>
              <a:rPr sz="2600" spc="114" dirty="0">
                <a:latin typeface="Times New Roman"/>
                <a:cs typeface="Times New Roman"/>
              </a:rPr>
              <a:t>or</a:t>
            </a:r>
            <a:r>
              <a:rPr sz="2600" spc="-145" dirty="0">
                <a:latin typeface="Times New Roman"/>
                <a:cs typeface="Times New Roman"/>
              </a:rPr>
              <a:t> </a:t>
            </a:r>
            <a:r>
              <a:rPr sz="2600" spc="130" dirty="0">
                <a:latin typeface="Times New Roman"/>
                <a:cs typeface="Times New Roman"/>
              </a:rPr>
              <a:t>computer</a:t>
            </a:r>
            <a:r>
              <a:rPr sz="2600" spc="-175" dirty="0">
                <a:latin typeface="Times New Roman"/>
                <a:cs typeface="Times New Roman"/>
              </a:rPr>
              <a:t> </a:t>
            </a:r>
            <a:r>
              <a:rPr sz="2600" spc="60" dirty="0">
                <a:latin typeface="Times New Roman"/>
                <a:cs typeface="Times New Roman"/>
              </a:rPr>
              <a:t>science,</a:t>
            </a:r>
            <a:r>
              <a:rPr sz="2600" spc="15" dirty="0">
                <a:latin typeface="Times New Roman"/>
                <a:cs typeface="Times New Roman"/>
              </a:rPr>
              <a:t> </a:t>
            </a:r>
            <a:r>
              <a:rPr sz="2600" b="1" spc="-80" dirty="0">
                <a:latin typeface="Georgia"/>
                <a:cs typeface="Georgia"/>
              </a:rPr>
              <a:t>but  </a:t>
            </a:r>
            <a:r>
              <a:rPr sz="2600" b="1" spc="-85" dirty="0">
                <a:latin typeface="Georgia"/>
                <a:cs typeface="Georgia"/>
              </a:rPr>
              <a:t>not</a:t>
            </a:r>
            <a:r>
              <a:rPr sz="2600" b="1" spc="-120" dirty="0">
                <a:latin typeface="Georgia"/>
                <a:cs typeface="Georgia"/>
              </a:rPr>
              <a:t> </a:t>
            </a:r>
            <a:r>
              <a:rPr sz="2600" b="1" spc="-85" dirty="0">
                <a:latin typeface="Georgia"/>
                <a:cs typeface="Georgia"/>
              </a:rPr>
              <a:t>both,</a:t>
            </a:r>
            <a:r>
              <a:rPr sz="2600" b="1" spc="-65" dirty="0">
                <a:latin typeface="Georgia"/>
                <a:cs typeface="Georgia"/>
              </a:rPr>
              <a:t> </a:t>
            </a:r>
            <a:r>
              <a:rPr sz="2600" spc="114" dirty="0">
                <a:latin typeface="Times New Roman"/>
                <a:cs typeface="Times New Roman"/>
              </a:rPr>
              <a:t>can</a:t>
            </a:r>
            <a:r>
              <a:rPr sz="2600" spc="-105" dirty="0">
                <a:latin typeface="Times New Roman"/>
                <a:cs typeface="Times New Roman"/>
              </a:rPr>
              <a:t> </a:t>
            </a:r>
            <a:r>
              <a:rPr sz="2600" spc="85" dirty="0">
                <a:latin typeface="Times New Roman"/>
                <a:cs typeface="Times New Roman"/>
              </a:rPr>
              <a:t>enroll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110" dirty="0">
                <a:latin typeface="Times New Roman"/>
                <a:cs typeface="Times New Roman"/>
              </a:rPr>
              <a:t>in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spc="110" dirty="0">
                <a:latin typeface="Times New Roman"/>
                <a:cs typeface="Times New Roman"/>
              </a:rPr>
              <a:t>this</a:t>
            </a:r>
            <a:r>
              <a:rPr sz="2600" spc="-130" dirty="0">
                <a:latin typeface="Times New Roman"/>
                <a:cs typeface="Times New Roman"/>
              </a:rPr>
              <a:t> </a:t>
            </a:r>
            <a:r>
              <a:rPr sz="2600" spc="-40" dirty="0">
                <a:latin typeface="Times New Roman"/>
                <a:cs typeface="Times New Roman"/>
              </a:rPr>
              <a:t>class.”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750">
              <a:latin typeface="Times New Roman"/>
              <a:cs typeface="Times New Roman"/>
            </a:endParaRPr>
          </a:p>
          <a:p>
            <a:pPr marL="12700" marR="839469">
              <a:lnSpc>
                <a:spcPct val="100000"/>
              </a:lnSpc>
            </a:pPr>
            <a:r>
              <a:rPr sz="2600" spc="120" dirty="0">
                <a:latin typeface="Times New Roman"/>
                <a:cs typeface="Times New Roman"/>
              </a:rPr>
              <a:t>Students</a:t>
            </a:r>
            <a:r>
              <a:rPr sz="2600" spc="-170" dirty="0">
                <a:latin typeface="Times New Roman"/>
                <a:cs typeface="Times New Roman"/>
              </a:rPr>
              <a:t> </a:t>
            </a:r>
            <a:r>
              <a:rPr sz="2600" spc="105" dirty="0">
                <a:latin typeface="Times New Roman"/>
                <a:cs typeface="Times New Roman"/>
              </a:rPr>
              <a:t>who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spc="55" dirty="0">
                <a:latin typeface="Times New Roman"/>
                <a:cs typeface="Times New Roman"/>
              </a:rPr>
              <a:t>have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spc="120" dirty="0">
                <a:latin typeface="Times New Roman"/>
                <a:cs typeface="Times New Roman"/>
              </a:rPr>
              <a:t>taken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b="1" spc="-100" dirty="0">
                <a:latin typeface="Georgia"/>
                <a:cs typeface="Georgia"/>
              </a:rPr>
              <a:t>either</a:t>
            </a:r>
            <a:r>
              <a:rPr sz="2600" b="1" spc="-80" dirty="0">
                <a:latin typeface="Georgia"/>
                <a:cs typeface="Georgia"/>
              </a:rPr>
              <a:t> </a:t>
            </a:r>
            <a:r>
              <a:rPr sz="2600" spc="70" dirty="0">
                <a:latin typeface="Times New Roman"/>
                <a:cs typeface="Times New Roman"/>
              </a:rPr>
              <a:t>calculus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b="1" spc="-160" dirty="0">
                <a:latin typeface="Georgia"/>
                <a:cs typeface="Georgia"/>
              </a:rPr>
              <a:t>or</a:t>
            </a:r>
            <a:r>
              <a:rPr sz="2600" b="1" spc="-70" dirty="0">
                <a:latin typeface="Georgia"/>
                <a:cs typeface="Georgia"/>
              </a:rPr>
              <a:t> </a:t>
            </a:r>
            <a:r>
              <a:rPr sz="2600" spc="130" dirty="0">
                <a:latin typeface="Times New Roman"/>
                <a:cs typeface="Times New Roman"/>
              </a:rPr>
              <a:t>computer  </a:t>
            </a:r>
            <a:r>
              <a:rPr sz="2600" spc="60" dirty="0">
                <a:latin typeface="Times New Roman"/>
                <a:cs typeface="Times New Roman"/>
              </a:rPr>
              <a:t>science,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spc="114" dirty="0">
                <a:latin typeface="Times New Roman"/>
                <a:cs typeface="Times New Roman"/>
              </a:rPr>
              <a:t>can</a:t>
            </a:r>
            <a:r>
              <a:rPr sz="2600" spc="-105" dirty="0">
                <a:latin typeface="Times New Roman"/>
                <a:cs typeface="Times New Roman"/>
              </a:rPr>
              <a:t> </a:t>
            </a:r>
            <a:r>
              <a:rPr sz="2600" spc="85" dirty="0">
                <a:latin typeface="Times New Roman"/>
                <a:cs typeface="Times New Roman"/>
              </a:rPr>
              <a:t>enroll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110" dirty="0">
                <a:latin typeface="Times New Roman"/>
                <a:cs typeface="Times New Roman"/>
              </a:rPr>
              <a:t>in</a:t>
            </a:r>
            <a:r>
              <a:rPr sz="2600" spc="-60" dirty="0">
                <a:latin typeface="Times New Roman"/>
                <a:cs typeface="Times New Roman"/>
              </a:rPr>
              <a:t> </a:t>
            </a:r>
            <a:r>
              <a:rPr sz="2600" spc="110" dirty="0">
                <a:latin typeface="Times New Roman"/>
                <a:cs typeface="Times New Roman"/>
              </a:rPr>
              <a:t>this</a:t>
            </a:r>
            <a:r>
              <a:rPr sz="2600" spc="-140" dirty="0">
                <a:latin typeface="Times New Roman"/>
                <a:cs typeface="Times New Roman"/>
              </a:rPr>
              <a:t> </a:t>
            </a:r>
            <a:r>
              <a:rPr sz="2600" spc="30" dirty="0">
                <a:latin typeface="Times New Roman"/>
                <a:cs typeface="Times New Roman"/>
              </a:rPr>
              <a:t>class.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2600" b="1" spc="-125" dirty="0">
                <a:latin typeface="Georgia"/>
                <a:cs typeface="Georgia"/>
              </a:rPr>
              <a:t>(exclusive</a:t>
            </a:r>
            <a:r>
              <a:rPr sz="2600" b="1" spc="-210" dirty="0">
                <a:latin typeface="Georgia"/>
                <a:cs typeface="Georgia"/>
              </a:rPr>
              <a:t> </a:t>
            </a:r>
            <a:r>
              <a:rPr sz="2600" b="1" spc="-160" dirty="0">
                <a:latin typeface="Georgia"/>
                <a:cs typeface="Georgia"/>
              </a:rPr>
              <a:t>or)</a:t>
            </a:r>
            <a:endParaRPr sz="2600">
              <a:latin typeface="Georgia"/>
              <a:cs typeface="Georgi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10" dirty="0"/>
              <a:t>21</a:t>
            </a:fld>
            <a:endParaRPr spc="1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0968" y="641235"/>
            <a:ext cx="4200631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110" dirty="0">
                <a:solidFill>
                  <a:srgbClr val="3333FF"/>
                </a:solidFill>
                <a:latin typeface="Times New Roman"/>
                <a:cs typeface="Times New Roman"/>
              </a:rPr>
              <a:t>Composite</a:t>
            </a:r>
            <a:r>
              <a:rPr sz="3200" spc="-16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spc="145" dirty="0">
                <a:solidFill>
                  <a:srgbClr val="3333FF"/>
                </a:solidFill>
                <a:latin typeface="Times New Roman"/>
                <a:cs typeface="Times New Roman"/>
              </a:rPr>
              <a:t>Statements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9236" y="1496123"/>
            <a:ext cx="711200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110" dirty="0">
                <a:latin typeface="Times New Roman"/>
                <a:cs typeface="Times New Roman"/>
              </a:rPr>
              <a:t>Statements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and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95" dirty="0">
                <a:latin typeface="Times New Roman"/>
                <a:cs typeface="Times New Roman"/>
              </a:rPr>
              <a:t>operators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spc="105" dirty="0">
                <a:latin typeface="Times New Roman"/>
                <a:cs typeface="Times New Roman"/>
              </a:rPr>
              <a:t>can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105" dirty="0">
                <a:latin typeface="Times New Roman"/>
                <a:cs typeface="Times New Roman"/>
              </a:rPr>
              <a:t>be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spc="105" dirty="0">
                <a:latin typeface="Times New Roman"/>
                <a:cs typeface="Times New Roman"/>
              </a:rPr>
              <a:t>combined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100" dirty="0">
                <a:latin typeface="Times New Roman"/>
                <a:cs typeface="Times New Roman"/>
              </a:rPr>
              <a:t>in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60" dirty="0">
                <a:latin typeface="Times New Roman"/>
                <a:cs typeface="Times New Roman"/>
              </a:rPr>
              <a:t>any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way  </a:t>
            </a:r>
            <a:r>
              <a:rPr sz="2400" spc="120" dirty="0">
                <a:latin typeface="Times New Roman"/>
                <a:cs typeface="Times New Roman"/>
              </a:rPr>
              <a:t>to </a:t>
            </a:r>
            <a:r>
              <a:rPr sz="2400" spc="85" dirty="0">
                <a:latin typeface="Times New Roman"/>
                <a:cs typeface="Times New Roman"/>
              </a:rPr>
              <a:t>form </a:t>
            </a:r>
            <a:r>
              <a:rPr sz="2400" spc="95" dirty="0">
                <a:latin typeface="Times New Roman"/>
                <a:cs typeface="Times New Roman"/>
              </a:rPr>
              <a:t>new</a:t>
            </a:r>
            <a:r>
              <a:rPr sz="2400" spc="-425" dirty="0">
                <a:latin typeface="Times New Roman"/>
                <a:cs typeface="Times New Roman"/>
              </a:rPr>
              <a:t> </a:t>
            </a:r>
            <a:r>
              <a:rPr sz="2400" spc="110" dirty="0">
                <a:latin typeface="Times New Roman"/>
                <a:cs typeface="Times New Roman"/>
              </a:rPr>
              <a:t>statements.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96240" y="691895"/>
            <a:ext cx="8280400" cy="862965"/>
          </a:xfrm>
          <a:custGeom>
            <a:avLst/>
            <a:gdLst/>
            <a:ahLst/>
            <a:cxnLst/>
            <a:rect l="l" t="t" r="r" b="b"/>
            <a:pathLst>
              <a:path w="8280400" h="862965">
                <a:moveTo>
                  <a:pt x="8279892" y="556260"/>
                </a:moveTo>
                <a:lnTo>
                  <a:pt x="379476" y="556260"/>
                </a:lnTo>
                <a:lnTo>
                  <a:pt x="379476" y="0"/>
                </a:lnTo>
                <a:lnTo>
                  <a:pt x="341376" y="0"/>
                </a:lnTo>
                <a:lnTo>
                  <a:pt x="341376" y="556260"/>
                </a:lnTo>
                <a:lnTo>
                  <a:pt x="0" y="556260"/>
                </a:lnTo>
                <a:lnTo>
                  <a:pt x="0" y="594360"/>
                </a:lnTo>
                <a:lnTo>
                  <a:pt x="341376" y="594360"/>
                </a:lnTo>
                <a:lnTo>
                  <a:pt x="341376" y="862584"/>
                </a:lnTo>
                <a:lnTo>
                  <a:pt x="379476" y="862584"/>
                </a:lnTo>
                <a:lnTo>
                  <a:pt x="379476" y="594360"/>
                </a:lnTo>
                <a:lnTo>
                  <a:pt x="8279892" y="594360"/>
                </a:lnTo>
                <a:lnTo>
                  <a:pt x="8279892" y="55626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133855" y="2427731"/>
          <a:ext cx="6715759" cy="32476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0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09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939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169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p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91440" marB="0">
                    <a:lnL w="28575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28575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q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91440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28575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800" spc="-5" dirty="0">
                          <a:latin typeface="Symbol"/>
                          <a:cs typeface="Symbol"/>
                        </a:rPr>
                        <a:t></a:t>
                      </a:r>
                      <a:r>
                        <a:rPr sz="2800" spc="-5" dirty="0">
                          <a:latin typeface="Arial"/>
                          <a:cs typeface="Arial"/>
                        </a:rPr>
                        <a:t>p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91440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28575">
                      <a:solidFill>
                        <a:srgbClr val="FF6600"/>
                      </a:solidFill>
                      <a:prstDash val="solid"/>
                    </a:lnR>
                    <a:lnT w="28575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800" spc="-5" dirty="0">
                          <a:latin typeface="Symbol"/>
                          <a:cs typeface="Symbol"/>
                        </a:rPr>
                        <a:t></a:t>
                      </a:r>
                      <a:r>
                        <a:rPr sz="2800" spc="-5" dirty="0">
                          <a:latin typeface="Arial"/>
                          <a:cs typeface="Arial"/>
                        </a:rPr>
                        <a:t>q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91440" marB="0">
                    <a:lnL w="28575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28575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2800" spc="-5" dirty="0">
                          <a:latin typeface="Symbol"/>
                          <a:cs typeface="Symbol"/>
                        </a:rPr>
                        <a:t></a:t>
                      </a:r>
                      <a:r>
                        <a:rPr sz="2800" spc="-5" dirty="0">
                          <a:latin typeface="Arial"/>
                          <a:cs typeface="Arial"/>
                        </a:rPr>
                        <a:t>p)</a:t>
                      </a:r>
                      <a:r>
                        <a:rPr sz="2800" spc="-5" dirty="0">
                          <a:latin typeface="Symbol"/>
                          <a:cs typeface="Symbol"/>
                        </a:rPr>
                        <a:t></a:t>
                      </a:r>
                      <a:r>
                        <a:rPr sz="2800" spc="-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2800" spc="-5" dirty="0">
                          <a:latin typeface="Symbol"/>
                          <a:cs typeface="Symbol"/>
                        </a:rPr>
                        <a:t></a:t>
                      </a:r>
                      <a:r>
                        <a:rPr sz="2800" spc="-5" dirty="0">
                          <a:latin typeface="Arial"/>
                          <a:cs typeface="Arial"/>
                        </a:rPr>
                        <a:t>q)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91440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28575">
                      <a:solidFill>
                        <a:srgbClr val="FF6600"/>
                      </a:solidFill>
                      <a:prstDash val="solid"/>
                    </a:lnR>
                    <a:lnT w="28575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61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sz="2800" spc="-5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true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99695" marB="0">
                    <a:lnL w="28575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sz="2800" spc="-5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true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99695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sz="2800" spc="-5" dirty="0">
                          <a:solidFill>
                            <a:srgbClr val="FF3300"/>
                          </a:solidFill>
                          <a:latin typeface="Arial"/>
                          <a:cs typeface="Arial"/>
                        </a:rPr>
                        <a:t>false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99695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28575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sz="2800" spc="-5" dirty="0">
                          <a:solidFill>
                            <a:srgbClr val="FF3300"/>
                          </a:solidFill>
                          <a:latin typeface="Arial"/>
                          <a:cs typeface="Arial"/>
                        </a:rPr>
                        <a:t>false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99695" marB="0">
                    <a:lnL w="28575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sz="2800" spc="-5" dirty="0">
                          <a:solidFill>
                            <a:srgbClr val="FF3300"/>
                          </a:solidFill>
                          <a:latin typeface="Arial"/>
                          <a:cs typeface="Arial"/>
                        </a:rPr>
                        <a:t>false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99695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28575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60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2800" spc="-5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true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4139" marB="0">
                    <a:lnL w="28575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2800" spc="-5" dirty="0">
                          <a:solidFill>
                            <a:srgbClr val="FF3300"/>
                          </a:solidFill>
                          <a:latin typeface="Arial"/>
                          <a:cs typeface="Arial"/>
                        </a:rPr>
                        <a:t>false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2800" spc="-5" dirty="0">
                          <a:solidFill>
                            <a:srgbClr val="FF3300"/>
                          </a:solidFill>
                          <a:latin typeface="Arial"/>
                          <a:cs typeface="Arial"/>
                        </a:rPr>
                        <a:t>false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28575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2800" spc="-5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true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4139" marB="0">
                    <a:lnL w="28575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2800" spc="-5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true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28575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2800" spc="-5" dirty="0">
                          <a:solidFill>
                            <a:srgbClr val="FF3300"/>
                          </a:solidFill>
                          <a:latin typeface="Arial"/>
                          <a:cs typeface="Arial"/>
                        </a:rPr>
                        <a:t>false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3505" marB="0">
                    <a:lnL w="28575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28575">
                      <a:solidFill>
                        <a:srgbClr val="FF66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2800" spc="-5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true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28575">
                      <a:solidFill>
                        <a:srgbClr val="FF66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2800" spc="-5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true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28575">
                      <a:solidFill>
                        <a:srgbClr val="FF6600"/>
                      </a:solidFill>
                      <a:prstDash val="solid"/>
                    </a:lnR>
                    <a:lnT w="28575">
                      <a:solidFill>
                        <a:srgbClr val="FF66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2800" spc="-5" dirty="0">
                          <a:solidFill>
                            <a:srgbClr val="FF3300"/>
                          </a:solidFill>
                          <a:latin typeface="Arial"/>
                          <a:cs typeface="Arial"/>
                        </a:rPr>
                        <a:t>false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3505" marB="0">
                    <a:lnL w="28575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28575">
                      <a:solidFill>
                        <a:srgbClr val="FF66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2800" spc="-5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true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28575">
                      <a:solidFill>
                        <a:srgbClr val="FF6600"/>
                      </a:solidFill>
                      <a:prstDash val="solid"/>
                    </a:lnR>
                    <a:lnT w="28575">
                      <a:solidFill>
                        <a:srgbClr val="FF66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684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2800" spc="-5" dirty="0">
                          <a:solidFill>
                            <a:srgbClr val="FF3300"/>
                          </a:solidFill>
                          <a:latin typeface="Arial"/>
                          <a:cs typeface="Arial"/>
                        </a:rPr>
                        <a:t>false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28575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28575">
                      <a:solidFill>
                        <a:srgbClr val="FF66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2800" spc="-5" dirty="0">
                          <a:solidFill>
                            <a:srgbClr val="FF3300"/>
                          </a:solidFill>
                          <a:latin typeface="Arial"/>
                          <a:cs typeface="Arial"/>
                        </a:rPr>
                        <a:t>false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28575">
                      <a:solidFill>
                        <a:srgbClr val="FF66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2800" spc="-5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true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28575">
                      <a:solidFill>
                        <a:srgbClr val="FF6600"/>
                      </a:solidFill>
                      <a:prstDash val="solid"/>
                    </a:lnR>
                    <a:lnT w="28575">
                      <a:solidFill>
                        <a:srgbClr val="FF66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2800" spc="-5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true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28575">
                      <a:solidFill>
                        <a:srgbClr val="FF6600"/>
                      </a:solidFill>
                      <a:prstDash val="solid"/>
                    </a:lnL>
                    <a:lnR w="19050">
                      <a:solidFill>
                        <a:srgbClr val="FF6600"/>
                      </a:solidFill>
                      <a:prstDash val="solid"/>
                    </a:lnR>
                    <a:lnT w="28575">
                      <a:solidFill>
                        <a:srgbClr val="FF66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2800" spc="-5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true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28575">
                      <a:solidFill>
                        <a:srgbClr val="FF6600"/>
                      </a:solidFill>
                      <a:prstDash val="solid"/>
                    </a:lnR>
                    <a:lnT w="28575">
                      <a:solidFill>
                        <a:srgbClr val="FF66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10" dirty="0"/>
              <a:t>22</a:t>
            </a:fld>
            <a:endParaRPr spc="1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0968" y="641235"/>
            <a:ext cx="5191231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90" dirty="0">
                <a:solidFill>
                  <a:srgbClr val="3333FF"/>
                </a:solidFill>
                <a:latin typeface="Times New Roman"/>
                <a:cs typeface="Times New Roman"/>
              </a:rPr>
              <a:t>Translating </a:t>
            </a:r>
            <a:r>
              <a:rPr sz="3200" spc="70" dirty="0">
                <a:solidFill>
                  <a:srgbClr val="3333FF"/>
                </a:solidFill>
                <a:latin typeface="Times New Roman"/>
                <a:cs typeface="Times New Roman"/>
              </a:rPr>
              <a:t>English </a:t>
            </a:r>
            <a:r>
              <a:rPr sz="3200" spc="155" dirty="0">
                <a:solidFill>
                  <a:srgbClr val="3333FF"/>
                </a:solidFill>
                <a:latin typeface="Times New Roman"/>
                <a:cs typeface="Times New Roman"/>
              </a:rPr>
              <a:t>to</a:t>
            </a:r>
            <a:r>
              <a:rPr sz="3200" spc="-38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spc="15" dirty="0">
                <a:solidFill>
                  <a:srgbClr val="3333FF"/>
                </a:solidFill>
                <a:latin typeface="Times New Roman"/>
                <a:cs typeface="Times New Roman"/>
              </a:rPr>
              <a:t>Logic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6240" y="691895"/>
            <a:ext cx="8280400" cy="862965"/>
          </a:xfrm>
          <a:custGeom>
            <a:avLst/>
            <a:gdLst/>
            <a:ahLst/>
            <a:cxnLst/>
            <a:rect l="l" t="t" r="r" b="b"/>
            <a:pathLst>
              <a:path w="8280400" h="862965">
                <a:moveTo>
                  <a:pt x="8279892" y="556260"/>
                </a:moveTo>
                <a:lnTo>
                  <a:pt x="379476" y="556260"/>
                </a:lnTo>
                <a:lnTo>
                  <a:pt x="379476" y="0"/>
                </a:lnTo>
                <a:lnTo>
                  <a:pt x="341376" y="0"/>
                </a:lnTo>
                <a:lnTo>
                  <a:pt x="341376" y="556260"/>
                </a:lnTo>
                <a:lnTo>
                  <a:pt x="0" y="556260"/>
                </a:lnTo>
                <a:lnTo>
                  <a:pt x="0" y="594360"/>
                </a:lnTo>
                <a:lnTo>
                  <a:pt x="341376" y="594360"/>
                </a:lnTo>
                <a:lnTo>
                  <a:pt x="341376" y="862584"/>
                </a:lnTo>
                <a:lnTo>
                  <a:pt x="379476" y="862584"/>
                </a:lnTo>
                <a:lnTo>
                  <a:pt x="379476" y="594360"/>
                </a:lnTo>
                <a:lnTo>
                  <a:pt x="8279892" y="594360"/>
                </a:lnTo>
                <a:lnTo>
                  <a:pt x="8279892" y="55626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50993" y="1640903"/>
            <a:ext cx="7554595" cy="378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59079" algn="l"/>
                <a:tab pos="833755" algn="l"/>
                <a:tab pos="1419225" algn="l"/>
                <a:tab pos="2040889" algn="l"/>
                <a:tab pos="2322830" algn="l"/>
                <a:tab pos="3329940" algn="l"/>
                <a:tab pos="4212590" algn="l"/>
                <a:tab pos="4843780" algn="l"/>
                <a:tab pos="5654040" algn="l"/>
                <a:tab pos="6068695" algn="l"/>
                <a:tab pos="6315710" algn="l"/>
                <a:tab pos="7394575" algn="l"/>
              </a:tabLst>
            </a:pPr>
            <a:r>
              <a:rPr sz="2400" spc="15" dirty="0">
                <a:solidFill>
                  <a:srgbClr val="00CC00"/>
                </a:solidFill>
                <a:latin typeface="Times New Roman"/>
                <a:cs typeface="Times New Roman"/>
              </a:rPr>
              <a:t>I	</a:t>
            </a:r>
            <a:r>
              <a:rPr sz="2400" spc="95" dirty="0">
                <a:solidFill>
                  <a:srgbClr val="00CC00"/>
                </a:solidFill>
                <a:latin typeface="Times New Roman"/>
                <a:cs typeface="Times New Roman"/>
              </a:rPr>
              <a:t>di</a:t>
            </a:r>
            <a:r>
              <a:rPr sz="2400" spc="130" dirty="0">
                <a:solidFill>
                  <a:srgbClr val="00CC00"/>
                </a:solidFill>
                <a:latin typeface="Times New Roman"/>
                <a:cs typeface="Times New Roman"/>
              </a:rPr>
              <a:t>d</a:t>
            </a:r>
            <a:r>
              <a:rPr sz="2400" dirty="0">
                <a:solidFill>
                  <a:srgbClr val="00CC00"/>
                </a:solidFill>
                <a:latin typeface="Times New Roman"/>
                <a:cs typeface="Times New Roman"/>
              </a:rPr>
              <a:t>	</a:t>
            </a:r>
            <a:r>
              <a:rPr sz="2400" spc="140" dirty="0">
                <a:solidFill>
                  <a:srgbClr val="00CC00"/>
                </a:solidFill>
                <a:latin typeface="Times New Roman"/>
                <a:cs typeface="Times New Roman"/>
              </a:rPr>
              <a:t>n</a:t>
            </a:r>
            <a:r>
              <a:rPr sz="2400" spc="135" dirty="0">
                <a:solidFill>
                  <a:srgbClr val="00CC00"/>
                </a:solidFill>
                <a:latin typeface="Times New Roman"/>
                <a:cs typeface="Times New Roman"/>
              </a:rPr>
              <a:t>o</a:t>
            </a:r>
            <a:r>
              <a:rPr sz="2400" spc="180" dirty="0">
                <a:solidFill>
                  <a:srgbClr val="00CC00"/>
                </a:solidFill>
                <a:latin typeface="Times New Roman"/>
                <a:cs typeface="Times New Roman"/>
              </a:rPr>
              <a:t>t</a:t>
            </a:r>
            <a:r>
              <a:rPr sz="2400" dirty="0">
                <a:solidFill>
                  <a:srgbClr val="00CC00"/>
                </a:solidFill>
                <a:latin typeface="Times New Roman"/>
                <a:cs typeface="Times New Roman"/>
              </a:rPr>
              <a:t>	</a:t>
            </a:r>
            <a:r>
              <a:rPr sz="2400" spc="145" dirty="0">
                <a:solidFill>
                  <a:srgbClr val="00CC00"/>
                </a:solidFill>
                <a:latin typeface="Times New Roman"/>
                <a:cs typeface="Times New Roman"/>
              </a:rPr>
              <a:t>b</a:t>
            </a:r>
            <a:r>
              <a:rPr sz="2400" spc="120" dirty="0">
                <a:solidFill>
                  <a:srgbClr val="00CC00"/>
                </a:solidFill>
                <a:latin typeface="Times New Roman"/>
                <a:cs typeface="Times New Roman"/>
              </a:rPr>
              <a:t>u</a:t>
            </a:r>
            <a:r>
              <a:rPr sz="2400" spc="-45" dirty="0">
                <a:solidFill>
                  <a:srgbClr val="00CC00"/>
                </a:solidFill>
                <a:latin typeface="Times New Roman"/>
                <a:cs typeface="Times New Roman"/>
              </a:rPr>
              <a:t>y</a:t>
            </a:r>
            <a:r>
              <a:rPr sz="2400" dirty="0">
                <a:solidFill>
                  <a:srgbClr val="00CC00"/>
                </a:solidFill>
                <a:latin typeface="Times New Roman"/>
                <a:cs typeface="Times New Roman"/>
              </a:rPr>
              <a:t>	</a:t>
            </a:r>
            <a:r>
              <a:rPr sz="2400" spc="85" dirty="0">
                <a:solidFill>
                  <a:srgbClr val="00CC00"/>
                </a:solidFill>
                <a:latin typeface="Times New Roman"/>
                <a:cs typeface="Times New Roman"/>
              </a:rPr>
              <a:t>a</a:t>
            </a:r>
            <a:r>
              <a:rPr sz="2400" dirty="0">
                <a:solidFill>
                  <a:srgbClr val="00CC00"/>
                </a:solidFill>
                <a:latin typeface="Times New Roman"/>
                <a:cs typeface="Times New Roman"/>
              </a:rPr>
              <a:t>	</a:t>
            </a:r>
            <a:r>
              <a:rPr sz="2400" spc="100" dirty="0">
                <a:solidFill>
                  <a:srgbClr val="00CC00"/>
                </a:solidFill>
                <a:latin typeface="Times New Roman"/>
                <a:cs typeface="Times New Roman"/>
              </a:rPr>
              <a:t>lo</a:t>
            </a:r>
            <a:r>
              <a:rPr sz="2400" spc="30" dirty="0">
                <a:solidFill>
                  <a:srgbClr val="00CC00"/>
                </a:solidFill>
                <a:latin typeface="Times New Roman"/>
                <a:cs typeface="Times New Roman"/>
              </a:rPr>
              <a:t>t</a:t>
            </a:r>
            <a:r>
              <a:rPr sz="2400" spc="145" dirty="0">
                <a:solidFill>
                  <a:srgbClr val="00CC00"/>
                </a:solidFill>
                <a:latin typeface="Times New Roman"/>
                <a:cs typeface="Times New Roman"/>
              </a:rPr>
              <a:t>t</a:t>
            </a:r>
            <a:r>
              <a:rPr sz="2400" spc="114" dirty="0">
                <a:solidFill>
                  <a:srgbClr val="00CC00"/>
                </a:solidFill>
                <a:latin typeface="Times New Roman"/>
                <a:cs typeface="Times New Roman"/>
              </a:rPr>
              <a:t>e</a:t>
            </a:r>
            <a:r>
              <a:rPr sz="2400" spc="125" dirty="0">
                <a:solidFill>
                  <a:srgbClr val="00CC00"/>
                </a:solidFill>
                <a:latin typeface="Times New Roman"/>
                <a:cs typeface="Times New Roman"/>
              </a:rPr>
              <a:t>r</a:t>
            </a:r>
            <a:r>
              <a:rPr sz="2400" spc="-45" dirty="0">
                <a:solidFill>
                  <a:srgbClr val="00CC00"/>
                </a:solidFill>
                <a:latin typeface="Times New Roman"/>
                <a:cs typeface="Times New Roman"/>
              </a:rPr>
              <a:t>y</a:t>
            </a:r>
            <a:r>
              <a:rPr sz="2400" dirty="0">
                <a:solidFill>
                  <a:srgbClr val="00CC00"/>
                </a:solidFill>
                <a:latin typeface="Times New Roman"/>
                <a:cs typeface="Times New Roman"/>
              </a:rPr>
              <a:t>	</a:t>
            </a:r>
            <a:r>
              <a:rPr sz="2400" spc="90" dirty="0">
                <a:solidFill>
                  <a:srgbClr val="00CC00"/>
                </a:solidFill>
                <a:latin typeface="Times New Roman"/>
                <a:cs typeface="Times New Roman"/>
              </a:rPr>
              <a:t>t</a:t>
            </a:r>
            <a:r>
              <a:rPr sz="2400" spc="100" dirty="0">
                <a:solidFill>
                  <a:srgbClr val="00CC00"/>
                </a:solidFill>
                <a:latin typeface="Times New Roman"/>
                <a:cs typeface="Times New Roman"/>
              </a:rPr>
              <a:t>i</a:t>
            </a:r>
            <a:r>
              <a:rPr sz="2400" spc="50" dirty="0">
                <a:solidFill>
                  <a:srgbClr val="00CC00"/>
                </a:solidFill>
                <a:latin typeface="Times New Roman"/>
                <a:cs typeface="Times New Roman"/>
              </a:rPr>
              <a:t>c</a:t>
            </a:r>
            <a:r>
              <a:rPr sz="2400" spc="10" dirty="0">
                <a:solidFill>
                  <a:srgbClr val="00CC00"/>
                </a:solidFill>
                <a:latin typeface="Times New Roman"/>
                <a:cs typeface="Times New Roman"/>
              </a:rPr>
              <a:t>k</a:t>
            </a:r>
            <a:r>
              <a:rPr sz="2400" spc="130" dirty="0">
                <a:solidFill>
                  <a:srgbClr val="00CC00"/>
                </a:solidFill>
                <a:latin typeface="Times New Roman"/>
                <a:cs typeface="Times New Roman"/>
              </a:rPr>
              <a:t>et</a:t>
            </a:r>
            <a:r>
              <a:rPr sz="2400" dirty="0">
                <a:solidFill>
                  <a:srgbClr val="00CC00"/>
                </a:solidFill>
                <a:latin typeface="Times New Roman"/>
                <a:cs typeface="Times New Roman"/>
              </a:rPr>
              <a:t>	</a:t>
            </a:r>
            <a:r>
              <a:rPr sz="2400" spc="170" dirty="0">
                <a:solidFill>
                  <a:srgbClr val="00CC00"/>
                </a:solidFill>
                <a:latin typeface="Times New Roman"/>
                <a:cs typeface="Times New Roman"/>
              </a:rPr>
              <a:t>t</a:t>
            </a:r>
            <a:r>
              <a:rPr sz="2400" spc="80" dirty="0">
                <a:solidFill>
                  <a:srgbClr val="00CC00"/>
                </a:solidFill>
                <a:latin typeface="Times New Roman"/>
                <a:cs typeface="Times New Roman"/>
              </a:rPr>
              <a:t>his</a:t>
            </a:r>
            <a:r>
              <a:rPr sz="2400" dirty="0">
                <a:solidFill>
                  <a:srgbClr val="00CC00"/>
                </a:solidFill>
                <a:latin typeface="Times New Roman"/>
                <a:cs typeface="Times New Roman"/>
              </a:rPr>
              <a:t>	</a:t>
            </a:r>
            <a:r>
              <a:rPr sz="2400" spc="-45" dirty="0">
                <a:solidFill>
                  <a:srgbClr val="00CC00"/>
                </a:solidFill>
                <a:latin typeface="Times New Roman"/>
                <a:cs typeface="Times New Roman"/>
              </a:rPr>
              <a:t>w</a:t>
            </a:r>
            <a:r>
              <a:rPr sz="2400" spc="80" dirty="0">
                <a:solidFill>
                  <a:srgbClr val="00CC00"/>
                </a:solidFill>
                <a:latin typeface="Times New Roman"/>
                <a:cs typeface="Times New Roman"/>
              </a:rPr>
              <a:t>eek</a:t>
            </a:r>
            <a:r>
              <a:rPr sz="2400" dirty="0">
                <a:solidFill>
                  <a:srgbClr val="00CC00"/>
                </a:solidFill>
                <a:latin typeface="Times New Roman"/>
                <a:cs typeface="Times New Roman"/>
              </a:rPr>
              <a:t>	</a:t>
            </a:r>
            <a:r>
              <a:rPr sz="2400" spc="105" dirty="0">
                <a:solidFill>
                  <a:srgbClr val="00CC00"/>
                </a:solidFill>
                <a:latin typeface="Times New Roman"/>
                <a:cs typeface="Times New Roman"/>
              </a:rPr>
              <a:t>or</a:t>
            </a:r>
            <a:r>
              <a:rPr sz="2400" dirty="0">
                <a:solidFill>
                  <a:srgbClr val="00CC00"/>
                </a:solidFill>
                <a:latin typeface="Times New Roman"/>
                <a:cs typeface="Times New Roman"/>
              </a:rPr>
              <a:t>	</a:t>
            </a:r>
            <a:r>
              <a:rPr sz="2400" spc="15" dirty="0">
                <a:solidFill>
                  <a:srgbClr val="00CC00"/>
                </a:solidFill>
                <a:latin typeface="Times New Roman"/>
                <a:cs typeface="Times New Roman"/>
              </a:rPr>
              <a:t>I</a:t>
            </a:r>
            <a:r>
              <a:rPr sz="2400" dirty="0">
                <a:solidFill>
                  <a:srgbClr val="00CC00"/>
                </a:solidFill>
                <a:latin typeface="Times New Roman"/>
                <a:cs typeface="Times New Roman"/>
              </a:rPr>
              <a:t>	</a:t>
            </a:r>
            <a:r>
              <a:rPr sz="2400" spc="110" dirty="0">
                <a:solidFill>
                  <a:srgbClr val="00CC00"/>
                </a:solidFill>
                <a:latin typeface="Times New Roman"/>
                <a:cs typeface="Times New Roman"/>
              </a:rPr>
              <a:t>b</a:t>
            </a:r>
            <a:r>
              <a:rPr sz="2400" spc="105" dirty="0">
                <a:solidFill>
                  <a:srgbClr val="00CC00"/>
                </a:solidFill>
                <a:latin typeface="Times New Roman"/>
                <a:cs typeface="Times New Roman"/>
              </a:rPr>
              <a:t>o</a:t>
            </a:r>
            <a:r>
              <a:rPr sz="2400" spc="85" dirty="0">
                <a:solidFill>
                  <a:srgbClr val="00CC00"/>
                </a:solidFill>
                <a:latin typeface="Times New Roman"/>
                <a:cs typeface="Times New Roman"/>
              </a:rPr>
              <a:t>u</a:t>
            </a:r>
            <a:r>
              <a:rPr sz="2400" spc="70" dirty="0">
                <a:solidFill>
                  <a:srgbClr val="00CC00"/>
                </a:solidFill>
                <a:latin typeface="Times New Roman"/>
                <a:cs typeface="Times New Roman"/>
              </a:rPr>
              <a:t>g</a:t>
            </a:r>
            <a:r>
              <a:rPr sz="2400" spc="185" dirty="0">
                <a:solidFill>
                  <a:srgbClr val="00CC00"/>
                </a:solidFill>
                <a:latin typeface="Times New Roman"/>
                <a:cs typeface="Times New Roman"/>
              </a:rPr>
              <a:t>ht</a:t>
            </a:r>
            <a:r>
              <a:rPr sz="2400" dirty="0">
                <a:solidFill>
                  <a:srgbClr val="00CC00"/>
                </a:solidFill>
                <a:latin typeface="Times New Roman"/>
                <a:cs typeface="Times New Roman"/>
              </a:rPr>
              <a:t>	</a:t>
            </a:r>
            <a:r>
              <a:rPr sz="2400" spc="60" dirty="0">
                <a:solidFill>
                  <a:srgbClr val="00CC00"/>
                </a:solidFill>
                <a:latin typeface="Times New Roman"/>
                <a:cs typeface="Times New Roman"/>
              </a:rPr>
              <a:t>a  </a:t>
            </a:r>
            <a:r>
              <a:rPr sz="2400" spc="80" dirty="0">
                <a:solidFill>
                  <a:srgbClr val="00CC00"/>
                </a:solidFill>
                <a:latin typeface="Times New Roman"/>
                <a:cs typeface="Times New Roman"/>
              </a:rPr>
              <a:t>lottery</a:t>
            </a:r>
            <a:r>
              <a:rPr sz="2400" spc="-10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400" spc="85" dirty="0">
                <a:solidFill>
                  <a:srgbClr val="00CC00"/>
                </a:solidFill>
                <a:latin typeface="Times New Roman"/>
                <a:cs typeface="Times New Roman"/>
              </a:rPr>
              <a:t>ticket</a:t>
            </a:r>
            <a:r>
              <a:rPr sz="2400" spc="-114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400" spc="145" dirty="0">
                <a:solidFill>
                  <a:srgbClr val="00CC00"/>
                </a:solidFill>
                <a:latin typeface="Times New Roman"/>
                <a:cs typeface="Times New Roman"/>
              </a:rPr>
              <a:t>and</a:t>
            </a:r>
            <a:r>
              <a:rPr sz="2400" spc="-5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400" spc="80" dirty="0">
                <a:solidFill>
                  <a:srgbClr val="00CC00"/>
                </a:solidFill>
                <a:latin typeface="Times New Roman"/>
                <a:cs typeface="Times New Roman"/>
              </a:rPr>
              <a:t>won</a:t>
            </a:r>
            <a:r>
              <a:rPr sz="2400" spc="-4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400" spc="145" dirty="0">
                <a:solidFill>
                  <a:srgbClr val="00CC00"/>
                </a:solidFill>
                <a:latin typeface="Times New Roman"/>
                <a:cs typeface="Times New Roman"/>
              </a:rPr>
              <a:t>the</a:t>
            </a:r>
            <a:r>
              <a:rPr sz="2400" spc="-5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400" spc="70" dirty="0">
                <a:solidFill>
                  <a:srgbClr val="00CC00"/>
                </a:solidFill>
                <a:latin typeface="Times New Roman"/>
                <a:cs typeface="Times New Roman"/>
              </a:rPr>
              <a:t>million</a:t>
            </a:r>
            <a:r>
              <a:rPr sz="2400" spc="-10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400" spc="75" dirty="0">
                <a:solidFill>
                  <a:srgbClr val="00CC00"/>
                </a:solidFill>
                <a:latin typeface="Times New Roman"/>
                <a:cs typeface="Times New Roman"/>
              </a:rPr>
              <a:t>dollar</a:t>
            </a:r>
            <a:r>
              <a:rPr sz="2400" spc="-13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400" spc="145" dirty="0">
                <a:solidFill>
                  <a:srgbClr val="00CC00"/>
                </a:solidFill>
                <a:latin typeface="Times New Roman"/>
                <a:cs typeface="Times New Roman"/>
              </a:rPr>
              <a:t>on</a:t>
            </a:r>
            <a:r>
              <a:rPr sz="2400" spc="-3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CC00"/>
                </a:solidFill>
                <a:latin typeface="Times New Roman"/>
                <a:cs typeface="Times New Roman"/>
              </a:rPr>
              <a:t>Friday.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40"/>
              </a:spcBef>
            </a:pPr>
            <a:r>
              <a:rPr sz="2200" spc="45" dirty="0">
                <a:solidFill>
                  <a:srgbClr val="3333FF"/>
                </a:solidFill>
                <a:latin typeface="Times New Roman"/>
                <a:cs typeface="Times New Roman"/>
              </a:rPr>
              <a:t>Let</a:t>
            </a:r>
            <a:r>
              <a:rPr sz="2200" spc="-10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200" spc="125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200" spc="-114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200" spc="135" dirty="0">
                <a:solidFill>
                  <a:srgbClr val="3333FF"/>
                </a:solidFill>
                <a:latin typeface="Times New Roman"/>
                <a:cs typeface="Times New Roman"/>
              </a:rPr>
              <a:t>and</a:t>
            </a:r>
            <a:r>
              <a:rPr sz="2200" spc="-7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200" spc="110" dirty="0">
                <a:solidFill>
                  <a:srgbClr val="3333FF"/>
                </a:solidFill>
                <a:latin typeface="Times New Roman"/>
                <a:cs typeface="Times New Roman"/>
              </a:rPr>
              <a:t>q</a:t>
            </a:r>
            <a:r>
              <a:rPr sz="2200" spc="-2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200" spc="95" dirty="0">
                <a:solidFill>
                  <a:srgbClr val="3333FF"/>
                </a:solidFill>
                <a:latin typeface="Times New Roman"/>
                <a:cs typeface="Times New Roman"/>
              </a:rPr>
              <a:t>be</a:t>
            </a:r>
            <a:r>
              <a:rPr sz="2200" spc="-8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200" spc="70" dirty="0">
                <a:solidFill>
                  <a:srgbClr val="3333FF"/>
                </a:solidFill>
                <a:latin typeface="Times New Roman"/>
                <a:cs typeface="Times New Roman"/>
              </a:rPr>
              <a:t>two</a:t>
            </a:r>
            <a:r>
              <a:rPr sz="2200" spc="-9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200" spc="80" dirty="0">
                <a:solidFill>
                  <a:srgbClr val="3333FF"/>
                </a:solidFill>
                <a:latin typeface="Times New Roman"/>
                <a:cs typeface="Times New Roman"/>
              </a:rPr>
              <a:t>propositions</a:t>
            </a:r>
            <a:endParaRPr sz="2200" dirty="0">
              <a:latin typeface="Times New Roman"/>
              <a:cs typeface="Times New Roman"/>
            </a:endParaRPr>
          </a:p>
          <a:p>
            <a:pPr marL="12700" marR="3161665">
              <a:lnSpc>
                <a:spcPct val="150000"/>
              </a:lnSpc>
            </a:pPr>
            <a:r>
              <a:rPr sz="2200" spc="35" dirty="0">
                <a:solidFill>
                  <a:srgbClr val="3333FF"/>
                </a:solidFill>
                <a:latin typeface="Times New Roman"/>
                <a:cs typeface="Times New Roman"/>
              </a:rPr>
              <a:t>p:</a:t>
            </a:r>
            <a:r>
              <a:rPr sz="2200" spc="-2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200" spc="10" dirty="0">
                <a:solidFill>
                  <a:srgbClr val="00CC00"/>
                </a:solidFill>
                <a:latin typeface="Times New Roman"/>
                <a:cs typeface="Times New Roman"/>
              </a:rPr>
              <a:t>I</a:t>
            </a:r>
            <a:r>
              <a:rPr sz="220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200" spc="110" dirty="0">
                <a:solidFill>
                  <a:srgbClr val="00CC00"/>
                </a:solidFill>
                <a:latin typeface="Times New Roman"/>
                <a:cs typeface="Times New Roman"/>
              </a:rPr>
              <a:t>bought</a:t>
            </a:r>
            <a:r>
              <a:rPr sz="2200" spc="-11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200" spc="75" dirty="0">
                <a:solidFill>
                  <a:srgbClr val="00CC00"/>
                </a:solidFill>
                <a:latin typeface="Times New Roman"/>
                <a:cs typeface="Times New Roman"/>
              </a:rPr>
              <a:t>a</a:t>
            </a:r>
            <a:r>
              <a:rPr sz="2200" spc="-6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200" spc="70" dirty="0">
                <a:solidFill>
                  <a:srgbClr val="00CC00"/>
                </a:solidFill>
                <a:latin typeface="Times New Roman"/>
                <a:cs typeface="Times New Roman"/>
              </a:rPr>
              <a:t>lottery</a:t>
            </a:r>
            <a:r>
              <a:rPr sz="2200" spc="-8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200" spc="75" dirty="0">
                <a:solidFill>
                  <a:srgbClr val="00CC00"/>
                </a:solidFill>
                <a:latin typeface="Times New Roman"/>
                <a:cs typeface="Times New Roman"/>
              </a:rPr>
              <a:t>ticket</a:t>
            </a:r>
            <a:r>
              <a:rPr sz="2200" spc="-9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200" spc="90" dirty="0">
                <a:solidFill>
                  <a:srgbClr val="00CC00"/>
                </a:solidFill>
                <a:latin typeface="Times New Roman"/>
                <a:cs typeface="Times New Roman"/>
              </a:rPr>
              <a:t>this</a:t>
            </a:r>
            <a:r>
              <a:rPr sz="2200" spc="-9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200" spc="40" dirty="0">
                <a:solidFill>
                  <a:srgbClr val="00CC00"/>
                </a:solidFill>
                <a:latin typeface="Times New Roman"/>
                <a:cs typeface="Times New Roman"/>
              </a:rPr>
              <a:t>week.  </a:t>
            </a:r>
            <a:r>
              <a:rPr sz="2200" spc="30" dirty="0">
                <a:solidFill>
                  <a:srgbClr val="3333FF"/>
                </a:solidFill>
                <a:latin typeface="Times New Roman"/>
                <a:cs typeface="Times New Roman"/>
              </a:rPr>
              <a:t>q:</a:t>
            </a:r>
            <a:r>
              <a:rPr sz="2200" spc="-1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200" spc="10" dirty="0">
                <a:solidFill>
                  <a:srgbClr val="00CC00"/>
                </a:solidFill>
                <a:latin typeface="Times New Roman"/>
                <a:cs typeface="Times New Roman"/>
              </a:rPr>
              <a:t>I</a:t>
            </a:r>
            <a:r>
              <a:rPr sz="2200" spc="-5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200" spc="75" dirty="0">
                <a:solidFill>
                  <a:srgbClr val="00CC00"/>
                </a:solidFill>
                <a:latin typeface="Times New Roman"/>
                <a:cs typeface="Times New Roman"/>
              </a:rPr>
              <a:t>won</a:t>
            </a:r>
            <a:r>
              <a:rPr sz="2200" spc="-7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200" spc="130" dirty="0">
                <a:solidFill>
                  <a:srgbClr val="00CC00"/>
                </a:solidFill>
                <a:latin typeface="Times New Roman"/>
                <a:cs typeface="Times New Roman"/>
              </a:rPr>
              <a:t>the</a:t>
            </a:r>
            <a:r>
              <a:rPr sz="2200" spc="-6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200" spc="65" dirty="0">
                <a:solidFill>
                  <a:srgbClr val="00CC00"/>
                </a:solidFill>
                <a:latin typeface="Times New Roman"/>
                <a:cs typeface="Times New Roman"/>
              </a:rPr>
              <a:t>million</a:t>
            </a:r>
            <a:r>
              <a:rPr sz="2200" spc="-10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200" spc="65" dirty="0">
                <a:solidFill>
                  <a:srgbClr val="00CC00"/>
                </a:solidFill>
                <a:latin typeface="Times New Roman"/>
                <a:cs typeface="Times New Roman"/>
              </a:rPr>
              <a:t>dollar</a:t>
            </a:r>
            <a:r>
              <a:rPr sz="2200" spc="-13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200" spc="130" dirty="0">
                <a:solidFill>
                  <a:srgbClr val="00CC00"/>
                </a:solidFill>
                <a:latin typeface="Times New Roman"/>
                <a:cs typeface="Times New Roman"/>
              </a:rPr>
              <a:t>on</a:t>
            </a:r>
            <a:r>
              <a:rPr sz="2200" spc="-4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CC00"/>
                </a:solidFill>
                <a:latin typeface="Times New Roman"/>
                <a:cs typeface="Times New Roman"/>
              </a:rPr>
              <a:t>Friday.</a:t>
            </a:r>
            <a:endParaRPr sz="2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200" spc="95" dirty="0">
                <a:solidFill>
                  <a:srgbClr val="3333FF"/>
                </a:solidFill>
                <a:latin typeface="Times New Roman"/>
                <a:cs typeface="Times New Roman"/>
              </a:rPr>
              <a:t>In </a:t>
            </a:r>
            <a:r>
              <a:rPr sz="2200" spc="30" dirty="0">
                <a:solidFill>
                  <a:srgbClr val="3333FF"/>
                </a:solidFill>
                <a:latin typeface="Times New Roman"/>
                <a:cs typeface="Times New Roman"/>
              </a:rPr>
              <a:t>logic</a:t>
            </a:r>
            <a:r>
              <a:rPr sz="2200" spc="-21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200" spc="80" dirty="0">
                <a:solidFill>
                  <a:srgbClr val="3333FF"/>
                </a:solidFill>
                <a:latin typeface="Times New Roman"/>
                <a:cs typeface="Times New Roman"/>
              </a:rPr>
              <a:t>form</a:t>
            </a:r>
            <a:endParaRPr sz="2200" dirty="0">
              <a:latin typeface="Times New Roman"/>
              <a:cs typeface="Times New Roman"/>
            </a:endParaRPr>
          </a:p>
          <a:p>
            <a:pPr marR="1270" algn="ctr">
              <a:lnSpc>
                <a:spcPct val="100000"/>
              </a:lnSpc>
              <a:spcBef>
                <a:spcPts val="660"/>
              </a:spcBef>
            </a:pPr>
            <a:r>
              <a:rPr sz="2800" spc="80" dirty="0">
                <a:solidFill>
                  <a:srgbClr val="00CC00"/>
                </a:solidFill>
                <a:latin typeface="Symbol"/>
                <a:cs typeface="Symbol"/>
              </a:rPr>
              <a:t></a:t>
            </a:r>
            <a:r>
              <a:rPr sz="2800" spc="80" dirty="0">
                <a:solidFill>
                  <a:srgbClr val="00CC00"/>
                </a:solidFill>
                <a:latin typeface="Times New Roman"/>
                <a:cs typeface="Times New Roman"/>
              </a:rPr>
              <a:t>p</a:t>
            </a:r>
            <a:r>
              <a:rPr sz="2800" spc="80" dirty="0">
                <a:solidFill>
                  <a:srgbClr val="00CC00"/>
                </a:solidFill>
                <a:latin typeface="Symbol"/>
                <a:cs typeface="Symbol"/>
              </a:rPr>
              <a:t></a:t>
            </a:r>
            <a:r>
              <a:rPr sz="2800" spc="80" dirty="0">
                <a:solidFill>
                  <a:srgbClr val="00CC00"/>
                </a:solidFill>
                <a:latin typeface="Times New Roman"/>
                <a:cs typeface="Times New Roman"/>
              </a:rPr>
              <a:t>(p</a:t>
            </a:r>
            <a:r>
              <a:rPr sz="2800" spc="80" dirty="0">
                <a:solidFill>
                  <a:srgbClr val="00CC00"/>
                </a:solidFill>
                <a:latin typeface="Symbol"/>
                <a:cs typeface="Symbol"/>
              </a:rPr>
              <a:t></a:t>
            </a:r>
            <a:r>
              <a:rPr sz="2800" spc="80" dirty="0">
                <a:solidFill>
                  <a:srgbClr val="00CC00"/>
                </a:solidFill>
                <a:latin typeface="Times New Roman"/>
                <a:cs typeface="Times New Roman"/>
              </a:rPr>
              <a:t>q)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10" dirty="0"/>
              <a:t>23</a:t>
            </a:fld>
            <a:endParaRPr spc="1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230" y="1029982"/>
            <a:ext cx="3484639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800" spc="-5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Truth</a:t>
            </a:r>
            <a:r>
              <a:rPr sz="4800" spc="-10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tables</a:t>
            </a:r>
          </a:p>
        </p:txBody>
      </p:sp>
      <p:sp>
        <p:nvSpPr>
          <p:cNvPr id="3" name="object 3"/>
          <p:cNvSpPr/>
          <p:nvPr/>
        </p:nvSpPr>
        <p:spPr>
          <a:xfrm>
            <a:off x="3938015" y="2115311"/>
            <a:ext cx="2487167" cy="6461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419088" y="2115311"/>
            <a:ext cx="1243584" cy="6461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1464563" y="3427475"/>
            <a:ext cx="6196965" cy="1891664"/>
            <a:chOff x="1464563" y="3427475"/>
            <a:chExt cx="6196965" cy="1891664"/>
          </a:xfrm>
        </p:grpSpPr>
        <p:sp>
          <p:nvSpPr>
            <p:cNvPr id="7" name="object 7"/>
            <p:cNvSpPr/>
            <p:nvPr/>
          </p:nvSpPr>
          <p:spPr>
            <a:xfrm>
              <a:off x="1464564" y="3427475"/>
              <a:ext cx="6196965" cy="611505"/>
            </a:xfrm>
            <a:custGeom>
              <a:avLst/>
              <a:gdLst/>
              <a:ahLst/>
              <a:cxnLst/>
              <a:rect l="l" t="t" r="r" b="b"/>
              <a:pathLst>
                <a:path w="6196965" h="611504">
                  <a:moveTo>
                    <a:pt x="6196584" y="0"/>
                  </a:moveTo>
                  <a:lnTo>
                    <a:pt x="6196584" y="0"/>
                  </a:lnTo>
                  <a:lnTo>
                    <a:pt x="0" y="0"/>
                  </a:lnTo>
                  <a:lnTo>
                    <a:pt x="0" y="611124"/>
                  </a:lnTo>
                  <a:lnTo>
                    <a:pt x="6196584" y="611124"/>
                  </a:lnTo>
                  <a:lnTo>
                    <a:pt x="6196584" y="0"/>
                  </a:lnTo>
                  <a:close/>
                </a:path>
              </a:pathLst>
            </a:custGeom>
            <a:solidFill>
              <a:srgbClr val="E7EB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464564" y="4038599"/>
              <a:ext cx="6196965" cy="640080"/>
            </a:xfrm>
            <a:custGeom>
              <a:avLst/>
              <a:gdLst/>
              <a:ahLst/>
              <a:cxnLst/>
              <a:rect l="l" t="t" r="r" b="b"/>
              <a:pathLst>
                <a:path w="6196965" h="640079">
                  <a:moveTo>
                    <a:pt x="6196584" y="0"/>
                  </a:moveTo>
                  <a:lnTo>
                    <a:pt x="6196584" y="0"/>
                  </a:lnTo>
                  <a:lnTo>
                    <a:pt x="0" y="0"/>
                  </a:lnTo>
                  <a:lnTo>
                    <a:pt x="0" y="640080"/>
                  </a:lnTo>
                  <a:lnTo>
                    <a:pt x="6196584" y="640080"/>
                  </a:lnTo>
                  <a:lnTo>
                    <a:pt x="6196584" y="0"/>
                  </a:lnTo>
                  <a:close/>
                </a:path>
              </a:pathLst>
            </a:custGeom>
            <a:solidFill>
              <a:srgbClr val="CCD5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464564" y="4678679"/>
              <a:ext cx="6196965" cy="640080"/>
            </a:xfrm>
            <a:custGeom>
              <a:avLst/>
              <a:gdLst/>
              <a:ahLst/>
              <a:cxnLst/>
              <a:rect l="l" t="t" r="r" b="b"/>
              <a:pathLst>
                <a:path w="6196965" h="640079">
                  <a:moveTo>
                    <a:pt x="6196584" y="0"/>
                  </a:moveTo>
                  <a:lnTo>
                    <a:pt x="6196584" y="0"/>
                  </a:lnTo>
                  <a:lnTo>
                    <a:pt x="0" y="0"/>
                  </a:lnTo>
                  <a:lnTo>
                    <a:pt x="0" y="640080"/>
                  </a:lnTo>
                  <a:lnTo>
                    <a:pt x="6196584" y="640080"/>
                  </a:lnTo>
                  <a:lnTo>
                    <a:pt x="6196584" y="0"/>
                  </a:lnTo>
                  <a:close/>
                </a:path>
              </a:pathLst>
            </a:custGeom>
            <a:solidFill>
              <a:srgbClr val="E7EB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1458467" y="2112263"/>
          <a:ext cx="6195059" cy="32003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8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8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8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9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88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08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36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p</a:t>
                      </a:r>
                      <a:endParaRPr sz="3600">
                        <a:latin typeface="Georgia"/>
                        <a:cs typeface="Georgia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36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q</a:t>
                      </a:r>
                      <a:endParaRPr sz="3600">
                        <a:latin typeface="Georgia"/>
                        <a:cs typeface="Georgia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7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3600" dirty="0">
                          <a:latin typeface="Times New Roman"/>
                          <a:cs typeface="Times New Roman"/>
                        </a:rPr>
                        <a:t>0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E7EBF5"/>
                      </a:solidFill>
                      <a:prstDash val="soli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3600" dirty="0">
                          <a:latin typeface="Times New Roman"/>
                          <a:cs typeface="Times New Roman"/>
                        </a:rPr>
                        <a:t>0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E7EBF5"/>
                      </a:solidFill>
                      <a:prstDash val="soli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3600" dirty="0">
                          <a:latin typeface="Times New Roman"/>
                          <a:cs typeface="Times New Roman"/>
                        </a:rPr>
                        <a:t>0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E7EBF5"/>
                      </a:solidFill>
                      <a:prstDash val="soli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3600" dirty="0">
                          <a:latin typeface="Times New Roman"/>
                          <a:cs typeface="Times New Roman"/>
                        </a:rPr>
                        <a:t>0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E7EBF5"/>
                      </a:solidFill>
                      <a:prstDash val="soli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3600" dirty="0">
                          <a:latin typeface="Times New Roman"/>
                          <a:cs typeface="Times New Roman"/>
                        </a:rPr>
                        <a:t>1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E7EBF5"/>
                      </a:solidFill>
                      <a:prstDash val="soli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3600" dirty="0">
                          <a:latin typeface="Times New Roman"/>
                          <a:cs typeface="Times New Roman"/>
                        </a:rPr>
                        <a:t>0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E7EBF5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3600" dirty="0">
                          <a:latin typeface="Times New Roman"/>
                          <a:cs typeface="Times New Roman"/>
                        </a:rPr>
                        <a:t>1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E7EBF5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3600" dirty="0">
                          <a:latin typeface="Times New Roman"/>
                          <a:cs typeface="Times New Roman"/>
                        </a:rPr>
                        <a:t>0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E7EBF5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3600" dirty="0">
                          <a:latin typeface="Times New Roman"/>
                          <a:cs typeface="Times New Roman"/>
                        </a:rPr>
                        <a:t>1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E7EBF5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3600" dirty="0">
                          <a:latin typeface="Times New Roman"/>
                          <a:cs typeface="Times New Roman"/>
                        </a:rPr>
                        <a:t>1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E7EBF5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3600" dirty="0">
                          <a:latin typeface="Times New Roman"/>
                          <a:cs typeface="Times New Roman"/>
                        </a:rPr>
                        <a:t>1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3600" dirty="0">
                          <a:latin typeface="Times New Roman"/>
                          <a:cs typeface="Times New Roman"/>
                        </a:rPr>
                        <a:t>0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3600" dirty="0">
                          <a:latin typeface="Times New Roman"/>
                          <a:cs typeface="Times New Roman"/>
                        </a:rPr>
                        <a:t>0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3600" dirty="0">
                          <a:latin typeface="Times New Roman"/>
                          <a:cs typeface="Times New Roman"/>
                        </a:rPr>
                        <a:t>1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3600" dirty="0">
                          <a:latin typeface="Times New Roman"/>
                          <a:cs typeface="Times New Roman"/>
                        </a:rPr>
                        <a:t>0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3600" dirty="0">
                          <a:latin typeface="Times New Roman"/>
                          <a:cs typeface="Times New Roman"/>
                        </a:rPr>
                        <a:t>1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3600" dirty="0">
                          <a:latin typeface="Times New Roman"/>
                          <a:cs typeface="Times New Roman"/>
                        </a:rPr>
                        <a:t>1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3600" dirty="0">
                          <a:latin typeface="Times New Roman"/>
                          <a:cs typeface="Times New Roman"/>
                        </a:rPr>
                        <a:t>1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3600" dirty="0">
                          <a:latin typeface="Times New Roman"/>
                          <a:cs typeface="Times New Roman"/>
                        </a:rPr>
                        <a:t>1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3600" dirty="0">
                          <a:latin typeface="Times New Roman"/>
                          <a:cs typeface="Times New Roman"/>
                        </a:rPr>
                        <a:t>0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10" dirty="0"/>
              <a:t>24</a:t>
            </a:fld>
            <a:endParaRPr spc="1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8772" y="1014983"/>
            <a:ext cx="2145030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4400" spc="-1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44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4400" spc="-7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4400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44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0" y="3268979"/>
            <a:ext cx="9144000" cy="3584575"/>
            <a:chOff x="0" y="3268979"/>
            <a:chExt cx="9144000" cy="3584575"/>
          </a:xfrm>
        </p:grpSpPr>
        <p:sp>
          <p:nvSpPr>
            <p:cNvPr id="4" name="object 4"/>
            <p:cNvSpPr/>
            <p:nvPr/>
          </p:nvSpPr>
          <p:spPr>
            <a:xfrm>
              <a:off x="1600200" y="3275075"/>
              <a:ext cx="2438400" cy="152400"/>
            </a:xfrm>
            <a:custGeom>
              <a:avLst/>
              <a:gdLst/>
              <a:ahLst/>
              <a:cxnLst/>
              <a:rect l="l" t="t" r="r" b="b"/>
              <a:pathLst>
                <a:path w="2438400" h="152400">
                  <a:moveTo>
                    <a:pt x="2438400" y="0"/>
                  </a:moveTo>
                  <a:lnTo>
                    <a:pt x="1676400" y="0"/>
                  </a:lnTo>
                  <a:lnTo>
                    <a:pt x="838200" y="0"/>
                  </a:lnTo>
                  <a:lnTo>
                    <a:pt x="0" y="0"/>
                  </a:lnTo>
                  <a:lnTo>
                    <a:pt x="0" y="152400"/>
                  </a:lnTo>
                  <a:lnTo>
                    <a:pt x="838200" y="152400"/>
                  </a:lnTo>
                  <a:lnTo>
                    <a:pt x="1676400" y="152400"/>
                  </a:lnTo>
                  <a:lnTo>
                    <a:pt x="2438400" y="152400"/>
                  </a:lnTo>
                  <a:lnTo>
                    <a:pt x="2438400" y="0"/>
                  </a:lnTo>
                  <a:close/>
                </a:path>
              </a:pathLst>
            </a:custGeom>
            <a:solidFill>
              <a:srgbClr val="0F6F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035552" y="3273551"/>
              <a:ext cx="3663696" cy="15392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594104" y="3268979"/>
              <a:ext cx="6109970" cy="158750"/>
            </a:xfrm>
            <a:custGeom>
              <a:avLst/>
              <a:gdLst/>
              <a:ahLst/>
              <a:cxnLst/>
              <a:rect l="l" t="t" r="r" b="b"/>
              <a:pathLst>
                <a:path w="6109970" h="158750">
                  <a:moveTo>
                    <a:pt x="6109716" y="0"/>
                  </a:moveTo>
                  <a:lnTo>
                    <a:pt x="6109716" y="0"/>
                  </a:lnTo>
                  <a:lnTo>
                    <a:pt x="0" y="0"/>
                  </a:lnTo>
                  <a:lnTo>
                    <a:pt x="0" y="13716"/>
                  </a:lnTo>
                  <a:lnTo>
                    <a:pt x="0" y="158496"/>
                  </a:lnTo>
                  <a:lnTo>
                    <a:pt x="13716" y="158496"/>
                  </a:lnTo>
                  <a:lnTo>
                    <a:pt x="13716" y="13716"/>
                  </a:lnTo>
                  <a:lnTo>
                    <a:pt x="838200" y="13716"/>
                  </a:lnTo>
                  <a:lnTo>
                    <a:pt x="838200" y="158496"/>
                  </a:lnTo>
                  <a:lnTo>
                    <a:pt x="851916" y="158496"/>
                  </a:lnTo>
                  <a:lnTo>
                    <a:pt x="851916" y="13716"/>
                  </a:lnTo>
                  <a:lnTo>
                    <a:pt x="1676387" y="13716"/>
                  </a:lnTo>
                  <a:lnTo>
                    <a:pt x="1676387" y="158496"/>
                  </a:lnTo>
                  <a:lnTo>
                    <a:pt x="1690116" y="158496"/>
                  </a:lnTo>
                  <a:lnTo>
                    <a:pt x="1690116" y="13716"/>
                  </a:lnTo>
                  <a:lnTo>
                    <a:pt x="2438400" y="13716"/>
                  </a:lnTo>
                  <a:lnTo>
                    <a:pt x="2438400" y="158496"/>
                  </a:lnTo>
                  <a:lnTo>
                    <a:pt x="2452116" y="158496"/>
                  </a:lnTo>
                  <a:lnTo>
                    <a:pt x="2452116" y="13716"/>
                  </a:lnTo>
                  <a:lnTo>
                    <a:pt x="6096000" y="13716"/>
                  </a:lnTo>
                  <a:lnTo>
                    <a:pt x="6096000" y="158496"/>
                  </a:lnTo>
                  <a:lnTo>
                    <a:pt x="6109716" y="158496"/>
                  </a:lnTo>
                  <a:lnTo>
                    <a:pt x="6109716" y="13716"/>
                  </a:lnTo>
                  <a:lnTo>
                    <a:pt x="61097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3427475"/>
              <a:ext cx="9144000" cy="342595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600200" y="3427475"/>
              <a:ext cx="2438400" cy="408940"/>
            </a:xfrm>
            <a:custGeom>
              <a:avLst/>
              <a:gdLst/>
              <a:ahLst/>
              <a:cxnLst/>
              <a:rect l="l" t="t" r="r" b="b"/>
              <a:pathLst>
                <a:path w="2438400" h="408939">
                  <a:moveTo>
                    <a:pt x="2438400" y="0"/>
                  </a:moveTo>
                  <a:lnTo>
                    <a:pt x="1676400" y="0"/>
                  </a:lnTo>
                  <a:lnTo>
                    <a:pt x="838200" y="0"/>
                  </a:lnTo>
                  <a:lnTo>
                    <a:pt x="0" y="0"/>
                  </a:lnTo>
                  <a:lnTo>
                    <a:pt x="0" y="408432"/>
                  </a:lnTo>
                  <a:lnTo>
                    <a:pt x="838200" y="408432"/>
                  </a:lnTo>
                  <a:lnTo>
                    <a:pt x="1676400" y="408432"/>
                  </a:lnTo>
                  <a:lnTo>
                    <a:pt x="2438400" y="408432"/>
                  </a:lnTo>
                  <a:lnTo>
                    <a:pt x="2438400" y="0"/>
                  </a:lnTo>
                  <a:close/>
                </a:path>
              </a:pathLst>
            </a:custGeom>
            <a:solidFill>
              <a:srgbClr val="0F6F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600200" y="3874007"/>
              <a:ext cx="6096000" cy="559435"/>
            </a:xfrm>
            <a:custGeom>
              <a:avLst/>
              <a:gdLst/>
              <a:ahLst/>
              <a:cxnLst/>
              <a:rect l="l" t="t" r="r" b="b"/>
              <a:pathLst>
                <a:path w="6096000" h="559435">
                  <a:moveTo>
                    <a:pt x="6096000" y="0"/>
                  </a:moveTo>
                  <a:lnTo>
                    <a:pt x="2438400" y="0"/>
                  </a:lnTo>
                  <a:lnTo>
                    <a:pt x="1676400" y="0"/>
                  </a:lnTo>
                  <a:lnTo>
                    <a:pt x="838200" y="0"/>
                  </a:lnTo>
                  <a:lnTo>
                    <a:pt x="0" y="0"/>
                  </a:lnTo>
                  <a:lnTo>
                    <a:pt x="0" y="559308"/>
                  </a:lnTo>
                  <a:lnTo>
                    <a:pt x="838200" y="559308"/>
                  </a:lnTo>
                  <a:lnTo>
                    <a:pt x="1676400" y="559308"/>
                  </a:lnTo>
                  <a:lnTo>
                    <a:pt x="2438400" y="559308"/>
                  </a:lnTo>
                  <a:lnTo>
                    <a:pt x="6096000" y="559308"/>
                  </a:lnTo>
                  <a:lnTo>
                    <a:pt x="6096000" y="0"/>
                  </a:lnTo>
                  <a:close/>
                </a:path>
              </a:pathLst>
            </a:custGeom>
            <a:solidFill>
              <a:srgbClr val="CCD5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035552" y="3425951"/>
              <a:ext cx="3663696" cy="43281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94104" y="3427475"/>
              <a:ext cx="6109970" cy="1013460"/>
            </a:xfrm>
            <a:custGeom>
              <a:avLst/>
              <a:gdLst/>
              <a:ahLst/>
              <a:cxnLst/>
              <a:rect l="l" t="t" r="r" b="b"/>
              <a:pathLst>
                <a:path w="6109970" h="1013460">
                  <a:moveTo>
                    <a:pt x="6109716" y="0"/>
                  </a:moveTo>
                  <a:lnTo>
                    <a:pt x="6096000" y="0"/>
                  </a:lnTo>
                  <a:lnTo>
                    <a:pt x="6096000" y="408432"/>
                  </a:lnTo>
                  <a:lnTo>
                    <a:pt x="6096000" y="446532"/>
                  </a:lnTo>
                  <a:lnTo>
                    <a:pt x="6096000" y="999744"/>
                  </a:lnTo>
                  <a:lnTo>
                    <a:pt x="2452116" y="999744"/>
                  </a:lnTo>
                  <a:lnTo>
                    <a:pt x="2452116" y="446532"/>
                  </a:lnTo>
                  <a:lnTo>
                    <a:pt x="6096000" y="446532"/>
                  </a:lnTo>
                  <a:lnTo>
                    <a:pt x="6096000" y="408432"/>
                  </a:lnTo>
                  <a:lnTo>
                    <a:pt x="2452116" y="408432"/>
                  </a:lnTo>
                  <a:lnTo>
                    <a:pt x="2452116" y="0"/>
                  </a:lnTo>
                  <a:lnTo>
                    <a:pt x="2438400" y="0"/>
                  </a:lnTo>
                  <a:lnTo>
                    <a:pt x="2438400" y="408432"/>
                  </a:lnTo>
                  <a:lnTo>
                    <a:pt x="2438400" y="446532"/>
                  </a:lnTo>
                  <a:lnTo>
                    <a:pt x="2438400" y="999744"/>
                  </a:lnTo>
                  <a:lnTo>
                    <a:pt x="1690116" y="999744"/>
                  </a:lnTo>
                  <a:lnTo>
                    <a:pt x="1690116" y="446532"/>
                  </a:lnTo>
                  <a:lnTo>
                    <a:pt x="2438400" y="446532"/>
                  </a:lnTo>
                  <a:lnTo>
                    <a:pt x="2438400" y="408432"/>
                  </a:lnTo>
                  <a:lnTo>
                    <a:pt x="1690116" y="408432"/>
                  </a:lnTo>
                  <a:lnTo>
                    <a:pt x="1690116" y="0"/>
                  </a:lnTo>
                  <a:lnTo>
                    <a:pt x="1676387" y="0"/>
                  </a:lnTo>
                  <a:lnTo>
                    <a:pt x="1676387" y="408432"/>
                  </a:lnTo>
                  <a:lnTo>
                    <a:pt x="1676387" y="446532"/>
                  </a:lnTo>
                  <a:lnTo>
                    <a:pt x="1676387" y="999744"/>
                  </a:lnTo>
                  <a:lnTo>
                    <a:pt x="851916" y="999744"/>
                  </a:lnTo>
                  <a:lnTo>
                    <a:pt x="851916" y="446532"/>
                  </a:lnTo>
                  <a:lnTo>
                    <a:pt x="1676387" y="446532"/>
                  </a:lnTo>
                  <a:lnTo>
                    <a:pt x="1676387" y="408432"/>
                  </a:lnTo>
                  <a:lnTo>
                    <a:pt x="851916" y="408432"/>
                  </a:lnTo>
                  <a:lnTo>
                    <a:pt x="851916" y="0"/>
                  </a:lnTo>
                  <a:lnTo>
                    <a:pt x="838200" y="0"/>
                  </a:lnTo>
                  <a:lnTo>
                    <a:pt x="838200" y="408432"/>
                  </a:lnTo>
                  <a:lnTo>
                    <a:pt x="838200" y="446532"/>
                  </a:lnTo>
                  <a:lnTo>
                    <a:pt x="838200" y="999744"/>
                  </a:lnTo>
                  <a:lnTo>
                    <a:pt x="13716" y="999744"/>
                  </a:lnTo>
                  <a:lnTo>
                    <a:pt x="13716" y="446532"/>
                  </a:lnTo>
                  <a:lnTo>
                    <a:pt x="838200" y="446532"/>
                  </a:lnTo>
                  <a:lnTo>
                    <a:pt x="838200" y="408432"/>
                  </a:lnTo>
                  <a:lnTo>
                    <a:pt x="13716" y="408432"/>
                  </a:lnTo>
                  <a:lnTo>
                    <a:pt x="13716" y="0"/>
                  </a:lnTo>
                  <a:lnTo>
                    <a:pt x="0" y="0"/>
                  </a:lnTo>
                  <a:lnTo>
                    <a:pt x="0" y="408432"/>
                  </a:lnTo>
                  <a:lnTo>
                    <a:pt x="0" y="446532"/>
                  </a:lnTo>
                  <a:lnTo>
                    <a:pt x="0" y="999744"/>
                  </a:lnTo>
                  <a:lnTo>
                    <a:pt x="0" y="1013460"/>
                  </a:lnTo>
                  <a:lnTo>
                    <a:pt x="13716" y="1013460"/>
                  </a:lnTo>
                  <a:lnTo>
                    <a:pt x="6109716" y="1013460"/>
                  </a:lnTo>
                  <a:lnTo>
                    <a:pt x="6109716" y="999744"/>
                  </a:lnTo>
                  <a:lnTo>
                    <a:pt x="6109716" y="446532"/>
                  </a:lnTo>
                  <a:lnTo>
                    <a:pt x="6109716" y="408432"/>
                  </a:lnTo>
                  <a:lnTo>
                    <a:pt x="61097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536074" y="1945627"/>
            <a:ext cx="7568565" cy="18503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5"/>
              </a:spcBef>
            </a:pPr>
            <a:r>
              <a:rPr sz="2450" spc="-1080" dirty="0">
                <a:solidFill>
                  <a:srgbClr val="0BD0D9"/>
                </a:solidFill>
                <a:latin typeface="Webdings"/>
                <a:cs typeface="Webdings"/>
              </a:rPr>
              <a:t></a:t>
            </a:r>
            <a:r>
              <a:rPr sz="2450" spc="175" dirty="0">
                <a:solidFill>
                  <a:srgbClr val="0BD0D9"/>
                </a:solidFill>
                <a:latin typeface="Times New Roman"/>
                <a:cs typeface="Times New Roman"/>
              </a:rPr>
              <a:t> </a:t>
            </a:r>
            <a:r>
              <a:rPr sz="2600" spc="85" dirty="0">
                <a:latin typeface="Times New Roman"/>
                <a:cs typeface="Times New Roman"/>
              </a:rPr>
              <a:t>Can</a:t>
            </a:r>
            <a:r>
              <a:rPr sz="2600" spc="-145" dirty="0">
                <a:latin typeface="Times New Roman"/>
                <a:cs typeface="Times New Roman"/>
              </a:rPr>
              <a:t> </a:t>
            </a:r>
            <a:r>
              <a:rPr sz="2600" spc="55" dirty="0">
                <a:latin typeface="Times New Roman"/>
                <a:cs typeface="Times New Roman"/>
              </a:rPr>
              <a:t>you</a:t>
            </a:r>
            <a:r>
              <a:rPr sz="2600" spc="-100" dirty="0">
                <a:latin typeface="Times New Roman"/>
                <a:cs typeface="Times New Roman"/>
              </a:rPr>
              <a:t> </a:t>
            </a:r>
            <a:r>
              <a:rPr sz="2600" spc="105" dirty="0">
                <a:latin typeface="Times New Roman"/>
                <a:cs typeface="Times New Roman"/>
              </a:rPr>
              <a:t>complete</a:t>
            </a:r>
            <a:r>
              <a:rPr sz="2600" spc="-125" dirty="0">
                <a:latin typeface="Times New Roman"/>
                <a:cs typeface="Times New Roman"/>
              </a:rPr>
              <a:t> </a:t>
            </a:r>
            <a:r>
              <a:rPr sz="2600" spc="165" dirty="0">
                <a:latin typeface="Times New Roman"/>
                <a:cs typeface="Times New Roman"/>
              </a:rPr>
              <a:t>the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spc="35" dirty="0">
                <a:latin typeface="Times New Roman"/>
                <a:cs typeface="Times New Roman"/>
              </a:rPr>
              <a:t>following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180" dirty="0">
                <a:latin typeface="Times New Roman"/>
                <a:cs typeface="Times New Roman"/>
              </a:rPr>
              <a:t>truth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spc="105" dirty="0">
                <a:latin typeface="Times New Roman"/>
                <a:cs typeface="Times New Roman"/>
              </a:rPr>
              <a:t>table</a:t>
            </a:r>
            <a:r>
              <a:rPr sz="2600" spc="-130" dirty="0">
                <a:latin typeface="Times New Roman"/>
                <a:cs typeface="Times New Roman"/>
              </a:rPr>
              <a:t> </a:t>
            </a:r>
            <a:r>
              <a:rPr sz="2600" spc="130" dirty="0">
                <a:latin typeface="Times New Roman"/>
                <a:cs typeface="Times New Roman"/>
              </a:rPr>
              <a:t>without  </a:t>
            </a:r>
            <a:r>
              <a:rPr sz="2600" spc="75" dirty="0">
                <a:latin typeface="Times New Roman"/>
                <a:cs typeface="Times New Roman"/>
              </a:rPr>
              <a:t>asking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spc="160" dirty="0">
                <a:latin typeface="Times New Roman"/>
                <a:cs typeface="Times New Roman"/>
              </a:rPr>
              <a:t>me</a:t>
            </a:r>
            <a:r>
              <a:rPr sz="2600" spc="-125" dirty="0">
                <a:latin typeface="Times New Roman"/>
                <a:cs typeface="Times New Roman"/>
              </a:rPr>
              <a:t> </a:t>
            </a:r>
            <a:r>
              <a:rPr sz="2600" spc="70" dirty="0">
                <a:latin typeface="Times New Roman"/>
                <a:cs typeface="Times New Roman"/>
              </a:rPr>
              <a:t>any</a:t>
            </a:r>
            <a:r>
              <a:rPr sz="2600" spc="-140" dirty="0">
                <a:latin typeface="Times New Roman"/>
                <a:cs typeface="Times New Roman"/>
              </a:rPr>
              <a:t> </a:t>
            </a:r>
            <a:r>
              <a:rPr sz="2600" spc="120" dirty="0">
                <a:latin typeface="Times New Roman"/>
                <a:cs typeface="Times New Roman"/>
              </a:rPr>
              <a:t>question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110" dirty="0">
                <a:latin typeface="Times New Roman"/>
                <a:cs typeface="Times New Roman"/>
              </a:rPr>
              <a:t>in</a:t>
            </a:r>
            <a:r>
              <a:rPr sz="2600" spc="-110" dirty="0">
                <a:latin typeface="Times New Roman"/>
                <a:cs typeface="Times New Roman"/>
              </a:rPr>
              <a:t> </a:t>
            </a:r>
            <a:r>
              <a:rPr sz="2600" spc="30" dirty="0">
                <a:latin typeface="Times New Roman"/>
                <a:cs typeface="Times New Roman"/>
              </a:rPr>
              <a:t>class?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700">
              <a:latin typeface="Times New Roman"/>
              <a:cs typeface="Times New Roman"/>
            </a:endParaRPr>
          </a:p>
          <a:p>
            <a:pPr marL="1357630">
              <a:lnSpc>
                <a:spcPct val="100000"/>
              </a:lnSpc>
              <a:tabLst>
                <a:tab pos="2195830" algn="l"/>
                <a:tab pos="3031490" algn="l"/>
              </a:tabLst>
            </a:pPr>
            <a:r>
              <a:rPr sz="3200" b="1" spc="-150" dirty="0">
                <a:solidFill>
                  <a:srgbClr val="FFFFFF"/>
                </a:solidFill>
                <a:latin typeface="Georgia"/>
                <a:cs typeface="Georgia"/>
              </a:rPr>
              <a:t>p	</a:t>
            </a:r>
            <a:r>
              <a:rPr sz="3200" b="1" spc="-140" dirty="0">
                <a:solidFill>
                  <a:srgbClr val="FFFFFF"/>
                </a:solidFill>
                <a:latin typeface="Georgia"/>
                <a:cs typeface="Georgia"/>
              </a:rPr>
              <a:t>q	</a:t>
            </a:r>
            <a:r>
              <a:rPr sz="3200" b="1" spc="-275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10" dirty="0"/>
              <a:t>25</a:t>
            </a:fld>
            <a:endParaRPr spc="10" dirty="0"/>
          </a:p>
        </p:txBody>
      </p:sp>
      <p:sp>
        <p:nvSpPr>
          <p:cNvPr id="13" name="object 13"/>
          <p:cNvSpPr txBox="1"/>
          <p:nvPr/>
        </p:nvSpPr>
        <p:spPr>
          <a:xfrm>
            <a:off x="3888816" y="4969243"/>
            <a:ext cx="31216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30" dirty="0">
                <a:latin typeface="Times New Roman"/>
                <a:cs typeface="Times New Roman"/>
              </a:rPr>
              <a:t>p,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95" dirty="0">
                <a:latin typeface="Times New Roman"/>
                <a:cs typeface="Times New Roman"/>
              </a:rPr>
              <a:t>q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110" dirty="0">
                <a:latin typeface="Times New Roman"/>
                <a:cs typeface="Times New Roman"/>
              </a:rPr>
              <a:t>and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90" dirty="0">
                <a:latin typeface="Times New Roman"/>
                <a:cs typeface="Times New Roman"/>
              </a:rPr>
              <a:t>r</a:t>
            </a:r>
            <a:r>
              <a:rPr sz="1800" spc="-114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are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80" dirty="0">
                <a:latin typeface="Times New Roman"/>
                <a:cs typeface="Times New Roman"/>
              </a:rPr>
              <a:t>parameters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75" dirty="0">
                <a:latin typeface="Times New Roman"/>
                <a:cs typeface="Times New Roman"/>
              </a:rPr>
              <a:t>in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75" dirty="0">
                <a:latin typeface="Times New Roman"/>
                <a:cs typeface="Times New Roman"/>
              </a:rPr>
              <a:t>this  </a:t>
            </a:r>
            <a:r>
              <a:rPr sz="1800" spc="25" dirty="0">
                <a:latin typeface="Times New Roman"/>
                <a:cs typeface="Times New Roman"/>
              </a:rPr>
              <a:t>exercise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9400" y="3395003"/>
            <a:ext cx="304800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48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</a:t>
            </a:r>
            <a:r>
              <a:rPr sz="4800" spc="-1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-13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10" dirty="0"/>
              <a:t>26</a:t>
            </a:fld>
            <a:endParaRPr spc="1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3427729"/>
            <a:chOff x="0" y="0"/>
            <a:chExt cx="9144000" cy="3427729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342747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22291" y="635507"/>
              <a:ext cx="329184" cy="1371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892040" y="646937"/>
              <a:ext cx="224154" cy="5080"/>
            </a:xfrm>
            <a:custGeom>
              <a:avLst/>
              <a:gdLst/>
              <a:ahLst/>
              <a:cxnLst/>
              <a:rect l="l" t="t" r="r" b="b"/>
              <a:pathLst>
                <a:path w="224154" h="5079">
                  <a:moveTo>
                    <a:pt x="0" y="0"/>
                  </a:moveTo>
                  <a:lnTo>
                    <a:pt x="169163" y="0"/>
                  </a:lnTo>
                </a:path>
                <a:path w="224154" h="5079">
                  <a:moveTo>
                    <a:pt x="54863" y="4571"/>
                  </a:moveTo>
                  <a:lnTo>
                    <a:pt x="224027" y="4571"/>
                  </a:lnTo>
                </a:path>
              </a:pathLst>
            </a:custGeom>
            <a:ln w="4572">
              <a:solidFill>
                <a:srgbClr val="0FCE9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144" y="635507"/>
              <a:ext cx="745236" cy="4114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001767" y="656081"/>
              <a:ext cx="169545" cy="0"/>
            </a:xfrm>
            <a:custGeom>
              <a:avLst/>
              <a:gdLst/>
              <a:ahLst/>
              <a:cxnLst/>
              <a:rect l="l" t="t" r="r" b="b"/>
              <a:pathLst>
                <a:path w="169545">
                  <a:moveTo>
                    <a:pt x="0" y="0"/>
                  </a:moveTo>
                  <a:lnTo>
                    <a:pt x="169163" y="0"/>
                  </a:lnTo>
                </a:path>
              </a:pathLst>
            </a:custGeom>
            <a:ln w="4572">
              <a:solidFill>
                <a:srgbClr val="0FCE9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911596" y="635507"/>
              <a:ext cx="1842516" cy="54863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056632" y="660653"/>
              <a:ext cx="302260" cy="9525"/>
            </a:xfrm>
            <a:custGeom>
              <a:avLst/>
              <a:gdLst/>
              <a:ahLst/>
              <a:cxnLst/>
              <a:rect l="l" t="t" r="r" b="b"/>
              <a:pathLst>
                <a:path w="302260" h="9525">
                  <a:moveTo>
                    <a:pt x="0" y="0"/>
                  </a:moveTo>
                  <a:lnTo>
                    <a:pt x="178308" y="0"/>
                  </a:lnTo>
                </a:path>
                <a:path w="302260" h="9525">
                  <a:moveTo>
                    <a:pt x="54863" y="4572"/>
                  </a:moveTo>
                  <a:lnTo>
                    <a:pt x="237743" y="4572"/>
                  </a:lnTo>
                </a:path>
                <a:path w="302260" h="9525">
                  <a:moveTo>
                    <a:pt x="109727" y="9143"/>
                  </a:moveTo>
                  <a:lnTo>
                    <a:pt x="301751" y="9143"/>
                  </a:lnTo>
                </a:path>
              </a:pathLst>
            </a:custGeom>
            <a:ln w="4572">
              <a:solidFill>
                <a:srgbClr val="0FCE9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69263" y="635507"/>
              <a:ext cx="589788" cy="8229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230367" y="674369"/>
              <a:ext cx="1385570" cy="18415"/>
            </a:xfrm>
            <a:custGeom>
              <a:avLst/>
              <a:gdLst/>
              <a:ahLst/>
              <a:cxnLst/>
              <a:rect l="l" t="t" r="r" b="b"/>
              <a:pathLst>
                <a:path w="1385570" h="18415">
                  <a:moveTo>
                    <a:pt x="0" y="0"/>
                  </a:moveTo>
                  <a:lnTo>
                    <a:pt x="196596" y="0"/>
                  </a:lnTo>
                </a:path>
                <a:path w="1385570" h="18415">
                  <a:moveTo>
                    <a:pt x="64008" y="4572"/>
                  </a:moveTo>
                  <a:lnTo>
                    <a:pt x="265175" y="4572"/>
                  </a:lnTo>
                </a:path>
                <a:path w="1385570" h="18415">
                  <a:moveTo>
                    <a:pt x="123444" y="9144"/>
                  </a:moveTo>
                  <a:lnTo>
                    <a:pt x="342900" y="9144"/>
                  </a:lnTo>
                </a:path>
                <a:path w="1385570" h="18415">
                  <a:moveTo>
                    <a:pt x="260604" y="13715"/>
                  </a:moveTo>
                  <a:lnTo>
                    <a:pt x="516636" y="13715"/>
                  </a:lnTo>
                </a:path>
                <a:path w="1385570" h="18415">
                  <a:moveTo>
                    <a:pt x="338328" y="18287"/>
                  </a:moveTo>
                  <a:lnTo>
                    <a:pt x="644652" y="18287"/>
                  </a:lnTo>
                </a:path>
                <a:path w="1385570" h="18415">
                  <a:moveTo>
                    <a:pt x="1165860" y="18287"/>
                  </a:moveTo>
                  <a:lnTo>
                    <a:pt x="1385315" y="18287"/>
                  </a:lnTo>
                </a:path>
              </a:pathLst>
            </a:custGeom>
            <a:ln w="4572">
              <a:solidFill>
                <a:srgbClr val="0FCE9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9144" y="676655"/>
              <a:ext cx="649224" cy="41148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655564" y="697229"/>
              <a:ext cx="905510" cy="13970"/>
            </a:xfrm>
            <a:custGeom>
              <a:avLst/>
              <a:gdLst/>
              <a:ahLst/>
              <a:cxnLst/>
              <a:rect l="l" t="t" r="r" b="b"/>
              <a:pathLst>
                <a:path w="905509" h="13970">
                  <a:moveTo>
                    <a:pt x="0" y="0"/>
                  </a:moveTo>
                  <a:lnTo>
                    <a:pt x="438912" y="0"/>
                  </a:lnTo>
                </a:path>
                <a:path w="905509" h="13970">
                  <a:moveTo>
                    <a:pt x="576072" y="0"/>
                  </a:moveTo>
                  <a:lnTo>
                    <a:pt x="905256" y="0"/>
                  </a:lnTo>
                </a:path>
                <a:path w="905509" h="13970">
                  <a:moveTo>
                    <a:pt x="91439" y="4572"/>
                  </a:moveTo>
                  <a:lnTo>
                    <a:pt x="836676" y="4572"/>
                  </a:lnTo>
                </a:path>
                <a:path w="905509" h="13970">
                  <a:moveTo>
                    <a:pt x="210312" y="9144"/>
                  </a:moveTo>
                  <a:lnTo>
                    <a:pt x="749808" y="9144"/>
                  </a:lnTo>
                </a:path>
                <a:path w="905509" h="13970">
                  <a:moveTo>
                    <a:pt x="411480" y="13715"/>
                  </a:moveTo>
                  <a:lnTo>
                    <a:pt x="589788" y="13715"/>
                  </a:lnTo>
                </a:path>
              </a:pathLst>
            </a:custGeom>
            <a:ln w="4572">
              <a:solidFill>
                <a:srgbClr val="0FCE9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777740" y="649223"/>
              <a:ext cx="2130552" cy="100584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55547" y="720089"/>
              <a:ext cx="50800" cy="0"/>
            </a:xfrm>
            <a:custGeom>
              <a:avLst/>
              <a:gdLst/>
              <a:ahLst/>
              <a:cxnLst/>
              <a:rect l="l" t="t" r="r" b="b"/>
              <a:pathLst>
                <a:path w="50800">
                  <a:moveTo>
                    <a:pt x="0" y="0"/>
                  </a:moveTo>
                  <a:lnTo>
                    <a:pt x="50291" y="0"/>
                  </a:lnTo>
                </a:path>
              </a:pathLst>
            </a:custGeom>
            <a:ln w="4572">
              <a:solidFill>
                <a:srgbClr val="28B8C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144" y="717803"/>
              <a:ext cx="557784" cy="41148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144" y="758951"/>
              <a:ext cx="475488" cy="41148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61188" y="717803"/>
              <a:ext cx="749807" cy="155448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9144" y="800099"/>
              <a:ext cx="393192" cy="41148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9144" y="841247"/>
              <a:ext cx="315468" cy="45720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9144" y="886967"/>
              <a:ext cx="237744" cy="13715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9144" y="873251"/>
              <a:ext cx="438912" cy="150875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1429" y="1024127"/>
              <a:ext cx="0" cy="5080"/>
            </a:xfrm>
            <a:custGeom>
              <a:avLst/>
              <a:gdLst/>
              <a:ahLst/>
              <a:cxnLst/>
              <a:rect l="l" t="t" r="r" b="b"/>
              <a:pathLst>
                <a:path h="5080">
                  <a:moveTo>
                    <a:pt x="-2286" y="2286"/>
                  </a:moveTo>
                  <a:lnTo>
                    <a:pt x="2286" y="2286"/>
                  </a:lnTo>
                </a:path>
              </a:pathLst>
            </a:custGeom>
            <a:ln w="4572">
              <a:solidFill>
                <a:srgbClr val="71F1F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xfrm>
            <a:off x="544702" y="939719"/>
            <a:ext cx="537845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4820" algn="l"/>
              </a:tabLst>
            </a:pPr>
            <a:r>
              <a:rPr sz="4000" b="0" u="sng" spc="-5" dirty="0">
                <a:solidFill>
                  <a:srgbClr val="002060"/>
                </a:solidFill>
                <a:uFill>
                  <a:solidFill>
                    <a:srgbClr val="0FCE9A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000" b="0" spc="-5" dirty="0">
                <a:solidFill>
                  <a:srgbClr val="002060"/>
                </a:solidFill>
                <a:latin typeface="Times New Roman"/>
                <a:cs typeface="Times New Roman"/>
              </a:rPr>
              <a:t>	</a:t>
            </a:r>
            <a:r>
              <a:rPr sz="36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Combining</a:t>
            </a:r>
            <a:r>
              <a:rPr sz="3600" spc="-6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Propositions</a:t>
            </a:r>
            <a:endParaRPr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383628" y="1682114"/>
            <a:ext cx="8279130" cy="319125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000" spc="-475" dirty="0">
                <a:solidFill>
                  <a:srgbClr val="0BD0D9"/>
                </a:solidFill>
                <a:latin typeface="Webdings"/>
                <a:cs typeface="Webdings"/>
              </a:rPr>
              <a:t></a:t>
            </a:r>
            <a:r>
              <a:rPr sz="3200" spc="165" dirty="0">
                <a:latin typeface="Times New Roman"/>
                <a:cs typeface="Times New Roman"/>
              </a:rPr>
              <a:t>one </a:t>
            </a:r>
            <a:r>
              <a:rPr sz="3200" spc="145" dirty="0">
                <a:latin typeface="Times New Roman"/>
                <a:cs typeface="Times New Roman"/>
              </a:rPr>
              <a:t>or</a:t>
            </a:r>
            <a:r>
              <a:rPr sz="3200" spc="-135" dirty="0">
                <a:latin typeface="Times New Roman"/>
                <a:cs typeface="Times New Roman"/>
              </a:rPr>
              <a:t> </a:t>
            </a:r>
            <a:r>
              <a:rPr sz="3200" spc="155" dirty="0">
                <a:latin typeface="Times New Roman"/>
                <a:cs typeface="Times New Roman"/>
              </a:rPr>
              <a:t>more</a:t>
            </a:r>
            <a:r>
              <a:rPr sz="3200" spc="-110" dirty="0">
                <a:latin typeface="Times New Roman"/>
                <a:cs typeface="Times New Roman"/>
              </a:rPr>
              <a:t> </a:t>
            </a:r>
            <a:r>
              <a:rPr sz="3200" spc="120" dirty="0">
                <a:latin typeface="Times New Roman"/>
                <a:cs typeface="Times New Roman"/>
              </a:rPr>
              <a:t>propositions</a:t>
            </a:r>
            <a:r>
              <a:rPr sz="3200" spc="-140" dirty="0">
                <a:latin typeface="Times New Roman"/>
                <a:cs typeface="Times New Roman"/>
              </a:rPr>
              <a:t> </a:t>
            </a:r>
            <a:r>
              <a:rPr sz="3200" spc="140" dirty="0">
                <a:latin typeface="Times New Roman"/>
                <a:cs typeface="Times New Roman"/>
              </a:rPr>
              <a:t>can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spc="145" dirty="0">
                <a:latin typeface="Times New Roman"/>
                <a:cs typeface="Times New Roman"/>
              </a:rPr>
              <a:t>be</a:t>
            </a:r>
            <a:r>
              <a:rPr sz="3200" spc="-145" dirty="0">
                <a:latin typeface="Times New Roman"/>
                <a:cs typeface="Times New Roman"/>
              </a:rPr>
              <a:t> </a:t>
            </a:r>
            <a:r>
              <a:rPr sz="3200" spc="145" dirty="0">
                <a:latin typeface="Times New Roman"/>
                <a:cs typeface="Times New Roman"/>
              </a:rPr>
              <a:t>combined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155" dirty="0">
                <a:latin typeface="Times New Roman"/>
                <a:cs typeface="Times New Roman"/>
              </a:rPr>
              <a:t>to</a:t>
            </a:r>
            <a:r>
              <a:rPr sz="3200" spc="-105" dirty="0">
                <a:latin typeface="Times New Roman"/>
                <a:cs typeface="Times New Roman"/>
              </a:rPr>
              <a:t> </a:t>
            </a:r>
            <a:r>
              <a:rPr sz="3200" spc="114" dirty="0">
                <a:latin typeface="Times New Roman"/>
                <a:cs typeface="Times New Roman"/>
              </a:rPr>
              <a:t>form  a </a:t>
            </a:r>
            <a:r>
              <a:rPr sz="3200" spc="75" dirty="0">
                <a:latin typeface="Times New Roman"/>
                <a:cs typeface="Times New Roman"/>
              </a:rPr>
              <a:t>single </a:t>
            </a:r>
            <a:r>
              <a:rPr sz="3200" spc="175" dirty="0">
                <a:solidFill>
                  <a:srgbClr val="00FFFF"/>
                </a:solidFill>
                <a:latin typeface="Times New Roman"/>
                <a:cs typeface="Times New Roman"/>
              </a:rPr>
              <a:t>compound</a:t>
            </a:r>
            <a:r>
              <a:rPr sz="3200" spc="-565" dirty="0">
                <a:solidFill>
                  <a:srgbClr val="00FFFF"/>
                </a:solidFill>
                <a:latin typeface="Times New Roman"/>
                <a:cs typeface="Times New Roman"/>
              </a:rPr>
              <a:t> </a:t>
            </a:r>
            <a:r>
              <a:rPr sz="3200" spc="120" dirty="0">
                <a:solidFill>
                  <a:srgbClr val="00FFFF"/>
                </a:solidFill>
                <a:latin typeface="Times New Roman"/>
                <a:cs typeface="Times New Roman"/>
              </a:rPr>
              <a:t>proposition</a:t>
            </a:r>
            <a:r>
              <a:rPr sz="3200" spc="120" dirty="0">
                <a:latin typeface="Times New Roman"/>
                <a:cs typeface="Times New Roman"/>
              </a:rPr>
              <a:t>.</a:t>
            </a:r>
            <a:endParaRPr sz="3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650" dirty="0">
              <a:latin typeface="Times New Roman"/>
              <a:cs typeface="Times New Roman"/>
            </a:endParaRPr>
          </a:p>
          <a:p>
            <a:pPr marL="12700" marR="490855" algn="just">
              <a:lnSpc>
                <a:spcPct val="100000"/>
              </a:lnSpc>
            </a:pPr>
            <a:r>
              <a:rPr sz="3000" spc="-400" dirty="0">
                <a:solidFill>
                  <a:srgbClr val="0BD0D9"/>
                </a:solidFill>
                <a:latin typeface="Webdings"/>
                <a:cs typeface="Webdings"/>
              </a:rPr>
              <a:t></a:t>
            </a:r>
            <a:r>
              <a:rPr sz="3200" spc="-400" dirty="0">
                <a:latin typeface="Times New Roman"/>
                <a:cs typeface="Times New Roman"/>
              </a:rPr>
              <a:t>We </a:t>
            </a:r>
            <a:r>
              <a:rPr sz="3200" spc="85" dirty="0">
                <a:latin typeface="Times New Roman"/>
                <a:cs typeface="Times New Roman"/>
              </a:rPr>
              <a:t>formalize </a:t>
            </a:r>
            <a:r>
              <a:rPr sz="3200" spc="135" dirty="0">
                <a:latin typeface="Times New Roman"/>
                <a:cs typeface="Times New Roman"/>
              </a:rPr>
              <a:t>this </a:t>
            </a:r>
            <a:r>
              <a:rPr sz="3200" spc="45" dirty="0">
                <a:latin typeface="Times New Roman"/>
                <a:cs typeface="Times New Roman"/>
              </a:rPr>
              <a:t>by </a:t>
            </a:r>
            <a:r>
              <a:rPr sz="3200" spc="155" dirty="0">
                <a:latin typeface="Times New Roman"/>
                <a:cs typeface="Times New Roman"/>
              </a:rPr>
              <a:t>denoting</a:t>
            </a:r>
            <a:r>
              <a:rPr sz="3200" spc="-340" dirty="0">
                <a:latin typeface="Times New Roman"/>
                <a:cs typeface="Times New Roman"/>
              </a:rPr>
              <a:t> </a:t>
            </a:r>
            <a:r>
              <a:rPr sz="3200" spc="120" dirty="0">
                <a:latin typeface="Times New Roman"/>
                <a:cs typeface="Times New Roman"/>
              </a:rPr>
              <a:t>propositions  </a:t>
            </a:r>
            <a:r>
              <a:rPr sz="3200" spc="135" dirty="0">
                <a:latin typeface="Times New Roman"/>
                <a:cs typeface="Times New Roman"/>
              </a:rPr>
              <a:t>with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spc="114" dirty="0">
                <a:latin typeface="Times New Roman"/>
                <a:cs typeface="Times New Roman"/>
              </a:rPr>
              <a:t>letters</a:t>
            </a:r>
            <a:r>
              <a:rPr sz="3200" spc="-120" dirty="0">
                <a:latin typeface="Times New Roman"/>
                <a:cs typeface="Times New Roman"/>
              </a:rPr>
              <a:t> </a:t>
            </a:r>
            <a:r>
              <a:rPr sz="3200" spc="145" dirty="0">
                <a:latin typeface="Times New Roman"/>
                <a:cs typeface="Times New Roman"/>
              </a:rPr>
              <a:t>such</a:t>
            </a:r>
            <a:r>
              <a:rPr sz="3200" spc="-130" dirty="0">
                <a:latin typeface="Times New Roman"/>
                <a:cs typeface="Times New Roman"/>
              </a:rPr>
              <a:t> </a:t>
            </a:r>
            <a:r>
              <a:rPr sz="3200" spc="80" dirty="0">
                <a:latin typeface="Times New Roman"/>
                <a:cs typeface="Times New Roman"/>
              </a:rPr>
              <a:t>as</a:t>
            </a:r>
            <a:r>
              <a:rPr sz="3200" spc="-114" dirty="0">
                <a:latin typeface="Times New Roman"/>
                <a:cs typeface="Times New Roman"/>
              </a:rPr>
              <a:t> </a:t>
            </a:r>
            <a:r>
              <a:rPr sz="3200" spc="65" dirty="0">
                <a:solidFill>
                  <a:srgbClr val="00FFFF"/>
                </a:solidFill>
                <a:latin typeface="Times New Roman"/>
                <a:cs typeface="Times New Roman"/>
              </a:rPr>
              <a:t>p,</a:t>
            </a:r>
            <a:r>
              <a:rPr sz="3200" spc="-85" dirty="0">
                <a:solidFill>
                  <a:srgbClr val="00FFFF"/>
                </a:solidFill>
                <a:latin typeface="Times New Roman"/>
                <a:cs typeface="Times New Roman"/>
              </a:rPr>
              <a:t> </a:t>
            </a:r>
            <a:r>
              <a:rPr sz="3200" spc="60" dirty="0">
                <a:solidFill>
                  <a:srgbClr val="00FFFF"/>
                </a:solidFill>
                <a:latin typeface="Times New Roman"/>
                <a:cs typeface="Times New Roman"/>
              </a:rPr>
              <a:t>q,</a:t>
            </a:r>
            <a:r>
              <a:rPr sz="3200" spc="-45" dirty="0">
                <a:solidFill>
                  <a:srgbClr val="00FFFF"/>
                </a:solidFill>
                <a:latin typeface="Times New Roman"/>
                <a:cs typeface="Times New Roman"/>
              </a:rPr>
              <a:t> </a:t>
            </a:r>
            <a:r>
              <a:rPr sz="3200" spc="-40" dirty="0">
                <a:solidFill>
                  <a:srgbClr val="00FFFF"/>
                </a:solidFill>
                <a:latin typeface="Times New Roman"/>
                <a:cs typeface="Times New Roman"/>
              </a:rPr>
              <a:t>r,</a:t>
            </a:r>
            <a:r>
              <a:rPr sz="3200" spc="-50" dirty="0">
                <a:solidFill>
                  <a:srgbClr val="00FFFF"/>
                </a:solidFill>
                <a:latin typeface="Times New Roman"/>
                <a:cs typeface="Times New Roman"/>
              </a:rPr>
              <a:t> </a:t>
            </a:r>
            <a:r>
              <a:rPr sz="3200" spc="15" dirty="0">
                <a:solidFill>
                  <a:srgbClr val="00FFFF"/>
                </a:solidFill>
                <a:latin typeface="Times New Roman"/>
                <a:cs typeface="Times New Roman"/>
              </a:rPr>
              <a:t>s,</a:t>
            </a:r>
            <a:r>
              <a:rPr sz="3200" spc="-75" dirty="0">
                <a:solidFill>
                  <a:srgbClr val="00FFFF"/>
                </a:solidFill>
                <a:latin typeface="Times New Roman"/>
                <a:cs typeface="Times New Roman"/>
              </a:rPr>
              <a:t> </a:t>
            </a:r>
            <a:r>
              <a:rPr sz="3200" spc="195" dirty="0">
                <a:latin typeface="Times New Roman"/>
                <a:cs typeface="Times New Roman"/>
              </a:rPr>
              <a:t>and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135" dirty="0">
                <a:latin typeface="Times New Roman"/>
                <a:cs typeface="Times New Roman"/>
              </a:rPr>
              <a:t>introducing  </a:t>
            </a:r>
            <a:r>
              <a:rPr sz="3200" spc="50" dirty="0">
                <a:latin typeface="Times New Roman"/>
                <a:cs typeface="Times New Roman"/>
              </a:rPr>
              <a:t>several </a:t>
            </a:r>
            <a:r>
              <a:rPr sz="3200" spc="50" dirty="0">
                <a:solidFill>
                  <a:srgbClr val="00FFFF"/>
                </a:solidFill>
                <a:latin typeface="Times New Roman"/>
                <a:cs typeface="Times New Roman"/>
              </a:rPr>
              <a:t>logical</a:t>
            </a:r>
            <a:r>
              <a:rPr sz="3200" spc="-150" dirty="0">
                <a:solidFill>
                  <a:srgbClr val="00FFFF"/>
                </a:solidFill>
                <a:latin typeface="Times New Roman"/>
                <a:cs typeface="Times New Roman"/>
              </a:rPr>
              <a:t> </a:t>
            </a:r>
            <a:r>
              <a:rPr sz="3200" spc="110" dirty="0">
                <a:solidFill>
                  <a:srgbClr val="00FFFF"/>
                </a:solidFill>
                <a:latin typeface="Times New Roman"/>
                <a:cs typeface="Times New Roman"/>
              </a:rPr>
              <a:t>operators</a:t>
            </a:r>
            <a:r>
              <a:rPr sz="3200" spc="110" dirty="0">
                <a:latin typeface="Times New Roman"/>
                <a:cs typeface="Times New Roman"/>
              </a:rPr>
              <a:t>.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584247" y="6506644"/>
            <a:ext cx="114935" cy="222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sz="1400" dirty="0">
                <a:solidFill>
                  <a:srgbClr val="00CCFF"/>
                </a:solidFill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81476" y="697394"/>
            <a:ext cx="3033324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spc="35" dirty="0">
                <a:solidFill>
                  <a:srgbClr val="3333FF"/>
                </a:solidFill>
                <a:latin typeface="Times New Roman"/>
                <a:cs typeface="Times New Roman"/>
              </a:rPr>
              <a:t>N</a:t>
            </a:r>
            <a:r>
              <a:rPr sz="4000" spc="240" dirty="0">
                <a:solidFill>
                  <a:srgbClr val="3333FF"/>
                </a:solidFill>
                <a:latin typeface="Times New Roman"/>
                <a:cs typeface="Times New Roman"/>
              </a:rPr>
              <a:t>o</a:t>
            </a:r>
            <a:r>
              <a:rPr sz="4000" spc="120" dirty="0">
                <a:solidFill>
                  <a:srgbClr val="3333FF"/>
                </a:solidFill>
                <a:latin typeface="Times New Roman"/>
                <a:cs typeface="Times New Roman"/>
              </a:rPr>
              <a:t>t</a:t>
            </a:r>
            <a:r>
              <a:rPr sz="4000" spc="145" dirty="0">
                <a:solidFill>
                  <a:srgbClr val="3333FF"/>
                </a:solidFill>
                <a:latin typeface="Times New Roman"/>
                <a:cs typeface="Times New Roman"/>
              </a:rPr>
              <a:t>atio</a:t>
            </a:r>
            <a:r>
              <a:rPr sz="4000" spc="180" dirty="0">
                <a:solidFill>
                  <a:srgbClr val="3333FF"/>
                </a:solidFill>
                <a:latin typeface="Times New Roman"/>
                <a:cs typeface="Times New Roman"/>
              </a:rPr>
              <a:t>n</a:t>
            </a:r>
            <a:r>
              <a:rPr sz="4000" spc="50" dirty="0">
                <a:solidFill>
                  <a:srgbClr val="3333FF"/>
                </a:solidFill>
                <a:latin typeface="Times New Roman"/>
                <a:cs typeface="Times New Roman"/>
              </a:rPr>
              <a:t>s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6240" y="691895"/>
            <a:ext cx="8065134" cy="862965"/>
          </a:xfrm>
          <a:custGeom>
            <a:avLst/>
            <a:gdLst/>
            <a:ahLst/>
            <a:cxnLst/>
            <a:rect l="l" t="t" r="r" b="b"/>
            <a:pathLst>
              <a:path w="8065134" h="862965">
                <a:moveTo>
                  <a:pt x="8065008" y="556260"/>
                </a:moveTo>
                <a:lnTo>
                  <a:pt x="379476" y="556260"/>
                </a:lnTo>
                <a:lnTo>
                  <a:pt x="379476" y="0"/>
                </a:lnTo>
                <a:lnTo>
                  <a:pt x="341376" y="0"/>
                </a:lnTo>
                <a:lnTo>
                  <a:pt x="341376" y="556260"/>
                </a:lnTo>
                <a:lnTo>
                  <a:pt x="0" y="556260"/>
                </a:lnTo>
                <a:lnTo>
                  <a:pt x="0" y="594360"/>
                </a:lnTo>
                <a:lnTo>
                  <a:pt x="341376" y="594360"/>
                </a:lnTo>
                <a:lnTo>
                  <a:pt x="341376" y="862584"/>
                </a:lnTo>
                <a:lnTo>
                  <a:pt x="379476" y="862584"/>
                </a:lnTo>
                <a:lnTo>
                  <a:pt x="379476" y="594360"/>
                </a:lnTo>
                <a:lnTo>
                  <a:pt x="8065008" y="594360"/>
                </a:lnTo>
                <a:lnTo>
                  <a:pt x="8065008" y="55626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80947" y="1679003"/>
            <a:ext cx="7406640" cy="26135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1940" marR="5080" indent="-269875" algn="just">
              <a:lnSpc>
                <a:spcPct val="100000"/>
              </a:lnSpc>
              <a:spcBef>
                <a:spcPts val="100"/>
              </a:spcBef>
              <a:buChar char="•"/>
              <a:tabLst>
                <a:tab pos="282575" algn="l"/>
              </a:tabLst>
            </a:pPr>
            <a:r>
              <a:rPr sz="2400" spc="90" dirty="0">
                <a:latin typeface="Times New Roman"/>
                <a:cs typeface="Times New Roman"/>
              </a:rPr>
              <a:t>The </a:t>
            </a:r>
            <a:r>
              <a:rPr sz="2400" spc="70" dirty="0">
                <a:latin typeface="Times New Roman"/>
                <a:cs typeface="Times New Roman"/>
              </a:rPr>
              <a:t>small </a:t>
            </a:r>
            <a:r>
              <a:rPr sz="2400" spc="90" dirty="0">
                <a:latin typeface="Times New Roman"/>
                <a:cs typeface="Times New Roman"/>
              </a:rPr>
              <a:t>letters </a:t>
            </a:r>
            <a:r>
              <a:rPr sz="2400" spc="85" dirty="0">
                <a:latin typeface="Times New Roman"/>
                <a:cs typeface="Times New Roman"/>
              </a:rPr>
              <a:t>are </a:t>
            </a:r>
            <a:r>
              <a:rPr sz="2400" spc="90" dirty="0">
                <a:latin typeface="Times New Roman"/>
                <a:cs typeface="Times New Roman"/>
              </a:rPr>
              <a:t>commonly </a:t>
            </a:r>
            <a:r>
              <a:rPr sz="2400" spc="105" dirty="0">
                <a:latin typeface="Times New Roman"/>
                <a:cs typeface="Times New Roman"/>
              </a:rPr>
              <a:t>used </a:t>
            </a:r>
            <a:r>
              <a:rPr sz="2400" spc="120" dirty="0">
                <a:latin typeface="Times New Roman"/>
                <a:cs typeface="Times New Roman"/>
              </a:rPr>
              <a:t>to </a:t>
            </a:r>
            <a:r>
              <a:rPr sz="2400" spc="125" dirty="0">
                <a:latin typeface="Times New Roman"/>
                <a:cs typeface="Times New Roman"/>
              </a:rPr>
              <a:t>denote </a:t>
            </a:r>
            <a:r>
              <a:rPr sz="2400" spc="145" dirty="0">
                <a:latin typeface="Times New Roman"/>
                <a:cs typeface="Times New Roman"/>
              </a:rPr>
              <a:t>the  </a:t>
            </a:r>
            <a:r>
              <a:rPr sz="2400" spc="85" dirty="0">
                <a:latin typeface="Times New Roman"/>
                <a:cs typeface="Times New Roman"/>
              </a:rPr>
              <a:t>propositional</a:t>
            </a:r>
            <a:r>
              <a:rPr lang="en-US" sz="2400" spc="85" dirty="0">
                <a:latin typeface="Times New Roman"/>
                <a:cs typeface="Times New Roman"/>
              </a:rPr>
              <a:t> </a:t>
            </a:r>
            <a:r>
              <a:rPr sz="2400" spc="45" dirty="0">
                <a:latin typeface="Times New Roman"/>
                <a:cs typeface="Times New Roman"/>
              </a:rPr>
              <a:t>variables, </a:t>
            </a:r>
            <a:r>
              <a:rPr sz="2400" spc="155" dirty="0">
                <a:latin typeface="Times New Roman"/>
                <a:cs typeface="Times New Roman"/>
              </a:rPr>
              <a:t>that </a:t>
            </a:r>
            <a:r>
              <a:rPr sz="2400" spc="10" dirty="0">
                <a:latin typeface="Times New Roman"/>
                <a:cs typeface="Times New Roman"/>
              </a:rPr>
              <a:t>is, </a:t>
            </a:r>
            <a:r>
              <a:rPr sz="2400" spc="50" dirty="0">
                <a:latin typeface="Times New Roman"/>
                <a:cs typeface="Times New Roman"/>
              </a:rPr>
              <a:t>variables </a:t>
            </a:r>
            <a:r>
              <a:rPr sz="2400" spc="150" dirty="0">
                <a:latin typeface="Times New Roman"/>
                <a:cs typeface="Times New Roman"/>
              </a:rPr>
              <a:t>that  </a:t>
            </a:r>
            <a:r>
              <a:rPr sz="2400" spc="105" dirty="0">
                <a:latin typeface="Times New Roman"/>
                <a:cs typeface="Times New Roman"/>
              </a:rPr>
              <a:t>represent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spc="85" dirty="0">
                <a:latin typeface="Times New Roman"/>
                <a:cs typeface="Times New Roman"/>
              </a:rPr>
              <a:t>propositions,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105" dirty="0">
                <a:latin typeface="Times New Roman"/>
                <a:cs typeface="Times New Roman"/>
              </a:rPr>
              <a:t>such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spc="35" dirty="0">
                <a:latin typeface="Times New Roman"/>
                <a:cs typeface="Times New Roman"/>
              </a:rPr>
              <a:t>as,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i="1" spc="30" dirty="0">
                <a:solidFill>
                  <a:srgbClr val="00CC00"/>
                </a:solidFill>
                <a:latin typeface="Times New Roman"/>
                <a:cs typeface="Times New Roman"/>
              </a:rPr>
              <a:t>p</a:t>
            </a:r>
            <a:r>
              <a:rPr sz="2400" spc="30" dirty="0">
                <a:solidFill>
                  <a:srgbClr val="00CC00"/>
                </a:solidFill>
                <a:latin typeface="Times New Roman"/>
                <a:cs typeface="Times New Roman"/>
              </a:rPr>
              <a:t>,</a:t>
            </a:r>
            <a:r>
              <a:rPr sz="2400" spc="-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400" i="1" spc="15" dirty="0">
                <a:solidFill>
                  <a:srgbClr val="00CC00"/>
                </a:solidFill>
                <a:latin typeface="Times New Roman"/>
                <a:cs typeface="Times New Roman"/>
              </a:rPr>
              <a:t>q</a:t>
            </a:r>
            <a:r>
              <a:rPr sz="2400" spc="15" dirty="0">
                <a:solidFill>
                  <a:srgbClr val="00CC00"/>
                </a:solidFill>
                <a:latin typeface="Times New Roman"/>
                <a:cs typeface="Times New Roman"/>
              </a:rPr>
              <a:t>,</a:t>
            </a:r>
            <a:r>
              <a:rPr sz="2400" spc="-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00CC00"/>
                </a:solidFill>
                <a:latin typeface="Times New Roman"/>
                <a:cs typeface="Times New Roman"/>
              </a:rPr>
              <a:t>r</a:t>
            </a:r>
            <a:r>
              <a:rPr sz="2400" dirty="0">
                <a:solidFill>
                  <a:srgbClr val="00CC00"/>
                </a:solidFill>
                <a:latin typeface="Times New Roman"/>
                <a:cs typeface="Times New Roman"/>
              </a:rPr>
              <a:t>,</a:t>
            </a:r>
            <a:r>
              <a:rPr sz="2400" spc="-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400" i="1" spc="40" dirty="0">
                <a:solidFill>
                  <a:srgbClr val="00CC00"/>
                </a:solidFill>
                <a:latin typeface="Times New Roman"/>
                <a:cs typeface="Times New Roman"/>
              </a:rPr>
              <a:t>s</a:t>
            </a:r>
            <a:r>
              <a:rPr sz="2400" spc="40" dirty="0">
                <a:solidFill>
                  <a:srgbClr val="00CC00"/>
                </a:solidFill>
                <a:latin typeface="Times New Roman"/>
                <a:cs typeface="Times New Roman"/>
              </a:rPr>
              <a:t>,</a:t>
            </a:r>
            <a:r>
              <a:rPr sz="2400" spc="-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400" spc="-330" dirty="0">
                <a:solidFill>
                  <a:srgbClr val="00CC00"/>
                </a:solidFill>
                <a:latin typeface="Times New Roman"/>
                <a:cs typeface="Times New Roman"/>
              </a:rPr>
              <a:t>….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Char char="•"/>
            </a:pPr>
            <a:endParaRPr sz="2500" dirty="0">
              <a:latin typeface="Times New Roman"/>
              <a:cs typeface="Times New Roman"/>
            </a:endParaRPr>
          </a:p>
          <a:p>
            <a:pPr marL="281940" marR="5715" indent="-269875" algn="just">
              <a:lnSpc>
                <a:spcPct val="100000"/>
              </a:lnSpc>
              <a:buChar char="•"/>
              <a:tabLst>
                <a:tab pos="282575" algn="l"/>
              </a:tabLst>
            </a:pPr>
            <a:r>
              <a:rPr sz="2400" spc="90" dirty="0">
                <a:latin typeface="Times New Roman"/>
                <a:cs typeface="Times New Roman"/>
              </a:rPr>
              <a:t>The </a:t>
            </a:r>
            <a:r>
              <a:rPr sz="2400" spc="160" dirty="0">
                <a:solidFill>
                  <a:srgbClr val="00CC00"/>
                </a:solidFill>
                <a:latin typeface="Times New Roman"/>
                <a:cs typeface="Times New Roman"/>
              </a:rPr>
              <a:t>truth </a:t>
            </a:r>
            <a:r>
              <a:rPr sz="2400" spc="50" dirty="0">
                <a:solidFill>
                  <a:srgbClr val="00CC00"/>
                </a:solidFill>
                <a:latin typeface="Times New Roman"/>
                <a:cs typeface="Times New Roman"/>
              </a:rPr>
              <a:t>value </a:t>
            </a:r>
            <a:r>
              <a:rPr sz="2400" spc="20" dirty="0">
                <a:solidFill>
                  <a:srgbClr val="00CC00"/>
                </a:solidFill>
                <a:latin typeface="Times New Roman"/>
                <a:cs typeface="Times New Roman"/>
              </a:rPr>
              <a:t>of </a:t>
            </a:r>
            <a:r>
              <a:rPr sz="2400" spc="85" dirty="0">
                <a:solidFill>
                  <a:srgbClr val="00CC00"/>
                </a:solidFill>
                <a:latin typeface="Times New Roman"/>
                <a:cs typeface="Times New Roman"/>
              </a:rPr>
              <a:t>a </a:t>
            </a:r>
            <a:r>
              <a:rPr sz="2400" spc="100" dirty="0">
                <a:solidFill>
                  <a:srgbClr val="00CC00"/>
                </a:solidFill>
                <a:latin typeface="Times New Roman"/>
                <a:cs typeface="Times New Roman"/>
              </a:rPr>
              <a:t>proposition </a:t>
            </a:r>
            <a:r>
              <a:rPr sz="2400" spc="20" dirty="0">
                <a:latin typeface="Times New Roman"/>
                <a:cs typeface="Times New Roman"/>
              </a:rPr>
              <a:t>is </a:t>
            </a:r>
            <a:r>
              <a:rPr sz="2400" spc="110" dirty="0">
                <a:latin typeface="Times New Roman"/>
                <a:cs typeface="Times New Roman"/>
              </a:rPr>
              <a:t>true, </a:t>
            </a:r>
            <a:r>
              <a:rPr sz="2400" spc="130" dirty="0">
                <a:solidFill>
                  <a:srgbClr val="00CC00"/>
                </a:solidFill>
                <a:latin typeface="Times New Roman"/>
                <a:cs typeface="Times New Roman"/>
              </a:rPr>
              <a:t>denoted </a:t>
            </a:r>
            <a:r>
              <a:rPr sz="2400" spc="30" dirty="0">
                <a:solidFill>
                  <a:srgbClr val="00CC00"/>
                </a:solidFill>
                <a:latin typeface="Times New Roman"/>
                <a:cs typeface="Times New Roman"/>
              </a:rPr>
              <a:t>by </a:t>
            </a:r>
            <a:r>
              <a:rPr sz="2400" spc="5" dirty="0">
                <a:solidFill>
                  <a:srgbClr val="00CC00"/>
                </a:solidFill>
                <a:latin typeface="Times New Roman"/>
                <a:cs typeface="Times New Roman"/>
              </a:rPr>
              <a:t>T  </a:t>
            </a:r>
            <a:r>
              <a:rPr sz="2400" spc="105" dirty="0">
                <a:solidFill>
                  <a:srgbClr val="00CC00"/>
                </a:solidFill>
                <a:latin typeface="Times New Roman"/>
                <a:cs typeface="Times New Roman"/>
              </a:rPr>
              <a:t>or </a:t>
            </a:r>
            <a:r>
              <a:rPr sz="2400" spc="-220" dirty="0">
                <a:solidFill>
                  <a:srgbClr val="00CC00"/>
                </a:solidFill>
                <a:latin typeface="Times New Roman"/>
                <a:cs typeface="Times New Roman"/>
              </a:rPr>
              <a:t>1</a:t>
            </a:r>
            <a:r>
              <a:rPr sz="2400" spc="-220" dirty="0">
                <a:latin typeface="Times New Roman"/>
                <a:cs typeface="Times New Roman"/>
              </a:rPr>
              <a:t>, </a:t>
            </a:r>
            <a:r>
              <a:rPr sz="2400" spc="-25" dirty="0">
                <a:latin typeface="Times New Roman"/>
                <a:cs typeface="Times New Roman"/>
              </a:rPr>
              <a:t>if </a:t>
            </a:r>
            <a:r>
              <a:rPr sz="2400" spc="90" dirty="0">
                <a:latin typeface="Times New Roman"/>
                <a:cs typeface="Times New Roman"/>
              </a:rPr>
              <a:t>it </a:t>
            </a:r>
            <a:r>
              <a:rPr sz="2400" spc="20" dirty="0">
                <a:latin typeface="Times New Roman"/>
                <a:cs typeface="Times New Roman"/>
              </a:rPr>
              <a:t>is </a:t>
            </a:r>
            <a:r>
              <a:rPr sz="2400" spc="85" dirty="0">
                <a:latin typeface="Times New Roman"/>
                <a:cs typeface="Times New Roman"/>
              </a:rPr>
              <a:t>a </a:t>
            </a:r>
            <a:r>
              <a:rPr sz="2400" spc="135" dirty="0">
                <a:latin typeface="Times New Roman"/>
                <a:cs typeface="Times New Roman"/>
              </a:rPr>
              <a:t>true </a:t>
            </a:r>
            <a:r>
              <a:rPr sz="2400" spc="95" dirty="0">
                <a:latin typeface="Times New Roman"/>
                <a:cs typeface="Times New Roman"/>
              </a:rPr>
              <a:t>proposition </a:t>
            </a:r>
            <a:r>
              <a:rPr sz="2400" spc="145" dirty="0">
                <a:latin typeface="Times New Roman"/>
                <a:cs typeface="Times New Roman"/>
              </a:rPr>
              <a:t>and </a:t>
            </a:r>
            <a:r>
              <a:rPr sz="2400" spc="25" dirty="0">
                <a:latin typeface="Times New Roman"/>
                <a:cs typeface="Times New Roman"/>
              </a:rPr>
              <a:t>false, </a:t>
            </a:r>
            <a:r>
              <a:rPr sz="2400" spc="130" dirty="0">
                <a:solidFill>
                  <a:srgbClr val="00CC00"/>
                </a:solidFill>
                <a:latin typeface="Times New Roman"/>
                <a:cs typeface="Times New Roman"/>
              </a:rPr>
              <a:t>denoted </a:t>
            </a:r>
            <a:r>
              <a:rPr sz="2400" spc="30" dirty="0">
                <a:solidFill>
                  <a:srgbClr val="00CC00"/>
                </a:solidFill>
                <a:latin typeface="Times New Roman"/>
                <a:cs typeface="Times New Roman"/>
              </a:rPr>
              <a:t>by </a:t>
            </a:r>
            <a:r>
              <a:rPr sz="2400" spc="-45" dirty="0">
                <a:solidFill>
                  <a:srgbClr val="00CC00"/>
                </a:solidFill>
                <a:latin typeface="Times New Roman"/>
                <a:cs typeface="Times New Roman"/>
              </a:rPr>
              <a:t>F  </a:t>
            </a:r>
            <a:r>
              <a:rPr sz="2400" spc="105" dirty="0">
                <a:solidFill>
                  <a:srgbClr val="00CC00"/>
                </a:solidFill>
                <a:latin typeface="Times New Roman"/>
                <a:cs typeface="Times New Roman"/>
              </a:rPr>
              <a:t>or</a:t>
            </a:r>
            <a:r>
              <a:rPr sz="2400" spc="-9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400" spc="50" dirty="0">
                <a:solidFill>
                  <a:srgbClr val="00CC00"/>
                </a:solidFill>
                <a:latin typeface="Times New Roman"/>
                <a:cs typeface="Times New Roman"/>
              </a:rPr>
              <a:t>0</a:t>
            </a:r>
            <a:r>
              <a:rPr sz="2400" spc="50" dirty="0">
                <a:latin typeface="Times New Roman"/>
                <a:cs typeface="Times New Roman"/>
              </a:rPr>
              <a:t>,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if</a:t>
            </a:r>
            <a:r>
              <a:rPr sz="2400" spc="40" dirty="0">
                <a:latin typeface="Times New Roman"/>
                <a:cs typeface="Times New Roman"/>
              </a:rPr>
              <a:t> </a:t>
            </a:r>
            <a:r>
              <a:rPr sz="2400" spc="90" dirty="0">
                <a:latin typeface="Times New Roman"/>
                <a:cs typeface="Times New Roman"/>
              </a:rPr>
              <a:t>it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Times New Roman"/>
                <a:cs typeface="Times New Roman"/>
              </a:rPr>
              <a:t>is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spc="85" dirty="0">
                <a:latin typeface="Times New Roman"/>
                <a:cs typeface="Times New Roman"/>
              </a:rPr>
              <a:t>a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30" dirty="0">
                <a:latin typeface="Times New Roman"/>
                <a:cs typeface="Times New Roman"/>
              </a:rPr>
              <a:t>false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spc="90" dirty="0">
                <a:latin typeface="Times New Roman"/>
                <a:cs typeface="Times New Roman"/>
              </a:rPr>
              <a:t>proposition.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10" dirty="0"/>
              <a:t>4</a:t>
            </a:fld>
            <a:endParaRPr spc="1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9424" y="607783"/>
            <a:ext cx="485330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185" dirty="0">
                <a:solidFill>
                  <a:srgbClr val="3333FF"/>
                </a:solidFill>
                <a:latin typeface="Times New Roman"/>
                <a:cs typeface="Times New Roman"/>
              </a:rPr>
              <a:t>Compound</a:t>
            </a:r>
            <a:r>
              <a:rPr sz="3200" spc="-3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spc="125" dirty="0">
                <a:solidFill>
                  <a:srgbClr val="3333FF"/>
                </a:solidFill>
                <a:latin typeface="Times New Roman"/>
                <a:cs typeface="Times New Roman"/>
              </a:rPr>
              <a:t>Propositions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6240" y="691895"/>
            <a:ext cx="8136890" cy="862965"/>
          </a:xfrm>
          <a:custGeom>
            <a:avLst/>
            <a:gdLst/>
            <a:ahLst/>
            <a:cxnLst/>
            <a:rect l="l" t="t" r="r" b="b"/>
            <a:pathLst>
              <a:path w="8136890" h="862965">
                <a:moveTo>
                  <a:pt x="8136636" y="556260"/>
                </a:moveTo>
                <a:lnTo>
                  <a:pt x="379476" y="556260"/>
                </a:lnTo>
                <a:lnTo>
                  <a:pt x="379476" y="0"/>
                </a:lnTo>
                <a:lnTo>
                  <a:pt x="341376" y="0"/>
                </a:lnTo>
                <a:lnTo>
                  <a:pt x="341376" y="556260"/>
                </a:lnTo>
                <a:lnTo>
                  <a:pt x="0" y="556260"/>
                </a:lnTo>
                <a:lnTo>
                  <a:pt x="0" y="594360"/>
                </a:lnTo>
                <a:lnTo>
                  <a:pt x="341376" y="594360"/>
                </a:lnTo>
                <a:lnTo>
                  <a:pt x="341376" y="862584"/>
                </a:lnTo>
                <a:lnTo>
                  <a:pt x="379476" y="862584"/>
                </a:lnTo>
                <a:lnTo>
                  <a:pt x="379476" y="594360"/>
                </a:lnTo>
                <a:lnTo>
                  <a:pt x="8136636" y="594360"/>
                </a:lnTo>
                <a:lnTo>
                  <a:pt x="8136636" y="55626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54061" y="1581518"/>
            <a:ext cx="6696075" cy="44132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80" dirty="0">
                <a:solidFill>
                  <a:srgbClr val="3333FF"/>
                </a:solidFill>
                <a:latin typeface="Times New Roman"/>
                <a:cs typeface="Times New Roman"/>
              </a:rPr>
              <a:t>Producing</a:t>
            </a:r>
            <a:r>
              <a:rPr sz="2200" spc="-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200" spc="90" dirty="0">
                <a:solidFill>
                  <a:srgbClr val="3333FF"/>
                </a:solidFill>
                <a:latin typeface="Times New Roman"/>
                <a:cs typeface="Times New Roman"/>
              </a:rPr>
              <a:t>new</a:t>
            </a:r>
            <a:r>
              <a:rPr sz="2200" spc="-7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200" spc="80" dirty="0">
                <a:solidFill>
                  <a:srgbClr val="3333FF"/>
                </a:solidFill>
                <a:latin typeface="Times New Roman"/>
                <a:cs typeface="Times New Roman"/>
              </a:rPr>
              <a:t>propositions</a:t>
            </a:r>
            <a:r>
              <a:rPr sz="2200" spc="-6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200" spc="70" dirty="0">
                <a:solidFill>
                  <a:srgbClr val="3333FF"/>
                </a:solidFill>
                <a:latin typeface="Times New Roman"/>
                <a:cs typeface="Times New Roman"/>
              </a:rPr>
              <a:t>from</a:t>
            </a:r>
            <a:r>
              <a:rPr sz="2200" spc="-9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200" spc="50" dirty="0">
                <a:solidFill>
                  <a:srgbClr val="3333FF"/>
                </a:solidFill>
                <a:latin typeface="Times New Roman"/>
                <a:cs typeface="Times New Roman"/>
              </a:rPr>
              <a:t>existing</a:t>
            </a:r>
            <a:r>
              <a:rPr sz="2200" spc="-3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200" spc="70" dirty="0">
                <a:solidFill>
                  <a:srgbClr val="3333FF"/>
                </a:solidFill>
                <a:latin typeface="Times New Roman"/>
                <a:cs typeface="Times New Roman"/>
              </a:rPr>
              <a:t>propositions.</a:t>
            </a:r>
            <a:endParaRPr sz="2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050" dirty="0">
              <a:latin typeface="Times New Roman"/>
              <a:cs typeface="Times New Roman"/>
            </a:endParaRPr>
          </a:p>
          <a:p>
            <a:pPr marL="81280">
              <a:lnSpc>
                <a:spcPct val="100000"/>
              </a:lnSpc>
            </a:pPr>
            <a:r>
              <a:rPr sz="2400" spc="20" dirty="0">
                <a:latin typeface="Times New Roman"/>
                <a:cs typeface="Times New Roman"/>
              </a:rPr>
              <a:t>Logical </a:t>
            </a:r>
            <a:r>
              <a:rPr sz="2400" spc="105" dirty="0">
                <a:latin typeface="Times New Roman"/>
                <a:cs typeface="Times New Roman"/>
              </a:rPr>
              <a:t>Operators or</a:t>
            </a:r>
            <a:r>
              <a:rPr sz="2400" spc="-330" dirty="0">
                <a:latin typeface="Times New Roman"/>
                <a:cs typeface="Times New Roman"/>
              </a:rPr>
              <a:t> </a:t>
            </a:r>
            <a:r>
              <a:rPr lang="en-US" sz="2400" spc="-330" dirty="0">
                <a:latin typeface="Times New Roman"/>
                <a:cs typeface="Times New Roman"/>
              </a:rPr>
              <a:t> </a:t>
            </a:r>
            <a:r>
              <a:rPr sz="2400" spc="65" dirty="0">
                <a:latin typeface="Times New Roman"/>
                <a:cs typeface="Times New Roman"/>
              </a:rPr>
              <a:t>Connectives</a:t>
            </a:r>
            <a:endParaRPr sz="2400" dirty="0">
              <a:latin typeface="Times New Roman"/>
              <a:cs typeface="Times New Roman"/>
            </a:endParaRPr>
          </a:p>
          <a:p>
            <a:pPr marL="424180" indent="-343535">
              <a:lnSpc>
                <a:spcPct val="100000"/>
              </a:lnSpc>
              <a:spcBef>
                <a:spcPts val="1690"/>
              </a:spcBef>
              <a:buAutoNum type="arabicPeriod"/>
              <a:tabLst>
                <a:tab pos="423545" algn="l"/>
                <a:tab pos="424815" algn="l"/>
                <a:tab pos="1292225" algn="l"/>
              </a:tabLst>
            </a:pPr>
            <a:r>
              <a:rPr sz="2400" spc="100" dirty="0">
                <a:solidFill>
                  <a:srgbClr val="3333FF"/>
                </a:solidFill>
                <a:latin typeface="Times New Roman"/>
                <a:cs typeface="Times New Roman"/>
              </a:rPr>
              <a:t>Not	</a:t>
            </a:r>
            <a:r>
              <a:rPr sz="2800" b="1" spc="-5" dirty="0">
                <a:solidFill>
                  <a:srgbClr val="3333FF"/>
                </a:solidFill>
                <a:latin typeface="Symbol"/>
                <a:cs typeface="Symbol"/>
              </a:rPr>
              <a:t></a:t>
            </a:r>
            <a:endParaRPr sz="2800" dirty="0">
              <a:latin typeface="Symbol"/>
              <a:cs typeface="Symbol"/>
            </a:endParaRPr>
          </a:p>
          <a:p>
            <a:pPr marL="422275" indent="-343535">
              <a:lnSpc>
                <a:spcPct val="100000"/>
              </a:lnSpc>
              <a:spcBef>
                <a:spcPts val="1440"/>
              </a:spcBef>
              <a:buAutoNum type="arabicPeriod"/>
              <a:tabLst>
                <a:tab pos="422909" algn="l"/>
                <a:tab pos="1358265" algn="l"/>
              </a:tabLst>
            </a:pPr>
            <a:r>
              <a:rPr sz="2400" spc="75" dirty="0">
                <a:solidFill>
                  <a:srgbClr val="3333FF"/>
                </a:solidFill>
                <a:latin typeface="Times New Roman"/>
                <a:cs typeface="Times New Roman"/>
              </a:rPr>
              <a:t>And	</a:t>
            </a:r>
            <a:r>
              <a:rPr sz="2400" i="1" dirty="0">
                <a:solidFill>
                  <a:srgbClr val="3333FF"/>
                </a:solidFill>
                <a:latin typeface="Liberation Serif"/>
                <a:cs typeface="Liberation Serif"/>
              </a:rPr>
              <a:t>˄</a:t>
            </a:r>
            <a:endParaRPr sz="2400" dirty="0">
              <a:latin typeface="Liberation Serif"/>
              <a:cs typeface="Liberation Serif"/>
            </a:endParaRPr>
          </a:p>
          <a:p>
            <a:pPr marL="422275" indent="-343535">
              <a:lnSpc>
                <a:spcPct val="100000"/>
              </a:lnSpc>
              <a:spcBef>
                <a:spcPts val="1440"/>
              </a:spcBef>
              <a:buAutoNum type="arabicPeriod"/>
              <a:tabLst>
                <a:tab pos="422909" algn="l"/>
                <a:tab pos="1382395" algn="l"/>
              </a:tabLst>
            </a:pPr>
            <a:r>
              <a:rPr sz="2400" spc="155" dirty="0">
                <a:solidFill>
                  <a:srgbClr val="3333FF"/>
                </a:solidFill>
                <a:latin typeface="Times New Roman"/>
                <a:cs typeface="Times New Roman"/>
              </a:rPr>
              <a:t>Or	</a:t>
            </a:r>
            <a:r>
              <a:rPr sz="2400" i="1" dirty="0">
                <a:solidFill>
                  <a:srgbClr val="3333FF"/>
                </a:solidFill>
                <a:latin typeface="Liberation Serif"/>
                <a:cs typeface="Liberation Serif"/>
              </a:rPr>
              <a:t>˅</a:t>
            </a:r>
            <a:endParaRPr sz="2400" dirty="0">
              <a:latin typeface="Liberation Serif"/>
              <a:cs typeface="Liberation Serif"/>
            </a:endParaRPr>
          </a:p>
          <a:p>
            <a:pPr marL="422275" indent="-343535">
              <a:lnSpc>
                <a:spcPct val="100000"/>
              </a:lnSpc>
              <a:spcBef>
                <a:spcPts val="1455"/>
              </a:spcBef>
              <a:buAutoNum type="arabicPeriod"/>
              <a:tabLst>
                <a:tab pos="422909" algn="l"/>
                <a:tab pos="2342515" algn="l"/>
              </a:tabLst>
            </a:pPr>
            <a:r>
              <a:rPr sz="2400" dirty="0">
                <a:solidFill>
                  <a:srgbClr val="3333FF"/>
                </a:solidFill>
                <a:latin typeface="Times New Roman"/>
                <a:cs typeface="Times New Roman"/>
              </a:rPr>
              <a:t>Exclusive</a:t>
            </a:r>
            <a:r>
              <a:rPr sz="2400" spc="-5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spc="105" dirty="0">
                <a:solidFill>
                  <a:srgbClr val="3333FF"/>
                </a:solidFill>
                <a:latin typeface="Times New Roman"/>
                <a:cs typeface="Times New Roman"/>
              </a:rPr>
              <a:t>or	</a:t>
            </a:r>
            <a:r>
              <a:rPr sz="2400" b="1" spc="-5" dirty="0">
                <a:solidFill>
                  <a:srgbClr val="3333FF"/>
                </a:solidFill>
                <a:latin typeface="Symbol"/>
                <a:cs typeface="Symbol"/>
              </a:rPr>
              <a:t></a:t>
            </a:r>
            <a:endParaRPr sz="2400" dirty="0">
              <a:latin typeface="Symbol"/>
              <a:cs typeface="Symbol"/>
            </a:endParaRPr>
          </a:p>
          <a:p>
            <a:pPr marL="422275" indent="-343535">
              <a:lnSpc>
                <a:spcPct val="100000"/>
              </a:lnSpc>
              <a:spcBef>
                <a:spcPts val="1440"/>
              </a:spcBef>
              <a:buAutoNum type="arabicPeriod"/>
              <a:tabLst>
                <a:tab pos="422909" algn="l"/>
                <a:tab pos="2480945" algn="l"/>
              </a:tabLst>
            </a:pPr>
            <a:r>
              <a:rPr sz="2400" spc="90" dirty="0">
                <a:solidFill>
                  <a:srgbClr val="3333FF"/>
                </a:solidFill>
                <a:latin typeface="Times New Roman"/>
                <a:cs typeface="Times New Roman"/>
              </a:rPr>
              <a:t>Implication	</a:t>
            </a:r>
            <a:r>
              <a:rPr sz="2400" b="1" spc="-5" dirty="0">
                <a:solidFill>
                  <a:srgbClr val="3333FF"/>
                </a:solidFill>
                <a:latin typeface="Symbol"/>
                <a:cs typeface="Symbol"/>
              </a:rPr>
              <a:t></a:t>
            </a:r>
            <a:endParaRPr sz="2400" dirty="0">
              <a:latin typeface="Symbol"/>
              <a:cs typeface="Symbol"/>
            </a:endParaRPr>
          </a:p>
          <a:p>
            <a:pPr marL="422275" indent="-343535">
              <a:lnSpc>
                <a:spcPct val="100000"/>
              </a:lnSpc>
              <a:spcBef>
                <a:spcPts val="1440"/>
              </a:spcBef>
              <a:buAutoNum type="arabicPeriod"/>
              <a:tabLst>
                <a:tab pos="422909" algn="l"/>
                <a:tab pos="2499360" algn="l"/>
              </a:tabLst>
            </a:pPr>
            <a:r>
              <a:rPr sz="2400" spc="60" dirty="0">
                <a:solidFill>
                  <a:srgbClr val="3333FF"/>
                </a:solidFill>
                <a:latin typeface="Times New Roman"/>
                <a:cs typeface="Times New Roman"/>
              </a:rPr>
              <a:t>Biconditional	</a:t>
            </a:r>
            <a:r>
              <a:rPr sz="2400" b="1" spc="-5" dirty="0">
                <a:solidFill>
                  <a:srgbClr val="3333FF"/>
                </a:solidFill>
                <a:latin typeface="Symbol"/>
                <a:cs typeface="Symbol"/>
              </a:rPr>
              <a:t></a:t>
            </a:r>
            <a:endParaRPr sz="2400" dirty="0">
              <a:latin typeface="Symbol"/>
              <a:cs typeface="Symbo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10" dirty="0"/>
              <a:t>5</a:t>
            </a:fld>
            <a:endParaRPr spc="1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9424" y="607783"/>
            <a:ext cx="485330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185" dirty="0">
                <a:solidFill>
                  <a:srgbClr val="3333FF"/>
                </a:solidFill>
                <a:latin typeface="Times New Roman"/>
                <a:cs typeface="Times New Roman"/>
              </a:rPr>
              <a:t>Compound</a:t>
            </a:r>
            <a:r>
              <a:rPr sz="3200" spc="-3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spc="125" dirty="0">
                <a:solidFill>
                  <a:srgbClr val="3333FF"/>
                </a:solidFill>
                <a:latin typeface="Times New Roman"/>
                <a:cs typeface="Times New Roman"/>
              </a:rPr>
              <a:t>Propositions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6240" y="691895"/>
            <a:ext cx="8136890" cy="862965"/>
          </a:xfrm>
          <a:custGeom>
            <a:avLst/>
            <a:gdLst/>
            <a:ahLst/>
            <a:cxnLst/>
            <a:rect l="l" t="t" r="r" b="b"/>
            <a:pathLst>
              <a:path w="8136890" h="862965">
                <a:moveTo>
                  <a:pt x="8136636" y="556260"/>
                </a:moveTo>
                <a:lnTo>
                  <a:pt x="379476" y="556260"/>
                </a:lnTo>
                <a:lnTo>
                  <a:pt x="379476" y="0"/>
                </a:lnTo>
                <a:lnTo>
                  <a:pt x="341376" y="0"/>
                </a:lnTo>
                <a:lnTo>
                  <a:pt x="341376" y="556260"/>
                </a:lnTo>
                <a:lnTo>
                  <a:pt x="0" y="556260"/>
                </a:lnTo>
                <a:lnTo>
                  <a:pt x="0" y="594360"/>
                </a:lnTo>
                <a:lnTo>
                  <a:pt x="341376" y="594360"/>
                </a:lnTo>
                <a:lnTo>
                  <a:pt x="341376" y="862584"/>
                </a:lnTo>
                <a:lnTo>
                  <a:pt x="379476" y="862584"/>
                </a:lnTo>
                <a:lnTo>
                  <a:pt x="379476" y="594360"/>
                </a:lnTo>
                <a:lnTo>
                  <a:pt x="8136636" y="594360"/>
                </a:lnTo>
                <a:lnTo>
                  <a:pt x="8136636" y="55626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54100" y="1392491"/>
            <a:ext cx="7263130" cy="3542636"/>
          </a:xfrm>
          <a:prstGeom prst="rect">
            <a:avLst/>
          </a:prstGeom>
        </p:spPr>
        <p:txBody>
          <a:bodyPr vert="horz" wrap="square" lIns="0" tIns="19875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565"/>
              </a:spcBef>
            </a:pPr>
            <a:r>
              <a:rPr sz="2400" spc="85" dirty="0">
                <a:solidFill>
                  <a:srgbClr val="3333FF"/>
                </a:solidFill>
                <a:latin typeface="Times New Roman"/>
                <a:cs typeface="Times New Roman"/>
              </a:rPr>
              <a:t>Negation </a:t>
            </a:r>
            <a:r>
              <a:rPr sz="2400" spc="20" dirty="0">
                <a:solidFill>
                  <a:srgbClr val="3333FF"/>
                </a:solidFill>
                <a:latin typeface="Times New Roman"/>
                <a:cs typeface="Times New Roman"/>
              </a:rPr>
              <a:t>of </a:t>
            </a:r>
            <a:r>
              <a:rPr sz="2400" spc="85" dirty="0">
                <a:solidFill>
                  <a:srgbClr val="3333FF"/>
                </a:solidFill>
                <a:latin typeface="Times New Roman"/>
                <a:cs typeface="Times New Roman"/>
              </a:rPr>
              <a:t>a</a:t>
            </a:r>
            <a:r>
              <a:rPr sz="2400" spc="-33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spc="100" dirty="0">
                <a:solidFill>
                  <a:srgbClr val="3333FF"/>
                </a:solidFill>
                <a:latin typeface="Times New Roman"/>
                <a:cs typeface="Times New Roman"/>
              </a:rPr>
              <a:t>proposition</a:t>
            </a:r>
            <a:endParaRPr sz="2400" dirty="0">
              <a:latin typeface="Times New Roman"/>
              <a:cs typeface="Times New Roman"/>
            </a:endParaRPr>
          </a:p>
          <a:p>
            <a:pPr marL="12700" algn="just">
              <a:lnSpc>
                <a:spcPts val="2870"/>
              </a:lnSpc>
              <a:spcBef>
                <a:spcPts val="1460"/>
              </a:spcBef>
            </a:pPr>
            <a:r>
              <a:rPr sz="2400" spc="50" dirty="0">
                <a:solidFill>
                  <a:srgbClr val="00CC00"/>
                </a:solidFill>
                <a:latin typeface="Times New Roman"/>
                <a:cs typeface="Times New Roman"/>
              </a:rPr>
              <a:t>Let</a:t>
            </a:r>
            <a:r>
              <a:rPr sz="2400" spc="-6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400" i="1" spc="50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400" i="1" spc="-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spc="105" dirty="0">
                <a:solidFill>
                  <a:srgbClr val="00CC00"/>
                </a:solidFill>
                <a:latin typeface="Times New Roman"/>
                <a:cs typeface="Times New Roman"/>
              </a:rPr>
              <a:t>be</a:t>
            </a:r>
            <a:r>
              <a:rPr sz="2400" spc="-7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400" spc="85" dirty="0">
                <a:solidFill>
                  <a:srgbClr val="00CC00"/>
                </a:solidFill>
                <a:latin typeface="Times New Roman"/>
                <a:cs typeface="Times New Roman"/>
              </a:rPr>
              <a:t>a</a:t>
            </a:r>
            <a:r>
              <a:rPr sz="2400" spc="-7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400" spc="90" dirty="0">
                <a:solidFill>
                  <a:srgbClr val="00CC00"/>
                </a:solidFill>
                <a:latin typeface="Times New Roman"/>
                <a:cs typeface="Times New Roman"/>
              </a:rPr>
              <a:t>proposition.</a:t>
            </a:r>
            <a:r>
              <a:rPr sz="2400" spc="-1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400" spc="90" dirty="0">
                <a:solidFill>
                  <a:srgbClr val="00CC00"/>
                </a:solidFill>
                <a:latin typeface="Times New Roman"/>
                <a:cs typeface="Times New Roman"/>
              </a:rPr>
              <a:t>The</a:t>
            </a:r>
            <a:r>
              <a:rPr sz="2400" spc="-6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400" spc="105" dirty="0">
                <a:solidFill>
                  <a:srgbClr val="3333FF"/>
                </a:solidFill>
                <a:latin typeface="Times New Roman"/>
                <a:cs typeface="Times New Roman"/>
              </a:rPr>
              <a:t>negation</a:t>
            </a:r>
            <a:r>
              <a:rPr sz="2400" spc="-4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spc="20" dirty="0">
                <a:solidFill>
                  <a:srgbClr val="3333FF"/>
                </a:solidFill>
                <a:latin typeface="Times New Roman"/>
                <a:cs typeface="Times New Roman"/>
              </a:rPr>
              <a:t>of</a:t>
            </a:r>
            <a:r>
              <a:rPr sz="2400" spc="5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i="1" spc="30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400" spc="30" dirty="0">
                <a:solidFill>
                  <a:srgbClr val="00CC00"/>
                </a:solidFill>
                <a:latin typeface="Times New Roman"/>
                <a:cs typeface="Times New Roman"/>
              </a:rPr>
              <a:t>,</a:t>
            </a:r>
            <a:r>
              <a:rPr sz="2400" spc="-1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400" spc="130" dirty="0">
                <a:solidFill>
                  <a:srgbClr val="00CC00"/>
                </a:solidFill>
                <a:latin typeface="Times New Roman"/>
                <a:cs typeface="Times New Roman"/>
              </a:rPr>
              <a:t>denoted</a:t>
            </a:r>
            <a:r>
              <a:rPr sz="2400" spc="1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400" spc="20" dirty="0">
                <a:solidFill>
                  <a:srgbClr val="00CC00"/>
                </a:solidFill>
                <a:latin typeface="Times New Roman"/>
                <a:cs typeface="Times New Roman"/>
              </a:rPr>
              <a:t>by</a:t>
            </a:r>
            <a:r>
              <a:rPr sz="2400" spc="-9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3333FF"/>
                </a:solidFill>
                <a:latin typeface="Symbol"/>
                <a:cs typeface="Symbol"/>
              </a:rPr>
              <a:t></a:t>
            </a:r>
            <a:endParaRPr sz="2400" dirty="0">
              <a:latin typeface="Symbol"/>
              <a:cs typeface="Symbol"/>
            </a:endParaRPr>
          </a:p>
          <a:p>
            <a:pPr marL="12700" algn="just">
              <a:lnSpc>
                <a:spcPts val="2870"/>
              </a:lnSpc>
            </a:pPr>
            <a:r>
              <a:rPr sz="2400" i="1" spc="50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400" i="1" spc="-5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i="1" spc="40" dirty="0">
                <a:solidFill>
                  <a:srgbClr val="00CC00"/>
                </a:solidFill>
                <a:latin typeface="Times New Roman"/>
                <a:cs typeface="Times New Roman"/>
              </a:rPr>
              <a:t>(also</a:t>
            </a:r>
            <a:r>
              <a:rPr sz="2400" i="1" spc="-2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400" i="1" spc="60" dirty="0">
                <a:solidFill>
                  <a:srgbClr val="00CC00"/>
                </a:solidFill>
                <a:latin typeface="Times New Roman"/>
                <a:cs typeface="Times New Roman"/>
              </a:rPr>
              <a:t>denoted</a:t>
            </a:r>
            <a:r>
              <a:rPr sz="2400" i="1" spc="-3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400" i="1" spc="45" dirty="0">
                <a:solidFill>
                  <a:srgbClr val="00CC00"/>
                </a:solidFill>
                <a:latin typeface="Times New Roman"/>
                <a:cs typeface="Times New Roman"/>
              </a:rPr>
              <a:t>by</a:t>
            </a:r>
            <a:r>
              <a:rPr sz="2400" i="1" spc="-5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400" i="1" spc="40" dirty="0">
                <a:solidFill>
                  <a:srgbClr val="3333FF"/>
                </a:solidFill>
                <a:latin typeface="Times New Roman"/>
                <a:cs typeface="Times New Roman"/>
              </a:rPr>
              <a:t>~p</a:t>
            </a:r>
            <a:r>
              <a:rPr sz="2400" i="1" spc="40" dirty="0">
                <a:solidFill>
                  <a:srgbClr val="00CC00"/>
                </a:solidFill>
                <a:latin typeface="Times New Roman"/>
                <a:cs typeface="Times New Roman"/>
              </a:rPr>
              <a:t>)</a:t>
            </a:r>
            <a:r>
              <a:rPr sz="2400" spc="40" dirty="0">
                <a:solidFill>
                  <a:srgbClr val="00CC00"/>
                </a:solidFill>
                <a:latin typeface="Times New Roman"/>
                <a:cs typeface="Times New Roman"/>
              </a:rPr>
              <a:t>,</a:t>
            </a:r>
            <a:r>
              <a:rPr sz="2400" spc="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400" spc="20" dirty="0">
                <a:solidFill>
                  <a:srgbClr val="00CC00"/>
                </a:solidFill>
                <a:latin typeface="Times New Roman"/>
                <a:cs typeface="Times New Roman"/>
              </a:rPr>
              <a:t>is</a:t>
            </a:r>
            <a:r>
              <a:rPr sz="2400" spc="-8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400" spc="145" dirty="0">
                <a:solidFill>
                  <a:srgbClr val="00CC00"/>
                </a:solidFill>
                <a:latin typeface="Times New Roman"/>
                <a:cs typeface="Times New Roman"/>
              </a:rPr>
              <a:t>the</a:t>
            </a:r>
            <a:r>
              <a:rPr sz="2400" spc="-10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400" spc="130" dirty="0">
                <a:solidFill>
                  <a:srgbClr val="00CC00"/>
                </a:solidFill>
                <a:latin typeface="Times New Roman"/>
                <a:cs typeface="Times New Roman"/>
              </a:rPr>
              <a:t>statement</a:t>
            </a:r>
            <a:endParaRPr sz="2400" dirty="0">
              <a:latin typeface="Times New Roman"/>
              <a:cs typeface="Times New Roman"/>
            </a:endParaRPr>
          </a:p>
          <a:p>
            <a:pPr marL="1493520" algn="just">
              <a:lnSpc>
                <a:spcPct val="100000"/>
              </a:lnSpc>
              <a:spcBef>
                <a:spcPts val="1875"/>
              </a:spcBef>
            </a:pPr>
            <a:r>
              <a:rPr sz="3200" spc="-25" dirty="0">
                <a:solidFill>
                  <a:srgbClr val="3333FF"/>
                </a:solidFill>
                <a:latin typeface="Times New Roman"/>
                <a:cs typeface="Times New Roman"/>
              </a:rPr>
              <a:t>“It</a:t>
            </a:r>
            <a:r>
              <a:rPr sz="3200" spc="-114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spc="30" dirty="0">
                <a:solidFill>
                  <a:srgbClr val="3333FF"/>
                </a:solidFill>
                <a:latin typeface="Times New Roman"/>
                <a:cs typeface="Times New Roman"/>
              </a:rPr>
              <a:t>is</a:t>
            </a:r>
            <a:r>
              <a:rPr sz="3200" spc="-6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spc="204" dirty="0">
                <a:solidFill>
                  <a:srgbClr val="3333FF"/>
                </a:solidFill>
                <a:latin typeface="Times New Roman"/>
                <a:cs typeface="Times New Roman"/>
              </a:rPr>
              <a:t>not</a:t>
            </a:r>
            <a:r>
              <a:rPr sz="3200" spc="-12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spc="200" dirty="0">
                <a:solidFill>
                  <a:srgbClr val="3333FF"/>
                </a:solidFill>
                <a:latin typeface="Times New Roman"/>
                <a:cs typeface="Times New Roman"/>
              </a:rPr>
              <a:t>the</a:t>
            </a:r>
            <a:r>
              <a:rPr sz="3200" spc="-17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spc="80" dirty="0">
                <a:solidFill>
                  <a:srgbClr val="3333FF"/>
                </a:solidFill>
                <a:latin typeface="Times New Roman"/>
                <a:cs typeface="Times New Roman"/>
              </a:rPr>
              <a:t>case</a:t>
            </a:r>
            <a:r>
              <a:rPr sz="3200" spc="-11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spc="210" dirty="0">
                <a:solidFill>
                  <a:srgbClr val="3333FF"/>
                </a:solidFill>
                <a:latin typeface="Times New Roman"/>
                <a:cs typeface="Times New Roman"/>
              </a:rPr>
              <a:t>that</a:t>
            </a:r>
            <a:r>
              <a:rPr sz="3200" spc="-15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spc="-200" dirty="0">
                <a:solidFill>
                  <a:srgbClr val="3333FF"/>
                </a:solidFill>
                <a:latin typeface="Times New Roman"/>
                <a:cs typeface="Times New Roman"/>
              </a:rPr>
              <a:t>p”.</a:t>
            </a:r>
            <a:endParaRPr sz="32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99600"/>
              </a:lnSpc>
              <a:spcBef>
                <a:spcPts val="1520"/>
              </a:spcBef>
            </a:pPr>
            <a:r>
              <a:rPr sz="2400" spc="90" dirty="0">
                <a:solidFill>
                  <a:srgbClr val="00CC00"/>
                </a:solidFill>
                <a:latin typeface="Times New Roman"/>
                <a:cs typeface="Times New Roman"/>
              </a:rPr>
              <a:t>The </a:t>
            </a:r>
            <a:r>
              <a:rPr sz="2400" spc="95" dirty="0">
                <a:solidFill>
                  <a:srgbClr val="00CC00"/>
                </a:solidFill>
                <a:latin typeface="Times New Roman"/>
                <a:cs typeface="Times New Roman"/>
              </a:rPr>
              <a:t>proposition </a:t>
            </a:r>
            <a:r>
              <a:rPr sz="2400" b="1" spc="-5" dirty="0">
                <a:solidFill>
                  <a:srgbClr val="3333FF"/>
                </a:solidFill>
                <a:latin typeface="Symbol"/>
                <a:cs typeface="Symbol"/>
              </a:rPr>
              <a:t></a:t>
            </a:r>
            <a:r>
              <a:rPr sz="2400" b="1" spc="-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i="1" spc="50" dirty="0">
                <a:solidFill>
                  <a:srgbClr val="3333FF"/>
                </a:solidFill>
                <a:latin typeface="Times New Roman"/>
                <a:cs typeface="Times New Roman"/>
              </a:rPr>
              <a:t>p </a:t>
            </a:r>
            <a:r>
              <a:rPr sz="2400" spc="20" dirty="0">
                <a:solidFill>
                  <a:srgbClr val="00CC00"/>
                </a:solidFill>
                <a:latin typeface="Times New Roman"/>
                <a:cs typeface="Times New Roman"/>
              </a:rPr>
              <a:t>is </a:t>
            </a:r>
            <a:r>
              <a:rPr sz="2400" spc="100" dirty="0">
                <a:solidFill>
                  <a:srgbClr val="00CC00"/>
                </a:solidFill>
                <a:latin typeface="Times New Roman"/>
                <a:cs typeface="Times New Roman"/>
              </a:rPr>
              <a:t>read </a:t>
            </a:r>
            <a:r>
              <a:rPr sz="2400" spc="60" dirty="0">
                <a:solidFill>
                  <a:srgbClr val="00CC00"/>
                </a:solidFill>
                <a:latin typeface="Times New Roman"/>
                <a:cs typeface="Times New Roman"/>
              </a:rPr>
              <a:t>as </a:t>
            </a:r>
            <a:r>
              <a:rPr sz="2400" spc="65" dirty="0">
                <a:solidFill>
                  <a:srgbClr val="3333FF"/>
                </a:solidFill>
                <a:latin typeface="Times New Roman"/>
                <a:cs typeface="Times New Roman"/>
              </a:rPr>
              <a:t>“not </a:t>
            </a:r>
            <a:r>
              <a:rPr sz="2400" i="1" spc="-155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400" spc="-155" dirty="0">
                <a:solidFill>
                  <a:srgbClr val="3333FF"/>
                </a:solidFill>
                <a:latin typeface="Times New Roman"/>
                <a:cs typeface="Times New Roman"/>
              </a:rPr>
              <a:t>”</a:t>
            </a:r>
            <a:r>
              <a:rPr sz="2400" spc="-155" dirty="0">
                <a:solidFill>
                  <a:srgbClr val="00CC00"/>
                </a:solidFill>
                <a:latin typeface="Times New Roman"/>
                <a:cs typeface="Times New Roman"/>
              </a:rPr>
              <a:t>. </a:t>
            </a:r>
            <a:r>
              <a:rPr sz="2400" spc="90" dirty="0">
                <a:solidFill>
                  <a:srgbClr val="00CC00"/>
                </a:solidFill>
                <a:latin typeface="Times New Roman"/>
                <a:cs typeface="Times New Roman"/>
              </a:rPr>
              <a:t>The </a:t>
            </a:r>
            <a:r>
              <a:rPr sz="2400" spc="170" dirty="0">
                <a:solidFill>
                  <a:srgbClr val="00CC00"/>
                </a:solidFill>
                <a:latin typeface="Times New Roman"/>
                <a:cs typeface="Times New Roman"/>
              </a:rPr>
              <a:t>truth</a:t>
            </a:r>
            <a:r>
              <a:rPr sz="2400" spc="-6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400" spc="50" dirty="0">
                <a:solidFill>
                  <a:srgbClr val="00CC00"/>
                </a:solidFill>
                <a:latin typeface="Times New Roman"/>
                <a:cs typeface="Times New Roman"/>
              </a:rPr>
              <a:t>values  </a:t>
            </a:r>
            <a:r>
              <a:rPr sz="2400" spc="20" dirty="0">
                <a:solidFill>
                  <a:srgbClr val="00CC00"/>
                </a:solidFill>
                <a:latin typeface="Times New Roman"/>
                <a:cs typeface="Times New Roman"/>
              </a:rPr>
              <a:t>of </a:t>
            </a:r>
            <a:r>
              <a:rPr sz="2400" spc="145" dirty="0">
                <a:solidFill>
                  <a:srgbClr val="00CC00"/>
                </a:solidFill>
                <a:latin typeface="Times New Roman"/>
                <a:cs typeface="Times New Roman"/>
              </a:rPr>
              <a:t>the </a:t>
            </a:r>
            <a:r>
              <a:rPr sz="2400" spc="105" dirty="0">
                <a:solidFill>
                  <a:srgbClr val="00CC00"/>
                </a:solidFill>
                <a:latin typeface="Times New Roman"/>
                <a:cs typeface="Times New Roman"/>
              </a:rPr>
              <a:t>negation </a:t>
            </a:r>
            <a:r>
              <a:rPr sz="2400" spc="20" dirty="0">
                <a:solidFill>
                  <a:srgbClr val="00CC00"/>
                </a:solidFill>
                <a:latin typeface="Times New Roman"/>
                <a:cs typeface="Times New Roman"/>
              </a:rPr>
              <a:t>of </a:t>
            </a:r>
            <a:r>
              <a:rPr sz="2400" i="1" spc="30" dirty="0">
                <a:solidFill>
                  <a:srgbClr val="00CC00"/>
                </a:solidFill>
                <a:latin typeface="Times New Roman"/>
                <a:cs typeface="Times New Roman"/>
              </a:rPr>
              <a:t>p</a:t>
            </a:r>
            <a:r>
              <a:rPr sz="2400" spc="30" dirty="0">
                <a:solidFill>
                  <a:srgbClr val="00CC00"/>
                </a:solidFill>
                <a:latin typeface="Times New Roman"/>
                <a:cs typeface="Times New Roman"/>
              </a:rPr>
              <a:t>, </a:t>
            </a:r>
            <a:r>
              <a:rPr sz="2400" b="1" spc="-5" dirty="0">
                <a:solidFill>
                  <a:srgbClr val="3333FF"/>
                </a:solidFill>
                <a:latin typeface="Symbol"/>
                <a:cs typeface="Symbol"/>
              </a:rPr>
              <a:t></a:t>
            </a:r>
            <a:r>
              <a:rPr sz="2400" b="1" spc="-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i="1" spc="10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400" i="1" spc="10" dirty="0">
                <a:solidFill>
                  <a:srgbClr val="00CC00"/>
                </a:solidFill>
                <a:latin typeface="Times New Roman"/>
                <a:cs typeface="Times New Roman"/>
              </a:rPr>
              <a:t>, </a:t>
            </a:r>
            <a:r>
              <a:rPr sz="2400" spc="20" dirty="0">
                <a:solidFill>
                  <a:srgbClr val="00CC00"/>
                </a:solidFill>
                <a:latin typeface="Times New Roman"/>
                <a:cs typeface="Times New Roman"/>
              </a:rPr>
              <a:t>is </a:t>
            </a:r>
            <a:r>
              <a:rPr sz="2400" spc="145" dirty="0">
                <a:solidFill>
                  <a:srgbClr val="00CC00"/>
                </a:solidFill>
                <a:latin typeface="Times New Roman"/>
                <a:cs typeface="Times New Roman"/>
              </a:rPr>
              <a:t>the </a:t>
            </a:r>
            <a:r>
              <a:rPr sz="2400" spc="95" dirty="0">
                <a:solidFill>
                  <a:srgbClr val="00CC00"/>
                </a:solidFill>
                <a:latin typeface="Times New Roman"/>
                <a:cs typeface="Times New Roman"/>
              </a:rPr>
              <a:t>opposite </a:t>
            </a:r>
            <a:r>
              <a:rPr sz="2400" spc="20" dirty="0">
                <a:solidFill>
                  <a:srgbClr val="00CC00"/>
                </a:solidFill>
                <a:latin typeface="Times New Roman"/>
                <a:cs typeface="Times New Roman"/>
              </a:rPr>
              <a:t>of </a:t>
            </a:r>
            <a:r>
              <a:rPr sz="2400" spc="145" dirty="0">
                <a:solidFill>
                  <a:srgbClr val="00CC00"/>
                </a:solidFill>
                <a:latin typeface="Times New Roman"/>
                <a:cs typeface="Times New Roman"/>
              </a:rPr>
              <a:t>the </a:t>
            </a:r>
            <a:r>
              <a:rPr sz="2400" spc="160" dirty="0">
                <a:solidFill>
                  <a:srgbClr val="00CC00"/>
                </a:solidFill>
                <a:latin typeface="Times New Roman"/>
                <a:cs typeface="Times New Roman"/>
              </a:rPr>
              <a:t>truth </a:t>
            </a:r>
            <a:r>
              <a:rPr sz="2400" spc="919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400" spc="55" dirty="0">
                <a:solidFill>
                  <a:srgbClr val="00CC00"/>
                </a:solidFill>
                <a:latin typeface="Times New Roman"/>
                <a:cs typeface="Times New Roman"/>
              </a:rPr>
              <a:t>value </a:t>
            </a:r>
            <a:r>
              <a:rPr sz="2400" spc="20" dirty="0">
                <a:solidFill>
                  <a:srgbClr val="00CC00"/>
                </a:solidFill>
                <a:latin typeface="Times New Roman"/>
                <a:cs typeface="Times New Roman"/>
              </a:rPr>
              <a:t>of</a:t>
            </a:r>
            <a:r>
              <a:rPr sz="2400" spc="-14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lang="en-US" sz="2400" spc="-14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400" i="1" spc="30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400" spc="30" dirty="0">
                <a:solidFill>
                  <a:srgbClr val="00CC00"/>
                </a:solidFill>
                <a:latin typeface="Times New Roman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10" dirty="0"/>
              <a:t>6</a:t>
            </a:fld>
            <a:endParaRPr spc="1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7726" y="697394"/>
            <a:ext cx="2064074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90" dirty="0">
                <a:solidFill>
                  <a:srgbClr val="3333FF"/>
                </a:solidFill>
                <a:latin typeface="Times New Roman"/>
                <a:cs typeface="Times New Roman"/>
              </a:rPr>
              <a:t>E</a:t>
            </a:r>
            <a:r>
              <a:rPr sz="3200" spc="-100" dirty="0">
                <a:solidFill>
                  <a:srgbClr val="3333FF"/>
                </a:solidFill>
                <a:latin typeface="Times New Roman"/>
                <a:cs typeface="Times New Roman"/>
              </a:rPr>
              <a:t>x</a:t>
            </a:r>
            <a:r>
              <a:rPr sz="3200" spc="210" dirty="0">
                <a:solidFill>
                  <a:srgbClr val="3333FF"/>
                </a:solidFill>
                <a:latin typeface="Times New Roman"/>
                <a:cs typeface="Times New Roman"/>
              </a:rPr>
              <a:t>am</a:t>
            </a:r>
            <a:r>
              <a:rPr sz="3200" spc="155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3200" spc="55" dirty="0">
                <a:solidFill>
                  <a:srgbClr val="3333FF"/>
                </a:solidFill>
                <a:latin typeface="Times New Roman"/>
                <a:cs typeface="Times New Roman"/>
              </a:rPr>
              <a:t>les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24612" y="691895"/>
            <a:ext cx="8351520" cy="862965"/>
          </a:xfrm>
          <a:custGeom>
            <a:avLst/>
            <a:gdLst/>
            <a:ahLst/>
            <a:cxnLst/>
            <a:rect l="l" t="t" r="r" b="b"/>
            <a:pathLst>
              <a:path w="8351520" h="862965">
                <a:moveTo>
                  <a:pt x="8351520" y="556260"/>
                </a:moveTo>
                <a:lnTo>
                  <a:pt x="379476" y="556260"/>
                </a:lnTo>
                <a:lnTo>
                  <a:pt x="379476" y="0"/>
                </a:lnTo>
                <a:lnTo>
                  <a:pt x="341376" y="0"/>
                </a:lnTo>
                <a:lnTo>
                  <a:pt x="341376" y="556260"/>
                </a:lnTo>
                <a:lnTo>
                  <a:pt x="0" y="556260"/>
                </a:lnTo>
                <a:lnTo>
                  <a:pt x="0" y="594360"/>
                </a:lnTo>
                <a:lnTo>
                  <a:pt x="341376" y="594360"/>
                </a:lnTo>
                <a:lnTo>
                  <a:pt x="341376" y="862584"/>
                </a:lnTo>
                <a:lnTo>
                  <a:pt x="379476" y="862584"/>
                </a:lnTo>
                <a:lnTo>
                  <a:pt x="379476" y="594360"/>
                </a:lnTo>
                <a:lnTo>
                  <a:pt x="8351520" y="594360"/>
                </a:lnTo>
                <a:lnTo>
                  <a:pt x="8351520" y="55626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80947" y="1375219"/>
            <a:ext cx="6664959" cy="3957954"/>
          </a:xfrm>
          <a:prstGeom prst="rect">
            <a:avLst/>
          </a:prstGeom>
        </p:spPr>
        <p:txBody>
          <a:bodyPr vert="horz" wrap="square" lIns="0" tIns="193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20"/>
              </a:spcBef>
              <a:tabLst>
                <a:tab pos="376555" algn="l"/>
              </a:tabLst>
            </a:pPr>
            <a:r>
              <a:rPr sz="2400" spc="-220" dirty="0">
                <a:latin typeface="Times New Roman"/>
                <a:cs typeface="Times New Roman"/>
              </a:rPr>
              <a:t>1.	</a:t>
            </a:r>
            <a:r>
              <a:rPr sz="2400" spc="70" dirty="0">
                <a:latin typeface="Times New Roman"/>
                <a:cs typeface="Times New Roman"/>
              </a:rPr>
              <a:t>Find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the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105" dirty="0">
                <a:latin typeface="Times New Roman"/>
                <a:cs typeface="Times New Roman"/>
              </a:rPr>
              <a:t>negation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Times New Roman"/>
                <a:cs typeface="Times New Roman"/>
              </a:rPr>
              <a:t>of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the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35" dirty="0">
                <a:latin typeface="Times New Roman"/>
                <a:cs typeface="Times New Roman"/>
              </a:rPr>
              <a:t>following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100" dirty="0">
                <a:latin typeface="Times New Roman"/>
                <a:cs typeface="Times New Roman"/>
              </a:rPr>
              <a:t>proposition</a:t>
            </a:r>
            <a:endParaRPr sz="2400">
              <a:latin typeface="Times New Roman"/>
              <a:cs typeface="Times New Roman"/>
            </a:endParaRPr>
          </a:p>
          <a:p>
            <a:pPr marL="2525395">
              <a:lnSpc>
                <a:spcPct val="100000"/>
              </a:lnSpc>
              <a:spcBef>
                <a:spcPts val="1650"/>
              </a:spcBef>
            </a:pPr>
            <a:r>
              <a:rPr sz="2800" i="1" spc="55" dirty="0">
                <a:solidFill>
                  <a:srgbClr val="3333FF"/>
                </a:solidFill>
                <a:latin typeface="Times New Roman"/>
                <a:cs typeface="Times New Roman"/>
              </a:rPr>
              <a:t>p </a:t>
            </a:r>
            <a:r>
              <a:rPr sz="2800" spc="-65" dirty="0">
                <a:solidFill>
                  <a:srgbClr val="00CC00"/>
                </a:solidFill>
                <a:latin typeface="Times New Roman"/>
                <a:cs typeface="Times New Roman"/>
              </a:rPr>
              <a:t>: </a:t>
            </a:r>
            <a:r>
              <a:rPr sz="2800" spc="5" dirty="0">
                <a:solidFill>
                  <a:srgbClr val="00CC00"/>
                </a:solidFill>
                <a:latin typeface="Times New Roman"/>
                <a:cs typeface="Times New Roman"/>
              </a:rPr>
              <a:t>Today </a:t>
            </a:r>
            <a:r>
              <a:rPr sz="2800" spc="25" dirty="0">
                <a:solidFill>
                  <a:srgbClr val="00CC00"/>
                </a:solidFill>
                <a:latin typeface="Times New Roman"/>
                <a:cs typeface="Times New Roman"/>
              </a:rPr>
              <a:t>is</a:t>
            </a:r>
            <a:r>
              <a:rPr sz="2800" spc="-20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CC00"/>
                </a:solidFill>
                <a:latin typeface="Times New Roman"/>
                <a:cs typeface="Times New Roman"/>
              </a:rPr>
              <a:t>Friday.</a:t>
            </a:r>
            <a:endParaRPr sz="2800">
              <a:latin typeface="Times New Roman"/>
              <a:cs typeface="Times New Roman"/>
            </a:endParaRPr>
          </a:p>
          <a:p>
            <a:pPr marL="376555">
              <a:lnSpc>
                <a:spcPct val="100000"/>
              </a:lnSpc>
              <a:spcBef>
                <a:spcPts val="1470"/>
              </a:spcBef>
            </a:pPr>
            <a:r>
              <a:rPr sz="2400" spc="90" dirty="0">
                <a:latin typeface="Times New Roman"/>
                <a:cs typeface="Times New Roman"/>
              </a:rPr>
              <a:t>The </a:t>
            </a:r>
            <a:r>
              <a:rPr sz="2400" spc="105" dirty="0">
                <a:latin typeface="Times New Roman"/>
                <a:cs typeface="Times New Roman"/>
              </a:rPr>
              <a:t>negation</a:t>
            </a:r>
            <a:r>
              <a:rPr sz="2400" spc="-204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Times New Roman"/>
                <a:cs typeface="Times New Roman"/>
              </a:rPr>
              <a:t>is</a:t>
            </a:r>
            <a:endParaRPr sz="2400">
              <a:latin typeface="Times New Roman"/>
              <a:cs typeface="Times New Roman"/>
            </a:endParaRPr>
          </a:p>
          <a:p>
            <a:pPr marL="1178560">
              <a:lnSpc>
                <a:spcPct val="100000"/>
              </a:lnSpc>
              <a:spcBef>
                <a:spcPts val="1440"/>
              </a:spcBef>
              <a:tabLst>
                <a:tab pos="1542415" algn="l"/>
              </a:tabLst>
            </a:pPr>
            <a:r>
              <a:rPr sz="2400" dirty="0">
                <a:solidFill>
                  <a:srgbClr val="3333FF"/>
                </a:solidFill>
                <a:latin typeface="Symbol"/>
                <a:cs typeface="Symbol"/>
              </a:rPr>
              <a:t></a:t>
            </a:r>
            <a:r>
              <a:rPr sz="2400" dirty="0">
                <a:solidFill>
                  <a:srgbClr val="3333FF"/>
                </a:solidFill>
                <a:latin typeface="Times New Roman"/>
                <a:cs typeface="Times New Roman"/>
              </a:rPr>
              <a:t>	</a:t>
            </a:r>
            <a:r>
              <a:rPr sz="2400" i="1" spc="50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400" i="1" spc="-5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i="1" spc="-190" dirty="0">
                <a:solidFill>
                  <a:srgbClr val="3333FF"/>
                </a:solidFill>
                <a:latin typeface="Times New Roman"/>
                <a:cs typeface="Times New Roman"/>
              </a:rPr>
              <a:t>:</a:t>
            </a:r>
            <a:r>
              <a:rPr sz="2400" i="1" spc="-4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spc="65" dirty="0">
                <a:solidFill>
                  <a:srgbClr val="3333FF"/>
                </a:solidFill>
                <a:latin typeface="Times New Roman"/>
                <a:cs typeface="Times New Roman"/>
              </a:rPr>
              <a:t>It</a:t>
            </a:r>
            <a:r>
              <a:rPr sz="2400" spc="-5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spc="20" dirty="0">
                <a:solidFill>
                  <a:srgbClr val="3333FF"/>
                </a:solidFill>
                <a:latin typeface="Times New Roman"/>
                <a:cs typeface="Times New Roman"/>
              </a:rPr>
              <a:t>is</a:t>
            </a:r>
            <a:r>
              <a:rPr sz="2400" spc="-6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spc="150" dirty="0">
                <a:solidFill>
                  <a:srgbClr val="3333FF"/>
                </a:solidFill>
                <a:latin typeface="Times New Roman"/>
                <a:cs typeface="Times New Roman"/>
              </a:rPr>
              <a:t>not</a:t>
            </a:r>
            <a:r>
              <a:rPr sz="2400" spc="-7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spc="145" dirty="0">
                <a:solidFill>
                  <a:srgbClr val="3333FF"/>
                </a:solidFill>
                <a:latin typeface="Times New Roman"/>
                <a:cs typeface="Times New Roman"/>
              </a:rPr>
              <a:t>the</a:t>
            </a:r>
            <a:r>
              <a:rPr sz="2400" spc="-114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spc="55" dirty="0">
                <a:solidFill>
                  <a:srgbClr val="3333FF"/>
                </a:solidFill>
                <a:latin typeface="Times New Roman"/>
                <a:cs typeface="Times New Roman"/>
              </a:rPr>
              <a:t>case</a:t>
            </a:r>
            <a:r>
              <a:rPr sz="2400" spc="-7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spc="155" dirty="0">
                <a:solidFill>
                  <a:srgbClr val="3333FF"/>
                </a:solidFill>
                <a:latin typeface="Times New Roman"/>
                <a:cs typeface="Times New Roman"/>
              </a:rPr>
              <a:t>that</a:t>
            </a:r>
            <a:r>
              <a:rPr sz="2400" spc="-9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spc="75" dirty="0">
                <a:solidFill>
                  <a:srgbClr val="3333FF"/>
                </a:solidFill>
                <a:latin typeface="Times New Roman"/>
                <a:cs typeface="Times New Roman"/>
              </a:rPr>
              <a:t>today</a:t>
            </a:r>
            <a:r>
              <a:rPr sz="2400" spc="-5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spc="20" dirty="0">
                <a:solidFill>
                  <a:srgbClr val="3333FF"/>
                </a:solidFill>
                <a:latin typeface="Times New Roman"/>
                <a:cs typeface="Times New Roman"/>
              </a:rPr>
              <a:t>is</a:t>
            </a:r>
            <a:r>
              <a:rPr sz="2400" spc="-6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3333FF"/>
                </a:solidFill>
                <a:latin typeface="Times New Roman"/>
                <a:cs typeface="Times New Roman"/>
              </a:rPr>
              <a:t>Friday.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750">
              <a:latin typeface="Times New Roman"/>
              <a:cs typeface="Times New Roman"/>
            </a:endParaRPr>
          </a:p>
          <a:p>
            <a:pPr marL="386080">
              <a:lnSpc>
                <a:spcPct val="100000"/>
              </a:lnSpc>
            </a:pPr>
            <a:r>
              <a:rPr sz="2400" spc="60" dirty="0">
                <a:latin typeface="Times New Roman"/>
                <a:cs typeface="Times New Roman"/>
              </a:rPr>
              <a:t>This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105" dirty="0">
                <a:latin typeface="Times New Roman"/>
                <a:cs typeface="Times New Roman"/>
              </a:rPr>
              <a:t>negation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105" dirty="0">
                <a:latin typeface="Times New Roman"/>
                <a:cs typeface="Times New Roman"/>
              </a:rPr>
              <a:t>can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105" dirty="0">
                <a:latin typeface="Times New Roman"/>
                <a:cs typeface="Times New Roman"/>
              </a:rPr>
              <a:t>be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114" dirty="0">
                <a:latin typeface="Times New Roman"/>
                <a:cs typeface="Times New Roman"/>
              </a:rPr>
              <a:t>more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spc="55" dirty="0">
                <a:latin typeface="Times New Roman"/>
                <a:cs typeface="Times New Roman"/>
              </a:rPr>
              <a:t>simply</a:t>
            </a:r>
            <a:r>
              <a:rPr sz="2400" spc="-145" dirty="0">
                <a:latin typeface="Times New Roman"/>
                <a:cs typeface="Times New Roman"/>
              </a:rPr>
              <a:t> </a:t>
            </a:r>
            <a:r>
              <a:rPr sz="2400" spc="70" dirty="0">
                <a:latin typeface="Times New Roman"/>
                <a:cs typeface="Times New Roman"/>
              </a:rPr>
              <a:t>expressed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25" dirty="0">
                <a:latin typeface="Times New Roman"/>
                <a:cs typeface="Times New Roman"/>
              </a:rPr>
              <a:t>by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500">
              <a:latin typeface="Times New Roman"/>
              <a:cs typeface="Times New Roman"/>
            </a:endParaRPr>
          </a:p>
          <a:p>
            <a:pPr marL="1179830">
              <a:lnSpc>
                <a:spcPct val="100000"/>
              </a:lnSpc>
            </a:pPr>
            <a:r>
              <a:rPr sz="2400" b="1" spc="-5" dirty="0">
                <a:solidFill>
                  <a:srgbClr val="3333FF"/>
                </a:solidFill>
                <a:latin typeface="Symbol"/>
                <a:cs typeface="Symbol"/>
              </a:rPr>
              <a:t></a:t>
            </a:r>
            <a:r>
              <a:rPr sz="2400" b="1" spc="-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i="1" spc="50" dirty="0">
                <a:solidFill>
                  <a:srgbClr val="3333FF"/>
                </a:solidFill>
                <a:latin typeface="Times New Roman"/>
                <a:cs typeface="Times New Roman"/>
              </a:rPr>
              <a:t>p </a:t>
            </a:r>
            <a:r>
              <a:rPr sz="2400" i="1" spc="-190" dirty="0">
                <a:solidFill>
                  <a:srgbClr val="3333FF"/>
                </a:solidFill>
                <a:latin typeface="Times New Roman"/>
                <a:cs typeface="Times New Roman"/>
              </a:rPr>
              <a:t>: </a:t>
            </a:r>
            <a:r>
              <a:rPr sz="2400" spc="5" dirty="0">
                <a:solidFill>
                  <a:srgbClr val="3333FF"/>
                </a:solidFill>
                <a:latin typeface="Times New Roman"/>
                <a:cs typeface="Times New Roman"/>
              </a:rPr>
              <a:t>Today </a:t>
            </a:r>
            <a:r>
              <a:rPr sz="2400" spc="20" dirty="0">
                <a:solidFill>
                  <a:srgbClr val="3333FF"/>
                </a:solidFill>
                <a:latin typeface="Times New Roman"/>
                <a:cs typeface="Times New Roman"/>
              </a:rPr>
              <a:t>is </a:t>
            </a:r>
            <a:r>
              <a:rPr sz="2400" spc="150" dirty="0">
                <a:solidFill>
                  <a:srgbClr val="3333FF"/>
                </a:solidFill>
                <a:latin typeface="Times New Roman"/>
                <a:cs typeface="Times New Roman"/>
              </a:rPr>
              <a:t>not</a:t>
            </a:r>
            <a:r>
              <a:rPr sz="2400" spc="-14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3333FF"/>
                </a:solidFill>
                <a:latin typeface="Times New Roman"/>
                <a:cs typeface="Times New Roman"/>
              </a:rPr>
              <a:t>Friday.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10" dirty="0"/>
              <a:t>7</a:t>
            </a:fld>
            <a:endParaRPr spc="1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0969" y="697394"/>
            <a:ext cx="2067031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90" dirty="0">
                <a:solidFill>
                  <a:srgbClr val="3333FF"/>
                </a:solidFill>
                <a:latin typeface="Times New Roman"/>
                <a:cs typeface="Times New Roman"/>
              </a:rPr>
              <a:t>E</a:t>
            </a:r>
            <a:r>
              <a:rPr sz="3200" spc="-100" dirty="0">
                <a:solidFill>
                  <a:srgbClr val="3333FF"/>
                </a:solidFill>
                <a:latin typeface="Times New Roman"/>
                <a:cs typeface="Times New Roman"/>
              </a:rPr>
              <a:t>x</a:t>
            </a:r>
            <a:r>
              <a:rPr sz="3200" spc="210" dirty="0">
                <a:solidFill>
                  <a:srgbClr val="3333FF"/>
                </a:solidFill>
                <a:latin typeface="Times New Roman"/>
                <a:cs typeface="Times New Roman"/>
              </a:rPr>
              <a:t>am</a:t>
            </a:r>
            <a:r>
              <a:rPr sz="3200" spc="155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3200" spc="55" dirty="0">
                <a:solidFill>
                  <a:srgbClr val="3333FF"/>
                </a:solidFill>
                <a:latin typeface="Times New Roman"/>
                <a:cs typeface="Times New Roman"/>
              </a:rPr>
              <a:t>les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69392" y="691895"/>
            <a:ext cx="8135620" cy="862965"/>
          </a:xfrm>
          <a:custGeom>
            <a:avLst/>
            <a:gdLst/>
            <a:ahLst/>
            <a:cxnLst/>
            <a:rect l="l" t="t" r="r" b="b"/>
            <a:pathLst>
              <a:path w="8135620" h="862965">
                <a:moveTo>
                  <a:pt x="8135112" y="556260"/>
                </a:moveTo>
                <a:lnTo>
                  <a:pt x="306324" y="556260"/>
                </a:lnTo>
                <a:lnTo>
                  <a:pt x="306324" y="0"/>
                </a:lnTo>
                <a:lnTo>
                  <a:pt x="268224" y="0"/>
                </a:lnTo>
                <a:lnTo>
                  <a:pt x="268224" y="556260"/>
                </a:lnTo>
                <a:lnTo>
                  <a:pt x="0" y="556260"/>
                </a:lnTo>
                <a:lnTo>
                  <a:pt x="0" y="594360"/>
                </a:lnTo>
                <a:lnTo>
                  <a:pt x="268224" y="594360"/>
                </a:lnTo>
                <a:lnTo>
                  <a:pt x="268224" y="862584"/>
                </a:lnTo>
                <a:lnTo>
                  <a:pt x="306324" y="862584"/>
                </a:lnTo>
                <a:lnTo>
                  <a:pt x="306324" y="594360"/>
                </a:lnTo>
                <a:lnTo>
                  <a:pt x="8135112" y="594360"/>
                </a:lnTo>
                <a:lnTo>
                  <a:pt x="8135112" y="55626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16900" y="1838745"/>
            <a:ext cx="6341745" cy="2940685"/>
          </a:xfrm>
          <a:prstGeom prst="rect">
            <a:avLst/>
          </a:prstGeom>
        </p:spPr>
        <p:txBody>
          <a:bodyPr vert="horz" wrap="square" lIns="0" tIns="1752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80"/>
              </a:spcBef>
              <a:tabLst>
                <a:tab pos="351790" algn="l"/>
              </a:tabLst>
            </a:pPr>
            <a:r>
              <a:rPr sz="2200" spc="-15" dirty="0">
                <a:latin typeface="Times New Roman"/>
                <a:cs typeface="Times New Roman"/>
              </a:rPr>
              <a:t>2.	</a:t>
            </a:r>
            <a:r>
              <a:rPr sz="2200" spc="75" dirty="0">
                <a:latin typeface="Times New Roman"/>
                <a:cs typeface="Times New Roman"/>
              </a:rPr>
              <a:t>Write</a:t>
            </a:r>
            <a:r>
              <a:rPr sz="2200" spc="-85" dirty="0">
                <a:latin typeface="Times New Roman"/>
                <a:cs typeface="Times New Roman"/>
              </a:rPr>
              <a:t> </a:t>
            </a:r>
            <a:r>
              <a:rPr sz="2200" spc="130" dirty="0">
                <a:latin typeface="Times New Roman"/>
                <a:cs typeface="Times New Roman"/>
              </a:rPr>
              <a:t>the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spc="95" dirty="0">
                <a:latin typeface="Times New Roman"/>
                <a:cs typeface="Times New Roman"/>
              </a:rPr>
              <a:t>negation</a:t>
            </a:r>
            <a:r>
              <a:rPr sz="2200" spc="-110" dirty="0">
                <a:latin typeface="Times New Roman"/>
                <a:cs typeface="Times New Roman"/>
              </a:rPr>
              <a:t> </a:t>
            </a:r>
            <a:r>
              <a:rPr sz="2200" spc="15" dirty="0">
                <a:latin typeface="Times New Roman"/>
                <a:cs typeface="Times New Roman"/>
              </a:rPr>
              <a:t>of</a:t>
            </a:r>
            <a:endParaRPr sz="2200">
              <a:latin typeface="Times New Roman"/>
              <a:cs typeface="Times New Roman"/>
            </a:endParaRPr>
          </a:p>
          <a:p>
            <a:pPr marL="38100" algn="ctr">
              <a:lnSpc>
                <a:spcPct val="100000"/>
              </a:lnSpc>
              <a:spcBef>
                <a:spcPts val="1635"/>
              </a:spcBef>
            </a:pPr>
            <a:r>
              <a:rPr sz="2800" spc="-60" dirty="0">
                <a:solidFill>
                  <a:srgbClr val="00CC00"/>
                </a:solidFill>
                <a:latin typeface="Times New Roman"/>
                <a:cs typeface="Times New Roman"/>
              </a:rPr>
              <a:t>“6 </a:t>
            </a:r>
            <a:r>
              <a:rPr sz="2800" spc="25" dirty="0">
                <a:solidFill>
                  <a:srgbClr val="00CC00"/>
                </a:solidFill>
                <a:latin typeface="Times New Roman"/>
                <a:cs typeface="Times New Roman"/>
              </a:rPr>
              <a:t>is</a:t>
            </a:r>
            <a:r>
              <a:rPr sz="2800" spc="-5" dirty="0">
                <a:solidFill>
                  <a:srgbClr val="00CC00"/>
                </a:solidFill>
                <a:latin typeface="Times New Roman"/>
                <a:cs typeface="Times New Roman"/>
              </a:rPr>
              <a:t> negative”.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65"/>
              </a:spcBef>
            </a:pPr>
            <a:r>
              <a:rPr sz="2200" spc="80" dirty="0">
                <a:solidFill>
                  <a:srgbClr val="3333FF"/>
                </a:solidFill>
                <a:latin typeface="Times New Roman"/>
                <a:cs typeface="Times New Roman"/>
              </a:rPr>
              <a:t>The </a:t>
            </a:r>
            <a:r>
              <a:rPr sz="2200" spc="95" dirty="0">
                <a:solidFill>
                  <a:srgbClr val="3333FF"/>
                </a:solidFill>
                <a:latin typeface="Times New Roman"/>
                <a:cs typeface="Times New Roman"/>
              </a:rPr>
              <a:t>negation</a:t>
            </a:r>
            <a:r>
              <a:rPr sz="2200" spc="-21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200" spc="15" dirty="0">
                <a:solidFill>
                  <a:srgbClr val="3333FF"/>
                </a:solidFill>
                <a:latin typeface="Times New Roman"/>
                <a:cs typeface="Times New Roman"/>
              </a:rPr>
              <a:t>is</a:t>
            </a:r>
            <a:endParaRPr sz="2200">
              <a:latin typeface="Times New Roman"/>
              <a:cs typeface="Times New Roman"/>
            </a:endParaRPr>
          </a:p>
          <a:p>
            <a:pPr marL="12700" marR="5080" indent="876300">
              <a:lnSpc>
                <a:spcPts val="5040"/>
              </a:lnSpc>
              <a:spcBef>
                <a:spcPts val="400"/>
              </a:spcBef>
              <a:tabLst>
                <a:tab pos="770890" algn="l"/>
              </a:tabLst>
            </a:pPr>
            <a:r>
              <a:rPr sz="2800" spc="-30" dirty="0">
                <a:solidFill>
                  <a:srgbClr val="00CC00"/>
                </a:solidFill>
                <a:latin typeface="Times New Roman"/>
                <a:cs typeface="Times New Roman"/>
              </a:rPr>
              <a:t>“It</a:t>
            </a:r>
            <a:r>
              <a:rPr sz="2800" spc="-7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25" dirty="0">
                <a:solidFill>
                  <a:srgbClr val="00CC00"/>
                </a:solidFill>
                <a:latin typeface="Times New Roman"/>
                <a:cs typeface="Times New Roman"/>
              </a:rPr>
              <a:t>is</a:t>
            </a:r>
            <a:r>
              <a:rPr sz="2800" spc="-6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175" dirty="0">
                <a:solidFill>
                  <a:srgbClr val="00CC00"/>
                </a:solidFill>
                <a:latin typeface="Times New Roman"/>
                <a:cs typeface="Times New Roman"/>
              </a:rPr>
              <a:t>not</a:t>
            </a:r>
            <a:r>
              <a:rPr sz="2800" spc="-10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170" dirty="0">
                <a:solidFill>
                  <a:srgbClr val="00CC00"/>
                </a:solidFill>
                <a:latin typeface="Times New Roman"/>
                <a:cs typeface="Times New Roman"/>
              </a:rPr>
              <a:t>the</a:t>
            </a:r>
            <a:r>
              <a:rPr sz="2800" spc="-14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70" dirty="0">
                <a:solidFill>
                  <a:srgbClr val="00CC00"/>
                </a:solidFill>
                <a:latin typeface="Times New Roman"/>
                <a:cs typeface="Times New Roman"/>
              </a:rPr>
              <a:t>case</a:t>
            </a:r>
            <a:r>
              <a:rPr sz="2800" spc="-10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180" dirty="0">
                <a:solidFill>
                  <a:srgbClr val="00CC00"/>
                </a:solidFill>
                <a:latin typeface="Times New Roman"/>
                <a:cs typeface="Times New Roman"/>
              </a:rPr>
              <a:t>that</a:t>
            </a:r>
            <a:r>
              <a:rPr sz="2800" spc="-6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110" dirty="0">
                <a:solidFill>
                  <a:srgbClr val="00CC00"/>
                </a:solidFill>
                <a:latin typeface="Times New Roman"/>
                <a:cs typeface="Times New Roman"/>
              </a:rPr>
              <a:t>6</a:t>
            </a:r>
            <a:r>
              <a:rPr sz="280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30" dirty="0">
                <a:solidFill>
                  <a:srgbClr val="00CC00"/>
                </a:solidFill>
                <a:latin typeface="Times New Roman"/>
                <a:cs typeface="Times New Roman"/>
              </a:rPr>
              <a:t>is</a:t>
            </a:r>
            <a:r>
              <a:rPr sz="2800" spc="-6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CC00"/>
                </a:solidFill>
                <a:latin typeface="Times New Roman"/>
                <a:cs typeface="Times New Roman"/>
              </a:rPr>
              <a:t>negative”.  </a:t>
            </a:r>
            <a:r>
              <a:rPr sz="2800" spc="125" dirty="0">
                <a:solidFill>
                  <a:srgbClr val="3333FF"/>
                </a:solidFill>
                <a:latin typeface="Times New Roman"/>
                <a:cs typeface="Times New Roman"/>
              </a:rPr>
              <a:t>or	</a:t>
            </a:r>
            <a:r>
              <a:rPr sz="2800" spc="-60" dirty="0">
                <a:solidFill>
                  <a:srgbClr val="00CC00"/>
                </a:solidFill>
                <a:latin typeface="Times New Roman"/>
                <a:cs typeface="Times New Roman"/>
              </a:rPr>
              <a:t>“6 </a:t>
            </a:r>
            <a:r>
              <a:rPr sz="2800" spc="25" dirty="0">
                <a:solidFill>
                  <a:srgbClr val="00CC00"/>
                </a:solidFill>
                <a:latin typeface="Times New Roman"/>
                <a:cs typeface="Times New Roman"/>
              </a:rPr>
              <a:t>is</a:t>
            </a:r>
            <a:r>
              <a:rPr sz="2800" spc="-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40" dirty="0">
                <a:solidFill>
                  <a:srgbClr val="00CC00"/>
                </a:solidFill>
                <a:latin typeface="Times New Roman"/>
                <a:cs typeface="Times New Roman"/>
              </a:rPr>
              <a:t>nonnegative”.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10" dirty="0"/>
              <a:t>8</a:t>
            </a:fld>
            <a:endParaRPr spc="1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0968" y="641235"/>
            <a:ext cx="3972031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135" dirty="0">
                <a:solidFill>
                  <a:srgbClr val="3333FF"/>
                </a:solidFill>
                <a:latin typeface="Times New Roman"/>
                <a:cs typeface="Times New Roman"/>
              </a:rPr>
              <a:t>Truth </a:t>
            </a:r>
            <a:r>
              <a:rPr sz="3200" spc="40" dirty="0">
                <a:solidFill>
                  <a:srgbClr val="3333FF"/>
                </a:solidFill>
                <a:latin typeface="Times New Roman"/>
                <a:cs typeface="Times New Roman"/>
              </a:rPr>
              <a:t>Table</a:t>
            </a:r>
            <a:r>
              <a:rPr sz="3200" spc="-409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spc="105" dirty="0">
                <a:solidFill>
                  <a:srgbClr val="3333FF"/>
                </a:solidFill>
                <a:latin typeface="Times New Roman"/>
                <a:cs typeface="Times New Roman"/>
              </a:rPr>
              <a:t>(NOT)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68766" y="1956345"/>
            <a:ext cx="46177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  <a:tab pos="356235" algn="l"/>
                <a:tab pos="4351020" algn="l"/>
              </a:tabLst>
            </a:pPr>
            <a:r>
              <a:rPr sz="2800" spc="-10" dirty="0">
                <a:latin typeface="Times New Roman"/>
                <a:cs typeface="Times New Roman"/>
              </a:rPr>
              <a:t>U</a:t>
            </a:r>
            <a:r>
              <a:rPr sz="2800" spc="165" dirty="0">
                <a:latin typeface="Times New Roman"/>
                <a:cs typeface="Times New Roman"/>
              </a:rPr>
              <a:t>n</a:t>
            </a:r>
            <a:r>
              <a:rPr sz="2800" spc="155" dirty="0">
                <a:latin typeface="Times New Roman"/>
                <a:cs typeface="Times New Roman"/>
              </a:rPr>
              <a:t>a</a:t>
            </a:r>
            <a:r>
              <a:rPr sz="2800" spc="165" dirty="0">
                <a:latin typeface="Times New Roman"/>
                <a:cs typeface="Times New Roman"/>
              </a:rPr>
              <a:t>r</a:t>
            </a:r>
            <a:r>
              <a:rPr sz="2800" spc="-55" dirty="0">
                <a:latin typeface="Times New Roman"/>
                <a:cs typeface="Times New Roman"/>
              </a:rPr>
              <a:t>y </a:t>
            </a:r>
            <a:r>
              <a:rPr sz="2800" spc="225" dirty="0">
                <a:latin typeface="Times New Roman"/>
                <a:cs typeface="Times New Roman"/>
              </a:rPr>
              <a:t>O</a:t>
            </a:r>
            <a:r>
              <a:rPr sz="2800" spc="145" dirty="0">
                <a:latin typeface="Times New Roman"/>
                <a:cs typeface="Times New Roman"/>
              </a:rPr>
              <a:t>p</a:t>
            </a:r>
            <a:r>
              <a:rPr sz="2800" spc="130" dirty="0">
                <a:latin typeface="Times New Roman"/>
                <a:cs typeface="Times New Roman"/>
              </a:rPr>
              <a:t>e</a:t>
            </a:r>
            <a:r>
              <a:rPr sz="2800" spc="50" dirty="0">
                <a:latin typeface="Times New Roman"/>
                <a:cs typeface="Times New Roman"/>
              </a:rPr>
              <a:t>r</a:t>
            </a:r>
            <a:r>
              <a:rPr sz="2800" spc="185" dirty="0">
                <a:latin typeface="Times New Roman"/>
                <a:cs typeface="Times New Roman"/>
              </a:rPr>
              <a:t>a</a:t>
            </a:r>
            <a:r>
              <a:rPr sz="2800" spc="75" dirty="0">
                <a:latin typeface="Times New Roman"/>
                <a:cs typeface="Times New Roman"/>
              </a:rPr>
              <a:t>t</a:t>
            </a:r>
            <a:r>
              <a:rPr sz="2800" spc="110" dirty="0">
                <a:latin typeface="Times New Roman"/>
                <a:cs typeface="Times New Roman"/>
              </a:rPr>
              <a:t>o</a:t>
            </a:r>
            <a:r>
              <a:rPr sz="2800" spc="-85" dirty="0">
                <a:latin typeface="Times New Roman"/>
                <a:cs typeface="Times New Roman"/>
              </a:rPr>
              <a:t>r</a:t>
            </a:r>
            <a:r>
              <a:rPr sz="2800" spc="15" dirty="0">
                <a:latin typeface="Times New Roman"/>
                <a:cs typeface="Times New Roman"/>
              </a:rPr>
              <a:t>,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195" dirty="0">
                <a:latin typeface="Times New Roman"/>
                <a:cs typeface="Times New Roman"/>
              </a:rPr>
              <a:t>S</a:t>
            </a:r>
            <a:r>
              <a:rPr sz="2800" spc="65" dirty="0">
                <a:latin typeface="Times New Roman"/>
                <a:cs typeface="Times New Roman"/>
              </a:rPr>
              <a:t>ymbol</a:t>
            </a:r>
            <a:r>
              <a:rPr sz="2800" spc="35" dirty="0">
                <a:latin typeface="Times New Roman"/>
                <a:cs typeface="Times New Roman"/>
              </a:rPr>
              <a:t>: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b="1" spc="-5" dirty="0">
                <a:latin typeface="Symbol"/>
                <a:cs typeface="Symbol"/>
              </a:rPr>
              <a:t></a:t>
            </a:r>
            <a:endParaRPr sz="2800">
              <a:latin typeface="Symbol"/>
              <a:cs typeface="Symbo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96240" y="691895"/>
            <a:ext cx="8208645" cy="862965"/>
          </a:xfrm>
          <a:custGeom>
            <a:avLst/>
            <a:gdLst/>
            <a:ahLst/>
            <a:cxnLst/>
            <a:rect l="l" t="t" r="r" b="b"/>
            <a:pathLst>
              <a:path w="8208645" h="862965">
                <a:moveTo>
                  <a:pt x="8208264" y="556260"/>
                </a:moveTo>
                <a:lnTo>
                  <a:pt x="379476" y="556260"/>
                </a:lnTo>
                <a:lnTo>
                  <a:pt x="379476" y="0"/>
                </a:lnTo>
                <a:lnTo>
                  <a:pt x="341376" y="0"/>
                </a:lnTo>
                <a:lnTo>
                  <a:pt x="341376" y="556260"/>
                </a:lnTo>
                <a:lnTo>
                  <a:pt x="0" y="556260"/>
                </a:lnTo>
                <a:lnTo>
                  <a:pt x="0" y="594360"/>
                </a:lnTo>
                <a:lnTo>
                  <a:pt x="341376" y="594360"/>
                </a:lnTo>
                <a:lnTo>
                  <a:pt x="341376" y="862584"/>
                </a:lnTo>
                <a:lnTo>
                  <a:pt x="379476" y="862584"/>
                </a:lnTo>
                <a:lnTo>
                  <a:pt x="379476" y="594360"/>
                </a:lnTo>
                <a:lnTo>
                  <a:pt x="8208264" y="594360"/>
                </a:lnTo>
                <a:lnTo>
                  <a:pt x="8208264" y="55626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0" y="2849879"/>
            <a:ext cx="9144000" cy="4003675"/>
            <a:chOff x="0" y="2849879"/>
            <a:chExt cx="9144000" cy="4003675"/>
          </a:xfrm>
        </p:grpSpPr>
        <p:sp>
          <p:nvSpPr>
            <p:cNvPr id="6" name="object 6"/>
            <p:cNvSpPr/>
            <p:nvPr/>
          </p:nvSpPr>
          <p:spPr>
            <a:xfrm>
              <a:off x="2340864" y="2849879"/>
              <a:ext cx="4680585" cy="577850"/>
            </a:xfrm>
            <a:custGeom>
              <a:avLst/>
              <a:gdLst/>
              <a:ahLst/>
              <a:cxnLst/>
              <a:rect l="l" t="t" r="r" b="b"/>
              <a:pathLst>
                <a:path w="4680584" h="577850">
                  <a:moveTo>
                    <a:pt x="4680204" y="0"/>
                  </a:moveTo>
                  <a:lnTo>
                    <a:pt x="2340864" y="0"/>
                  </a:lnTo>
                  <a:lnTo>
                    <a:pt x="0" y="0"/>
                  </a:lnTo>
                  <a:lnTo>
                    <a:pt x="0" y="577596"/>
                  </a:lnTo>
                  <a:lnTo>
                    <a:pt x="2340864" y="577596"/>
                  </a:lnTo>
                  <a:lnTo>
                    <a:pt x="4680204" y="577596"/>
                  </a:lnTo>
                  <a:lnTo>
                    <a:pt x="46802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3427475"/>
              <a:ext cx="9144000" cy="342595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2340864" y="3427475"/>
            <a:ext cx="4680585" cy="2087880"/>
          </a:xfrm>
          <a:custGeom>
            <a:avLst/>
            <a:gdLst/>
            <a:ahLst/>
            <a:cxnLst/>
            <a:rect l="l" t="t" r="r" b="b"/>
            <a:pathLst>
              <a:path w="4680584" h="2087879">
                <a:moveTo>
                  <a:pt x="4680204" y="0"/>
                </a:moveTo>
                <a:lnTo>
                  <a:pt x="2340864" y="0"/>
                </a:lnTo>
                <a:lnTo>
                  <a:pt x="0" y="0"/>
                </a:lnTo>
                <a:lnTo>
                  <a:pt x="0" y="316992"/>
                </a:lnTo>
                <a:lnTo>
                  <a:pt x="0" y="1210056"/>
                </a:lnTo>
                <a:lnTo>
                  <a:pt x="0" y="2087880"/>
                </a:lnTo>
                <a:lnTo>
                  <a:pt x="2340864" y="2087880"/>
                </a:lnTo>
                <a:lnTo>
                  <a:pt x="4680204" y="2087880"/>
                </a:lnTo>
                <a:lnTo>
                  <a:pt x="4680204" y="1210056"/>
                </a:lnTo>
                <a:lnTo>
                  <a:pt x="4680204" y="316992"/>
                </a:lnTo>
                <a:lnTo>
                  <a:pt x="46802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2331720" y="2840735"/>
          <a:ext cx="4679950" cy="26654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1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8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938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dirty="0">
                          <a:solidFill>
                            <a:srgbClr val="3333FF"/>
                          </a:solidFill>
                          <a:latin typeface="Arial"/>
                          <a:cs typeface="Arial"/>
                        </a:rPr>
                        <a:t>p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28575">
                      <a:solidFill>
                        <a:srgbClr val="FF6600"/>
                      </a:solidFill>
                      <a:prstDash val="solid"/>
                    </a:lnR>
                    <a:lnT w="28575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400" dirty="0">
                          <a:solidFill>
                            <a:srgbClr val="3333FF"/>
                          </a:solidFill>
                          <a:latin typeface="Symbol"/>
                          <a:cs typeface="Symbol"/>
                        </a:rPr>
                        <a:t></a:t>
                      </a:r>
                      <a:r>
                        <a:rPr sz="2400" dirty="0">
                          <a:solidFill>
                            <a:srgbClr val="3333FF"/>
                          </a:solidFill>
                          <a:latin typeface="Arial"/>
                          <a:cs typeface="Arial"/>
                        </a:rPr>
                        <a:t>p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28575">
                      <a:solidFill>
                        <a:srgbClr val="FF6600"/>
                      </a:solidFill>
                      <a:prstDash val="solid"/>
                    </a:lnL>
                    <a:lnR w="28575">
                      <a:solidFill>
                        <a:srgbClr val="FF6600"/>
                      </a:solidFill>
                      <a:prstDash val="solid"/>
                    </a:lnR>
                    <a:lnT w="28575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30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2800" spc="-5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true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194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28575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28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false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194" marB="0">
                    <a:lnL w="28575">
                      <a:solidFill>
                        <a:srgbClr val="FF6600"/>
                      </a:solidFill>
                      <a:prstDash val="solid"/>
                    </a:lnL>
                    <a:lnR w="28575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19050">
                      <a:solidFill>
                        <a:srgbClr val="FF66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8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28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false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194" marB="0">
                    <a:lnL w="19050">
                      <a:solidFill>
                        <a:srgbClr val="FF6600"/>
                      </a:solidFill>
                      <a:prstDash val="solid"/>
                    </a:lnL>
                    <a:lnR w="28575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2800" spc="-5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true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194" marB="0">
                    <a:lnL w="28575">
                      <a:solidFill>
                        <a:srgbClr val="FF6600"/>
                      </a:solidFill>
                      <a:prstDash val="solid"/>
                    </a:lnL>
                    <a:lnR w="28575">
                      <a:solidFill>
                        <a:srgbClr val="FF6600"/>
                      </a:solidFill>
                      <a:prstDash val="solid"/>
                    </a:lnR>
                    <a:lnT w="19050">
                      <a:solidFill>
                        <a:srgbClr val="FF6600"/>
                      </a:solidFill>
                      <a:prstDash val="solid"/>
                    </a:lnT>
                    <a:lnB w="28575">
                      <a:solidFill>
                        <a:srgbClr val="FF66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10" dirty="0"/>
              <a:t>9</a:t>
            </a:fld>
            <a:endParaRPr spc="1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1160</Words>
  <Application>Microsoft Office PowerPoint</Application>
  <PresentationFormat>On-screen Show (4:3)</PresentationFormat>
  <Paragraphs>239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Calibri</vt:lpstr>
      <vt:lpstr>Carlito</vt:lpstr>
      <vt:lpstr>Georgia</vt:lpstr>
      <vt:lpstr>Liberation Serif</vt:lpstr>
      <vt:lpstr>Symbol</vt:lpstr>
      <vt:lpstr>Times New Roman</vt:lpstr>
      <vt:lpstr>Webdings</vt:lpstr>
      <vt:lpstr>Office Theme</vt:lpstr>
      <vt:lpstr>Predicate Knowledge</vt:lpstr>
      <vt:lpstr>Compound Propositions</vt:lpstr>
      <vt:lpstr>  Combining Propositions</vt:lpstr>
      <vt:lpstr>Notations</vt:lpstr>
      <vt:lpstr>Compound Propositions</vt:lpstr>
      <vt:lpstr>Compound Propositions</vt:lpstr>
      <vt:lpstr>Examples</vt:lpstr>
      <vt:lpstr>Examples</vt:lpstr>
      <vt:lpstr>Truth Table (NOT)</vt:lpstr>
      <vt:lpstr>Conjunction (AND)</vt:lpstr>
      <vt:lpstr>Examples</vt:lpstr>
      <vt:lpstr>Truth Table (AND)</vt:lpstr>
      <vt:lpstr>Disjunction (OR)</vt:lpstr>
      <vt:lpstr>Examples</vt:lpstr>
      <vt:lpstr>Truth Table (OR)</vt:lpstr>
      <vt:lpstr>Exclusive OR (XOR)</vt:lpstr>
      <vt:lpstr>Examples</vt:lpstr>
      <vt:lpstr>Truth Table (XOR)</vt:lpstr>
      <vt:lpstr>Examples (OR vs XOR)</vt:lpstr>
      <vt:lpstr>Examples (OR vs XOR)</vt:lpstr>
      <vt:lpstr>Inclusive vs. Exclusive</vt:lpstr>
      <vt:lpstr>Composite Statements</vt:lpstr>
      <vt:lpstr>Translating English to Logic</vt:lpstr>
      <vt:lpstr>Truth tables</vt:lpstr>
      <vt:lpstr>Exercise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Waqas ahmad</cp:lastModifiedBy>
  <cp:revision>17</cp:revision>
  <dcterms:created xsi:type="dcterms:W3CDTF">2020-04-10T08:19:04Z</dcterms:created>
  <dcterms:modified xsi:type="dcterms:W3CDTF">2020-04-10T09:32:33Z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2016-02-29T00:00:00Z</vt:filetime>
  </property>
  <property fmtid="{D5CDD505-2E9C-101B-9397-08002B2CF9AE}" pid="3" name="Creator">
    <vt:lpwstr>Foxit Software Inc.</vt:lpwstr>
  </property>
  <property fmtid="{D5CDD505-2E9C-101B-9397-08002B2CF9AE}" pid="4" name="LastSaved">
    <vt:filetime>2020-04-10T00:00:00Z</vt:filetime>
  </property>
</Properties>
</file>