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1AFF47-AF00-42CB-A1CD-7DC3B1E366F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162297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AFF47-AF00-42CB-A1CD-7DC3B1E366F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239682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AFF47-AF00-42CB-A1CD-7DC3B1E366F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158623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AFF47-AF00-42CB-A1CD-7DC3B1E366F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82454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1AFF47-AF00-42CB-A1CD-7DC3B1E366FA}"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406230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1AFF47-AF00-42CB-A1CD-7DC3B1E366FA}"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273857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1AFF47-AF00-42CB-A1CD-7DC3B1E366FA}"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352001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1AFF47-AF00-42CB-A1CD-7DC3B1E366FA}"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122394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AFF47-AF00-42CB-A1CD-7DC3B1E366FA}"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270581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1AFF47-AF00-42CB-A1CD-7DC3B1E366FA}"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129797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1AFF47-AF00-42CB-A1CD-7DC3B1E366FA}"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42C85-F7E8-4DE5-98E0-2C5F5C8C8649}" type="slidenum">
              <a:rPr lang="en-US" smtClean="0"/>
              <a:t>‹#›</a:t>
            </a:fld>
            <a:endParaRPr lang="en-US"/>
          </a:p>
        </p:txBody>
      </p:sp>
    </p:spTree>
    <p:extLst>
      <p:ext uri="{BB962C8B-B14F-4D97-AF65-F5344CB8AC3E}">
        <p14:creationId xmlns:p14="http://schemas.microsoft.com/office/powerpoint/2010/main" val="108785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AFF47-AF00-42CB-A1CD-7DC3B1E366FA}" type="datetimeFigureOut">
              <a:rPr lang="en-US" smtClean="0"/>
              <a:t>5/16/2016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42C85-F7E8-4DE5-98E0-2C5F5C8C8649}" type="slidenum">
              <a:rPr lang="en-US" smtClean="0"/>
              <a:t>‹#›</a:t>
            </a:fld>
            <a:endParaRPr lang="en-US"/>
          </a:p>
        </p:txBody>
      </p:sp>
    </p:spTree>
    <p:extLst>
      <p:ext uri="{BB962C8B-B14F-4D97-AF65-F5344CB8AC3E}">
        <p14:creationId xmlns:p14="http://schemas.microsoft.com/office/powerpoint/2010/main" val="95200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Dr. A. N. Khosla’s Theory</a:t>
            </a:r>
            <a:r>
              <a:rPr lang="en-US" u="sng" dirty="0" smtClean="0"/>
              <a:t> (Potential Theory)</a:t>
            </a:r>
            <a:r>
              <a:rPr lang="en-US" u="sng" dirty="0" smtClean="0"/>
              <a:t/>
            </a:r>
            <a:br>
              <a:rPr lang="en-US" u="sng" dirty="0" smtClean="0"/>
            </a:br>
            <a:r>
              <a:rPr lang="en-US" sz="3200" u="sng" dirty="0" smtClean="0"/>
              <a:t>(Main Points)</a:t>
            </a:r>
            <a:endParaRPr lang="en-US" sz="3200" u="sng" dirty="0"/>
          </a:p>
        </p:txBody>
      </p:sp>
      <p:sp>
        <p:nvSpPr>
          <p:cNvPr id="3" name="Content Placeholder 2"/>
          <p:cNvSpPr>
            <a:spLocks noGrp="1"/>
          </p:cNvSpPr>
          <p:nvPr>
            <p:ph idx="1"/>
          </p:nvPr>
        </p:nvSpPr>
        <p:spPr>
          <a:xfrm>
            <a:off x="838200" y="1501164"/>
            <a:ext cx="10515600" cy="4351338"/>
          </a:xfrm>
        </p:spPr>
        <p:txBody>
          <a:bodyPr/>
          <a:lstStyle/>
          <a:p>
            <a:r>
              <a:rPr lang="en-US" dirty="0" smtClean="0"/>
              <a:t>The flow of water is along the streamlines and hence susceptible of mathematical treatment. </a:t>
            </a:r>
          </a:p>
          <a:p>
            <a:r>
              <a:rPr lang="en-US" dirty="0" smtClean="0"/>
              <a:t>Creep along the bottom can be prevented by providing u/s and d/s vertical cutoffs,</a:t>
            </a:r>
            <a:r>
              <a:rPr lang="en-US" dirty="0" smtClean="0"/>
              <a:t> one for each</a:t>
            </a:r>
            <a:r>
              <a:rPr lang="en-US" dirty="0" smtClean="0"/>
              <a:t>.</a:t>
            </a:r>
          </a:p>
          <a:p>
            <a:r>
              <a:rPr lang="en-US" dirty="0" smtClean="0"/>
              <a:t>To stop the undermining at the downstream end provide a deep vertical cutoff and make sure that exit gradient is safe for the subsoil.</a:t>
            </a:r>
          </a:p>
          <a:p>
            <a:r>
              <a:rPr lang="en-US" dirty="0" smtClean="0"/>
              <a:t>To safeguard against the undermining, the exit gradient is not allowed to exceed a certain safe limit as shown in the table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66773172"/>
              </p:ext>
            </p:extLst>
          </p:nvPr>
        </p:nvGraphicFramePr>
        <p:xfrm>
          <a:off x="2032000" y="5110822"/>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509183871"/>
                    </a:ext>
                  </a:extLst>
                </a:gridCol>
                <a:gridCol w="2709333">
                  <a:extLst>
                    <a:ext uri="{9D8B030D-6E8A-4147-A177-3AD203B41FA5}">
                      <a16:colId xmlns:a16="http://schemas.microsoft.com/office/drawing/2014/main" val="621435443"/>
                    </a:ext>
                  </a:extLst>
                </a:gridCol>
                <a:gridCol w="2709333">
                  <a:extLst>
                    <a:ext uri="{9D8B030D-6E8A-4147-A177-3AD203B41FA5}">
                      <a16:colId xmlns:a16="http://schemas.microsoft.com/office/drawing/2014/main" val="4064962797"/>
                    </a:ext>
                  </a:extLst>
                </a:gridCol>
              </a:tblGrid>
              <a:tr h="370840">
                <a:tc>
                  <a:txBody>
                    <a:bodyPr/>
                    <a:lstStyle/>
                    <a:p>
                      <a:r>
                        <a:rPr lang="en-US" dirty="0" smtClean="0">
                          <a:solidFill>
                            <a:schemeClr val="tx1"/>
                          </a:solidFill>
                        </a:rPr>
                        <a:t>Kind of Subsoil</a:t>
                      </a:r>
                      <a:endParaRPr lang="en-US" dirty="0">
                        <a:solidFill>
                          <a:schemeClr val="tx1"/>
                        </a:solidFill>
                      </a:endParaRPr>
                    </a:p>
                  </a:txBody>
                  <a:tcPr/>
                </a:tc>
                <a:tc>
                  <a:txBody>
                    <a:bodyPr/>
                    <a:lstStyle/>
                    <a:p>
                      <a:r>
                        <a:rPr lang="en-US" dirty="0" smtClean="0">
                          <a:solidFill>
                            <a:schemeClr val="tx1"/>
                          </a:solidFill>
                        </a:rPr>
                        <a:t>Factor of Safety</a:t>
                      </a:r>
                      <a:endParaRPr lang="en-US" dirty="0">
                        <a:solidFill>
                          <a:schemeClr val="tx1"/>
                        </a:solidFill>
                      </a:endParaRPr>
                    </a:p>
                  </a:txBody>
                  <a:tcPr/>
                </a:tc>
                <a:tc>
                  <a:txBody>
                    <a:bodyPr/>
                    <a:lstStyle/>
                    <a:p>
                      <a:r>
                        <a:rPr lang="en-US" dirty="0" smtClean="0">
                          <a:solidFill>
                            <a:schemeClr val="tx1"/>
                          </a:solidFill>
                        </a:rPr>
                        <a:t>Safe Exit Gradient</a:t>
                      </a:r>
                      <a:endParaRPr lang="en-US" dirty="0">
                        <a:solidFill>
                          <a:schemeClr val="tx1"/>
                        </a:solidFill>
                      </a:endParaRPr>
                    </a:p>
                  </a:txBody>
                  <a:tcPr/>
                </a:tc>
                <a:extLst>
                  <a:ext uri="{0D108BD9-81ED-4DB2-BD59-A6C34878D82A}">
                    <a16:rowId xmlns:a16="http://schemas.microsoft.com/office/drawing/2014/main" val="2773619209"/>
                  </a:ext>
                </a:extLst>
              </a:tr>
              <a:tr h="370840">
                <a:tc>
                  <a:txBody>
                    <a:bodyPr/>
                    <a:lstStyle/>
                    <a:p>
                      <a:r>
                        <a:rPr lang="en-US" dirty="0" smtClean="0"/>
                        <a:t>Shingle</a:t>
                      </a:r>
                      <a:endParaRPr lang="en-US" dirty="0"/>
                    </a:p>
                  </a:txBody>
                  <a:tcPr/>
                </a:tc>
                <a:tc>
                  <a:txBody>
                    <a:bodyPr/>
                    <a:lstStyle/>
                    <a:p>
                      <a:r>
                        <a:rPr lang="en-US" dirty="0" smtClean="0"/>
                        <a:t>4 to 5</a:t>
                      </a:r>
                      <a:endParaRPr lang="en-US" dirty="0"/>
                    </a:p>
                  </a:txBody>
                  <a:tcPr/>
                </a:tc>
                <a:tc>
                  <a:txBody>
                    <a:bodyPr/>
                    <a:lstStyle/>
                    <a:p>
                      <a:r>
                        <a:rPr lang="en-US" dirty="0" smtClean="0"/>
                        <a:t>0.25 to 0.20</a:t>
                      </a:r>
                      <a:endParaRPr lang="en-US" dirty="0"/>
                    </a:p>
                  </a:txBody>
                  <a:tcPr/>
                </a:tc>
                <a:extLst>
                  <a:ext uri="{0D108BD9-81ED-4DB2-BD59-A6C34878D82A}">
                    <a16:rowId xmlns:a16="http://schemas.microsoft.com/office/drawing/2014/main" val="2392220011"/>
                  </a:ext>
                </a:extLst>
              </a:tr>
              <a:tr h="370840">
                <a:tc>
                  <a:txBody>
                    <a:bodyPr/>
                    <a:lstStyle/>
                    <a:p>
                      <a:r>
                        <a:rPr lang="en-US" dirty="0" smtClean="0"/>
                        <a:t>Coarse Sand</a:t>
                      </a:r>
                      <a:endParaRPr lang="en-US" dirty="0"/>
                    </a:p>
                  </a:txBody>
                  <a:tcPr/>
                </a:tc>
                <a:tc>
                  <a:txBody>
                    <a:bodyPr/>
                    <a:lstStyle/>
                    <a:p>
                      <a:r>
                        <a:rPr lang="en-US" dirty="0" smtClean="0"/>
                        <a:t>5 to 6</a:t>
                      </a:r>
                      <a:endParaRPr lang="en-US" dirty="0"/>
                    </a:p>
                  </a:txBody>
                  <a:tcPr/>
                </a:tc>
                <a:tc>
                  <a:txBody>
                    <a:bodyPr/>
                    <a:lstStyle/>
                    <a:p>
                      <a:r>
                        <a:rPr lang="en-US" dirty="0" smtClean="0"/>
                        <a:t>0.20 to 0.17</a:t>
                      </a:r>
                      <a:endParaRPr lang="en-US" dirty="0"/>
                    </a:p>
                  </a:txBody>
                  <a:tcPr/>
                </a:tc>
                <a:extLst>
                  <a:ext uri="{0D108BD9-81ED-4DB2-BD59-A6C34878D82A}">
                    <a16:rowId xmlns:a16="http://schemas.microsoft.com/office/drawing/2014/main" val="3401578464"/>
                  </a:ext>
                </a:extLst>
              </a:tr>
              <a:tr h="370840">
                <a:tc>
                  <a:txBody>
                    <a:bodyPr/>
                    <a:lstStyle/>
                    <a:p>
                      <a:r>
                        <a:rPr lang="en-US" dirty="0" smtClean="0"/>
                        <a:t>Fine Sand</a:t>
                      </a:r>
                      <a:endParaRPr lang="en-US" dirty="0"/>
                    </a:p>
                  </a:txBody>
                  <a:tcPr/>
                </a:tc>
                <a:tc>
                  <a:txBody>
                    <a:bodyPr/>
                    <a:lstStyle/>
                    <a:p>
                      <a:r>
                        <a:rPr lang="en-US" dirty="0" smtClean="0"/>
                        <a:t>6 to 7</a:t>
                      </a:r>
                      <a:endParaRPr lang="en-US" dirty="0"/>
                    </a:p>
                  </a:txBody>
                  <a:tcPr/>
                </a:tc>
                <a:tc>
                  <a:txBody>
                    <a:bodyPr/>
                    <a:lstStyle/>
                    <a:p>
                      <a:r>
                        <a:rPr lang="en-US" dirty="0" smtClean="0"/>
                        <a:t>0.17 to 0.14</a:t>
                      </a:r>
                      <a:endParaRPr lang="en-US" dirty="0"/>
                    </a:p>
                  </a:txBody>
                  <a:tcPr/>
                </a:tc>
                <a:extLst>
                  <a:ext uri="{0D108BD9-81ED-4DB2-BD59-A6C34878D82A}">
                    <a16:rowId xmlns:a16="http://schemas.microsoft.com/office/drawing/2014/main" val="1775514078"/>
                  </a:ext>
                </a:extLst>
              </a:tr>
            </a:tbl>
          </a:graphicData>
        </a:graphic>
      </p:graphicFrame>
    </p:spTree>
    <p:extLst>
      <p:ext uri="{BB962C8B-B14F-4D97-AF65-F5344CB8AC3E}">
        <p14:creationId xmlns:p14="http://schemas.microsoft.com/office/powerpoint/2010/main" val="74894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 for the floor thickness</a:t>
            </a:r>
            <a:endParaRPr lang="en-US" dirty="0"/>
          </a:p>
        </p:txBody>
      </p:sp>
      <p:sp>
        <p:nvSpPr>
          <p:cNvPr id="4" name="Rectangle 3"/>
          <p:cNvSpPr/>
          <p:nvPr/>
        </p:nvSpPr>
        <p:spPr>
          <a:xfrm>
            <a:off x="838200" y="1991032"/>
            <a:ext cx="2524432" cy="619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51438" y="1991031"/>
            <a:ext cx="2524432" cy="619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64676" y="1986575"/>
            <a:ext cx="2524432" cy="619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076632" y="2606008"/>
            <a:ext cx="14750" cy="1479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991529" y="2606008"/>
            <a:ext cx="14750" cy="1479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906426" y="2606007"/>
            <a:ext cx="14750" cy="1479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091382" y="1986575"/>
            <a:ext cx="0" cy="6194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06279" y="1986575"/>
            <a:ext cx="0" cy="6194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906426" y="1986575"/>
            <a:ext cx="0" cy="61943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5624057" y="1944639"/>
            <a:ext cx="793955" cy="2553619"/>
            <a:chOff x="771834" y="1944639"/>
            <a:chExt cx="793955" cy="2553619"/>
          </a:xfrm>
        </p:grpSpPr>
        <p:sp>
          <p:nvSpPr>
            <p:cNvPr id="18" name="TextBox 17"/>
            <p:cNvSpPr txBox="1"/>
            <p:nvPr/>
          </p:nvSpPr>
          <p:spPr>
            <a:xfrm>
              <a:off x="823451" y="1944639"/>
              <a:ext cx="398206" cy="369332"/>
            </a:xfrm>
            <a:prstGeom prst="rect">
              <a:avLst/>
            </a:prstGeom>
            <a:noFill/>
          </p:spPr>
          <p:txBody>
            <a:bodyPr wrap="square" rtlCol="0">
              <a:spAutoFit/>
            </a:bodyPr>
            <a:lstStyle/>
            <a:p>
              <a:r>
                <a:rPr lang="en-US" dirty="0" smtClean="0"/>
                <a:t>E</a:t>
              </a:r>
              <a:endParaRPr lang="en-US" dirty="0"/>
            </a:p>
          </p:txBody>
        </p:sp>
        <p:sp>
          <p:nvSpPr>
            <p:cNvPr id="19" name="TextBox 18"/>
            <p:cNvSpPr txBox="1"/>
            <p:nvPr/>
          </p:nvSpPr>
          <p:spPr>
            <a:xfrm>
              <a:off x="1144234" y="1944639"/>
              <a:ext cx="398206" cy="369332"/>
            </a:xfrm>
            <a:prstGeom prst="rect">
              <a:avLst/>
            </a:prstGeom>
            <a:noFill/>
          </p:spPr>
          <p:txBody>
            <a:bodyPr wrap="square" rtlCol="0">
              <a:spAutoFit/>
            </a:bodyPr>
            <a:lstStyle/>
            <a:p>
              <a:r>
                <a:rPr lang="en-US" dirty="0"/>
                <a:t>C</a:t>
              </a:r>
            </a:p>
          </p:txBody>
        </p:sp>
        <p:sp>
          <p:nvSpPr>
            <p:cNvPr id="20" name="TextBox 19"/>
            <p:cNvSpPr txBox="1"/>
            <p:nvPr/>
          </p:nvSpPr>
          <p:spPr>
            <a:xfrm>
              <a:off x="1167583" y="2562545"/>
              <a:ext cx="398206" cy="369332"/>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21" name="TextBox 20"/>
            <p:cNvSpPr txBox="1"/>
            <p:nvPr/>
          </p:nvSpPr>
          <p:spPr>
            <a:xfrm>
              <a:off x="771834" y="2536269"/>
              <a:ext cx="398206" cy="369332"/>
            </a:xfrm>
            <a:prstGeom prst="rect">
              <a:avLst/>
            </a:prstGeom>
            <a:noFill/>
          </p:spPr>
          <p:txBody>
            <a:bodyPr wrap="square" rtlCol="0">
              <a:spAutoFit/>
            </a:bodyPr>
            <a:lstStyle/>
            <a:p>
              <a:r>
                <a:rPr lang="en-US" dirty="0" smtClean="0"/>
                <a:t>E</a:t>
              </a:r>
              <a:r>
                <a:rPr lang="en-US" baseline="-25000" dirty="0" smtClean="0"/>
                <a:t>1</a:t>
              </a:r>
              <a:endParaRPr lang="en-US" dirty="0"/>
            </a:p>
          </p:txBody>
        </p:sp>
        <p:sp>
          <p:nvSpPr>
            <p:cNvPr id="22" name="TextBox 21"/>
            <p:cNvSpPr txBox="1"/>
            <p:nvPr/>
          </p:nvSpPr>
          <p:spPr>
            <a:xfrm>
              <a:off x="1066798" y="3970376"/>
              <a:ext cx="398206" cy="369332"/>
            </a:xfrm>
            <a:prstGeom prst="rect">
              <a:avLst/>
            </a:prstGeom>
            <a:noFill/>
          </p:spPr>
          <p:txBody>
            <a:bodyPr wrap="square" rtlCol="0">
              <a:spAutoFit/>
            </a:bodyPr>
            <a:lstStyle/>
            <a:p>
              <a:r>
                <a:rPr lang="en-US" dirty="0" smtClean="0"/>
                <a:t>D</a:t>
              </a:r>
              <a:endParaRPr lang="en-US" dirty="0"/>
            </a:p>
          </p:txBody>
        </p:sp>
        <p:cxnSp>
          <p:nvCxnSpPr>
            <p:cNvPr id="24" name="Straight Arrow Connector 23"/>
            <p:cNvCxnSpPr/>
            <p:nvPr/>
          </p:nvCxnSpPr>
          <p:spPr>
            <a:xfrm>
              <a:off x="771834" y="2905601"/>
              <a:ext cx="0" cy="1179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38200" y="4498258"/>
              <a:ext cx="5825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565789" y="2931877"/>
              <a:ext cx="0" cy="1256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32516" y="1949555"/>
            <a:ext cx="793955" cy="2395069"/>
            <a:chOff x="771834" y="1944639"/>
            <a:chExt cx="793955" cy="2395069"/>
          </a:xfrm>
        </p:grpSpPr>
        <p:sp>
          <p:nvSpPr>
            <p:cNvPr id="33" name="TextBox 32"/>
            <p:cNvSpPr txBox="1"/>
            <p:nvPr/>
          </p:nvSpPr>
          <p:spPr>
            <a:xfrm>
              <a:off x="823451" y="1944639"/>
              <a:ext cx="398206" cy="369332"/>
            </a:xfrm>
            <a:prstGeom prst="rect">
              <a:avLst/>
            </a:prstGeom>
            <a:noFill/>
          </p:spPr>
          <p:txBody>
            <a:bodyPr wrap="square" rtlCol="0">
              <a:spAutoFit/>
            </a:bodyPr>
            <a:lstStyle/>
            <a:p>
              <a:r>
                <a:rPr lang="en-US" dirty="0" smtClean="0"/>
                <a:t>E</a:t>
              </a:r>
              <a:endParaRPr lang="en-US" dirty="0"/>
            </a:p>
          </p:txBody>
        </p:sp>
        <p:sp>
          <p:nvSpPr>
            <p:cNvPr id="34" name="TextBox 33"/>
            <p:cNvSpPr txBox="1"/>
            <p:nvPr/>
          </p:nvSpPr>
          <p:spPr>
            <a:xfrm>
              <a:off x="1144234" y="1944639"/>
              <a:ext cx="398206" cy="369332"/>
            </a:xfrm>
            <a:prstGeom prst="rect">
              <a:avLst/>
            </a:prstGeom>
            <a:noFill/>
          </p:spPr>
          <p:txBody>
            <a:bodyPr wrap="square" rtlCol="0">
              <a:spAutoFit/>
            </a:bodyPr>
            <a:lstStyle/>
            <a:p>
              <a:r>
                <a:rPr lang="en-US" dirty="0"/>
                <a:t>C</a:t>
              </a:r>
            </a:p>
          </p:txBody>
        </p:sp>
        <p:sp>
          <p:nvSpPr>
            <p:cNvPr id="35" name="TextBox 34"/>
            <p:cNvSpPr txBox="1"/>
            <p:nvPr/>
          </p:nvSpPr>
          <p:spPr>
            <a:xfrm>
              <a:off x="1167583" y="2562545"/>
              <a:ext cx="398206" cy="369332"/>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36" name="TextBox 35"/>
            <p:cNvSpPr txBox="1"/>
            <p:nvPr/>
          </p:nvSpPr>
          <p:spPr>
            <a:xfrm>
              <a:off x="771834" y="2536269"/>
              <a:ext cx="398206" cy="369332"/>
            </a:xfrm>
            <a:prstGeom prst="rect">
              <a:avLst/>
            </a:prstGeom>
            <a:noFill/>
          </p:spPr>
          <p:txBody>
            <a:bodyPr wrap="square" rtlCol="0">
              <a:spAutoFit/>
            </a:bodyPr>
            <a:lstStyle/>
            <a:p>
              <a:r>
                <a:rPr lang="en-US" dirty="0" smtClean="0"/>
                <a:t>E</a:t>
              </a:r>
              <a:r>
                <a:rPr lang="en-US" baseline="-25000" dirty="0" smtClean="0"/>
                <a:t>1</a:t>
              </a:r>
              <a:endParaRPr lang="en-US" dirty="0"/>
            </a:p>
          </p:txBody>
        </p:sp>
        <p:sp>
          <p:nvSpPr>
            <p:cNvPr id="37" name="TextBox 36"/>
            <p:cNvSpPr txBox="1"/>
            <p:nvPr/>
          </p:nvSpPr>
          <p:spPr>
            <a:xfrm>
              <a:off x="1066798" y="3970376"/>
              <a:ext cx="398206" cy="369332"/>
            </a:xfrm>
            <a:prstGeom prst="rect">
              <a:avLst/>
            </a:prstGeom>
            <a:noFill/>
          </p:spPr>
          <p:txBody>
            <a:bodyPr wrap="square" rtlCol="0">
              <a:spAutoFit/>
            </a:bodyPr>
            <a:lstStyle/>
            <a:p>
              <a:r>
                <a:rPr lang="en-US" dirty="0" smtClean="0"/>
                <a:t>D</a:t>
              </a:r>
              <a:endParaRPr lang="en-US" dirty="0"/>
            </a:p>
          </p:txBody>
        </p:sp>
        <p:cxnSp>
          <p:nvCxnSpPr>
            <p:cNvPr id="40" name="Straight Arrow Connector 39"/>
            <p:cNvCxnSpPr/>
            <p:nvPr/>
          </p:nvCxnSpPr>
          <p:spPr>
            <a:xfrm flipV="1">
              <a:off x="1565789" y="2931877"/>
              <a:ext cx="0" cy="1256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0559845" y="1986575"/>
            <a:ext cx="770606" cy="2395069"/>
            <a:chOff x="771834" y="1944639"/>
            <a:chExt cx="770606" cy="2395069"/>
          </a:xfrm>
        </p:grpSpPr>
        <p:sp>
          <p:nvSpPr>
            <p:cNvPr id="42" name="TextBox 41"/>
            <p:cNvSpPr txBox="1"/>
            <p:nvPr/>
          </p:nvSpPr>
          <p:spPr>
            <a:xfrm>
              <a:off x="823451" y="1944639"/>
              <a:ext cx="398206" cy="369332"/>
            </a:xfrm>
            <a:prstGeom prst="rect">
              <a:avLst/>
            </a:prstGeom>
            <a:noFill/>
          </p:spPr>
          <p:txBody>
            <a:bodyPr wrap="square" rtlCol="0">
              <a:spAutoFit/>
            </a:bodyPr>
            <a:lstStyle/>
            <a:p>
              <a:r>
                <a:rPr lang="en-US" dirty="0" smtClean="0"/>
                <a:t>E</a:t>
              </a:r>
              <a:endParaRPr lang="en-US" dirty="0"/>
            </a:p>
          </p:txBody>
        </p:sp>
        <p:sp>
          <p:nvSpPr>
            <p:cNvPr id="43" name="TextBox 42"/>
            <p:cNvSpPr txBox="1"/>
            <p:nvPr/>
          </p:nvSpPr>
          <p:spPr>
            <a:xfrm>
              <a:off x="1144234" y="1944639"/>
              <a:ext cx="398206" cy="369332"/>
            </a:xfrm>
            <a:prstGeom prst="rect">
              <a:avLst/>
            </a:prstGeom>
            <a:noFill/>
          </p:spPr>
          <p:txBody>
            <a:bodyPr wrap="square" rtlCol="0">
              <a:spAutoFit/>
            </a:bodyPr>
            <a:lstStyle/>
            <a:p>
              <a:r>
                <a:rPr lang="en-US" dirty="0"/>
                <a:t>C</a:t>
              </a:r>
            </a:p>
          </p:txBody>
        </p:sp>
        <p:sp>
          <p:nvSpPr>
            <p:cNvPr id="45" name="TextBox 44"/>
            <p:cNvSpPr txBox="1"/>
            <p:nvPr/>
          </p:nvSpPr>
          <p:spPr>
            <a:xfrm>
              <a:off x="771834" y="2536269"/>
              <a:ext cx="398206" cy="369332"/>
            </a:xfrm>
            <a:prstGeom prst="rect">
              <a:avLst/>
            </a:prstGeom>
            <a:noFill/>
          </p:spPr>
          <p:txBody>
            <a:bodyPr wrap="square" rtlCol="0">
              <a:spAutoFit/>
            </a:bodyPr>
            <a:lstStyle/>
            <a:p>
              <a:r>
                <a:rPr lang="en-US" dirty="0" smtClean="0"/>
                <a:t>E</a:t>
              </a:r>
              <a:r>
                <a:rPr lang="en-US" baseline="-25000" dirty="0" smtClean="0"/>
                <a:t>1</a:t>
              </a:r>
              <a:endParaRPr lang="en-US" dirty="0"/>
            </a:p>
          </p:txBody>
        </p:sp>
        <p:sp>
          <p:nvSpPr>
            <p:cNvPr id="46" name="TextBox 45"/>
            <p:cNvSpPr txBox="1"/>
            <p:nvPr/>
          </p:nvSpPr>
          <p:spPr>
            <a:xfrm>
              <a:off x="1066798" y="3970376"/>
              <a:ext cx="398206" cy="369332"/>
            </a:xfrm>
            <a:prstGeom prst="rect">
              <a:avLst/>
            </a:prstGeom>
            <a:noFill/>
          </p:spPr>
          <p:txBody>
            <a:bodyPr wrap="square" rtlCol="0">
              <a:spAutoFit/>
            </a:bodyPr>
            <a:lstStyle/>
            <a:p>
              <a:r>
                <a:rPr lang="en-US" dirty="0" smtClean="0"/>
                <a:t>D</a:t>
              </a:r>
              <a:endParaRPr lang="en-US" dirty="0"/>
            </a:p>
          </p:txBody>
        </p:sp>
        <p:cxnSp>
          <p:nvCxnSpPr>
            <p:cNvPr id="47" name="Straight Arrow Connector 46"/>
            <p:cNvCxnSpPr/>
            <p:nvPr/>
          </p:nvCxnSpPr>
          <p:spPr>
            <a:xfrm>
              <a:off x="771834" y="2905601"/>
              <a:ext cx="0" cy="1179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50" name="TextBox 49"/>
              <p:cNvSpPr txBox="1"/>
              <p:nvPr/>
            </p:nvSpPr>
            <p:spPr>
              <a:xfrm>
                <a:off x="673529" y="4825833"/>
                <a:ext cx="2571730" cy="52270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𝐶</m:t>
                          </m:r>
                          <m:r>
                            <a:rPr lang="en-US" b="0" i="1" smtClean="0">
                              <a:latin typeface="Cambria Math" panose="02040503050406030204" pitchFamily="18" charset="0"/>
                            </a:rPr>
                            <m:t>1</m:t>
                          </m:r>
                        </m:sub>
                      </m:sSub>
                      <m:r>
                        <a:rPr lang="en-US"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𝐶</m:t>
                          </m:r>
                        </m:num>
                        <m:den>
                          <m:r>
                            <a:rPr lang="en-US" b="0" i="1" smtClean="0">
                              <a:latin typeface="Cambria Math" panose="02040503050406030204" pitchFamily="18" charset="0"/>
                            </a:rPr>
                            <m:t>𝑑</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m:oMathPara>
                </a14:m>
                <a:endParaRPr lang="en-US" dirty="0"/>
              </a:p>
            </p:txBody>
          </p:sp>
        </mc:Choice>
        <mc:Fallback>
          <p:sp>
            <p:nvSpPr>
              <p:cNvPr id="50" name="TextBox 49"/>
              <p:cNvSpPr txBox="1">
                <a:spLocks noRot="1" noChangeAspect="1" noMove="1" noResize="1" noEditPoints="1" noAdjustHandles="1" noChangeArrowheads="1" noChangeShapeType="1" noTextEdit="1"/>
              </p:cNvSpPr>
              <p:nvPr/>
            </p:nvSpPr>
            <p:spPr>
              <a:xfrm>
                <a:off x="673529" y="4825833"/>
                <a:ext cx="2571730" cy="5227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8599319" y="4669306"/>
                <a:ext cx="2587183" cy="52270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𝐸</m:t>
                          </m:r>
                          <m:r>
                            <a:rPr lang="en-US" b="0" i="1" smtClean="0">
                              <a:latin typeface="Cambria Math" panose="02040503050406030204" pitchFamily="18" charset="0"/>
                            </a:rPr>
                            <m:t>1</m:t>
                          </m:r>
                        </m:sub>
                      </m:sSub>
                      <m:r>
                        <a:rPr lang="en-US"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𝐷</m:t>
                          </m:r>
                        </m:num>
                        <m:den>
                          <m:r>
                            <a:rPr lang="en-US" b="0" i="1" smtClean="0">
                              <a:latin typeface="Cambria Math" panose="02040503050406030204" pitchFamily="18" charset="0"/>
                            </a:rPr>
                            <m:t>𝑑</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m:oMathPara>
                </a14:m>
                <a:endParaRPr lang="en-US" dirty="0"/>
              </a:p>
            </p:txBody>
          </p:sp>
        </mc:Choice>
        <mc:Fallback>
          <p:sp>
            <p:nvSpPr>
              <p:cNvPr id="51" name="TextBox 50"/>
              <p:cNvSpPr txBox="1">
                <a:spLocks noRot="1" noChangeAspect="1" noMove="1" noResize="1" noEditPoints="1" noAdjustHandles="1" noChangeArrowheads="1" noChangeShapeType="1" noTextEdit="1"/>
              </p:cNvSpPr>
              <p:nvPr/>
            </p:nvSpPr>
            <p:spPr>
              <a:xfrm>
                <a:off x="8599319" y="4669306"/>
                <a:ext cx="2587183" cy="5227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p:cNvSpPr txBox="1"/>
              <p:nvPr/>
            </p:nvSpPr>
            <p:spPr>
              <a:xfrm>
                <a:off x="4852820" y="4730610"/>
                <a:ext cx="2587183" cy="52270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𝐸</m:t>
                          </m:r>
                          <m:r>
                            <a:rPr lang="en-US" b="0" i="1" smtClean="0">
                              <a:latin typeface="Cambria Math" panose="02040503050406030204" pitchFamily="18" charset="0"/>
                            </a:rPr>
                            <m:t>1</m:t>
                          </m:r>
                        </m:sub>
                      </m:sSub>
                      <m:r>
                        <a:rPr lang="en-US"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𝐷</m:t>
                          </m:r>
                        </m:num>
                        <m:den>
                          <m:r>
                            <a:rPr lang="en-US" b="0" i="1" smtClean="0">
                              <a:latin typeface="Cambria Math" panose="02040503050406030204" pitchFamily="18" charset="0"/>
                            </a:rPr>
                            <m:t>𝑑</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m:oMathPara>
                </a14:m>
                <a:endParaRPr lang="en-US" dirty="0"/>
              </a:p>
            </p:txBody>
          </p:sp>
        </mc:Choice>
        <mc:Fallback>
          <p:sp>
            <p:nvSpPr>
              <p:cNvPr id="52" name="TextBox 51"/>
              <p:cNvSpPr txBox="1">
                <a:spLocks noRot="1" noChangeAspect="1" noMove="1" noResize="1" noEditPoints="1" noAdjustHandles="1" noChangeArrowheads="1" noChangeShapeType="1" noTextEdit="1"/>
              </p:cNvSpPr>
              <p:nvPr/>
            </p:nvSpPr>
            <p:spPr>
              <a:xfrm>
                <a:off x="4852820" y="4730610"/>
                <a:ext cx="2587183" cy="5227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p:cNvSpPr txBox="1"/>
              <p:nvPr/>
            </p:nvSpPr>
            <p:spPr>
              <a:xfrm>
                <a:off x="4818554" y="5565009"/>
                <a:ext cx="2571730" cy="52270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𝐶</m:t>
                          </m:r>
                          <m:r>
                            <a:rPr lang="en-US" b="0" i="1" smtClean="0">
                              <a:latin typeface="Cambria Math" panose="02040503050406030204" pitchFamily="18" charset="0"/>
                            </a:rPr>
                            <m:t>1</m:t>
                          </m:r>
                        </m:sub>
                      </m:sSub>
                      <m:r>
                        <a:rPr lang="en-US"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𝐶</m:t>
                          </m:r>
                        </m:num>
                        <m:den>
                          <m:r>
                            <a:rPr lang="en-US" b="0" i="1" smtClean="0">
                              <a:latin typeface="Cambria Math" panose="02040503050406030204" pitchFamily="18" charset="0"/>
                            </a:rPr>
                            <m:t>𝑑</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m:oMathPara>
                </a14:m>
                <a:endParaRPr lang="en-US" dirty="0"/>
              </a:p>
            </p:txBody>
          </p:sp>
        </mc:Choice>
        <mc:Fallback>
          <p:sp>
            <p:nvSpPr>
              <p:cNvPr id="53" name="TextBox 52"/>
              <p:cNvSpPr txBox="1">
                <a:spLocks noRot="1" noChangeAspect="1" noMove="1" noResize="1" noEditPoints="1" noAdjustHandles="1" noChangeArrowheads="1" noChangeShapeType="1" noTextEdit="1"/>
              </p:cNvSpPr>
              <p:nvPr/>
            </p:nvSpPr>
            <p:spPr>
              <a:xfrm>
                <a:off x="4818554" y="5565009"/>
                <a:ext cx="2571730" cy="52270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0755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790" t="20262" r="18300" b="67641"/>
          <a:stretch/>
        </p:blipFill>
        <p:spPr>
          <a:xfrm>
            <a:off x="752166" y="383459"/>
            <a:ext cx="10456607" cy="943454"/>
          </a:xfrm>
          <a:prstGeom prst="rect">
            <a:avLst/>
          </a:prstGeom>
        </p:spPr>
      </p:pic>
      <p:pic>
        <p:nvPicPr>
          <p:cNvPr id="6" name="Picture 5"/>
          <p:cNvPicPr>
            <a:picLocks noChangeAspect="1"/>
          </p:cNvPicPr>
          <p:nvPr/>
        </p:nvPicPr>
        <p:blipFill rotWithShape="1">
          <a:blip r:embed="rId3"/>
          <a:srcRect l="17770" t="19859" r="17959" b="13206"/>
          <a:stretch/>
        </p:blipFill>
        <p:spPr>
          <a:xfrm>
            <a:off x="958644" y="1120877"/>
            <a:ext cx="10250129" cy="5613233"/>
          </a:xfrm>
          <a:prstGeom prst="rect">
            <a:avLst/>
          </a:prstGeom>
        </p:spPr>
      </p:pic>
    </p:spTree>
    <p:extLst>
      <p:ext uri="{BB962C8B-B14F-4D97-AF65-F5344CB8AC3E}">
        <p14:creationId xmlns:p14="http://schemas.microsoft.com/office/powerpoint/2010/main" val="2123312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818" t="34576" r="17052" b="24294"/>
          <a:stretch/>
        </p:blipFill>
        <p:spPr>
          <a:xfrm>
            <a:off x="2079522" y="309716"/>
            <a:ext cx="9276736" cy="3754869"/>
          </a:xfrm>
          <a:prstGeom prst="rect">
            <a:avLst/>
          </a:prstGeom>
        </p:spPr>
      </p:pic>
      <p:pic>
        <p:nvPicPr>
          <p:cNvPr id="3" name="Picture 2"/>
          <p:cNvPicPr>
            <a:picLocks noChangeAspect="1"/>
          </p:cNvPicPr>
          <p:nvPr/>
        </p:nvPicPr>
        <p:blipFill rotWithShape="1">
          <a:blip r:embed="rId3"/>
          <a:srcRect l="17771" t="41633" r="19546" b="40222"/>
          <a:stretch/>
        </p:blipFill>
        <p:spPr>
          <a:xfrm>
            <a:off x="707922" y="3923070"/>
            <a:ext cx="10874479" cy="1769807"/>
          </a:xfrm>
          <a:prstGeom prst="rect">
            <a:avLst/>
          </a:prstGeom>
        </p:spPr>
      </p:pic>
    </p:spTree>
    <p:extLst>
      <p:ext uri="{BB962C8B-B14F-4D97-AF65-F5344CB8AC3E}">
        <p14:creationId xmlns:p14="http://schemas.microsoft.com/office/powerpoint/2010/main" val="1505172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18" t="21673" r="32582" b="36391"/>
          <a:stretch/>
        </p:blipFill>
        <p:spPr>
          <a:xfrm>
            <a:off x="1533832" y="442451"/>
            <a:ext cx="9134924" cy="5397909"/>
          </a:xfrm>
          <a:prstGeom prst="rect">
            <a:avLst/>
          </a:prstGeom>
        </p:spPr>
      </p:pic>
    </p:spTree>
    <p:extLst>
      <p:ext uri="{BB962C8B-B14F-4D97-AF65-F5344CB8AC3E}">
        <p14:creationId xmlns:p14="http://schemas.microsoft.com/office/powerpoint/2010/main" val="252201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078" t="28932" r="16712" b="7762"/>
          <a:stretch/>
        </p:blipFill>
        <p:spPr>
          <a:xfrm>
            <a:off x="339214" y="412956"/>
            <a:ext cx="10899057" cy="6337599"/>
          </a:xfrm>
          <a:prstGeom prst="rect">
            <a:avLst/>
          </a:prstGeom>
        </p:spPr>
      </p:pic>
    </p:spTree>
    <p:extLst>
      <p:ext uri="{BB962C8B-B14F-4D97-AF65-F5344CB8AC3E}">
        <p14:creationId xmlns:p14="http://schemas.microsoft.com/office/powerpoint/2010/main" val="2451817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778" t="36189" r="17846" b="14416"/>
          <a:stretch/>
        </p:blipFill>
        <p:spPr>
          <a:xfrm>
            <a:off x="442451" y="471948"/>
            <a:ext cx="9083504" cy="5088194"/>
          </a:xfrm>
          <a:prstGeom prst="rect">
            <a:avLst/>
          </a:prstGeom>
        </p:spPr>
      </p:pic>
      <p:pic>
        <p:nvPicPr>
          <p:cNvPr id="3" name="Picture 2"/>
          <p:cNvPicPr>
            <a:picLocks noChangeAspect="1"/>
          </p:cNvPicPr>
          <p:nvPr/>
        </p:nvPicPr>
        <p:blipFill rotWithShape="1">
          <a:blip r:embed="rId3"/>
          <a:srcRect l="29315" t="38964" r="21199" b="12322"/>
          <a:stretch/>
        </p:blipFill>
        <p:spPr>
          <a:xfrm>
            <a:off x="6365357" y="471948"/>
            <a:ext cx="5782428" cy="3200400"/>
          </a:xfrm>
          <a:prstGeom prst="rect">
            <a:avLst/>
          </a:prstGeom>
        </p:spPr>
      </p:pic>
    </p:spTree>
    <p:extLst>
      <p:ext uri="{BB962C8B-B14F-4D97-AF65-F5344CB8AC3E}">
        <p14:creationId xmlns:p14="http://schemas.microsoft.com/office/powerpoint/2010/main" val="3751004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624" t="43046" r="16939" b="14818"/>
          <a:stretch/>
        </p:blipFill>
        <p:spPr>
          <a:xfrm>
            <a:off x="825910" y="265470"/>
            <a:ext cx="10235380" cy="3810364"/>
          </a:xfrm>
          <a:prstGeom prst="rect">
            <a:avLst/>
          </a:prstGeom>
        </p:spPr>
      </p:pic>
      <p:pic>
        <p:nvPicPr>
          <p:cNvPr id="3" name="Picture 2"/>
          <p:cNvPicPr>
            <a:picLocks noChangeAspect="1"/>
          </p:cNvPicPr>
          <p:nvPr/>
        </p:nvPicPr>
        <p:blipFill rotWithShape="1">
          <a:blip r:embed="rId3"/>
          <a:srcRect l="15957" t="21069" r="43237" b="51310"/>
          <a:stretch/>
        </p:blipFill>
        <p:spPr>
          <a:xfrm>
            <a:off x="825910" y="3849328"/>
            <a:ext cx="8126361" cy="2682814"/>
          </a:xfrm>
          <a:prstGeom prst="rect">
            <a:avLst/>
          </a:prstGeom>
        </p:spPr>
      </p:pic>
    </p:spTree>
    <p:extLst>
      <p:ext uri="{BB962C8B-B14F-4D97-AF65-F5344CB8AC3E}">
        <p14:creationId xmlns:p14="http://schemas.microsoft.com/office/powerpoint/2010/main" val="4239205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297" t="49093" r="43803" b="28931"/>
          <a:stretch/>
        </p:blipFill>
        <p:spPr>
          <a:xfrm>
            <a:off x="589934" y="235974"/>
            <a:ext cx="6710517" cy="2077972"/>
          </a:xfrm>
          <a:prstGeom prst="rect">
            <a:avLst/>
          </a:prstGeom>
        </p:spPr>
      </p:pic>
      <p:pic>
        <p:nvPicPr>
          <p:cNvPr id="3" name="Picture 2"/>
          <p:cNvPicPr>
            <a:picLocks noChangeAspect="1"/>
          </p:cNvPicPr>
          <p:nvPr/>
        </p:nvPicPr>
        <p:blipFill rotWithShape="1">
          <a:blip r:embed="rId2"/>
          <a:srcRect l="56990" t="31955" r="21700" b="32157"/>
          <a:stretch/>
        </p:blipFill>
        <p:spPr>
          <a:xfrm>
            <a:off x="7529299" y="383457"/>
            <a:ext cx="3738470" cy="3539614"/>
          </a:xfrm>
          <a:prstGeom prst="rect">
            <a:avLst/>
          </a:prstGeom>
        </p:spPr>
      </p:pic>
      <p:pic>
        <p:nvPicPr>
          <p:cNvPr id="4" name="Picture 3"/>
          <p:cNvPicPr>
            <a:picLocks noChangeAspect="1"/>
          </p:cNvPicPr>
          <p:nvPr/>
        </p:nvPicPr>
        <p:blipFill rotWithShape="1">
          <a:blip r:embed="rId2"/>
          <a:srcRect l="28539" t="71068" r="20906" b="19859"/>
          <a:stretch/>
        </p:blipFill>
        <p:spPr>
          <a:xfrm>
            <a:off x="951520" y="2875934"/>
            <a:ext cx="6577780" cy="766917"/>
          </a:xfrm>
          <a:prstGeom prst="rect">
            <a:avLst/>
          </a:prstGeom>
        </p:spPr>
      </p:pic>
    </p:spTree>
    <p:extLst>
      <p:ext uri="{BB962C8B-B14F-4D97-AF65-F5344CB8AC3E}">
        <p14:creationId xmlns:p14="http://schemas.microsoft.com/office/powerpoint/2010/main" val="1823159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524" t="56956" r="13765" b="27117"/>
          <a:stretch/>
        </p:blipFill>
        <p:spPr>
          <a:xfrm>
            <a:off x="1002891" y="324465"/>
            <a:ext cx="9070258" cy="1165124"/>
          </a:xfrm>
          <a:prstGeom prst="rect">
            <a:avLst/>
          </a:prstGeom>
        </p:spPr>
      </p:pic>
      <p:pic>
        <p:nvPicPr>
          <p:cNvPr id="3" name="Picture 2"/>
          <p:cNvPicPr>
            <a:picLocks noChangeAspect="1"/>
          </p:cNvPicPr>
          <p:nvPr/>
        </p:nvPicPr>
        <p:blipFill rotWithShape="1">
          <a:blip r:embed="rId3"/>
          <a:srcRect l="16637" t="17641" r="20113" b="12601"/>
          <a:stretch/>
        </p:blipFill>
        <p:spPr>
          <a:xfrm>
            <a:off x="663678" y="1489589"/>
            <a:ext cx="8229600" cy="5102942"/>
          </a:xfrm>
          <a:prstGeom prst="rect">
            <a:avLst/>
          </a:prstGeom>
        </p:spPr>
      </p:pic>
      <p:pic>
        <p:nvPicPr>
          <p:cNvPr id="4" name="Picture 3"/>
          <p:cNvPicPr>
            <a:picLocks noChangeAspect="1"/>
          </p:cNvPicPr>
          <p:nvPr/>
        </p:nvPicPr>
        <p:blipFill rotWithShape="1">
          <a:blip r:embed="rId4"/>
          <a:srcRect l="29315" t="38964" r="21199" b="12322"/>
          <a:stretch/>
        </p:blipFill>
        <p:spPr>
          <a:xfrm>
            <a:off x="6409572" y="1489589"/>
            <a:ext cx="5782428" cy="3200400"/>
          </a:xfrm>
          <a:prstGeom prst="rect">
            <a:avLst/>
          </a:prstGeom>
        </p:spPr>
      </p:pic>
    </p:spTree>
    <p:extLst>
      <p:ext uri="{BB962C8B-B14F-4D97-AF65-F5344CB8AC3E}">
        <p14:creationId xmlns:p14="http://schemas.microsoft.com/office/powerpoint/2010/main" val="2411872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616" t="36593" r="18639" b="44859"/>
          <a:stretch/>
        </p:blipFill>
        <p:spPr>
          <a:xfrm>
            <a:off x="176981" y="235973"/>
            <a:ext cx="11715347" cy="1858297"/>
          </a:xfrm>
          <a:prstGeom prst="rect">
            <a:avLst/>
          </a:prstGeom>
        </p:spPr>
      </p:pic>
      <p:pic>
        <p:nvPicPr>
          <p:cNvPr id="3" name="Picture 2"/>
          <p:cNvPicPr>
            <a:picLocks noChangeAspect="1"/>
          </p:cNvPicPr>
          <p:nvPr/>
        </p:nvPicPr>
        <p:blipFill rotWithShape="1">
          <a:blip r:embed="rId3"/>
          <a:srcRect l="20037" t="21601" r="17959" b="36795"/>
          <a:stretch/>
        </p:blipFill>
        <p:spPr>
          <a:xfrm>
            <a:off x="693173" y="2484119"/>
            <a:ext cx="10397614" cy="3922451"/>
          </a:xfrm>
          <a:prstGeom prst="rect">
            <a:avLst/>
          </a:prstGeom>
        </p:spPr>
      </p:pic>
    </p:spTree>
    <p:extLst>
      <p:ext uri="{BB962C8B-B14F-4D97-AF65-F5344CB8AC3E}">
        <p14:creationId xmlns:p14="http://schemas.microsoft.com/office/powerpoint/2010/main" val="4265530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Khosla’s Theory</a:t>
            </a:r>
            <a:br>
              <a:rPr lang="en-US" dirty="0" smtClean="0"/>
            </a:br>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outer faces of the end sheet piles were much more effective than the inner ones and the horizontal length of the floor.</a:t>
            </a:r>
          </a:p>
          <a:p>
            <a:r>
              <a:rPr lang="en-US" dirty="0" smtClean="0"/>
              <a:t>Intermediate piles will be ineffective, if smaller in length than the outer ones, and will be only effective for local distribution of the pressures.</a:t>
            </a:r>
          </a:p>
          <a:p>
            <a:r>
              <a:rPr lang="en-US" dirty="0" smtClean="0"/>
              <a:t>Undermining starts at the tail end if the Hydraulic gradient at the exit is more than  the critical gradient of the subsoil.</a:t>
            </a:r>
          </a:p>
          <a:p>
            <a:r>
              <a:rPr lang="en-US" dirty="0" smtClean="0"/>
              <a:t>To prevent undermining it is essential to provide a reasonable deep vertical cutoff at the downstream.  </a:t>
            </a:r>
            <a:endParaRPr lang="en-US" dirty="0"/>
          </a:p>
        </p:txBody>
      </p:sp>
    </p:spTree>
    <p:extLst>
      <p:ext uri="{BB962C8B-B14F-4D97-AF65-F5344CB8AC3E}">
        <p14:creationId xmlns:p14="http://schemas.microsoft.com/office/powerpoint/2010/main" val="1990728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564" t="18851" r="18866" b="6956"/>
          <a:stretch/>
        </p:blipFill>
        <p:spPr>
          <a:xfrm>
            <a:off x="1076632" y="250722"/>
            <a:ext cx="9615949" cy="6410634"/>
          </a:xfrm>
          <a:prstGeom prst="rect">
            <a:avLst/>
          </a:prstGeom>
        </p:spPr>
      </p:pic>
    </p:spTree>
    <p:extLst>
      <p:ext uri="{BB962C8B-B14F-4D97-AF65-F5344CB8AC3E}">
        <p14:creationId xmlns:p14="http://schemas.microsoft.com/office/powerpoint/2010/main" val="1395142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677" t="19052" r="18299" b="30545"/>
          <a:stretch/>
        </p:blipFill>
        <p:spPr>
          <a:xfrm>
            <a:off x="663676" y="825909"/>
            <a:ext cx="10233728" cy="4601497"/>
          </a:xfrm>
          <a:prstGeom prst="rect">
            <a:avLst/>
          </a:prstGeom>
        </p:spPr>
      </p:pic>
    </p:spTree>
    <p:extLst>
      <p:ext uri="{BB962C8B-B14F-4D97-AF65-F5344CB8AC3E}">
        <p14:creationId xmlns:p14="http://schemas.microsoft.com/office/powerpoint/2010/main" val="3846555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232" t="21472" r="22266" b="5745"/>
          <a:stretch/>
        </p:blipFill>
        <p:spPr>
          <a:xfrm>
            <a:off x="1799302" y="225348"/>
            <a:ext cx="8672053" cy="6632652"/>
          </a:xfrm>
          <a:prstGeom prst="rect">
            <a:avLst/>
          </a:prstGeom>
        </p:spPr>
      </p:pic>
    </p:spTree>
    <p:extLst>
      <p:ext uri="{BB962C8B-B14F-4D97-AF65-F5344CB8AC3E}">
        <p14:creationId xmlns:p14="http://schemas.microsoft.com/office/powerpoint/2010/main" val="1107364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025" t="18246" r="22834" b="11189"/>
          <a:stretch/>
        </p:blipFill>
        <p:spPr>
          <a:xfrm>
            <a:off x="1061882" y="206478"/>
            <a:ext cx="8480323" cy="6452422"/>
          </a:xfrm>
          <a:prstGeom prst="rect">
            <a:avLst/>
          </a:prstGeom>
        </p:spPr>
      </p:pic>
    </p:spTree>
    <p:extLst>
      <p:ext uri="{BB962C8B-B14F-4D97-AF65-F5344CB8AC3E}">
        <p14:creationId xmlns:p14="http://schemas.microsoft.com/office/powerpoint/2010/main" val="2037554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499" t="16230" r="21133" b="6754"/>
          <a:stretch/>
        </p:blipFill>
        <p:spPr>
          <a:xfrm>
            <a:off x="2079523" y="132734"/>
            <a:ext cx="7993626" cy="6609449"/>
          </a:xfrm>
          <a:prstGeom prst="rect">
            <a:avLst/>
          </a:prstGeom>
        </p:spPr>
      </p:pic>
    </p:spTree>
    <p:extLst>
      <p:ext uri="{BB962C8B-B14F-4D97-AF65-F5344CB8AC3E}">
        <p14:creationId xmlns:p14="http://schemas.microsoft.com/office/powerpoint/2010/main" val="3709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386" t="25302" r="21473" b="12803"/>
          <a:stretch/>
        </p:blipFill>
        <p:spPr>
          <a:xfrm>
            <a:off x="781663" y="191729"/>
            <a:ext cx="9851923" cy="6575088"/>
          </a:xfrm>
          <a:prstGeom prst="rect">
            <a:avLst/>
          </a:prstGeom>
        </p:spPr>
      </p:pic>
    </p:spTree>
    <p:extLst>
      <p:ext uri="{BB962C8B-B14F-4D97-AF65-F5344CB8AC3E}">
        <p14:creationId xmlns:p14="http://schemas.microsoft.com/office/powerpoint/2010/main" val="3765532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304" t="19657" r="21586" b="14012"/>
          <a:stretch/>
        </p:blipFill>
        <p:spPr>
          <a:xfrm>
            <a:off x="973393" y="176981"/>
            <a:ext cx="9807678" cy="6518638"/>
          </a:xfrm>
          <a:prstGeom prst="rect">
            <a:avLst/>
          </a:prstGeom>
        </p:spPr>
      </p:pic>
    </p:spTree>
    <p:extLst>
      <p:ext uri="{BB962C8B-B14F-4D97-AF65-F5344CB8AC3E}">
        <p14:creationId xmlns:p14="http://schemas.microsoft.com/office/powerpoint/2010/main" val="2745670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365" t="32560" r="33035" b="29738"/>
          <a:stretch/>
        </p:blipFill>
        <p:spPr>
          <a:xfrm>
            <a:off x="1297858" y="457199"/>
            <a:ext cx="10043808" cy="5117691"/>
          </a:xfrm>
          <a:prstGeom prst="rect">
            <a:avLst/>
          </a:prstGeom>
        </p:spPr>
      </p:pic>
    </p:spTree>
    <p:extLst>
      <p:ext uri="{BB962C8B-B14F-4D97-AF65-F5344CB8AC3E}">
        <p14:creationId xmlns:p14="http://schemas.microsoft.com/office/powerpoint/2010/main" val="1850662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Khosla’s Method of independent variables</a:t>
            </a:r>
            <a:endParaRPr lang="en-US" dirty="0"/>
          </a:p>
        </p:txBody>
      </p:sp>
      <p:sp>
        <p:nvSpPr>
          <p:cNvPr id="3" name="Content Placeholder 2"/>
          <p:cNvSpPr>
            <a:spLocks noGrp="1"/>
          </p:cNvSpPr>
          <p:nvPr>
            <p:ph idx="1"/>
          </p:nvPr>
        </p:nvSpPr>
        <p:spPr/>
        <p:txBody>
          <a:bodyPr/>
          <a:lstStyle/>
          <a:p>
            <a:r>
              <a:rPr lang="en-US" dirty="0" smtClean="0"/>
              <a:t>He splits the complicated weir profiles into its elementary components which can be analytically solved.</a:t>
            </a:r>
          </a:p>
          <a:p>
            <a:r>
              <a:rPr lang="en-US" dirty="0" smtClean="0"/>
              <a:t>Each component is treated independent of the others.</a:t>
            </a:r>
          </a:p>
          <a:p>
            <a:r>
              <a:rPr lang="en-US" dirty="0" smtClean="0"/>
              <a:t>Pressure at the junction points of the floor and the piles, at the bottom line of the pile and at the bottom corners in case of depressed floors are read from the curves</a:t>
            </a:r>
          </a:p>
          <a:p>
            <a:r>
              <a:rPr lang="en-US" dirty="0" smtClean="0"/>
              <a:t>These points are called key points </a:t>
            </a:r>
          </a:p>
        </p:txBody>
      </p:sp>
    </p:spTree>
    <p:extLst>
      <p:ext uri="{BB962C8B-B14F-4D97-AF65-F5344CB8AC3E}">
        <p14:creationId xmlns:p14="http://schemas.microsoft.com/office/powerpoint/2010/main" val="1597952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405"/>
            <a:ext cx="10515600" cy="1325563"/>
          </a:xfrm>
        </p:spPr>
        <p:txBody>
          <a:bodyPr/>
          <a:lstStyle/>
          <a:p>
            <a:r>
              <a:rPr lang="en-US" dirty="0" smtClean="0"/>
              <a:t>Khosla’s Method of independent variables</a:t>
            </a:r>
            <a:endParaRPr lang="en-US" dirty="0"/>
          </a:p>
        </p:txBody>
      </p:sp>
      <p:pic>
        <p:nvPicPr>
          <p:cNvPr id="6" name="Picture 5"/>
          <p:cNvPicPr>
            <a:picLocks noChangeAspect="1"/>
          </p:cNvPicPr>
          <p:nvPr/>
        </p:nvPicPr>
        <p:blipFill rotWithShape="1">
          <a:blip r:embed="rId2"/>
          <a:srcRect l="17657" t="18649" r="12745" b="7561"/>
          <a:stretch/>
        </p:blipFill>
        <p:spPr>
          <a:xfrm>
            <a:off x="1568245" y="1253614"/>
            <a:ext cx="9055509" cy="5397909"/>
          </a:xfrm>
          <a:prstGeom prst="rect">
            <a:avLst/>
          </a:prstGeom>
        </p:spPr>
      </p:pic>
      <p:sp>
        <p:nvSpPr>
          <p:cNvPr id="7" name="Oval 6"/>
          <p:cNvSpPr/>
          <p:nvPr/>
        </p:nvSpPr>
        <p:spPr>
          <a:xfrm>
            <a:off x="1902542" y="1666567"/>
            <a:ext cx="899650" cy="9126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02542" y="2563532"/>
            <a:ext cx="899650" cy="8138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750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405"/>
            <a:ext cx="10515600" cy="1325563"/>
          </a:xfrm>
        </p:spPr>
        <p:txBody>
          <a:bodyPr/>
          <a:lstStyle/>
          <a:p>
            <a:r>
              <a:rPr lang="en-US" dirty="0" smtClean="0"/>
              <a:t>Khosla’s Method of independent variables</a:t>
            </a:r>
            <a:endParaRPr lang="en-US" dirty="0"/>
          </a:p>
        </p:txBody>
      </p:sp>
      <p:pic>
        <p:nvPicPr>
          <p:cNvPr id="3" name="Picture 2"/>
          <p:cNvPicPr>
            <a:picLocks noChangeAspect="1"/>
          </p:cNvPicPr>
          <p:nvPr/>
        </p:nvPicPr>
        <p:blipFill rotWithShape="1">
          <a:blip r:embed="rId2"/>
          <a:srcRect l="23891" t="18851" r="24647" b="6754"/>
          <a:stretch/>
        </p:blipFill>
        <p:spPr>
          <a:xfrm>
            <a:off x="2064774" y="1165122"/>
            <a:ext cx="7757652" cy="5442155"/>
          </a:xfrm>
          <a:prstGeom prst="rect">
            <a:avLst/>
          </a:prstGeom>
        </p:spPr>
      </p:pic>
    </p:spTree>
    <p:extLst>
      <p:ext uri="{BB962C8B-B14F-4D97-AF65-F5344CB8AC3E}">
        <p14:creationId xmlns:p14="http://schemas.microsoft.com/office/powerpoint/2010/main" val="1541068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Gradient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371600"/>
                <a:ext cx="10515600" cy="4805363"/>
              </a:xfrm>
            </p:spPr>
            <p:txBody>
              <a:bodyPr>
                <a:normAutofit/>
              </a:bodyPr>
              <a:lstStyle/>
              <a:p>
                <a:r>
                  <a:rPr lang="en-US" dirty="0" smtClean="0"/>
                  <a:t>The Exit </a:t>
                </a:r>
                <a:r>
                  <a:rPr lang="en-US" dirty="0"/>
                  <a:t>G</a:t>
                </a:r>
                <a:r>
                  <a:rPr lang="en-US" dirty="0" smtClean="0"/>
                  <a:t>radient at the downstream end of an impervious floor length “b” and vertical cutoff “d” is given by:</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𝐸</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𝐻</m:t>
                          </m:r>
                        </m:num>
                        <m:den>
                          <m:r>
                            <a:rPr lang="en-US" b="0" i="1" smtClean="0">
                              <a:latin typeface="Cambria Math" panose="02040503050406030204" pitchFamily="18" charset="0"/>
                            </a:rPr>
                            <m:t>𝑑</m:t>
                          </m:r>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i="1" smtClean="0">
                              <a:latin typeface="Cambria Math" panose="02040503050406030204" pitchFamily="18" charset="0"/>
                              <a:ea typeface="Cambria Math" panose="02040503050406030204" pitchFamily="18" charset="0"/>
                            </a:rPr>
                            <m:t>𝜋</m:t>
                          </m:r>
                          <m:rad>
                            <m:radPr>
                              <m:degHide m:val="on"/>
                              <m:ctrlPr>
                                <a:rPr lang="en-US" i="1" smtClean="0">
                                  <a:latin typeface="Cambria Math" panose="02040503050406030204" pitchFamily="18" charset="0"/>
                                </a:rPr>
                              </m:ctrlPr>
                            </m:radPr>
                            <m:deg/>
                            <m:e>
                              <m:r>
                                <a:rPr lang="en-US" i="1" smtClean="0">
                                  <a:latin typeface="Cambria Math" panose="02040503050406030204" pitchFamily="18" charset="0"/>
                                  <a:ea typeface="Cambria Math" panose="02040503050406030204" pitchFamily="18" charset="0"/>
                                </a:rPr>
                                <m:t>𝜆</m:t>
                              </m:r>
                            </m:e>
                          </m:rad>
                        </m:den>
                      </m:f>
                    </m:oMath>
                  </m:oMathPara>
                </a14:m>
                <a:endParaRPr lang="en-US" dirty="0" smtClean="0"/>
              </a:p>
              <a:p>
                <a:r>
                  <a:rPr lang="en-US" dirty="0" smtClean="0"/>
                  <a:t>Where H = Total Head</a:t>
                </a:r>
              </a:p>
              <a:p>
                <a:pPr marL="0" indent="0">
                  <a:buNone/>
                </a:pPr>
                <a:r>
                  <a:rPr lang="en-US" dirty="0"/>
                  <a:t>	 </a:t>
                </a:r>
                <a:r>
                  <a:rPr lang="en-US" dirty="0" smtClean="0"/>
                  <a:t>     </a:t>
                </a:r>
                <a:r>
                  <a:rPr lang="en-US" dirty="0" smtClean="0">
                    <a:latin typeface="Symbol" panose="05050102010706020507" pitchFamily="18" charset="2"/>
                  </a:rPr>
                  <a:t>a</a:t>
                </a:r>
                <a:r>
                  <a:rPr lang="en-US" dirty="0" smtClean="0"/>
                  <a:t>=	b/d </a:t>
                </a:r>
              </a:p>
              <a:p>
                <a:pPr marL="0" indent="0">
                  <a:buNone/>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𝜆</m:t>
                      </m:r>
                      <m:r>
                        <a:rPr lang="en-US" sz="240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𝛼</m:t>
                                      </m:r>
                                    </m:e>
                                    <m:sup>
                                      <m:r>
                                        <a:rPr lang="en-US" sz="2400" b="0" i="1" smtClean="0">
                                          <a:latin typeface="Cambria Math" panose="02040503050406030204" pitchFamily="18" charset="0"/>
                                        </a:rPr>
                                        <m:t>2</m:t>
                                      </m:r>
                                    </m:sup>
                                  </m:sSup>
                                </m:e>
                              </m:rad>
                            </m:num>
                            <m:den>
                              <m:r>
                                <a:rPr lang="en-US" sz="2400" b="0" i="1" smtClean="0">
                                  <a:latin typeface="Cambria Math" panose="02040503050406030204" pitchFamily="18" charset="0"/>
                                </a:rPr>
                                <m:t>2</m:t>
                              </m:r>
                            </m:den>
                          </m:f>
                        </m:e>
                      </m:d>
                    </m:oMath>
                  </m:oMathPara>
                </a14:m>
                <a:endParaRPr lang="en-US" dirty="0" smtClean="0"/>
              </a:p>
              <a:p>
                <a:pPr marL="0" indent="0">
                  <a:buNone/>
                </a:pPr>
                <a:r>
                  <a:rPr lang="en-US" dirty="0" smtClean="0"/>
                  <a:t>The exit gradient is said to critical if the upward disturbing force is just equal to the submerged weight of the soil grains.</a:t>
                </a:r>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371600"/>
                <a:ext cx="10515600" cy="4805363"/>
              </a:xfrm>
              <a:blipFill>
                <a:blip r:embed="rId2"/>
                <a:stretch>
                  <a:fillRect l="-1217" t="-2030"/>
                </a:stretch>
              </a:blipFill>
            </p:spPr>
            <p:txBody>
              <a:bodyPr/>
              <a:lstStyle/>
              <a:p>
                <a:r>
                  <a:rPr lang="en-US">
                    <a:noFill/>
                  </a:rPr>
                  <a:t> </a:t>
                </a:r>
              </a:p>
            </p:txBody>
          </p:sp>
        </mc:Fallback>
      </mc:AlternateContent>
    </p:spTree>
    <p:extLst>
      <p:ext uri="{BB962C8B-B14F-4D97-AF65-F5344CB8AC3E}">
        <p14:creationId xmlns:p14="http://schemas.microsoft.com/office/powerpoint/2010/main" val="823269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6303"/>
          <a:stretch/>
        </p:blipFill>
        <p:spPr>
          <a:xfrm>
            <a:off x="1508436" y="501451"/>
            <a:ext cx="8166506" cy="5073439"/>
          </a:xfrm>
          <a:prstGeom prst="rect">
            <a:avLst/>
          </a:prstGeom>
        </p:spPr>
      </p:pic>
      <p:sp>
        <p:nvSpPr>
          <p:cNvPr id="4" name="TextBox 3"/>
          <p:cNvSpPr txBox="1"/>
          <p:nvPr/>
        </p:nvSpPr>
        <p:spPr>
          <a:xfrm>
            <a:off x="2566219" y="5916198"/>
            <a:ext cx="7108723" cy="369332"/>
          </a:xfrm>
          <a:prstGeom prst="rect">
            <a:avLst/>
          </a:prstGeom>
          <a:noFill/>
        </p:spPr>
        <p:txBody>
          <a:bodyPr wrap="square" rtlCol="0">
            <a:spAutoFit/>
          </a:bodyPr>
          <a:lstStyle/>
          <a:p>
            <a:pPr algn="ctr"/>
            <a:r>
              <a:rPr lang="en-US" b="1" u="sng" dirty="0" smtClean="0"/>
              <a:t>Khosla’s Safe Exit Gradient Curve</a:t>
            </a:r>
            <a:endParaRPr lang="en-US" b="1" u="sng" dirty="0"/>
          </a:p>
        </p:txBody>
      </p:sp>
    </p:spTree>
    <p:extLst>
      <p:ext uri="{BB962C8B-B14F-4D97-AF65-F5344CB8AC3E}">
        <p14:creationId xmlns:p14="http://schemas.microsoft.com/office/powerpoint/2010/main" val="3069220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505" t="19859" r="16711" b="58165"/>
          <a:stretch/>
        </p:blipFill>
        <p:spPr>
          <a:xfrm>
            <a:off x="1017637" y="324465"/>
            <a:ext cx="10033236" cy="1828800"/>
          </a:xfrm>
          <a:prstGeom prst="rect">
            <a:avLst/>
          </a:prstGeom>
        </p:spPr>
      </p:pic>
      <p:pic>
        <p:nvPicPr>
          <p:cNvPr id="5" name="Picture 4"/>
          <p:cNvPicPr>
            <a:picLocks noChangeAspect="1"/>
          </p:cNvPicPr>
          <p:nvPr/>
        </p:nvPicPr>
        <p:blipFill rotWithShape="1">
          <a:blip r:embed="rId2"/>
          <a:srcRect l="18338" t="60383" r="17505" b="9779"/>
          <a:stretch/>
        </p:blipFill>
        <p:spPr>
          <a:xfrm>
            <a:off x="1607572" y="2153265"/>
            <a:ext cx="9024420" cy="2359742"/>
          </a:xfrm>
          <a:prstGeom prst="rect">
            <a:avLst/>
          </a:prstGeom>
        </p:spPr>
      </p:pic>
      <p:pic>
        <p:nvPicPr>
          <p:cNvPr id="6" name="Picture 5"/>
          <p:cNvPicPr>
            <a:picLocks noChangeAspect="1"/>
          </p:cNvPicPr>
          <p:nvPr/>
        </p:nvPicPr>
        <p:blipFill rotWithShape="1">
          <a:blip r:embed="rId3"/>
          <a:srcRect l="18677" t="34779" r="18186" b="49697"/>
          <a:stretch/>
        </p:blipFill>
        <p:spPr>
          <a:xfrm>
            <a:off x="1253611" y="4793224"/>
            <a:ext cx="9689692" cy="1339510"/>
          </a:xfrm>
          <a:prstGeom prst="rect">
            <a:avLst/>
          </a:prstGeom>
        </p:spPr>
      </p:pic>
    </p:spTree>
    <p:extLst>
      <p:ext uri="{BB962C8B-B14F-4D97-AF65-F5344CB8AC3E}">
        <p14:creationId xmlns:p14="http://schemas.microsoft.com/office/powerpoint/2010/main" val="2033131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130" t="16632" r="17392" b="18650"/>
          <a:stretch/>
        </p:blipFill>
        <p:spPr>
          <a:xfrm>
            <a:off x="870154" y="516193"/>
            <a:ext cx="10294375" cy="5900884"/>
          </a:xfrm>
          <a:prstGeom prst="rect">
            <a:avLst/>
          </a:prstGeom>
        </p:spPr>
      </p:pic>
    </p:spTree>
    <p:extLst>
      <p:ext uri="{BB962C8B-B14F-4D97-AF65-F5344CB8AC3E}">
        <p14:creationId xmlns:p14="http://schemas.microsoft.com/office/powerpoint/2010/main" val="3202339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350</Words>
  <Application>Microsoft Office PowerPoint</Application>
  <PresentationFormat>Widescreen</PresentationFormat>
  <Paragraphs>56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Symbol</vt:lpstr>
      <vt:lpstr>Office Theme</vt:lpstr>
      <vt:lpstr>Dr. A. N. Khosla’s Theory (Potential Theory) (Main Points)</vt:lpstr>
      <vt:lpstr>Khosla’s Theory (Conclusions)</vt:lpstr>
      <vt:lpstr>Khosla’s Method of independent variables</vt:lpstr>
      <vt:lpstr>Khosla’s Method of independent variables</vt:lpstr>
      <vt:lpstr>Khosla’s Method of independent variables</vt:lpstr>
      <vt:lpstr>Exit Gradient</vt:lpstr>
      <vt:lpstr>PowerPoint Presentation</vt:lpstr>
      <vt:lpstr>PowerPoint Presentation</vt:lpstr>
      <vt:lpstr>PowerPoint Presentation</vt:lpstr>
      <vt:lpstr>Correction for the floor thickness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A. N. Khosla’s Theory (Potential Theory)</dc:title>
  <dc:creator>MOHAMMAD ALI MIRZA</dc:creator>
  <cp:lastModifiedBy>MOHAMMAD ALI MIRZA</cp:lastModifiedBy>
  <cp:revision>28</cp:revision>
  <dcterms:created xsi:type="dcterms:W3CDTF">2016-05-15T22:22:39Z</dcterms:created>
  <dcterms:modified xsi:type="dcterms:W3CDTF">2016-05-16T00:34:04Z</dcterms:modified>
</cp:coreProperties>
</file>