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70" r:id="rId6"/>
    <p:sldId id="272" r:id="rId7"/>
    <p:sldId id="259" r:id="rId8"/>
    <p:sldId id="273" r:id="rId9"/>
    <p:sldId id="274" r:id="rId10"/>
  </p:sldIdLst>
  <p:sldSz cx="12192000" cy="6858000"/>
  <p:notesSz cx="6858000" cy="9144000"/>
  <p:defaultTextStyle>
    <a:defPPr>
      <a:defRPr lang="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3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9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0357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225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4342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19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94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0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5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1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2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27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6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51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02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01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E8DC8-2F31-D449-B34E-166E8E6FF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6055207" cy="1328496"/>
          </a:xfrm>
        </p:spPr>
        <p:txBody>
          <a:bodyPr/>
          <a:lstStyle/>
          <a:p>
            <a:r>
              <a:rPr lang="en-US"/>
              <a:t>GOUT</a:t>
            </a:r>
            <a:endParaRPr lang=""/>
          </a:p>
        </p:txBody>
      </p:sp>
    </p:spTree>
    <p:extLst>
      <p:ext uri="{BB962C8B-B14F-4D97-AF65-F5344CB8AC3E}">
        <p14:creationId xmlns:p14="http://schemas.microsoft.com/office/powerpoint/2010/main" val="338598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4FE028-8772-D344-9D73-C0332F1E2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94E52-DBF1-8140-84B6-F13A48EE2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inflammatory disease caused by deposition of monosodium monohydrate crystals in and around synovial joints.</a:t>
            </a:r>
            <a:endParaRPr lang=""/>
          </a:p>
        </p:txBody>
      </p:sp>
    </p:spTree>
    <p:extLst>
      <p:ext uri="{BB962C8B-B14F-4D97-AF65-F5344CB8AC3E}">
        <p14:creationId xmlns:p14="http://schemas.microsoft.com/office/powerpoint/2010/main" val="1030949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C0F2B-31F7-A247-831E-F37874DCB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Epidemiology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06E8-478E-7440-89F1-B82192B73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Prevalence 1-2%</a:t>
            </a:r>
          </a:p>
          <a:p>
            <a:r>
              <a:rPr lang="en-US"/>
              <a:t>5:1 ratio male prepondrance</a:t>
            </a:r>
          </a:p>
          <a:p>
            <a:r>
              <a:rPr lang="en-US"/>
              <a:t>Risk increases with age and serum Uric Acid levels.</a:t>
            </a:r>
          </a:p>
          <a:p>
            <a:r>
              <a:rPr lang="en-US"/>
              <a:t>Levels higher in men,increase with age and body weight.</a:t>
            </a:r>
          </a:p>
          <a:p>
            <a:r>
              <a:rPr lang="en-US"/>
              <a:t>More common in recent years.</a:t>
            </a:r>
          </a:p>
          <a:p>
            <a:endParaRPr lang=""/>
          </a:p>
        </p:txBody>
      </p:sp>
    </p:spTree>
    <p:extLst>
      <p:ext uri="{BB962C8B-B14F-4D97-AF65-F5344CB8AC3E}">
        <p14:creationId xmlns:p14="http://schemas.microsoft.com/office/powerpoint/2010/main" val="219117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99973-1CEB-C844-823F-A5970E5F8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Pathiphysiology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7F176-4675-3C4F-82D3-0794BE6C2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SLC2A9 gene Association.</a:t>
            </a:r>
          </a:p>
          <a:p>
            <a:r>
              <a:rPr lang="en-US"/>
              <a:t>Impaired urate excretion.</a:t>
            </a:r>
          </a:p>
          <a:p>
            <a:r>
              <a:rPr lang="en-US"/>
              <a:t>Metabolic syndrome.</a:t>
            </a:r>
          </a:p>
          <a:p>
            <a:r>
              <a:rPr lang="en-US"/>
              <a:t>High Alcohol intake.</a:t>
            </a:r>
          </a:p>
          <a:p>
            <a:r>
              <a:rPr lang="en-US"/>
              <a:t>Grneralized Osteoarthritis</a:t>
            </a:r>
          </a:p>
          <a:p>
            <a:r>
              <a:rPr lang="en-US"/>
              <a:t>Diet high in red meat,Low in Vit C or coffee or lead poisioning.</a:t>
            </a:r>
          </a:p>
          <a:p>
            <a:r>
              <a:rPr lang="en-US"/>
              <a:t>Overproduction of uric acid as in Myeloproliferative And lymphoproliferative disorders,Psoriasis,Glycogen storage diseases and Inherited disorders.</a:t>
            </a:r>
          </a:p>
        </p:txBody>
      </p:sp>
    </p:spTree>
    <p:extLst>
      <p:ext uri="{BB962C8B-B14F-4D97-AF65-F5344CB8AC3E}">
        <p14:creationId xmlns:p14="http://schemas.microsoft.com/office/powerpoint/2010/main" val="129243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927F4-36F6-1F43-9E33-4BC18CB2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Clinical Features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C97BE-23EF-F946-A88E-2D1F0D14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Sites of inflammation First MTP joint .</a:t>
            </a:r>
          </a:p>
          <a:p>
            <a:r>
              <a:rPr lang="en-US"/>
              <a:t>Other sites Ankle,Midfoot,knee,small joints of hands,wrist and elbow.</a:t>
            </a:r>
          </a:p>
          <a:p>
            <a:r>
              <a:rPr lang="en-US"/>
              <a:t>Rapid onset,severity at 2-6 hours and often waking patient in the morning.</a:t>
            </a:r>
          </a:p>
          <a:p>
            <a:r>
              <a:rPr lang="en-US"/>
              <a:t>Worst pain ever</a:t>
            </a:r>
          </a:p>
          <a:p>
            <a:r>
              <a:rPr lang="en-US"/>
              <a:t>Extreme Tenderness</a:t>
            </a:r>
          </a:p>
          <a:p>
            <a:r>
              <a:rPr lang="en-US"/>
              <a:t>Marked swelling  with red shiny skin</a:t>
            </a:r>
          </a:p>
          <a:p>
            <a:r>
              <a:rPr lang="en-US"/>
              <a:t>Self limiting over 5-14 days,with complete resolution.</a:t>
            </a:r>
            <a:endParaRPr lang=""/>
          </a:p>
        </p:txBody>
      </p:sp>
    </p:spTree>
    <p:extLst>
      <p:ext uri="{BB962C8B-B14F-4D97-AF65-F5344CB8AC3E}">
        <p14:creationId xmlns:p14="http://schemas.microsoft.com/office/powerpoint/2010/main" val="1346709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7B68C-33A6-8B41-8E8B-204DE49A5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Investigations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82478-D962-7842-AD36-B5E25FF03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CBC ;Neutrophilia</a:t>
            </a:r>
          </a:p>
          <a:p>
            <a:r>
              <a:rPr lang="en-US"/>
              <a:t>BSR</a:t>
            </a:r>
          </a:p>
          <a:p>
            <a:r>
              <a:rPr lang="en-US"/>
              <a:t>RFTs</a:t>
            </a:r>
          </a:p>
          <a:p>
            <a:r>
              <a:rPr lang="en-US"/>
              <a:t>Uric Acid Levels</a:t>
            </a:r>
          </a:p>
          <a:p>
            <a:r>
              <a:rPr lang="en-US"/>
              <a:t>Lipid Profile</a:t>
            </a:r>
          </a:p>
          <a:p>
            <a:r>
              <a:rPr lang="en-US"/>
              <a:t>ESR</a:t>
            </a:r>
          </a:p>
          <a:p>
            <a:r>
              <a:rPr lang="en-US"/>
              <a:t>CRP </a:t>
            </a:r>
          </a:p>
          <a:p>
            <a:r>
              <a:rPr lang="en-US"/>
              <a:t>Xrays suggestive in chronicity.</a:t>
            </a:r>
          </a:p>
          <a:p>
            <a:r>
              <a:rPr lang="en-US"/>
              <a:t>Joint Aspirations</a:t>
            </a:r>
            <a:endParaRPr lang=""/>
          </a:p>
        </p:txBody>
      </p:sp>
    </p:spTree>
    <p:extLst>
      <p:ext uri="{BB962C8B-B14F-4D97-AF65-F5344CB8AC3E}">
        <p14:creationId xmlns:p14="http://schemas.microsoft.com/office/powerpoint/2010/main" val="4234766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EE81-350E-1047-A5FB-CD409D6E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Management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8E0EE-659E-E748-A9C1-4E3875216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Oral NSAIDs</a:t>
            </a:r>
          </a:p>
          <a:p>
            <a:r>
              <a:rPr lang="en-US"/>
              <a:t>Local Ice packs</a:t>
            </a:r>
          </a:p>
          <a:p>
            <a:r>
              <a:rPr lang="en-US"/>
              <a:t>Oral Cholchicine 0.5mg BD or TDS</a:t>
            </a:r>
          </a:p>
          <a:p>
            <a:r>
              <a:rPr lang="en-US"/>
              <a:t>Intra Articular Steroids</a:t>
            </a:r>
          </a:p>
          <a:p>
            <a:r>
              <a:rPr lang="en-US"/>
              <a:t>Short Course OntraMuscular Steroid</a:t>
            </a:r>
          </a:p>
          <a:p>
            <a:r>
              <a:rPr lang="en-US"/>
              <a:t>Urate Lowering Agents for frequent attacks</a:t>
            </a:r>
          </a:p>
          <a:p>
            <a:endParaRPr lang="en-US"/>
          </a:p>
          <a:p>
            <a:endParaRPr lang=""/>
          </a:p>
        </p:txBody>
      </p:sp>
    </p:spTree>
    <p:extLst>
      <p:ext uri="{BB962C8B-B14F-4D97-AF65-F5344CB8AC3E}">
        <p14:creationId xmlns:p14="http://schemas.microsoft.com/office/powerpoint/2010/main" val="532945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8A709-FE00-2B46-A6BF-3546AC5B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Gout In Old Age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AF808-0446-1F41-8D53-15F934172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Secondary to Diuretic Use and CKD </a:t>
            </a:r>
          </a:p>
          <a:p>
            <a:r>
              <a:rPr lang="en-US"/>
              <a:t>Often Associated with OA.</a:t>
            </a:r>
          </a:p>
          <a:p>
            <a:r>
              <a:rPr lang="en-US"/>
              <a:t>Atypical may be TOPHI,and chronic symptoms.</a:t>
            </a:r>
          </a:p>
          <a:p>
            <a:r>
              <a:rPr lang="en-US"/>
              <a:t>Upper limb joints commonly affected.</a:t>
            </a:r>
          </a:p>
          <a:p>
            <a:r>
              <a:rPr lang="en-US"/>
              <a:t>Acute flares managed with aspirations and intra articular steroids followed by early mobilization.</a:t>
            </a:r>
          </a:p>
          <a:p>
            <a:r>
              <a:rPr lang="en-US"/>
              <a:t>NSAIDS and cholchicine with caution ..risk of toxicity.</a:t>
            </a:r>
          </a:p>
          <a:p>
            <a:r>
              <a:rPr lang="en-US"/>
              <a:t>Low doses of Allopurinol (50md/Day) followed by gradual increase.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8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A4C2B-CB67-BD4C-9B38-09B7B55E3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Terms 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3AE-2065-B546-B651-5B3951998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TOPHI:</a:t>
            </a:r>
          </a:p>
          <a:p>
            <a:pPr marL="0" indent="0">
              <a:buNone/>
            </a:pPr>
            <a:r>
              <a:rPr lang="en-US"/>
              <a:t>     Irregular,firm nodules formed by deposition of crystals in joints&amp;soft tissues..</a:t>
            </a:r>
          </a:p>
          <a:p>
            <a:pPr marL="0" indent="0">
              <a:buNone/>
            </a:pPr>
            <a:r>
              <a:rPr lang="en-US"/>
              <a:t>White in colour,Can ulcerate and discharge gritty material.feature of long standing gout.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PODAGRA:</a:t>
            </a:r>
          </a:p>
          <a:p>
            <a:pPr marL="0" indent="0">
              <a:buNone/>
            </a:pPr>
            <a:r>
              <a:rPr lang="en-US"/>
              <a:t>      Acute gout causing swelling,erythema and extreme pain and tendernes of the first MTP joint.</a:t>
            </a:r>
          </a:p>
        </p:txBody>
      </p:sp>
    </p:spTree>
    <p:extLst>
      <p:ext uri="{BB962C8B-B14F-4D97-AF65-F5344CB8AC3E}">
        <p14:creationId xmlns:p14="http://schemas.microsoft.com/office/powerpoint/2010/main" val="15766518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GOUT</vt:lpstr>
      <vt:lpstr>Definition</vt:lpstr>
      <vt:lpstr>Epidemiology</vt:lpstr>
      <vt:lpstr>Pathiphysiology</vt:lpstr>
      <vt:lpstr>Clinical Features</vt:lpstr>
      <vt:lpstr>Investigations</vt:lpstr>
      <vt:lpstr>Management</vt:lpstr>
      <vt:lpstr>Gout In Old Age</vt:lpstr>
      <vt:lpstr>Some Terms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GOUT</dc:title>
  <dc:creator>Sumbaljami Sumbal</dc:creator>
  <cp:lastModifiedBy>Sumbaljami Sumbal</cp:lastModifiedBy>
  <cp:revision>1</cp:revision>
  <dcterms:created xsi:type="dcterms:W3CDTF">2020-03-28T16:58:41Z</dcterms:created>
  <dcterms:modified xsi:type="dcterms:W3CDTF">2020-03-28T17:36:20Z</dcterms:modified>
</cp:coreProperties>
</file>