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7" r:id="rId2"/>
    <p:sldId id="262" r:id="rId3"/>
    <p:sldId id="263" r:id="rId4"/>
    <p:sldId id="264" r:id="rId5"/>
    <p:sldId id="265" r:id="rId6"/>
    <p:sldId id="266" r:id="rId7"/>
    <p:sldId id="267" r:id="rId8"/>
    <p:sldId id="268" r:id="rId9"/>
    <p:sldId id="271" r:id="rId10"/>
    <p:sldId id="272" r:id="rId11"/>
    <p:sldId id="273" r:id="rId12"/>
    <p:sldId id="274" r:id="rId13"/>
    <p:sldId id="275" r:id="rId14"/>
    <p:sldId id="276" r:id="rId15"/>
    <p:sldId id="277" r:id="rId16"/>
    <p:sldId id="278" r:id="rId17"/>
    <p:sldId id="279" r:id="rId18"/>
    <p:sldId id="280"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304" r:id="rId34"/>
    <p:sldId id="296" r:id="rId35"/>
    <p:sldId id="297" r:id="rId36"/>
    <p:sldId id="298" r:id="rId37"/>
    <p:sldId id="299" r:id="rId38"/>
    <p:sldId id="303" r:id="rId39"/>
    <p:sldId id="30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4"/>
    <p:restoredTop sz="94579"/>
  </p:normalViewPr>
  <p:slideViewPr>
    <p:cSldViewPr snapToGrid="0" snapToObjects="1">
      <p:cViewPr varScale="1">
        <p:scale>
          <a:sx n="74" d="100"/>
          <a:sy n="74" d="100"/>
        </p:scale>
        <p:origin x="-54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8F08A-FD55-6B46-8729-4DC6FFAF698F}" type="datetimeFigureOut">
              <a:rPr lang="en-US" smtClean="0"/>
              <a:pPr/>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AD343-43CE-3144-991D-0A708E5F372A}" type="slidenum">
              <a:rPr lang="en-US" smtClean="0"/>
              <a:pPr/>
              <a:t>‹#›</a:t>
            </a:fld>
            <a:endParaRPr lang="en-US"/>
          </a:p>
        </p:txBody>
      </p:sp>
    </p:spTree>
    <p:extLst>
      <p:ext uri="{BB962C8B-B14F-4D97-AF65-F5344CB8AC3E}">
        <p14:creationId xmlns:p14="http://schemas.microsoft.com/office/powerpoint/2010/main" val="76513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a:t>
            </a:fld>
            <a:endParaRPr lang="en-US" altLang="en-US"/>
          </a:p>
        </p:txBody>
      </p:sp>
    </p:spTree>
    <p:extLst>
      <p:ext uri="{BB962C8B-B14F-4D97-AF65-F5344CB8AC3E}">
        <p14:creationId xmlns:p14="http://schemas.microsoft.com/office/powerpoint/2010/main" val="530825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10</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11</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12</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13</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14</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15</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16</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17</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18</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19</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20</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21</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22</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23</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24</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25</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26</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27</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28</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29</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30</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31</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32</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33</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34</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35</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36</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37</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38</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39</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4</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5</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6</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7</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8</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9</a:t>
            </a:fld>
            <a:endParaRPr lang="en-US" altLang="en-US"/>
          </a:p>
        </p:txBody>
      </p:sp>
    </p:spTree>
    <p:extLst>
      <p:ext uri="{BB962C8B-B14F-4D97-AF65-F5344CB8AC3E}">
        <p14:creationId xmlns:p14="http://schemas.microsoft.com/office/powerpoint/2010/main" val="1755455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BC2C25-1C32-6C42-BE17-96D8CB74D6DB}"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553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643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135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9574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C2C25-1C32-6C42-BE17-96D8CB74D6DB}"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8986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BC2C25-1C32-6C42-BE17-96D8CB74D6DB}"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85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BC2C25-1C32-6C42-BE17-96D8CB74D6DB}"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71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BC2C25-1C32-6C42-BE17-96D8CB74D6DB}"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92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C2C25-1C32-6C42-BE17-96D8CB74D6DB}"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410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83454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95818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2C25-1C32-6C42-BE17-96D8CB74D6DB}" type="datetimeFigureOut">
              <a:rPr lang="en-US" smtClean="0"/>
              <a:pPr/>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9B53-5093-424A-B4D1-1F8A495A7C7A}" type="slidenum">
              <a:rPr lang="en-US" smtClean="0"/>
              <a:pPr/>
              <a:t>‹#›</a:t>
            </a:fld>
            <a:endParaRPr lang="en-US"/>
          </a:p>
        </p:txBody>
      </p:sp>
    </p:spTree>
    <p:extLst>
      <p:ext uri="{BB962C8B-B14F-4D97-AF65-F5344CB8AC3E}">
        <p14:creationId xmlns:p14="http://schemas.microsoft.com/office/powerpoint/2010/main" val="38076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3" name="TextBox 2"/>
          <p:cNvSpPr txBox="1">
            <a:spLocks noChangeArrowheads="1"/>
          </p:cNvSpPr>
          <p:nvPr/>
        </p:nvSpPr>
        <p:spPr bwMode="auto">
          <a:xfrm>
            <a:off x="2227683" y="3273742"/>
            <a:ext cx="7848600" cy="707886"/>
          </a:xfrm>
          <a:prstGeom prst="rect">
            <a:avLst/>
          </a:prstGeom>
          <a:noFill/>
          <a:ln w="9525">
            <a:noFill/>
            <a:miter lim="800000"/>
            <a:headEnd/>
            <a:tailEnd/>
          </a:ln>
        </p:spPr>
        <p:txBody>
          <a:bodyPr>
            <a:spAutoFit/>
          </a:bodyPr>
          <a:lstStyle/>
          <a:p>
            <a:pPr algn="ctr" eaLnBrk="1" hangingPunct="1">
              <a:defRPr/>
            </a:pPr>
            <a:r>
              <a:rPr lang="en-US" sz="4000" i="1" dirty="0">
                <a:latin typeface="Times New Roman" pitchFamily="18" charset="0"/>
                <a:cs typeface="Times New Roman" pitchFamily="18" charset="0"/>
              </a:rPr>
              <a:t>Introduction to Animal Husbandry</a:t>
            </a:r>
          </a:p>
        </p:txBody>
      </p:sp>
      <p:cxnSp>
        <p:nvCxnSpPr>
          <p:cNvPr id="13" name="Straight Connector 12"/>
          <p:cNvCxnSpPr/>
          <p:nvPr/>
        </p:nvCxnSpPr>
        <p:spPr>
          <a:xfrm>
            <a:off x="2418183" y="4041842"/>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8183" y="3235337"/>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2"/>
          <p:cNvSpPr txBox="1">
            <a:spLocks noChangeArrowheads="1"/>
          </p:cNvSpPr>
          <p:nvPr/>
        </p:nvSpPr>
        <p:spPr bwMode="auto">
          <a:xfrm>
            <a:off x="1437349" y="812262"/>
            <a:ext cx="9386454" cy="523220"/>
          </a:xfrm>
          <a:prstGeom prst="rect">
            <a:avLst/>
          </a:prstGeom>
          <a:noFill/>
          <a:ln w="9525">
            <a:noFill/>
            <a:miter lim="800000"/>
            <a:headEnd/>
            <a:tailEnd/>
          </a:ln>
        </p:spPr>
        <p:txBody>
          <a:bodyPr wrap="square">
            <a:spAutoFit/>
          </a:bodyPr>
          <a:lstStyle/>
          <a:p>
            <a:pPr algn="ctr">
              <a:defRPr/>
            </a:pPr>
            <a:r>
              <a:rPr lang="en-US" sz="2800" b="1" dirty="0" smtClean="0">
                <a:solidFill>
                  <a:schemeClr val="accent6">
                    <a:lumMod val="50000"/>
                  </a:schemeClr>
                </a:solidFill>
                <a:latin typeface="Times New Roman" pitchFamily="18" charset="0"/>
                <a:cs typeface="Times New Roman" pitchFamily="18" charset="0"/>
              </a:rPr>
              <a:t>Department of Animal Sciences, UOS</a:t>
            </a:r>
            <a:endParaRPr lang="en-US" sz="2800" b="1" dirty="0">
              <a:solidFill>
                <a:schemeClr val="accent6">
                  <a:lumMod val="50000"/>
                </a:schemeClr>
              </a:solidFill>
              <a:latin typeface="Times New Roman" pitchFamily="18" charset="0"/>
              <a:cs typeface="Times New Roman" pitchFamily="18" charset="0"/>
            </a:endParaRPr>
          </a:p>
        </p:txBody>
      </p:sp>
      <p:sp>
        <p:nvSpPr>
          <p:cNvPr id="10" name="TextBox 2"/>
          <p:cNvSpPr txBox="1">
            <a:spLocks noChangeArrowheads="1"/>
          </p:cNvSpPr>
          <p:nvPr/>
        </p:nvSpPr>
        <p:spPr bwMode="auto">
          <a:xfrm>
            <a:off x="1411223" y="2049691"/>
            <a:ext cx="9886904" cy="707886"/>
          </a:xfrm>
          <a:prstGeom prst="rect">
            <a:avLst/>
          </a:prstGeom>
          <a:noFill/>
          <a:ln w="9525">
            <a:noFill/>
            <a:miter lim="800000"/>
            <a:headEnd/>
            <a:tailEnd/>
          </a:ln>
        </p:spPr>
        <p:txBody>
          <a:bodyPr wrap="square">
            <a:spAutoFit/>
          </a:bodyPr>
          <a:lstStyle/>
          <a:p>
            <a:pPr algn="ctr" eaLnBrk="1" hangingPunct="1">
              <a:defRPr/>
            </a:pPr>
            <a:r>
              <a:rPr lang="en-US" sz="4000" b="1" dirty="0">
                <a:latin typeface="Times New Roman" pitchFamily="18" charset="0"/>
                <a:cs typeface="Times New Roman" pitchFamily="18" charset="0"/>
              </a:rPr>
              <a:t>Basic Terms in Animal Nutrition</a:t>
            </a:r>
            <a:endParaRPr lang="en-US" sz="4800" b="1" dirty="0">
              <a:latin typeface="Times New Roman" pitchFamily="18" charset="0"/>
              <a:cs typeface="Times New Roman" pitchFamily="18" charset="0"/>
            </a:endParaRPr>
          </a:p>
        </p:txBody>
      </p:sp>
      <p:pic>
        <p:nvPicPr>
          <p:cNvPr id="18" name="Picture 17"/>
          <p:cNvPicPr/>
          <p:nvPr/>
        </p:nvPicPr>
        <p:blipFill>
          <a:blip r:embed="rId3">
            <a:extLst>
              <a:ext uri="{28A0092B-C50C-407E-A947-70E740481C1C}">
                <a14:useLocalDpi xmlns:a14="http://schemas.microsoft.com/office/drawing/2010/main" val="0"/>
              </a:ext>
            </a:extLst>
          </a:blip>
          <a:stretch>
            <a:fillRect/>
          </a:stretch>
        </p:blipFill>
        <p:spPr>
          <a:xfrm>
            <a:off x="5763863" y="266046"/>
            <a:ext cx="733425" cy="485775"/>
          </a:xfrm>
          <a:prstGeom prst="rect">
            <a:avLst/>
          </a:prstGeom>
        </p:spPr>
      </p:pic>
      <p:sp>
        <p:nvSpPr>
          <p:cNvPr id="21" name="TextBox 20"/>
          <p:cNvSpPr txBox="1"/>
          <p:nvPr/>
        </p:nvSpPr>
        <p:spPr>
          <a:xfrm>
            <a:off x="11324253" y="6296439"/>
            <a:ext cx="697627"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2020</a:t>
            </a:r>
          </a:p>
        </p:txBody>
      </p:sp>
      <p:sp>
        <p:nvSpPr>
          <p:cNvPr id="19" name="TextBox 18"/>
          <p:cNvSpPr txBox="1"/>
          <p:nvPr/>
        </p:nvSpPr>
        <p:spPr>
          <a:xfrm>
            <a:off x="10431431" y="241251"/>
            <a:ext cx="1618923" cy="523220"/>
          </a:xfrm>
          <a:prstGeom prst="rect">
            <a:avLst/>
          </a:prstGeom>
          <a:noFill/>
        </p:spPr>
        <p:txBody>
          <a:bodyPr wrap="square" rtlCol="0">
            <a:spAutoFit/>
          </a:bodyPr>
          <a:lstStyle/>
          <a:p>
            <a:pPr algn="ctr"/>
            <a:r>
              <a:rPr lang="en-GB" sz="2800" dirty="0" smtClean="0">
                <a:latin typeface="Blackletter686 BT" panose="03040802020608040804" pitchFamily="66" charset="0"/>
                <a:cs typeface="Times New Roman" panose="02020603050405020304" pitchFamily="18" charset="0"/>
              </a:rPr>
              <a:t>DAS</a:t>
            </a:r>
            <a:endParaRPr lang="en-GB" sz="2800" dirty="0">
              <a:latin typeface="Blackletter686 BT" panose="03040802020608040804" pitchFamily="66" charset="0"/>
              <a:cs typeface="Times New Roman" panose="02020603050405020304" pitchFamily="18" charset="0"/>
            </a:endParaRPr>
          </a:p>
        </p:txBody>
      </p:sp>
    </p:spTree>
    <p:extLst>
      <p:ext uri="{BB962C8B-B14F-4D97-AF65-F5344CB8AC3E}">
        <p14:creationId xmlns:p14="http://schemas.microsoft.com/office/powerpoint/2010/main" val="104280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250" fill="hold"/>
                                        <p:tgtEl>
                                          <p:spTgt spid="2053"/>
                                        </p:tgtEl>
                                        <p:attrNameLst>
                                          <p:attrName>ppt_w</p:attrName>
                                        </p:attrNameLst>
                                      </p:cBhvr>
                                      <p:tavLst>
                                        <p:tav tm="0">
                                          <p:val>
                                            <p:fltVal val="0"/>
                                          </p:val>
                                        </p:tav>
                                        <p:tav tm="100000">
                                          <p:val>
                                            <p:strVal val="#ppt_w"/>
                                          </p:val>
                                        </p:tav>
                                      </p:tavLst>
                                    </p:anim>
                                    <p:anim calcmode="lin" valueType="num">
                                      <p:cBhvr>
                                        <p:cTn id="8" dur="250" fill="hold"/>
                                        <p:tgtEl>
                                          <p:spTgt spid="2053"/>
                                        </p:tgtEl>
                                        <p:attrNameLst>
                                          <p:attrName>ppt_h</p:attrName>
                                        </p:attrNameLst>
                                      </p:cBhvr>
                                      <p:tavLst>
                                        <p:tav tm="0">
                                          <p:val>
                                            <p:fltVal val="0"/>
                                          </p:val>
                                        </p:tav>
                                        <p:tav tm="100000">
                                          <p:val>
                                            <p:strVal val="#ppt_h"/>
                                          </p:val>
                                        </p:tav>
                                      </p:tavLst>
                                    </p:anim>
                                    <p:animEffect transition="in" filter="fade">
                                      <p:cBhvr>
                                        <p:cTn id="9" dur="250"/>
                                        <p:tgtEl>
                                          <p:spTgt spid="2053"/>
                                        </p:tgtEl>
                                      </p:cBhvr>
                                    </p:animEffect>
                                  </p:childTnLst>
                                </p:cTn>
                              </p:par>
                              <p:par>
                                <p:cTn id="10" presetID="22" presetClass="entr" presetSubtype="2"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Concentrates</a:t>
            </a:r>
            <a:endParaRPr lang="en-US" dirty="0"/>
          </a:p>
        </p:txBody>
      </p:sp>
      <p:sp>
        <p:nvSpPr>
          <p:cNvPr id="4" name="Content Placeholder 3"/>
          <p:cNvSpPr>
            <a:spLocks noGrp="1"/>
          </p:cNvSpPr>
          <p:nvPr>
            <p:ph idx="1"/>
          </p:nvPr>
        </p:nvSpPr>
        <p:spPr/>
        <p:txBody>
          <a:bodyPr/>
          <a:lstStyle/>
          <a:p>
            <a:pPr marL="342900" lvl="0" indent="-342900" algn="just">
              <a:lnSpc>
                <a:spcPct val="150000"/>
              </a:lnSpc>
              <a:spcBef>
                <a:spcPct val="20000"/>
              </a:spcBef>
              <a:spcAft>
                <a:spcPts val="0"/>
              </a:spcAft>
              <a:buClrTx/>
              <a:buSzTx/>
              <a:buFont typeface="Wingdings" pitchFamily="2" charset="2"/>
              <a:buChar char="Ø"/>
            </a:pPr>
            <a:endParaRPr lang="en-US" dirty="0">
              <a:solidFill>
                <a:srgbClr val="0000CC"/>
              </a:solidFill>
              <a:latin typeface="Arial" pitchFamily="34" charset="0"/>
              <a:cs typeface="Arial" pitchFamily="34" charset="0"/>
            </a:endParaRPr>
          </a:p>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Low in fiber contents (less than 18%) </a:t>
            </a:r>
          </a:p>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High in total digestible nutrients (more than 60%)</a:t>
            </a:r>
          </a:p>
          <a:p>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Legumes</a:t>
            </a:r>
            <a:endParaRPr lang="en-US" dirty="0"/>
          </a:p>
        </p:txBody>
      </p:sp>
      <p:sp>
        <p:nvSpPr>
          <p:cNvPr id="4" name="Content Placeholder 3"/>
          <p:cNvSpPr>
            <a:spLocks noGrp="1"/>
          </p:cNvSpPr>
          <p:nvPr>
            <p:ph idx="1"/>
          </p:nvPr>
        </p:nvSpPr>
        <p:spPr/>
        <p:txBody>
          <a:bodyPr/>
          <a:lstStyle/>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r>
              <a:rPr lang="en-US" dirty="0">
                <a:solidFill>
                  <a:srgbClr val="0000CC"/>
                </a:solidFill>
                <a:latin typeface="Arial" pitchFamily="34" charset="0"/>
                <a:cs typeface="Arial" pitchFamily="34" charset="0"/>
              </a:rPr>
              <a:t>A green plant which is the number of family leguminous, having the characteristics of nodules in the roots, seed in pods and can fix the atmospheric nitrogen in the soil</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Straw</a:t>
            </a:r>
            <a:endParaRPr lang="en-US" dirty="0"/>
          </a:p>
        </p:txBody>
      </p:sp>
      <p:sp>
        <p:nvSpPr>
          <p:cNvPr id="4" name="Content Placeholder 3"/>
          <p:cNvSpPr>
            <a:spLocks noGrp="1"/>
          </p:cNvSpPr>
          <p:nvPr>
            <p:ph idx="1"/>
          </p:nvPr>
        </p:nvSpPr>
        <p:spPr/>
        <p:txBody>
          <a:bodyPr/>
          <a:lstStyle/>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r>
              <a:rPr lang="en-US" dirty="0">
                <a:solidFill>
                  <a:srgbClr val="0000CC"/>
                </a:solidFill>
                <a:latin typeface="Arial" pitchFamily="34" charset="0"/>
                <a:cs typeface="Arial" pitchFamily="34" charset="0"/>
              </a:rPr>
              <a:t>The plant residue remaining after separation of the seeds in threshing, e.g. wheat straw, rice straw</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Graze</a:t>
            </a:r>
            <a:endParaRPr lang="en-US" dirty="0"/>
          </a:p>
        </p:txBody>
      </p:sp>
      <p:sp>
        <p:nvSpPr>
          <p:cNvPr id="4" name="Content Placeholder 3"/>
          <p:cNvSpPr>
            <a:spLocks noGrp="1"/>
          </p:cNvSpPr>
          <p:nvPr>
            <p:ph idx="1"/>
          </p:nvPr>
        </p:nvSpPr>
        <p:spPr/>
        <p:txBody>
          <a:bodyPr/>
          <a:lstStyle/>
          <a:p>
            <a:pPr algn="just"/>
            <a:endParaRPr lang="en-US" dirty="0">
              <a:solidFill>
                <a:srgbClr val="0000CC"/>
              </a:solidFill>
              <a:latin typeface="Arial" pitchFamily="34" charset="0"/>
              <a:cs typeface="Arial" pitchFamily="34" charset="0"/>
            </a:endParaRPr>
          </a:p>
          <a:p>
            <a:pPr algn="just"/>
            <a:endParaRPr lang="en-US" dirty="0">
              <a:solidFill>
                <a:srgbClr val="0000CC"/>
              </a:solidFill>
              <a:latin typeface="Arial" pitchFamily="34" charset="0"/>
              <a:cs typeface="Arial" pitchFamily="34" charset="0"/>
            </a:endParaRPr>
          </a:p>
          <a:p>
            <a:pPr algn="just"/>
            <a:endParaRPr lang="en-US" dirty="0">
              <a:solidFill>
                <a:srgbClr val="0000CC"/>
              </a:solidFill>
              <a:latin typeface="Arial" pitchFamily="34" charset="0"/>
              <a:cs typeface="Arial" pitchFamily="34" charset="0"/>
            </a:endParaRPr>
          </a:p>
          <a:p>
            <a:pPr algn="just"/>
            <a:r>
              <a:rPr lang="en-US" dirty="0">
                <a:solidFill>
                  <a:srgbClr val="0000CC"/>
                </a:solidFill>
                <a:latin typeface="Arial" pitchFamily="34" charset="0"/>
                <a:cs typeface="Arial" pitchFamily="34" charset="0"/>
              </a:rPr>
              <a:t>To consume standing vegetation, as by livestock or wild animals</a:t>
            </a:r>
            <a:endParaRPr lang="en-US" dirty="0"/>
          </a:p>
          <a:p>
            <a:pPr algn="just"/>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Browse</a:t>
            </a:r>
            <a:endParaRPr lang="en-US" dirty="0"/>
          </a:p>
        </p:txBody>
      </p:sp>
      <p:sp>
        <p:nvSpPr>
          <p:cNvPr id="4" name="Content Placeholder 3"/>
          <p:cNvSpPr>
            <a:spLocks noGrp="1"/>
          </p:cNvSpPr>
          <p:nvPr>
            <p:ph idx="1"/>
          </p:nvPr>
        </p:nvSpPr>
        <p:spPr/>
        <p:txBody>
          <a:bodyPr/>
          <a:lstStyle/>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r>
              <a:rPr lang="en-US" dirty="0">
                <a:solidFill>
                  <a:srgbClr val="0000CC"/>
                </a:solidFill>
                <a:latin typeface="Arial" pitchFamily="34" charset="0"/>
                <a:cs typeface="Arial" pitchFamily="34" charset="0"/>
              </a:rPr>
              <a:t>The forage of shrubs and trees eaten by animals</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Carbohydrates</a:t>
            </a:r>
            <a:endParaRPr lang="en-US" dirty="0"/>
          </a:p>
        </p:txBody>
      </p:sp>
      <p:sp>
        <p:nvSpPr>
          <p:cNvPr id="4" name="Content Placeholder 3"/>
          <p:cNvSpPr>
            <a:spLocks noGrp="1"/>
          </p:cNvSpPr>
          <p:nvPr>
            <p:ph idx="1"/>
          </p:nvPr>
        </p:nvSpPr>
        <p:spPr/>
        <p:txBody>
          <a:bodyPr/>
          <a:lstStyle/>
          <a:p>
            <a:pPr lvl="0" algn="just"/>
            <a:endParaRPr lang="en-US" dirty="0">
              <a:solidFill>
                <a:srgbClr val="0000CC"/>
              </a:solidFill>
              <a:latin typeface="Arial" pitchFamily="34" charset="0"/>
              <a:cs typeface="Arial" pitchFamily="34" charset="0"/>
            </a:endParaRPr>
          </a:p>
          <a:p>
            <a:pPr lvl="0" algn="just"/>
            <a:endParaRPr lang="en-US" dirty="0">
              <a:solidFill>
                <a:srgbClr val="0000CC"/>
              </a:solidFill>
              <a:latin typeface="Arial" pitchFamily="34" charset="0"/>
              <a:cs typeface="Arial" pitchFamily="34" charset="0"/>
            </a:endParaRPr>
          </a:p>
          <a:p>
            <a:pPr lvl="0" algn="just"/>
            <a:endParaRPr lang="en-US" dirty="0">
              <a:solidFill>
                <a:srgbClr val="0000CC"/>
              </a:solidFill>
              <a:latin typeface="Arial" pitchFamily="34" charset="0"/>
              <a:cs typeface="Arial" pitchFamily="34" charset="0"/>
            </a:endParaRPr>
          </a:p>
          <a:p>
            <a:pPr lvl="0" algn="just"/>
            <a:r>
              <a:rPr lang="en-US" dirty="0" err="1">
                <a:solidFill>
                  <a:srgbClr val="0000CC"/>
                </a:solidFill>
                <a:latin typeface="Arial" pitchFamily="34" charset="0"/>
                <a:cs typeface="Arial" pitchFamily="34" charset="0"/>
              </a:rPr>
              <a:t>Polyhydroxy</a:t>
            </a:r>
            <a:r>
              <a:rPr lang="en-US" dirty="0">
                <a:solidFill>
                  <a:srgbClr val="0000CC"/>
                </a:solidFill>
                <a:latin typeface="Arial" pitchFamily="34" charset="0"/>
                <a:cs typeface="Arial" pitchFamily="34" charset="0"/>
              </a:rPr>
              <a:t> </a:t>
            </a:r>
            <a:r>
              <a:rPr lang="en-US" dirty="0" err="1">
                <a:solidFill>
                  <a:srgbClr val="0000CC"/>
                </a:solidFill>
                <a:latin typeface="Arial" pitchFamily="34" charset="0"/>
                <a:cs typeface="Arial" pitchFamily="34" charset="0"/>
              </a:rPr>
              <a:t>aldehydes</a:t>
            </a:r>
            <a:r>
              <a:rPr lang="en-US" dirty="0">
                <a:solidFill>
                  <a:srgbClr val="0000CC"/>
                </a:solidFill>
                <a:latin typeface="Arial" pitchFamily="34" charset="0"/>
                <a:cs typeface="Arial" pitchFamily="34" charset="0"/>
              </a:rPr>
              <a:t> and </a:t>
            </a:r>
            <a:r>
              <a:rPr lang="en-US" dirty="0" err="1">
                <a:solidFill>
                  <a:srgbClr val="0000CC"/>
                </a:solidFill>
                <a:latin typeface="Arial" pitchFamily="34" charset="0"/>
                <a:cs typeface="Arial" pitchFamily="34" charset="0"/>
              </a:rPr>
              <a:t>ketones</a:t>
            </a:r>
            <a:r>
              <a:rPr lang="en-US" dirty="0">
                <a:solidFill>
                  <a:srgbClr val="0000CC"/>
                </a:solidFill>
                <a:latin typeface="Arial" pitchFamily="34" charset="0"/>
                <a:cs typeface="Arial" pitchFamily="34" charset="0"/>
              </a:rPr>
              <a:t> and their derivates. Compounds of carbon, hydrogen and oxygen</a:t>
            </a:r>
          </a:p>
          <a:p>
            <a:pPr algn="just"/>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pPr algn="ctr"/>
            <a:r>
              <a:rPr lang="en-US" dirty="0">
                <a:solidFill>
                  <a:srgbClr val="FF0000"/>
                </a:solidFill>
                <a:latin typeface="Times New Roman" pitchFamily="18" charset="0"/>
                <a:cs typeface="Times New Roman" pitchFamily="18" charset="0"/>
              </a:rPr>
              <a:t>Crude protein</a:t>
            </a:r>
            <a:endParaRPr lang="en-US" dirty="0"/>
          </a:p>
        </p:txBody>
      </p:sp>
      <p:sp>
        <p:nvSpPr>
          <p:cNvPr id="4" name="Content Placeholder 3"/>
          <p:cNvSpPr>
            <a:spLocks noGrp="1"/>
          </p:cNvSpPr>
          <p:nvPr>
            <p:ph idx="1"/>
          </p:nvPr>
        </p:nvSpPr>
        <p:spPr/>
        <p:txBody>
          <a:bodyPr/>
          <a:lstStyle/>
          <a:p>
            <a:pPr marL="342900" lvl="0" indent="-342900">
              <a:lnSpc>
                <a:spcPct val="150000"/>
              </a:lnSpc>
              <a:spcBef>
                <a:spcPct val="20000"/>
              </a:spcBef>
              <a:spcAft>
                <a:spcPts val="0"/>
              </a:spcAft>
              <a:buClrTx/>
              <a:buSzTx/>
              <a:buFont typeface="Wingdings" pitchFamily="2" charset="2"/>
              <a:buChar char="Ø"/>
            </a:pPr>
            <a:endParaRPr lang="en-US" dirty="0">
              <a:solidFill>
                <a:srgbClr val="0000CC"/>
              </a:solidFill>
              <a:latin typeface="Arial" pitchFamily="34" charset="0"/>
              <a:cs typeface="Arial" pitchFamily="34" charset="0"/>
            </a:endParaRPr>
          </a:p>
          <a:p>
            <a:pPr marL="342900" lvl="0" indent="-342900">
              <a:lnSpc>
                <a:spcPct val="150000"/>
              </a:lnSpc>
              <a:spcBef>
                <a:spcPct val="20000"/>
              </a:spcBef>
              <a:spcAft>
                <a:spcPts val="0"/>
              </a:spcAft>
              <a:buClrTx/>
              <a:buSzTx/>
              <a:buFont typeface="Wingdings" pitchFamily="2" charset="2"/>
              <a:buChar char="Ø"/>
            </a:pPr>
            <a:endParaRPr lang="en-US" dirty="0">
              <a:solidFill>
                <a:srgbClr val="0000CC"/>
              </a:solidFill>
              <a:latin typeface="Arial" pitchFamily="34" charset="0"/>
              <a:cs typeface="Arial" pitchFamily="34" charset="0"/>
            </a:endParaRPr>
          </a:p>
          <a:p>
            <a:pPr marL="342900" lvl="0" indent="-342900">
              <a:lnSpc>
                <a:spcPct val="15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This is a mixture of true protein and non-</a:t>
            </a:r>
            <a:r>
              <a:rPr lang="en-US" dirty="0" err="1">
                <a:solidFill>
                  <a:srgbClr val="0000CC"/>
                </a:solidFill>
                <a:latin typeface="Arial" pitchFamily="34" charset="0"/>
                <a:cs typeface="Arial" pitchFamily="34" charset="0"/>
              </a:rPr>
              <a:t>protien</a:t>
            </a:r>
            <a:r>
              <a:rPr lang="en-US" dirty="0">
                <a:solidFill>
                  <a:srgbClr val="0000CC"/>
                </a:solidFill>
                <a:latin typeface="Arial" pitchFamily="34" charset="0"/>
                <a:cs typeface="Arial" pitchFamily="34" charset="0"/>
              </a:rPr>
              <a:t> nitrogen</a:t>
            </a:r>
          </a:p>
          <a:p>
            <a:pPr marL="342900" lvl="0" indent="-342900">
              <a:lnSpc>
                <a:spcPct val="15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These are polymers of amino acids</a:t>
            </a:r>
          </a:p>
          <a:p>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Crude fiber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Least digestible portion of mono-gastric animals</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Fibrous portion of feed containing cellulose, </a:t>
            </a:r>
            <a:r>
              <a:rPr kumimoji="0" lang="en-US" sz="3200" b="0" i="0" u="none" strike="noStrike" kern="1200" cap="none" spc="0" normalizeH="0" baseline="0" noProof="0" dirty="0" err="1">
                <a:ln>
                  <a:noFill/>
                </a:ln>
                <a:solidFill>
                  <a:srgbClr val="0000CC"/>
                </a:solidFill>
                <a:effectLst/>
                <a:uLnTx/>
                <a:uFillTx/>
                <a:latin typeface="Arial" pitchFamily="34" charset="0"/>
                <a:ea typeface="+mn-ea"/>
                <a:cs typeface="Arial" pitchFamily="34" charset="0"/>
              </a:rPr>
              <a:t>hemicellulose</a:t>
            </a: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 and lignin</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Crude fat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Complex organic compounds</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The part of feed which is soluble in ether </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Also referred as ether extract</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Energy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468192"/>
            <a:ext cx="10058400" cy="4400902"/>
          </a:xfrm>
          <a:prstGeom prst="rect">
            <a:avLst/>
          </a:prstGeom>
        </p:spPr>
        <p:txBody>
          <a:bodyPr/>
          <a:lstStyle/>
          <a:p>
            <a:pPr marL="228600" marR="0" lvl="0" indent="-228600" defTabSz="914400" rtl="0" eaLnBrk="1" fontAlgn="auto" latinLnBrk="0" hangingPunct="1">
              <a:lnSpc>
                <a:spcPct val="9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The capacity/ability to perform work</a:t>
            </a:r>
          </a:p>
          <a:p>
            <a:pPr marL="228600" marR="0" lvl="0" indent="-228600" defTabSz="914400" rtl="0" eaLnBrk="1" fontAlgn="auto" latinLnBrk="0" hangingPunct="1">
              <a:lnSpc>
                <a:spcPct val="90000"/>
              </a:lnSpc>
              <a:spcBef>
                <a:spcPts val="1000"/>
              </a:spcBef>
              <a:spcAft>
                <a:spcPts val="0"/>
              </a:spcAft>
              <a:buClrTx/>
              <a:buSzTx/>
              <a:buFont typeface="Arial"/>
              <a:buChar char="•"/>
              <a:tabLst/>
              <a:defRPr/>
            </a:pPr>
            <a:endParaRPr lang="en-US" sz="3200" dirty="0">
              <a:solidFill>
                <a:srgbClr val="0000CC"/>
              </a:solidFill>
              <a:latin typeface="Arial" pitchFamily="34" charset="0"/>
              <a:cs typeface="Arial" pitchFamily="34" charset="0"/>
            </a:endParaRPr>
          </a:p>
          <a:p>
            <a:pPr marR="0" lvl="0" algn="ctr" defTabSz="914400" rtl="0" eaLnBrk="1" fontAlgn="auto" latinLnBrk="0" hangingPunct="1">
              <a:lnSpc>
                <a:spcPct val="90000"/>
              </a:lnSpc>
              <a:spcBef>
                <a:spcPts val="1000"/>
              </a:spcBef>
              <a:spcAft>
                <a:spcPts val="0"/>
              </a:spcAft>
              <a:buClrTx/>
              <a:buSzTx/>
              <a:tabLst/>
              <a:defRPr/>
            </a:pPr>
            <a:r>
              <a:rPr kumimoji="0" lang="en-US" sz="3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Calorie</a:t>
            </a:r>
          </a:p>
          <a:p>
            <a:pPr marR="0" lvl="0" algn="ctr" defTabSz="914400" rtl="0" eaLnBrk="1" fontAlgn="auto" latinLnBrk="0" hangingPunct="1">
              <a:lnSpc>
                <a:spcPct val="90000"/>
              </a:lnSpc>
              <a:spcBef>
                <a:spcPts val="1000"/>
              </a:spcBef>
              <a:spcAft>
                <a:spcPts val="0"/>
              </a:spcAft>
              <a:buClrTx/>
              <a:buSzTx/>
              <a:tabLst/>
              <a:defRPr/>
            </a:pPr>
            <a:endParaRPr lang="en-US" sz="2800" dirty="0">
              <a:solidFill>
                <a:srgbClr val="FF0000"/>
              </a:solidFill>
            </a:endParaRPr>
          </a:p>
          <a:p>
            <a:pPr marL="457200" lvl="0" indent="-457200">
              <a:lnSpc>
                <a:spcPct val="90000"/>
              </a:lnSpc>
              <a:spcBef>
                <a:spcPts val="1000"/>
              </a:spcBef>
              <a:buFont typeface="Arial" pitchFamily="34" charset="0"/>
              <a:buChar char="•"/>
              <a:defRPr/>
            </a:pPr>
            <a:r>
              <a:rPr lang="en-US" sz="3200" dirty="0">
                <a:solidFill>
                  <a:srgbClr val="0000CC"/>
                </a:solidFill>
                <a:latin typeface="Arial" pitchFamily="34" charset="0"/>
                <a:cs typeface="Arial" pitchFamily="34" charset="0"/>
              </a:rPr>
              <a:t>One calorie is the amount of energy required to raise the temperature of 1 gram of water by 1 degree Celsius</a:t>
            </a: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Nutrition</a:t>
            </a:r>
            <a:endParaRPr lang="en-US" dirty="0"/>
          </a:p>
        </p:txBody>
      </p:sp>
      <p:sp>
        <p:nvSpPr>
          <p:cNvPr id="4" name="Content Placeholder 3"/>
          <p:cNvSpPr>
            <a:spLocks noGrp="1"/>
          </p:cNvSpPr>
          <p:nvPr>
            <p:ph idx="1"/>
          </p:nvPr>
        </p:nvSpPr>
        <p:spPr/>
        <p:txBody>
          <a:bodyPr/>
          <a:lstStyle/>
          <a:p>
            <a:pPr algn="just">
              <a:lnSpc>
                <a:spcPct val="150000"/>
              </a:lnSpc>
              <a:buFont typeface="Wingdings" pitchFamily="2" charset="2"/>
              <a:buChar char="Ø"/>
            </a:pPr>
            <a:r>
              <a:rPr lang="en-US" dirty="0">
                <a:solidFill>
                  <a:srgbClr val="0000CC"/>
                </a:solidFill>
                <a:latin typeface="Arial" pitchFamily="34" charset="0"/>
                <a:cs typeface="Arial" pitchFamily="34" charset="0"/>
              </a:rPr>
              <a:t>Science of the use of feed/food</a:t>
            </a:r>
          </a:p>
          <a:p>
            <a:pPr algn="just">
              <a:lnSpc>
                <a:spcPct val="150000"/>
              </a:lnSpc>
              <a:buFont typeface="Wingdings" pitchFamily="2" charset="2"/>
              <a:buChar char="Ø"/>
            </a:pPr>
            <a:r>
              <a:rPr lang="en-US" dirty="0">
                <a:solidFill>
                  <a:srgbClr val="0000CC"/>
                </a:solidFill>
                <a:latin typeface="Arial" pitchFamily="34" charset="0"/>
                <a:cs typeface="Arial" pitchFamily="34" charset="0"/>
              </a:rPr>
              <a:t>Processes by which an animal </a:t>
            </a:r>
            <a:r>
              <a:rPr lang="en-US" u="sng" dirty="0">
                <a:solidFill>
                  <a:srgbClr val="0000CC"/>
                </a:solidFill>
                <a:latin typeface="Arial" pitchFamily="34" charset="0"/>
                <a:cs typeface="Arial" pitchFamily="34" charset="0"/>
              </a:rPr>
              <a:t>ingests</a:t>
            </a:r>
            <a:r>
              <a:rPr lang="en-US" dirty="0">
                <a:solidFill>
                  <a:srgbClr val="0000CC"/>
                </a:solidFill>
                <a:latin typeface="Arial" pitchFamily="34" charset="0"/>
                <a:cs typeface="Arial" pitchFamily="34" charset="0"/>
              </a:rPr>
              <a:t>, </a:t>
            </a:r>
            <a:r>
              <a:rPr lang="en-US" u="sng" dirty="0">
                <a:solidFill>
                  <a:srgbClr val="0000CC"/>
                </a:solidFill>
                <a:latin typeface="Arial" pitchFamily="34" charset="0"/>
                <a:cs typeface="Arial" pitchFamily="34" charset="0"/>
              </a:rPr>
              <a:t>digests</a:t>
            </a:r>
            <a:r>
              <a:rPr lang="en-US" dirty="0">
                <a:solidFill>
                  <a:srgbClr val="0000CC"/>
                </a:solidFill>
                <a:latin typeface="Arial" pitchFamily="34" charset="0"/>
                <a:cs typeface="Arial" pitchFamily="34" charset="0"/>
              </a:rPr>
              <a:t>, </a:t>
            </a:r>
            <a:r>
              <a:rPr lang="en-US" u="sng" dirty="0">
                <a:solidFill>
                  <a:srgbClr val="0000CC"/>
                </a:solidFill>
                <a:latin typeface="Arial" pitchFamily="34" charset="0"/>
                <a:cs typeface="Arial" pitchFamily="34" charset="0"/>
              </a:rPr>
              <a:t>absorbs</a:t>
            </a:r>
            <a:r>
              <a:rPr lang="en-US" dirty="0">
                <a:solidFill>
                  <a:srgbClr val="0000CC"/>
                </a:solidFill>
                <a:latin typeface="Arial" pitchFamily="34" charset="0"/>
                <a:cs typeface="Arial" pitchFamily="34" charset="0"/>
              </a:rPr>
              <a:t> and </a:t>
            </a:r>
            <a:r>
              <a:rPr lang="en-US" u="sng" dirty="0">
                <a:solidFill>
                  <a:srgbClr val="0000CC"/>
                </a:solidFill>
                <a:latin typeface="Arial" pitchFamily="34" charset="0"/>
                <a:cs typeface="Arial" pitchFamily="34" charset="0"/>
              </a:rPr>
              <a:t>uses</a:t>
            </a:r>
            <a:r>
              <a:rPr lang="en-US" dirty="0">
                <a:solidFill>
                  <a:srgbClr val="0000CC"/>
                </a:solidFill>
                <a:latin typeface="Arial" pitchFamily="34" charset="0"/>
                <a:cs typeface="Arial" pitchFamily="34" charset="0"/>
              </a:rPr>
              <a:t> the nutrients in feed for maintenance, growth, work and reproduction</a:t>
            </a:r>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Total digestible nutrient (TDN)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Indicate the energy value of a feedstuff</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It is equal to percentage of digestible carbohydrates plus percentage of digestible crude protein plus (percentage of digestible crude fat X 2.25)</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Volatile fatty acids (VFA)</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Commonly used in reference to acetic, propionic and butyric acids found especially in rumen contents or silage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lvl="0" algn="ctr">
              <a:lnSpc>
                <a:spcPct val="90000"/>
              </a:lnSpc>
              <a:spcBef>
                <a:spcPct val="0"/>
              </a:spcBef>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Mash</a:t>
            </a:r>
            <a:r>
              <a:rPr lang="en-US" sz="4400" dirty="0">
                <a:solidFill>
                  <a:srgbClr val="FF0000"/>
                </a:solidFill>
                <a:latin typeface="Times New Roman" pitchFamily="18" charset="0"/>
                <a:cs typeface="Times New Roman" pitchFamily="18" charset="0"/>
              </a:rPr>
              <a:t> / Meal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A ground feed or feed ingredient, having a particle size some what greater than flour</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down)">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Pellets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Ground feed compacted by steaming and forcing the material through die openings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Crumbles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marR="0" lvl="0" indent="-228600" algn="ctr" defTabSz="914400" rtl="0" eaLnBrk="1" fontAlgn="auto" latinLnBrk="0" hangingPunct="1">
              <a:lnSpc>
                <a:spcPct val="90000"/>
              </a:lnSpc>
              <a:spcBef>
                <a:spcPts val="1000"/>
              </a:spcBef>
              <a:spcAft>
                <a:spcPts val="0"/>
              </a:spcAft>
              <a:buClrTx/>
              <a:buSzTx/>
              <a:buFont typeface="Arial"/>
              <a:buChar char="•"/>
              <a:tabLst/>
              <a:defRPr/>
            </a:pPr>
            <a:r>
              <a:rPr kumimoji="0" lang="en-US" sz="3200" b="0" i="0" u="none" strike="noStrike" kern="1200" cap="none" spc="0" normalizeH="0" baseline="0" noProof="0" dirty="0" err="1">
                <a:ln>
                  <a:noFill/>
                </a:ln>
                <a:solidFill>
                  <a:srgbClr val="0000CC"/>
                </a:solidFill>
                <a:effectLst/>
                <a:uLnTx/>
                <a:uFillTx/>
                <a:latin typeface="Arial" pitchFamily="34" charset="0"/>
                <a:ea typeface="+mn-ea"/>
                <a:cs typeface="Arial" pitchFamily="34" charset="0"/>
              </a:rPr>
              <a:t>Pelleted</a:t>
            </a: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 feed reduced to irregular mixture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Minerals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endParaRPr kumimoji="0" lang="en-US" sz="36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6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The inorganic elements of animals and plants determined by burning of organic matter.</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Macro minerals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normAutofit lnSpcReduction="10000"/>
          </a:bodyPr>
          <a:lstStyle/>
          <a:p>
            <a:pPr marL="742950" marR="0" lvl="0" indent="-7429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Calcium (Ca)</a:t>
            </a:r>
          </a:p>
          <a:p>
            <a:pPr marL="742950" marR="0" lvl="0" indent="-7429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Phosphorous (P)</a:t>
            </a:r>
          </a:p>
          <a:p>
            <a:pPr marL="742950" marR="0" lvl="0" indent="-7429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Chlorine (</a:t>
            </a:r>
            <a:r>
              <a:rPr kumimoji="0" lang="en-US" sz="3200" b="0" i="0" u="none" strike="noStrike" kern="1200" cap="none" spc="0" normalizeH="0" baseline="0" noProof="0" dirty="0" err="1">
                <a:ln>
                  <a:noFill/>
                </a:ln>
                <a:solidFill>
                  <a:srgbClr val="0000CC"/>
                </a:solidFill>
                <a:effectLst/>
                <a:uLnTx/>
                <a:uFillTx/>
                <a:latin typeface="Arial" pitchFamily="34" charset="0"/>
                <a:ea typeface="+mn-ea"/>
                <a:cs typeface="Arial" pitchFamily="34" charset="0"/>
              </a:rPr>
              <a:t>Cl</a:t>
            </a: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a:t>
            </a:r>
          </a:p>
          <a:p>
            <a:pPr marL="742950" marR="0" lvl="0" indent="-7429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Sodium (Na) </a:t>
            </a:r>
          </a:p>
          <a:p>
            <a:pPr marL="742950" marR="0" lvl="0" indent="-7429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Potassium (K) </a:t>
            </a:r>
          </a:p>
          <a:p>
            <a:pPr marL="742950" marR="0" lvl="0" indent="-7429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err="1">
                <a:ln>
                  <a:noFill/>
                </a:ln>
                <a:solidFill>
                  <a:srgbClr val="0000CC"/>
                </a:solidFill>
                <a:effectLst/>
                <a:uLnTx/>
                <a:uFillTx/>
                <a:latin typeface="Arial" pitchFamily="34" charset="0"/>
                <a:ea typeface="+mn-ea"/>
                <a:cs typeface="Arial" pitchFamily="34" charset="0"/>
              </a:rPr>
              <a:t>Sulphur</a:t>
            </a: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 (S)</a:t>
            </a:r>
          </a:p>
          <a:p>
            <a:pPr marL="742950" marR="0" lvl="0" indent="-7429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Magnesium (Mg)</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Micro minerals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Ferrous (Fe)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Copper (Cu)</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Manganese (</a:t>
            </a:r>
            <a:r>
              <a:rPr kumimoji="0" lang="en-US" sz="3200" b="0" i="0" u="none" strike="noStrike" kern="1200" cap="none" spc="0" normalizeH="0" baseline="0" noProof="0" dirty="0" err="1">
                <a:ln>
                  <a:noFill/>
                </a:ln>
                <a:solidFill>
                  <a:srgbClr val="0000CC"/>
                </a:solidFill>
                <a:effectLst/>
                <a:uLnTx/>
                <a:uFillTx/>
                <a:latin typeface="Arial" pitchFamily="34" charset="0"/>
                <a:ea typeface="+mn-ea"/>
                <a:cs typeface="Arial" pitchFamily="34" charset="0"/>
              </a:rPr>
              <a:t>Mn</a:t>
            </a: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Zinc (Zn)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Selenium (Se)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Cobalt (Co)</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Iodine (I) etc.</a:t>
            </a: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Vitamins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3"/>
            <a:ext cx="10058400" cy="4485793"/>
          </a:xfrm>
          <a:prstGeom prst="rect">
            <a:avLst/>
          </a:prstGeom>
        </p:spPr>
        <p:txBody>
          <a:bodyPr>
            <a:normAutofit/>
          </a:bodyPr>
          <a:lstStyle/>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Complex organic compounds</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Required in minute amount</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Function as parts of enzyme system </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Essential for the transformation energy and</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Regulation of metabolism of the body</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Metabolism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All the bio-chemical changes that take place in the animal body after nutrient’s absorption from the digestive tract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Nutrients</a:t>
            </a:r>
            <a:endParaRPr lang="en-US" dirty="0"/>
          </a:p>
        </p:txBody>
      </p:sp>
      <p:sp>
        <p:nvSpPr>
          <p:cNvPr id="4" name="Content Placeholder 3"/>
          <p:cNvSpPr>
            <a:spLocks noGrp="1"/>
          </p:cNvSpPr>
          <p:nvPr>
            <p:ph idx="1"/>
          </p:nvPr>
        </p:nvSpPr>
        <p:spPr/>
        <p:txBody>
          <a:bodyPr/>
          <a:lstStyle/>
          <a:p>
            <a:pPr marL="342900" lvl="0" indent="-342900" algn="just">
              <a:lnSpc>
                <a:spcPct val="10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Chemical substances </a:t>
            </a:r>
          </a:p>
          <a:p>
            <a:pPr marL="342900" lvl="0" indent="-342900" algn="just">
              <a:lnSpc>
                <a:spcPct val="100000"/>
              </a:lnSpc>
              <a:spcBef>
                <a:spcPct val="20000"/>
              </a:spcBef>
              <a:spcAft>
                <a:spcPts val="0"/>
              </a:spcAft>
              <a:buClrTx/>
              <a:buSzTx/>
              <a:buFont typeface="Wingdings" pitchFamily="2" charset="2"/>
              <a:buChar char="Ø"/>
            </a:pPr>
            <a:endParaRPr lang="en-US" dirty="0">
              <a:solidFill>
                <a:srgbClr val="0000CC"/>
              </a:solidFill>
              <a:latin typeface="Arial" pitchFamily="34" charset="0"/>
              <a:cs typeface="Arial" pitchFamily="34" charset="0"/>
            </a:endParaRPr>
          </a:p>
          <a:p>
            <a:pPr marL="342900" lvl="0" indent="-342900" algn="just">
              <a:lnSpc>
                <a:spcPct val="10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Found in the feed material </a:t>
            </a:r>
          </a:p>
          <a:p>
            <a:pPr marL="342900" lvl="0" indent="-342900" algn="just">
              <a:lnSpc>
                <a:spcPct val="100000"/>
              </a:lnSpc>
              <a:spcBef>
                <a:spcPct val="20000"/>
              </a:spcBef>
              <a:spcAft>
                <a:spcPts val="0"/>
              </a:spcAft>
              <a:buClrTx/>
              <a:buSzTx/>
              <a:buFont typeface="Wingdings" pitchFamily="2" charset="2"/>
              <a:buChar char="Ø"/>
            </a:pPr>
            <a:endParaRPr lang="en-US" dirty="0">
              <a:solidFill>
                <a:srgbClr val="0000CC"/>
              </a:solidFill>
              <a:latin typeface="Arial" pitchFamily="34" charset="0"/>
              <a:cs typeface="Arial" pitchFamily="34" charset="0"/>
            </a:endParaRPr>
          </a:p>
          <a:p>
            <a:pPr marL="342900" lvl="0" indent="-342900" algn="just">
              <a:lnSpc>
                <a:spcPct val="10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Can be used and are necessary for growth, maintenance, production and health of animals</a:t>
            </a:r>
          </a:p>
          <a:p>
            <a:pPr marL="342900" lvl="0" indent="-342900" algn="just">
              <a:lnSpc>
                <a:spcPct val="100000"/>
              </a:lnSpc>
              <a:spcBef>
                <a:spcPct val="20000"/>
              </a:spcBef>
              <a:spcAft>
                <a:spcPts val="0"/>
              </a:spcAft>
              <a:buClrTx/>
              <a:buSzTx/>
              <a:buFont typeface="Wingdings" pitchFamily="2" charset="2"/>
              <a:buChar char="Ø"/>
            </a:pPr>
            <a:endParaRPr lang="en-US" dirty="0">
              <a:solidFill>
                <a:srgbClr val="0000CC"/>
              </a:solidFill>
              <a:latin typeface="Arial" pitchFamily="34" charset="0"/>
              <a:cs typeface="Arial" pitchFamily="34" charset="0"/>
            </a:endParaRPr>
          </a:p>
          <a:p>
            <a:pPr marL="342900" lvl="0" indent="-342900" algn="just">
              <a:lnSpc>
                <a:spcPct val="10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Include carbohydrates, proteins, lipids, minerals and vitamins</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Anabolism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Building up processes</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Nutrients used for the formation or repair of tissues</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Catabolism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Breaking up processes</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Nutrients are oxidized to for the production of work and heat</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lvl="0" algn="ctr">
              <a:lnSpc>
                <a:spcPct val="90000"/>
              </a:lnSpc>
              <a:spcBef>
                <a:spcPct val="0"/>
              </a:spcBef>
              <a:defRPr/>
            </a:pPr>
            <a:r>
              <a:rPr lang="en-US" sz="4400" dirty="0">
                <a:solidFill>
                  <a:srgbClr val="FF0000"/>
                </a:solidFill>
                <a:latin typeface="Times New Roman" pitchFamily="18" charset="0"/>
                <a:ea typeface="+mj-ea"/>
                <a:cs typeface="Times New Roman" pitchFamily="18" charset="0"/>
              </a:rPr>
              <a:t>Hydrolysis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lvl="0" indent="-228600" algn="just">
              <a:lnSpc>
                <a:spcPct val="150000"/>
              </a:lnSpc>
              <a:spcBef>
                <a:spcPts val="1000"/>
              </a:spcBef>
              <a:buFont typeface="Arial"/>
              <a:buChar char="•"/>
              <a:defRPr/>
            </a:pPr>
            <a:r>
              <a:rPr lang="en-US" sz="3200" dirty="0">
                <a:solidFill>
                  <a:srgbClr val="0000CC"/>
                </a:solidFill>
                <a:latin typeface="Arial" pitchFamily="34" charset="0"/>
                <a:cs typeface="Arial" pitchFamily="34" charset="0"/>
              </a:rPr>
              <a:t>A chemical digestion process called enzymatic hydrolysis, can break the bonds holding the molecular 'building blocks' within the feed together. For example, proteins are broken down into their 'building block' amino acids.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Maintenance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The feed cost of keeping the animal alive and carrying out its basic functions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936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Supplements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A feed ingredient used to improve the nutritional value of basal feeds</a:t>
            </a:r>
          </a:p>
          <a:p>
            <a:pPr marL="342900" marR="0" lvl="0" indent="-34290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usually rich in protein, minerals, vitamins, or a combination of part or all of these, and they are usually combined with basal feeds</a:t>
            </a:r>
            <a:endParaRPr kumimoji="0" lang="en-US" sz="3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Additive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	An ingredients or combination of ingredients added to basic mix to help fulfill a specific need other than nutrition e.g. immunity, sub-therapeutic against bacteria etc.</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Feedlot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endPar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endParaRPr>
          </a:p>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Large scale facility for intensive feeding of ruminants for fattening prior to slaughtering</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Fermentation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1097280" y="1845734"/>
            <a:ext cx="10058400" cy="4023360"/>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	Chemical changes brought about by enzyme produced by various microorganisms in the rumen</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Feed efficiency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The ratio expressing the number of units of feed required for one unit of production (meat, milk, egg) by an animal</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itle 1"/>
          <p:cNvSpPr txBox="1">
            <a:spLocks/>
          </p:cNvSpPr>
          <p:nvPr/>
        </p:nvSpPr>
        <p:spPr>
          <a:xfrm>
            <a:off x="1097280" y="286603"/>
            <a:ext cx="10058400" cy="1450757"/>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rgbClr val="FF0000"/>
                </a:solidFill>
                <a:effectLst/>
                <a:uLnTx/>
                <a:uFillTx/>
                <a:latin typeface="Times New Roman" pitchFamily="18" charset="0"/>
                <a:ea typeface="+mj-ea"/>
                <a:cs typeface="Times New Roman" pitchFamily="18" charset="0"/>
              </a:rPr>
              <a:t>Basal feed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1097280" y="1845734"/>
            <a:ext cx="10058400" cy="4023360"/>
          </a:xfrm>
          <a:prstGeom prst="rect">
            <a:avLst/>
          </a:prstGeom>
        </p:spPr>
        <p:txBody>
          <a:bodyPr/>
          <a:lstStyle/>
          <a:p>
            <a:pPr marL="228600" marR="0" lvl="0" indent="-228600" algn="just" defTabSz="914400" rtl="0" eaLnBrk="1" fontAlgn="auto" latinLnBrk="0" hangingPunct="1">
              <a:lnSpc>
                <a:spcPct val="150000"/>
              </a:lnSpc>
              <a:spcBef>
                <a:spcPts val="1000"/>
              </a:spcBef>
              <a:spcAft>
                <a:spcPts val="0"/>
              </a:spcAft>
              <a:buClrTx/>
              <a:buSzTx/>
              <a:buFont typeface="Arial"/>
              <a:buChar char="•"/>
              <a:tabLst/>
              <a:defRPr/>
            </a:pPr>
            <a:r>
              <a:rPr kumimoji="0" lang="en-US" sz="3200" b="0" i="0" u="none" strike="noStrike" kern="1200" cap="none" spc="0" normalizeH="0" baseline="0" noProof="0" dirty="0">
                <a:ln>
                  <a:noFill/>
                </a:ln>
                <a:solidFill>
                  <a:srgbClr val="0000CC"/>
                </a:solidFill>
                <a:effectLst/>
                <a:uLnTx/>
                <a:uFillTx/>
                <a:latin typeface="Arial" pitchFamily="34" charset="0"/>
                <a:ea typeface="+mn-ea"/>
                <a:cs typeface="Arial" pitchFamily="34" charset="0"/>
              </a:rPr>
              <a:t>A feed common to all groups of experimental animals to which the experimental substances are added</a:t>
            </a:r>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Feed</a:t>
            </a:r>
            <a:endParaRPr lang="en-US" dirty="0"/>
          </a:p>
        </p:txBody>
      </p:sp>
      <p:sp>
        <p:nvSpPr>
          <p:cNvPr id="4" name="Content Placeholder 3"/>
          <p:cNvSpPr>
            <a:spLocks noGrp="1"/>
          </p:cNvSpPr>
          <p:nvPr>
            <p:ph idx="1"/>
          </p:nvPr>
        </p:nvSpPr>
        <p:spPr/>
        <p:txBody>
          <a:bodyPr/>
          <a:lstStyle/>
          <a:p>
            <a:pPr>
              <a:lnSpc>
                <a:spcPct val="150000"/>
              </a:lnSpc>
            </a:pPr>
            <a:endParaRPr lang="en-US" dirty="0">
              <a:solidFill>
                <a:srgbClr val="0000CC"/>
              </a:solidFill>
              <a:latin typeface="Arial" pitchFamily="34" charset="0"/>
              <a:cs typeface="Arial" pitchFamily="34" charset="0"/>
            </a:endParaRPr>
          </a:p>
          <a:p>
            <a:pPr>
              <a:lnSpc>
                <a:spcPct val="150000"/>
              </a:lnSpc>
            </a:pPr>
            <a:r>
              <a:rPr lang="en-US" dirty="0">
                <a:solidFill>
                  <a:srgbClr val="0000CC"/>
                </a:solidFill>
                <a:latin typeface="Arial" pitchFamily="34" charset="0"/>
                <a:cs typeface="Arial" pitchFamily="34" charset="0"/>
              </a:rPr>
              <a:t>Any naturally occurring ingredient or mixture of ingredients, fed to animals for purpose of sustaining them</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Diet</a:t>
            </a:r>
            <a:endParaRPr lang="en-US" dirty="0"/>
          </a:p>
        </p:txBody>
      </p:sp>
      <p:sp>
        <p:nvSpPr>
          <p:cNvPr id="4" name="Content Placeholder 3"/>
          <p:cNvSpPr>
            <a:spLocks noGrp="1"/>
          </p:cNvSpPr>
          <p:nvPr>
            <p:ph idx="1"/>
          </p:nvPr>
        </p:nvSpPr>
        <p:spPr/>
        <p:txBody>
          <a:bodyPr/>
          <a:lstStyle/>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Ingredient </a:t>
            </a:r>
          </a:p>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Mixture of ingredients including water </a:t>
            </a:r>
          </a:p>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Arial" pitchFamily="34" charset="0"/>
                <a:cs typeface="Arial" pitchFamily="34" charset="0"/>
              </a:rPr>
              <a:t>Consumed by animals</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Complete Ration</a:t>
            </a:r>
            <a:endParaRPr lang="en-US" dirty="0"/>
          </a:p>
        </p:txBody>
      </p:sp>
      <p:sp>
        <p:nvSpPr>
          <p:cNvPr id="4" name="Content Placeholder 3"/>
          <p:cNvSpPr>
            <a:spLocks noGrp="1"/>
          </p:cNvSpPr>
          <p:nvPr>
            <p:ph idx="1"/>
          </p:nvPr>
        </p:nvSpPr>
        <p:spPr/>
        <p:txBody>
          <a:bodyPr/>
          <a:lstStyle/>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r>
              <a:rPr lang="en-US" dirty="0">
                <a:solidFill>
                  <a:srgbClr val="0000CC"/>
                </a:solidFill>
                <a:latin typeface="Arial" pitchFamily="34" charset="0"/>
                <a:cs typeface="Arial" pitchFamily="34" charset="0"/>
              </a:rPr>
              <a:t>Feed allowance given to the animal in 24 hours</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Balanced Ration</a:t>
            </a:r>
            <a:endParaRPr lang="en-US" dirty="0"/>
          </a:p>
        </p:txBody>
      </p:sp>
      <p:sp>
        <p:nvSpPr>
          <p:cNvPr id="4" name="Content Placeholder 3"/>
          <p:cNvSpPr>
            <a:spLocks noGrp="1"/>
          </p:cNvSpPr>
          <p:nvPr>
            <p:ph idx="1"/>
          </p:nvPr>
        </p:nvSpPr>
        <p:spPr/>
        <p:txBody>
          <a:bodyPr/>
          <a:lstStyle/>
          <a:p>
            <a:pPr algn="just"/>
            <a:endParaRPr lang="en-US" dirty="0">
              <a:solidFill>
                <a:srgbClr val="0000CC"/>
              </a:solidFill>
              <a:latin typeface="Arial" pitchFamily="34" charset="0"/>
              <a:cs typeface="Arial" pitchFamily="34" charset="0"/>
            </a:endParaRPr>
          </a:p>
          <a:p>
            <a:pPr algn="just"/>
            <a:endParaRPr lang="en-US" dirty="0">
              <a:solidFill>
                <a:srgbClr val="0000CC"/>
              </a:solidFill>
              <a:latin typeface="Arial" pitchFamily="34" charset="0"/>
              <a:cs typeface="Arial" pitchFamily="34" charset="0"/>
            </a:endParaRPr>
          </a:p>
          <a:p>
            <a:pPr algn="just"/>
            <a:r>
              <a:rPr lang="en-US" dirty="0">
                <a:solidFill>
                  <a:srgbClr val="0000CC"/>
                </a:solidFill>
                <a:latin typeface="Arial" pitchFamily="34" charset="0"/>
                <a:cs typeface="Arial" pitchFamily="34" charset="0"/>
              </a:rPr>
              <a:t>One, which provides an animal the proper amounts and proportions of all the required nutrients</a:t>
            </a:r>
            <a:endParaRPr lang="en-US" dirty="0"/>
          </a:p>
          <a:p>
            <a:pPr algn="just"/>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Ingredient</a:t>
            </a:r>
            <a:endParaRPr lang="en-US" dirty="0"/>
          </a:p>
        </p:txBody>
      </p:sp>
      <p:sp>
        <p:nvSpPr>
          <p:cNvPr id="4" name="Content Placeholder 3"/>
          <p:cNvSpPr>
            <a:spLocks noGrp="1"/>
          </p:cNvSpPr>
          <p:nvPr>
            <p:ph idx="1"/>
          </p:nvPr>
        </p:nvSpPr>
        <p:spPr/>
        <p:txBody>
          <a:bodyPr/>
          <a:lstStyle/>
          <a:p>
            <a:endParaRPr lang="en-US" dirty="0">
              <a:solidFill>
                <a:srgbClr val="0000CC"/>
              </a:solidFill>
              <a:latin typeface="Arial" pitchFamily="34" charset="0"/>
              <a:cs typeface="Arial" pitchFamily="34" charset="0"/>
            </a:endParaRPr>
          </a:p>
          <a:p>
            <a:endParaRPr lang="en-US" dirty="0">
              <a:solidFill>
                <a:srgbClr val="0000CC"/>
              </a:solidFill>
              <a:latin typeface="Arial" pitchFamily="34" charset="0"/>
              <a:cs typeface="Arial" pitchFamily="34" charset="0"/>
            </a:endParaRPr>
          </a:p>
          <a:p>
            <a:r>
              <a:rPr lang="en-US" dirty="0">
                <a:solidFill>
                  <a:srgbClr val="0000CC"/>
                </a:solidFill>
                <a:latin typeface="Arial" pitchFamily="34" charset="0"/>
                <a:cs typeface="Arial" pitchFamily="34" charset="0"/>
              </a:rPr>
              <a:t>A constituent of feed material</a:t>
            </a:r>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itle 4"/>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Roughages</a:t>
            </a:r>
            <a:endParaRPr lang="en-US" dirty="0"/>
          </a:p>
        </p:txBody>
      </p:sp>
      <p:sp>
        <p:nvSpPr>
          <p:cNvPr id="4" name="Content Placeholder 3"/>
          <p:cNvSpPr>
            <a:spLocks noGrp="1"/>
          </p:cNvSpPr>
          <p:nvPr>
            <p:ph idx="1"/>
          </p:nvPr>
        </p:nvSpPr>
        <p:spPr/>
        <p:txBody>
          <a:bodyPr/>
          <a:lstStyle/>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Times New Roman" pitchFamily="18" charset="0"/>
                <a:cs typeface="Times New Roman" pitchFamily="18" charset="0"/>
              </a:rPr>
              <a:t>Coarse bulky feeds</a:t>
            </a:r>
          </a:p>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Times New Roman" pitchFamily="18" charset="0"/>
                <a:cs typeface="Times New Roman" pitchFamily="18" charset="0"/>
              </a:rPr>
              <a:t>High in fiber contents (more than 18%) </a:t>
            </a:r>
          </a:p>
          <a:p>
            <a:pPr marL="342900" lvl="0" indent="-342900" algn="just">
              <a:lnSpc>
                <a:spcPct val="150000"/>
              </a:lnSpc>
              <a:spcBef>
                <a:spcPct val="20000"/>
              </a:spcBef>
              <a:spcAft>
                <a:spcPts val="0"/>
              </a:spcAft>
              <a:buClrTx/>
              <a:buSzTx/>
              <a:buFont typeface="Wingdings" pitchFamily="2" charset="2"/>
              <a:buChar char="Ø"/>
            </a:pPr>
            <a:r>
              <a:rPr lang="en-US" dirty="0">
                <a:solidFill>
                  <a:srgbClr val="0000CC"/>
                </a:solidFill>
                <a:latin typeface="Times New Roman" pitchFamily="18" charset="0"/>
                <a:cs typeface="Times New Roman" pitchFamily="18" charset="0"/>
              </a:rPr>
              <a:t>Low in total digestible nutrients (less than 60%)</a:t>
            </a:r>
          </a:p>
          <a:p>
            <a:pPr marL="342900" lvl="0" indent="-342900">
              <a:lnSpc>
                <a:spcPct val="100000"/>
              </a:lnSpc>
              <a:spcBef>
                <a:spcPct val="20000"/>
              </a:spcBef>
              <a:buFont typeface="Arial" pitchFamily="34" charset="0"/>
              <a:buChar char="•"/>
            </a:pPr>
            <a:endParaRPr lang="en-US" dirty="0">
              <a:solidFill>
                <a:prstClr val="black"/>
              </a:solidFill>
            </a:endParaRPr>
          </a:p>
          <a:p>
            <a:endParaRPr lang="en-US" dirty="0"/>
          </a:p>
          <a:p>
            <a:endParaRPr lang="en-US" dirty="0"/>
          </a:p>
        </p:txBody>
      </p:sp>
    </p:spTree>
    <p:extLst>
      <p:ext uri="{BB962C8B-B14F-4D97-AF65-F5344CB8AC3E}">
        <p14:creationId xmlns:p14="http://schemas.microsoft.com/office/powerpoint/2010/main" val="132306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2600</Words>
  <Application>Microsoft Office PowerPoint</Application>
  <PresentationFormat>Custom</PresentationFormat>
  <Paragraphs>1054</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Nutrition</vt:lpstr>
      <vt:lpstr>Nutrients</vt:lpstr>
      <vt:lpstr>Feed</vt:lpstr>
      <vt:lpstr>Diet</vt:lpstr>
      <vt:lpstr>Complete Ration</vt:lpstr>
      <vt:lpstr>Balanced Ration</vt:lpstr>
      <vt:lpstr>Ingredient</vt:lpstr>
      <vt:lpstr>Roughages</vt:lpstr>
      <vt:lpstr>Concentrates</vt:lpstr>
      <vt:lpstr>Legumes</vt:lpstr>
      <vt:lpstr>Straw</vt:lpstr>
      <vt:lpstr>Graze</vt:lpstr>
      <vt:lpstr>Browse</vt:lpstr>
      <vt:lpstr>Carbohydrates</vt:lpstr>
      <vt:lpstr>Crude protein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Kiran</dc:creator>
  <cp:lastModifiedBy>kahlon</cp:lastModifiedBy>
  <cp:revision>22</cp:revision>
  <dcterms:created xsi:type="dcterms:W3CDTF">2016-12-10T05:11:52Z</dcterms:created>
  <dcterms:modified xsi:type="dcterms:W3CDTF">2020-04-23T09:21:48Z</dcterms:modified>
</cp:coreProperties>
</file>