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1"/>
  </p:notesMasterIdLst>
  <p:sldIdLst>
    <p:sldId id="257" r:id="rId2"/>
    <p:sldId id="262" r:id="rId3"/>
    <p:sldId id="263" r:id="rId4"/>
    <p:sldId id="264" r:id="rId5"/>
    <p:sldId id="265" r:id="rId6"/>
    <p:sldId id="266" r:id="rId7"/>
    <p:sldId id="267" r:id="rId8"/>
    <p:sldId id="268" r:id="rId9"/>
    <p:sldId id="271" r:id="rId10"/>
    <p:sldId id="272" r:id="rId11"/>
    <p:sldId id="273" r:id="rId12"/>
    <p:sldId id="274" r:id="rId13"/>
    <p:sldId id="275" r:id="rId14"/>
    <p:sldId id="276" r:id="rId15"/>
    <p:sldId id="277" r:id="rId16"/>
    <p:sldId id="278" r:id="rId17"/>
    <p:sldId id="279" r:id="rId18"/>
    <p:sldId id="280" r:id="rId19"/>
    <p:sldId id="282" r:id="rId20"/>
    <p:sldId id="283" r:id="rId21"/>
    <p:sldId id="284" r:id="rId22"/>
    <p:sldId id="285" r:id="rId23"/>
    <p:sldId id="286" r:id="rId24"/>
    <p:sldId id="287" r:id="rId25"/>
    <p:sldId id="288" r:id="rId26"/>
    <p:sldId id="289" r:id="rId27"/>
    <p:sldId id="290" r:id="rId28"/>
    <p:sldId id="291" r:id="rId29"/>
    <p:sldId id="292" r:id="rId30"/>
    <p:sldId id="293" r:id="rId31"/>
    <p:sldId id="294" r:id="rId32"/>
    <p:sldId id="295" r:id="rId33"/>
    <p:sldId id="304" r:id="rId34"/>
    <p:sldId id="296" r:id="rId35"/>
    <p:sldId id="297" r:id="rId36"/>
    <p:sldId id="298" r:id="rId37"/>
    <p:sldId id="299" r:id="rId38"/>
    <p:sldId id="303" r:id="rId39"/>
    <p:sldId id="302"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44"/>
    <p:restoredTop sz="94579"/>
  </p:normalViewPr>
  <p:slideViewPr>
    <p:cSldViewPr snapToGrid="0" snapToObjects="1">
      <p:cViewPr varScale="1">
        <p:scale>
          <a:sx n="74" d="100"/>
          <a:sy n="74" d="100"/>
        </p:scale>
        <p:origin x="-546"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D8F08A-FD55-6B46-8729-4DC6FFAF698F}" type="datetimeFigureOut">
              <a:rPr lang="en-US" smtClean="0"/>
              <a:pPr/>
              <a:t>4/23/2020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1AD343-43CE-3144-991D-0A708E5F372A}" type="slidenum">
              <a:rPr lang="en-US" smtClean="0"/>
              <a:pPr/>
              <a:t>‹#›</a:t>
            </a:fld>
            <a:endParaRPr lang="en-US"/>
          </a:p>
        </p:txBody>
      </p:sp>
    </p:spTree>
    <p:extLst>
      <p:ext uri="{BB962C8B-B14F-4D97-AF65-F5344CB8AC3E}">
        <p14:creationId xmlns:p14="http://schemas.microsoft.com/office/powerpoint/2010/main" val="765137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1</a:t>
            </a:fld>
            <a:endParaRPr lang="en-US" altLang="en-US"/>
          </a:p>
        </p:txBody>
      </p:sp>
    </p:spTree>
    <p:extLst>
      <p:ext uri="{BB962C8B-B14F-4D97-AF65-F5344CB8AC3E}">
        <p14:creationId xmlns:p14="http://schemas.microsoft.com/office/powerpoint/2010/main" val="5308253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10</a:t>
            </a:fld>
            <a:endParaRPr lang="en-US" altLang="en-US"/>
          </a:p>
        </p:txBody>
      </p:sp>
    </p:spTree>
    <p:extLst>
      <p:ext uri="{BB962C8B-B14F-4D97-AF65-F5344CB8AC3E}">
        <p14:creationId xmlns:p14="http://schemas.microsoft.com/office/powerpoint/2010/main" val="17554554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11</a:t>
            </a:fld>
            <a:endParaRPr lang="en-US" altLang="en-US"/>
          </a:p>
        </p:txBody>
      </p:sp>
    </p:spTree>
    <p:extLst>
      <p:ext uri="{BB962C8B-B14F-4D97-AF65-F5344CB8AC3E}">
        <p14:creationId xmlns:p14="http://schemas.microsoft.com/office/powerpoint/2010/main" val="17554554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12</a:t>
            </a:fld>
            <a:endParaRPr lang="en-US" altLang="en-US"/>
          </a:p>
        </p:txBody>
      </p:sp>
    </p:spTree>
    <p:extLst>
      <p:ext uri="{BB962C8B-B14F-4D97-AF65-F5344CB8AC3E}">
        <p14:creationId xmlns:p14="http://schemas.microsoft.com/office/powerpoint/2010/main" val="17554554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13</a:t>
            </a:fld>
            <a:endParaRPr lang="en-US" altLang="en-US"/>
          </a:p>
        </p:txBody>
      </p:sp>
    </p:spTree>
    <p:extLst>
      <p:ext uri="{BB962C8B-B14F-4D97-AF65-F5344CB8AC3E}">
        <p14:creationId xmlns:p14="http://schemas.microsoft.com/office/powerpoint/2010/main" val="17554554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14</a:t>
            </a:fld>
            <a:endParaRPr lang="en-US" altLang="en-US"/>
          </a:p>
        </p:txBody>
      </p:sp>
    </p:spTree>
    <p:extLst>
      <p:ext uri="{BB962C8B-B14F-4D97-AF65-F5344CB8AC3E}">
        <p14:creationId xmlns:p14="http://schemas.microsoft.com/office/powerpoint/2010/main" val="17554554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15</a:t>
            </a:fld>
            <a:endParaRPr lang="en-US" altLang="en-US"/>
          </a:p>
        </p:txBody>
      </p:sp>
    </p:spTree>
    <p:extLst>
      <p:ext uri="{BB962C8B-B14F-4D97-AF65-F5344CB8AC3E}">
        <p14:creationId xmlns:p14="http://schemas.microsoft.com/office/powerpoint/2010/main" val="17554554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16</a:t>
            </a:fld>
            <a:endParaRPr lang="en-US" altLang="en-US"/>
          </a:p>
        </p:txBody>
      </p:sp>
    </p:spTree>
    <p:extLst>
      <p:ext uri="{BB962C8B-B14F-4D97-AF65-F5344CB8AC3E}">
        <p14:creationId xmlns:p14="http://schemas.microsoft.com/office/powerpoint/2010/main" val="17554554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17</a:t>
            </a:fld>
            <a:endParaRPr lang="en-US" altLang="en-US"/>
          </a:p>
        </p:txBody>
      </p:sp>
    </p:spTree>
    <p:extLst>
      <p:ext uri="{BB962C8B-B14F-4D97-AF65-F5344CB8AC3E}">
        <p14:creationId xmlns:p14="http://schemas.microsoft.com/office/powerpoint/2010/main" val="17554554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18</a:t>
            </a:fld>
            <a:endParaRPr lang="en-US" altLang="en-US"/>
          </a:p>
        </p:txBody>
      </p:sp>
    </p:spTree>
    <p:extLst>
      <p:ext uri="{BB962C8B-B14F-4D97-AF65-F5344CB8AC3E}">
        <p14:creationId xmlns:p14="http://schemas.microsoft.com/office/powerpoint/2010/main" val="17554554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19</a:t>
            </a:fld>
            <a:endParaRPr lang="en-US" altLang="en-US"/>
          </a:p>
        </p:txBody>
      </p:sp>
    </p:spTree>
    <p:extLst>
      <p:ext uri="{BB962C8B-B14F-4D97-AF65-F5344CB8AC3E}">
        <p14:creationId xmlns:p14="http://schemas.microsoft.com/office/powerpoint/2010/main" val="17554554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2</a:t>
            </a:fld>
            <a:endParaRPr lang="en-US" altLang="en-US"/>
          </a:p>
        </p:txBody>
      </p:sp>
    </p:spTree>
    <p:extLst>
      <p:ext uri="{BB962C8B-B14F-4D97-AF65-F5344CB8AC3E}">
        <p14:creationId xmlns:p14="http://schemas.microsoft.com/office/powerpoint/2010/main" val="17554554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20</a:t>
            </a:fld>
            <a:endParaRPr lang="en-US" altLang="en-US"/>
          </a:p>
        </p:txBody>
      </p:sp>
    </p:spTree>
    <p:extLst>
      <p:ext uri="{BB962C8B-B14F-4D97-AF65-F5344CB8AC3E}">
        <p14:creationId xmlns:p14="http://schemas.microsoft.com/office/powerpoint/2010/main" val="17554554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21</a:t>
            </a:fld>
            <a:endParaRPr lang="en-US" altLang="en-US"/>
          </a:p>
        </p:txBody>
      </p:sp>
    </p:spTree>
    <p:extLst>
      <p:ext uri="{BB962C8B-B14F-4D97-AF65-F5344CB8AC3E}">
        <p14:creationId xmlns:p14="http://schemas.microsoft.com/office/powerpoint/2010/main" val="17554554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22</a:t>
            </a:fld>
            <a:endParaRPr lang="en-US" altLang="en-US"/>
          </a:p>
        </p:txBody>
      </p:sp>
    </p:spTree>
    <p:extLst>
      <p:ext uri="{BB962C8B-B14F-4D97-AF65-F5344CB8AC3E}">
        <p14:creationId xmlns:p14="http://schemas.microsoft.com/office/powerpoint/2010/main" val="17554554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23</a:t>
            </a:fld>
            <a:endParaRPr lang="en-US" altLang="en-US"/>
          </a:p>
        </p:txBody>
      </p:sp>
    </p:spTree>
    <p:extLst>
      <p:ext uri="{BB962C8B-B14F-4D97-AF65-F5344CB8AC3E}">
        <p14:creationId xmlns:p14="http://schemas.microsoft.com/office/powerpoint/2010/main" val="17554554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24</a:t>
            </a:fld>
            <a:endParaRPr lang="en-US" altLang="en-US"/>
          </a:p>
        </p:txBody>
      </p:sp>
    </p:spTree>
    <p:extLst>
      <p:ext uri="{BB962C8B-B14F-4D97-AF65-F5344CB8AC3E}">
        <p14:creationId xmlns:p14="http://schemas.microsoft.com/office/powerpoint/2010/main" val="17554554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25</a:t>
            </a:fld>
            <a:endParaRPr lang="en-US" altLang="en-US"/>
          </a:p>
        </p:txBody>
      </p:sp>
    </p:spTree>
    <p:extLst>
      <p:ext uri="{BB962C8B-B14F-4D97-AF65-F5344CB8AC3E}">
        <p14:creationId xmlns:p14="http://schemas.microsoft.com/office/powerpoint/2010/main" val="17554554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26</a:t>
            </a:fld>
            <a:endParaRPr lang="en-US" altLang="en-US"/>
          </a:p>
        </p:txBody>
      </p:sp>
    </p:spTree>
    <p:extLst>
      <p:ext uri="{BB962C8B-B14F-4D97-AF65-F5344CB8AC3E}">
        <p14:creationId xmlns:p14="http://schemas.microsoft.com/office/powerpoint/2010/main" val="175545542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27</a:t>
            </a:fld>
            <a:endParaRPr lang="en-US" altLang="en-US"/>
          </a:p>
        </p:txBody>
      </p:sp>
    </p:spTree>
    <p:extLst>
      <p:ext uri="{BB962C8B-B14F-4D97-AF65-F5344CB8AC3E}">
        <p14:creationId xmlns:p14="http://schemas.microsoft.com/office/powerpoint/2010/main" val="175545542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28</a:t>
            </a:fld>
            <a:endParaRPr lang="en-US" altLang="en-US"/>
          </a:p>
        </p:txBody>
      </p:sp>
    </p:spTree>
    <p:extLst>
      <p:ext uri="{BB962C8B-B14F-4D97-AF65-F5344CB8AC3E}">
        <p14:creationId xmlns:p14="http://schemas.microsoft.com/office/powerpoint/2010/main" val="175545542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29</a:t>
            </a:fld>
            <a:endParaRPr lang="en-US" altLang="en-US"/>
          </a:p>
        </p:txBody>
      </p:sp>
    </p:spTree>
    <p:extLst>
      <p:ext uri="{BB962C8B-B14F-4D97-AF65-F5344CB8AC3E}">
        <p14:creationId xmlns:p14="http://schemas.microsoft.com/office/powerpoint/2010/main" val="1755455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3</a:t>
            </a:fld>
            <a:endParaRPr lang="en-US" altLang="en-US"/>
          </a:p>
        </p:txBody>
      </p:sp>
    </p:spTree>
    <p:extLst>
      <p:ext uri="{BB962C8B-B14F-4D97-AF65-F5344CB8AC3E}">
        <p14:creationId xmlns:p14="http://schemas.microsoft.com/office/powerpoint/2010/main" val="175545542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30</a:t>
            </a:fld>
            <a:endParaRPr lang="en-US" altLang="en-US"/>
          </a:p>
        </p:txBody>
      </p:sp>
    </p:spTree>
    <p:extLst>
      <p:ext uri="{BB962C8B-B14F-4D97-AF65-F5344CB8AC3E}">
        <p14:creationId xmlns:p14="http://schemas.microsoft.com/office/powerpoint/2010/main" val="175545542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31</a:t>
            </a:fld>
            <a:endParaRPr lang="en-US" altLang="en-US"/>
          </a:p>
        </p:txBody>
      </p:sp>
    </p:spTree>
    <p:extLst>
      <p:ext uri="{BB962C8B-B14F-4D97-AF65-F5344CB8AC3E}">
        <p14:creationId xmlns:p14="http://schemas.microsoft.com/office/powerpoint/2010/main" val="175545542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32</a:t>
            </a:fld>
            <a:endParaRPr lang="en-US" altLang="en-US"/>
          </a:p>
        </p:txBody>
      </p:sp>
    </p:spTree>
    <p:extLst>
      <p:ext uri="{BB962C8B-B14F-4D97-AF65-F5344CB8AC3E}">
        <p14:creationId xmlns:p14="http://schemas.microsoft.com/office/powerpoint/2010/main" val="17554554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33</a:t>
            </a:fld>
            <a:endParaRPr lang="en-US" altLang="en-US"/>
          </a:p>
        </p:txBody>
      </p:sp>
    </p:spTree>
    <p:extLst>
      <p:ext uri="{BB962C8B-B14F-4D97-AF65-F5344CB8AC3E}">
        <p14:creationId xmlns:p14="http://schemas.microsoft.com/office/powerpoint/2010/main" val="175545542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34</a:t>
            </a:fld>
            <a:endParaRPr lang="en-US" altLang="en-US"/>
          </a:p>
        </p:txBody>
      </p:sp>
    </p:spTree>
    <p:extLst>
      <p:ext uri="{BB962C8B-B14F-4D97-AF65-F5344CB8AC3E}">
        <p14:creationId xmlns:p14="http://schemas.microsoft.com/office/powerpoint/2010/main" val="175545542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35</a:t>
            </a:fld>
            <a:endParaRPr lang="en-US" altLang="en-US"/>
          </a:p>
        </p:txBody>
      </p:sp>
    </p:spTree>
    <p:extLst>
      <p:ext uri="{BB962C8B-B14F-4D97-AF65-F5344CB8AC3E}">
        <p14:creationId xmlns:p14="http://schemas.microsoft.com/office/powerpoint/2010/main" val="175545542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36</a:t>
            </a:fld>
            <a:endParaRPr lang="en-US" altLang="en-US"/>
          </a:p>
        </p:txBody>
      </p:sp>
    </p:spTree>
    <p:extLst>
      <p:ext uri="{BB962C8B-B14F-4D97-AF65-F5344CB8AC3E}">
        <p14:creationId xmlns:p14="http://schemas.microsoft.com/office/powerpoint/2010/main" val="175545542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37</a:t>
            </a:fld>
            <a:endParaRPr lang="en-US" altLang="en-US"/>
          </a:p>
        </p:txBody>
      </p:sp>
    </p:spTree>
    <p:extLst>
      <p:ext uri="{BB962C8B-B14F-4D97-AF65-F5344CB8AC3E}">
        <p14:creationId xmlns:p14="http://schemas.microsoft.com/office/powerpoint/2010/main" val="175545542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38</a:t>
            </a:fld>
            <a:endParaRPr lang="en-US" altLang="en-US"/>
          </a:p>
        </p:txBody>
      </p:sp>
    </p:spTree>
    <p:extLst>
      <p:ext uri="{BB962C8B-B14F-4D97-AF65-F5344CB8AC3E}">
        <p14:creationId xmlns:p14="http://schemas.microsoft.com/office/powerpoint/2010/main" val="175545542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39</a:t>
            </a:fld>
            <a:endParaRPr lang="en-US" altLang="en-US"/>
          </a:p>
        </p:txBody>
      </p:sp>
    </p:spTree>
    <p:extLst>
      <p:ext uri="{BB962C8B-B14F-4D97-AF65-F5344CB8AC3E}">
        <p14:creationId xmlns:p14="http://schemas.microsoft.com/office/powerpoint/2010/main" val="17554554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4</a:t>
            </a:fld>
            <a:endParaRPr lang="en-US" altLang="en-US"/>
          </a:p>
        </p:txBody>
      </p:sp>
    </p:spTree>
    <p:extLst>
      <p:ext uri="{BB962C8B-B14F-4D97-AF65-F5344CB8AC3E}">
        <p14:creationId xmlns:p14="http://schemas.microsoft.com/office/powerpoint/2010/main" val="17554554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5</a:t>
            </a:fld>
            <a:endParaRPr lang="en-US" altLang="en-US"/>
          </a:p>
        </p:txBody>
      </p:sp>
    </p:spTree>
    <p:extLst>
      <p:ext uri="{BB962C8B-B14F-4D97-AF65-F5344CB8AC3E}">
        <p14:creationId xmlns:p14="http://schemas.microsoft.com/office/powerpoint/2010/main" val="17554554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6</a:t>
            </a:fld>
            <a:endParaRPr lang="en-US" altLang="en-US"/>
          </a:p>
        </p:txBody>
      </p:sp>
    </p:spTree>
    <p:extLst>
      <p:ext uri="{BB962C8B-B14F-4D97-AF65-F5344CB8AC3E}">
        <p14:creationId xmlns:p14="http://schemas.microsoft.com/office/powerpoint/2010/main" val="17554554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7</a:t>
            </a:fld>
            <a:endParaRPr lang="en-US" altLang="en-US"/>
          </a:p>
        </p:txBody>
      </p:sp>
    </p:spTree>
    <p:extLst>
      <p:ext uri="{BB962C8B-B14F-4D97-AF65-F5344CB8AC3E}">
        <p14:creationId xmlns:p14="http://schemas.microsoft.com/office/powerpoint/2010/main" val="1755455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8</a:t>
            </a:fld>
            <a:endParaRPr lang="en-US" altLang="en-US"/>
          </a:p>
        </p:txBody>
      </p:sp>
    </p:spTree>
    <p:extLst>
      <p:ext uri="{BB962C8B-B14F-4D97-AF65-F5344CB8AC3E}">
        <p14:creationId xmlns:p14="http://schemas.microsoft.com/office/powerpoint/2010/main" val="17554554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9</a:t>
            </a:fld>
            <a:endParaRPr lang="en-US" altLang="en-US"/>
          </a:p>
        </p:txBody>
      </p:sp>
    </p:spTree>
    <p:extLst>
      <p:ext uri="{BB962C8B-B14F-4D97-AF65-F5344CB8AC3E}">
        <p14:creationId xmlns:p14="http://schemas.microsoft.com/office/powerpoint/2010/main" val="17554554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CBC2C25-1C32-6C42-BE17-96D8CB74D6DB}"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val="55314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BC2C25-1C32-6C42-BE17-96D8CB74D6DB}"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val="206434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BC2C25-1C32-6C42-BE17-96D8CB74D6DB}"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val="1351358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BC2C25-1C32-6C42-BE17-96D8CB74D6DB}"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val="1957496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BC2C25-1C32-6C42-BE17-96D8CB74D6DB}"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val="189867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CBC2C25-1C32-6C42-BE17-96D8CB74D6DB}" type="datetimeFigureOut">
              <a:rPr lang="en-US" smtClean="0"/>
              <a:pPr/>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val="2085722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CBC2C25-1C32-6C42-BE17-96D8CB74D6DB}" type="datetimeFigureOut">
              <a:rPr lang="en-US" smtClean="0"/>
              <a:pPr/>
              <a:t>4/23/2020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val="1357159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CBC2C25-1C32-6C42-BE17-96D8CB74D6DB}" type="datetimeFigureOut">
              <a:rPr lang="en-US" smtClean="0"/>
              <a:pPr/>
              <a:t>4/23/2020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val="1359263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BC2C25-1C32-6C42-BE17-96D8CB74D6DB}" type="datetimeFigureOut">
              <a:rPr lang="en-US" smtClean="0"/>
              <a:pPr/>
              <a:t>4/23/2020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val="204103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CBC2C25-1C32-6C42-BE17-96D8CB74D6DB}" type="datetimeFigureOut">
              <a:rPr lang="en-US" smtClean="0"/>
              <a:pPr/>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val="834543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CBC2C25-1C32-6C42-BE17-96D8CB74D6DB}" type="datetimeFigureOut">
              <a:rPr lang="en-US" smtClean="0"/>
              <a:pPr/>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val="958183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BC2C25-1C32-6C42-BE17-96D8CB74D6DB}" type="datetimeFigureOut">
              <a:rPr lang="en-US" smtClean="0"/>
              <a:pPr/>
              <a:t>4/23/2020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B09B53-5093-424A-B4D1-1F8A495A7C7A}" type="slidenum">
              <a:rPr lang="en-US" smtClean="0"/>
              <a:pPr/>
              <a:t>‹#›</a:t>
            </a:fld>
            <a:endParaRPr lang="en-US"/>
          </a:p>
        </p:txBody>
      </p:sp>
    </p:spTree>
    <p:extLst>
      <p:ext uri="{BB962C8B-B14F-4D97-AF65-F5344CB8AC3E}">
        <p14:creationId xmlns:p14="http://schemas.microsoft.com/office/powerpoint/2010/main" val="3807673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053" name="TextBox 2"/>
          <p:cNvSpPr txBox="1">
            <a:spLocks noChangeArrowheads="1"/>
          </p:cNvSpPr>
          <p:nvPr/>
        </p:nvSpPr>
        <p:spPr bwMode="auto">
          <a:xfrm>
            <a:off x="2227683" y="3273742"/>
            <a:ext cx="7848600" cy="707886"/>
          </a:xfrm>
          <a:prstGeom prst="rect">
            <a:avLst/>
          </a:prstGeom>
          <a:noFill/>
          <a:ln w="9525">
            <a:noFill/>
            <a:miter lim="800000"/>
            <a:headEnd/>
            <a:tailEnd/>
          </a:ln>
        </p:spPr>
        <p:txBody>
          <a:bodyPr>
            <a:spAutoFit/>
          </a:bodyPr>
          <a:lstStyle/>
          <a:p>
            <a:pPr algn="ctr" eaLnBrk="1" hangingPunct="1">
              <a:defRPr/>
            </a:pPr>
            <a:r>
              <a:rPr lang="en-US" sz="4000" i="1" dirty="0">
                <a:latin typeface="Times New Roman" pitchFamily="18" charset="0"/>
                <a:cs typeface="Times New Roman" pitchFamily="18" charset="0"/>
              </a:rPr>
              <a:t>Introduction to Animal Husbandry</a:t>
            </a:r>
          </a:p>
        </p:txBody>
      </p:sp>
      <p:cxnSp>
        <p:nvCxnSpPr>
          <p:cNvPr id="13" name="Straight Connector 12"/>
          <p:cNvCxnSpPr/>
          <p:nvPr/>
        </p:nvCxnSpPr>
        <p:spPr>
          <a:xfrm>
            <a:off x="2418183" y="4041842"/>
            <a:ext cx="74676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418183" y="3235337"/>
            <a:ext cx="74676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2"/>
          <p:cNvSpPr txBox="1">
            <a:spLocks noChangeArrowheads="1"/>
          </p:cNvSpPr>
          <p:nvPr/>
        </p:nvSpPr>
        <p:spPr bwMode="auto">
          <a:xfrm>
            <a:off x="1437349" y="812262"/>
            <a:ext cx="9386454" cy="523220"/>
          </a:xfrm>
          <a:prstGeom prst="rect">
            <a:avLst/>
          </a:prstGeom>
          <a:noFill/>
          <a:ln w="9525">
            <a:noFill/>
            <a:miter lim="800000"/>
            <a:headEnd/>
            <a:tailEnd/>
          </a:ln>
        </p:spPr>
        <p:txBody>
          <a:bodyPr wrap="square">
            <a:spAutoFit/>
          </a:bodyPr>
          <a:lstStyle/>
          <a:p>
            <a:pPr algn="ctr">
              <a:defRPr/>
            </a:pPr>
            <a:r>
              <a:rPr lang="en-US" sz="2800" b="1" dirty="0" smtClean="0">
                <a:solidFill>
                  <a:schemeClr val="accent6">
                    <a:lumMod val="50000"/>
                  </a:schemeClr>
                </a:solidFill>
                <a:latin typeface="Times New Roman" pitchFamily="18" charset="0"/>
                <a:cs typeface="Times New Roman" pitchFamily="18" charset="0"/>
              </a:rPr>
              <a:t>Department of Animal Sciences, UOS</a:t>
            </a:r>
            <a:endParaRPr lang="en-US" sz="2800" b="1" dirty="0">
              <a:solidFill>
                <a:schemeClr val="accent6">
                  <a:lumMod val="50000"/>
                </a:schemeClr>
              </a:solidFill>
              <a:latin typeface="Times New Roman" pitchFamily="18" charset="0"/>
              <a:cs typeface="Times New Roman" pitchFamily="18" charset="0"/>
            </a:endParaRPr>
          </a:p>
        </p:txBody>
      </p:sp>
      <p:sp>
        <p:nvSpPr>
          <p:cNvPr id="10" name="TextBox 2"/>
          <p:cNvSpPr txBox="1">
            <a:spLocks noChangeArrowheads="1"/>
          </p:cNvSpPr>
          <p:nvPr/>
        </p:nvSpPr>
        <p:spPr bwMode="auto">
          <a:xfrm>
            <a:off x="1411223" y="2049691"/>
            <a:ext cx="9886904" cy="707886"/>
          </a:xfrm>
          <a:prstGeom prst="rect">
            <a:avLst/>
          </a:prstGeom>
          <a:noFill/>
          <a:ln w="9525">
            <a:noFill/>
            <a:miter lim="800000"/>
            <a:headEnd/>
            <a:tailEnd/>
          </a:ln>
        </p:spPr>
        <p:txBody>
          <a:bodyPr wrap="square">
            <a:spAutoFit/>
          </a:bodyPr>
          <a:lstStyle/>
          <a:p>
            <a:pPr algn="ctr" eaLnBrk="1" hangingPunct="1">
              <a:defRPr/>
            </a:pPr>
            <a:r>
              <a:rPr lang="en-US" sz="4000" b="1" dirty="0">
                <a:latin typeface="Times New Roman" pitchFamily="18" charset="0"/>
                <a:cs typeface="Times New Roman" pitchFamily="18" charset="0"/>
              </a:rPr>
              <a:t>Basic Terms in Animal Nutrition</a:t>
            </a:r>
            <a:endParaRPr lang="en-US" sz="4800" b="1" dirty="0">
              <a:latin typeface="Times New Roman" pitchFamily="18" charset="0"/>
              <a:cs typeface="Times New Roman" pitchFamily="18" charset="0"/>
            </a:endParaRPr>
          </a:p>
        </p:txBody>
      </p:sp>
      <p:pic>
        <p:nvPicPr>
          <p:cNvPr id="18" name="Picture 17"/>
          <p:cNvPicPr/>
          <p:nvPr/>
        </p:nvPicPr>
        <p:blipFill>
          <a:blip r:embed="rId3">
            <a:extLst>
              <a:ext uri="{28A0092B-C50C-407E-A947-70E740481C1C}">
                <a14:useLocalDpi xmlns:a14="http://schemas.microsoft.com/office/drawing/2010/main" val="0"/>
              </a:ext>
            </a:extLst>
          </a:blip>
          <a:stretch>
            <a:fillRect/>
          </a:stretch>
        </p:blipFill>
        <p:spPr>
          <a:xfrm>
            <a:off x="5763863" y="266046"/>
            <a:ext cx="733425" cy="485775"/>
          </a:xfrm>
          <a:prstGeom prst="rect">
            <a:avLst/>
          </a:prstGeom>
        </p:spPr>
      </p:pic>
      <p:sp>
        <p:nvSpPr>
          <p:cNvPr id="21" name="TextBox 20"/>
          <p:cNvSpPr txBox="1"/>
          <p:nvPr/>
        </p:nvSpPr>
        <p:spPr>
          <a:xfrm>
            <a:off x="11324253" y="6296439"/>
            <a:ext cx="697627" cy="400110"/>
          </a:xfrm>
          <a:prstGeom prst="rect">
            <a:avLst/>
          </a:prstGeom>
          <a:noFill/>
        </p:spPr>
        <p:txBody>
          <a:bodyPr wrap="none" rtlCol="0">
            <a:spAutoFit/>
          </a:bodyPr>
          <a:lstStyle/>
          <a:p>
            <a:r>
              <a:rPr lang="en-US" sz="2000" dirty="0" smtClean="0">
                <a:latin typeface="Times New Roman" panose="02020603050405020304" pitchFamily="18" charset="0"/>
                <a:cs typeface="Times New Roman" panose="02020603050405020304" pitchFamily="18" charset="0"/>
              </a:rPr>
              <a:t>2020</a:t>
            </a:r>
          </a:p>
        </p:txBody>
      </p:sp>
      <p:sp>
        <p:nvSpPr>
          <p:cNvPr id="19" name="TextBox 18"/>
          <p:cNvSpPr txBox="1"/>
          <p:nvPr/>
        </p:nvSpPr>
        <p:spPr>
          <a:xfrm>
            <a:off x="10431431" y="241251"/>
            <a:ext cx="1618923" cy="523220"/>
          </a:xfrm>
          <a:prstGeom prst="rect">
            <a:avLst/>
          </a:prstGeom>
          <a:noFill/>
        </p:spPr>
        <p:txBody>
          <a:bodyPr wrap="square" rtlCol="0">
            <a:spAutoFit/>
          </a:bodyPr>
          <a:lstStyle/>
          <a:p>
            <a:pPr algn="ctr"/>
            <a:r>
              <a:rPr lang="en-GB" sz="2800" dirty="0" smtClean="0">
                <a:latin typeface="Blackletter686 BT" panose="03040802020608040804" pitchFamily="66" charset="0"/>
                <a:cs typeface="Times New Roman" panose="02020603050405020304" pitchFamily="18" charset="0"/>
              </a:rPr>
              <a:t>DAS</a:t>
            </a:r>
            <a:endParaRPr lang="en-GB" sz="2800" dirty="0">
              <a:latin typeface="Blackletter686 BT" panose="03040802020608040804" pitchFamily="66" charset="0"/>
              <a:cs typeface="Times New Roman" panose="02020603050405020304" pitchFamily="18" charset="0"/>
            </a:endParaRPr>
          </a:p>
        </p:txBody>
      </p:sp>
    </p:spTree>
    <p:extLst>
      <p:ext uri="{BB962C8B-B14F-4D97-AF65-F5344CB8AC3E}">
        <p14:creationId xmlns:p14="http://schemas.microsoft.com/office/powerpoint/2010/main" val="1042802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053"/>
                                        </p:tgtEl>
                                        <p:attrNameLst>
                                          <p:attrName>style.visibility</p:attrName>
                                        </p:attrNameLst>
                                      </p:cBhvr>
                                      <p:to>
                                        <p:strVal val="visible"/>
                                      </p:to>
                                    </p:set>
                                    <p:anim calcmode="lin" valueType="num">
                                      <p:cBhvr>
                                        <p:cTn id="7" dur="250" fill="hold"/>
                                        <p:tgtEl>
                                          <p:spTgt spid="2053"/>
                                        </p:tgtEl>
                                        <p:attrNameLst>
                                          <p:attrName>ppt_w</p:attrName>
                                        </p:attrNameLst>
                                      </p:cBhvr>
                                      <p:tavLst>
                                        <p:tav tm="0">
                                          <p:val>
                                            <p:fltVal val="0"/>
                                          </p:val>
                                        </p:tav>
                                        <p:tav tm="100000">
                                          <p:val>
                                            <p:strVal val="#ppt_w"/>
                                          </p:val>
                                        </p:tav>
                                      </p:tavLst>
                                    </p:anim>
                                    <p:anim calcmode="lin" valueType="num">
                                      <p:cBhvr>
                                        <p:cTn id="8" dur="250" fill="hold"/>
                                        <p:tgtEl>
                                          <p:spTgt spid="2053"/>
                                        </p:tgtEl>
                                        <p:attrNameLst>
                                          <p:attrName>ppt_h</p:attrName>
                                        </p:attrNameLst>
                                      </p:cBhvr>
                                      <p:tavLst>
                                        <p:tav tm="0">
                                          <p:val>
                                            <p:fltVal val="0"/>
                                          </p:val>
                                        </p:tav>
                                        <p:tav tm="100000">
                                          <p:val>
                                            <p:strVal val="#ppt_h"/>
                                          </p:val>
                                        </p:tav>
                                      </p:tavLst>
                                    </p:anim>
                                    <p:animEffect transition="in" filter="fade">
                                      <p:cBhvr>
                                        <p:cTn id="9" dur="250"/>
                                        <p:tgtEl>
                                          <p:spTgt spid="2053"/>
                                        </p:tgtEl>
                                      </p:cBhvr>
                                    </p:animEffect>
                                  </p:childTnLst>
                                </p:cTn>
                              </p:par>
                              <p:par>
                                <p:cTn id="10" presetID="22" presetClass="entr" presetSubtype="2" fill="hold" nodeType="with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right)">
                                      <p:cBhvr>
                                        <p:cTn id="12" dur="500"/>
                                        <p:tgtEl>
                                          <p:spTgt spid="13"/>
                                        </p:tgtEl>
                                      </p:cBhvr>
                                    </p:animEffect>
                                  </p:childTnLst>
                                </p:cTn>
                              </p:par>
                              <p:par>
                                <p:cTn id="13" presetID="22" presetClass="entr" presetSubtype="8"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ipe(left)">
                                      <p:cBhvr>
                                        <p:cTn id="1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Title 4"/>
          <p:cNvSpPr>
            <a:spLocks noGrp="1"/>
          </p:cNvSpPr>
          <p:nvPr>
            <p:ph type="title"/>
          </p:nvPr>
        </p:nvSpPr>
        <p:spPr/>
        <p:txBody>
          <a:bodyPr/>
          <a:lstStyle/>
          <a:p>
            <a:r>
              <a:rPr lang="en-US" dirty="0">
                <a:solidFill>
                  <a:srgbClr val="FF0000"/>
                </a:solidFill>
                <a:latin typeface="Times New Roman" pitchFamily="18" charset="0"/>
                <a:cs typeface="Times New Roman" pitchFamily="18" charset="0"/>
              </a:rPr>
              <a:t>Concentrates</a:t>
            </a:r>
            <a:endParaRPr lang="en-US" dirty="0"/>
          </a:p>
        </p:txBody>
      </p:sp>
      <p:sp>
        <p:nvSpPr>
          <p:cNvPr id="4" name="Content Placeholder 3"/>
          <p:cNvSpPr>
            <a:spLocks noGrp="1"/>
          </p:cNvSpPr>
          <p:nvPr>
            <p:ph idx="1"/>
          </p:nvPr>
        </p:nvSpPr>
        <p:spPr/>
        <p:txBody>
          <a:bodyPr/>
          <a:lstStyle/>
          <a:p>
            <a:pPr marL="342900" lvl="0" indent="-342900" algn="just">
              <a:lnSpc>
                <a:spcPct val="150000"/>
              </a:lnSpc>
              <a:spcBef>
                <a:spcPct val="20000"/>
              </a:spcBef>
              <a:spcAft>
                <a:spcPts val="0"/>
              </a:spcAft>
              <a:buClrTx/>
              <a:buSzTx/>
              <a:buFont typeface="Wingdings" pitchFamily="2" charset="2"/>
              <a:buChar char="Ø"/>
            </a:pPr>
            <a:endParaRPr lang="en-US" dirty="0">
              <a:solidFill>
                <a:srgbClr val="0000CC"/>
              </a:solidFill>
              <a:latin typeface="Arial" pitchFamily="34" charset="0"/>
              <a:cs typeface="Arial" pitchFamily="34" charset="0"/>
            </a:endParaRPr>
          </a:p>
          <a:p>
            <a:pPr marL="342900" lvl="0" indent="-342900" algn="just">
              <a:lnSpc>
                <a:spcPct val="150000"/>
              </a:lnSpc>
              <a:spcBef>
                <a:spcPct val="20000"/>
              </a:spcBef>
              <a:spcAft>
                <a:spcPts val="0"/>
              </a:spcAft>
              <a:buClrTx/>
              <a:buSzTx/>
              <a:buFont typeface="Wingdings" pitchFamily="2" charset="2"/>
              <a:buChar char="Ø"/>
            </a:pPr>
            <a:r>
              <a:rPr lang="en-US" dirty="0">
                <a:solidFill>
                  <a:srgbClr val="0000CC"/>
                </a:solidFill>
                <a:latin typeface="Arial" pitchFamily="34" charset="0"/>
                <a:cs typeface="Arial" pitchFamily="34" charset="0"/>
              </a:rPr>
              <a:t>Low in fiber contents (less than 18%) </a:t>
            </a:r>
          </a:p>
          <a:p>
            <a:pPr marL="342900" lvl="0" indent="-342900" algn="just">
              <a:lnSpc>
                <a:spcPct val="150000"/>
              </a:lnSpc>
              <a:spcBef>
                <a:spcPct val="20000"/>
              </a:spcBef>
              <a:spcAft>
                <a:spcPts val="0"/>
              </a:spcAft>
              <a:buClrTx/>
              <a:buSzTx/>
              <a:buFont typeface="Wingdings" pitchFamily="2" charset="2"/>
              <a:buChar char="Ø"/>
            </a:pPr>
            <a:r>
              <a:rPr lang="en-US" dirty="0">
                <a:solidFill>
                  <a:srgbClr val="0000CC"/>
                </a:solidFill>
                <a:latin typeface="Arial" pitchFamily="34" charset="0"/>
                <a:cs typeface="Arial" pitchFamily="34" charset="0"/>
              </a:rPr>
              <a:t>High in total digestible nutrients (more than 60%)</a:t>
            </a:r>
          </a:p>
          <a:p>
            <a:endParaRPr lang="en-US" dirty="0"/>
          </a:p>
          <a:p>
            <a:endParaRPr lang="en-US" dirty="0"/>
          </a:p>
        </p:txBody>
      </p:sp>
    </p:spTree>
    <p:extLst>
      <p:ext uri="{BB962C8B-B14F-4D97-AF65-F5344CB8AC3E}">
        <p14:creationId xmlns:p14="http://schemas.microsoft.com/office/powerpoint/2010/main" val="132306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Title 4"/>
          <p:cNvSpPr>
            <a:spLocks noGrp="1"/>
          </p:cNvSpPr>
          <p:nvPr>
            <p:ph type="title"/>
          </p:nvPr>
        </p:nvSpPr>
        <p:spPr/>
        <p:txBody>
          <a:bodyPr/>
          <a:lstStyle/>
          <a:p>
            <a:r>
              <a:rPr lang="en-US" dirty="0">
                <a:solidFill>
                  <a:srgbClr val="FF0000"/>
                </a:solidFill>
                <a:latin typeface="Times New Roman" pitchFamily="18" charset="0"/>
                <a:cs typeface="Times New Roman" pitchFamily="18" charset="0"/>
              </a:rPr>
              <a:t>Legumes</a:t>
            </a:r>
            <a:endParaRPr lang="en-US" dirty="0"/>
          </a:p>
        </p:txBody>
      </p:sp>
      <p:sp>
        <p:nvSpPr>
          <p:cNvPr id="4" name="Content Placeholder 3"/>
          <p:cNvSpPr>
            <a:spLocks noGrp="1"/>
          </p:cNvSpPr>
          <p:nvPr>
            <p:ph idx="1"/>
          </p:nvPr>
        </p:nvSpPr>
        <p:spPr/>
        <p:txBody>
          <a:bodyPr/>
          <a:lstStyle/>
          <a:p>
            <a:endParaRPr lang="en-US" dirty="0">
              <a:solidFill>
                <a:srgbClr val="0000CC"/>
              </a:solidFill>
              <a:latin typeface="Arial" pitchFamily="34" charset="0"/>
              <a:cs typeface="Arial" pitchFamily="34" charset="0"/>
            </a:endParaRPr>
          </a:p>
          <a:p>
            <a:endParaRPr lang="en-US" dirty="0">
              <a:solidFill>
                <a:srgbClr val="0000CC"/>
              </a:solidFill>
              <a:latin typeface="Arial" pitchFamily="34" charset="0"/>
              <a:cs typeface="Arial" pitchFamily="34" charset="0"/>
            </a:endParaRPr>
          </a:p>
          <a:p>
            <a:endParaRPr lang="en-US" dirty="0">
              <a:solidFill>
                <a:srgbClr val="0000CC"/>
              </a:solidFill>
              <a:latin typeface="Arial" pitchFamily="34" charset="0"/>
              <a:cs typeface="Arial" pitchFamily="34" charset="0"/>
            </a:endParaRPr>
          </a:p>
          <a:p>
            <a:r>
              <a:rPr lang="en-US" dirty="0">
                <a:solidFill>
                  <a:srgbClr val="0000CC"/>
                </a:solidFill>
                <a:latin typeface="Arial" pitchFamily="34" charset="0"/>
                <a:cs typeface="Arial" pitchFamily="34" charset="0"/>
              </a:rPr>
              <a:t>A green plant which is the number of family leguminous, having the characteristics of nodules in the roots, seed in pods and can fix the atmospheric nitrogen in the soil</a:t>
            </a:r>
            <a:endParaRPr lang="en-US" dirty="0"/>
          </a:p>
          <a:p>
            <a:endParaRPr lang="en-US" dirty="0"/>
          </a:p>
        </p:txBody>
      </p:sp>
    </p:spTree>
    <p:extLst>
      <p:ext uri="{BB962C8B-B14F-4D97-AF65-F5344CB8AC3E}">
        <p14:creationId xmlns:p14="http://schemas.microsoft.com/office/powerpoint/2010/main" val="132306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Title 4"/>
          <p:cNvSpPr>
            <a:spLocks noGrp="1"/>
          </p:cNvSpPr>
          <p:nvPr>
            <p:ph type="title"/>
          </p:nvPr>
        </p:nvSpPr>
        <p:spPr/>
        <p:txBody>
          <a:bodyPr/>
          <a:lstStyle/>
          <a:p>
            <a:r>
              <a:rPr lang="en-US" dirty="0">
                <a:solidFill>
                  <a:srgbClr val="FF0000"/>
                </a:solidFill>
                <a:latin typeface="Times New Roman" pitchFamily="18" charset="0"/>
                <a:cs typeface="Times New Roman" pitchFamily="18" charset="0"/>
              </a:rPr>
              <a:t>Straw</a:t>
            </a:r>
            <a:endParaRPr lang="en-US" dirty="0"/>
          </a:p>
        </p:txBody>
      </p:sp>
      <p:sp>
        <p:nvSpPr>
          <p:cNvPr id="4" name="Content Placeholder 3"/>
          <p:cNvSpPr>
            <a:spLocks noGrp="1"/>
          </p:cNvSpPr>
          <p:nvPr>
            <p:ph idx="1"/>
          </p:nvPr>
        </p:nvSpPr>
        <p:spPr/>
        <p:txBody>
          <a:bodyPr/>
          <a:lstStyle/>
          <a:p>
            <a:endParaRPr lang="en-US" dirty="0">
              <a:solidFill>
                <a:srgbClr val="0000CC"/>
              </a:solidFill>
              <a:latin typeface="Arial" pitchFamily="34" charset="0"/>
              <a:cs typeface="Arial" pitchFamily="34" charset="0"/>
            </a:endParaRPr>
          </a:p>
          <a:p>
            <a:endParaRPr lang="en-US" dirty="0">
              <a:solidFill>
                <a:srgbClr val="0000CC"/>
              </a:solidFill>
              <a:latin typeface="Arial" pitchFamily="34" charset="0"/>
              <a:cs typeface="Arial" pitchFamily="34" charset="0"/>
            </a:endParaRPr>
          </a:p>
          <a:p>
            <a:r>
              <a:rPr lang="en-US" dirty="0">
                <a:solidFill>
                  <a:srgbClr val="0000CC"/>
                </a:solidFill>
                <a:latin typeface="Arial" pitchFamily="34" charset="0"/>
                <a:cs typeface="Arial" pitchFamily="34" charset="0"/>
              </a:rPr>
              <a:t>The plant residue remaining after separation of the seeds in threshing, e.g. wheat straw, rice straw</a:t>
            </a:r>
            <a:endParaRPr lang="en-US" dirty="0"/>
          </a:p>
          <a:p>
            <a:endParaRPr lang="en-US" dirty="0"/>
          </a:p>
        </p:txBody>
      </p:sp>
    </p:spTree>
    <p:extLst>
      <p:ext uri="{BB962C8B-B14F-4D97-AF65-F5344CB8AC3E}">
        <p14:creationId xmlns:p14="http://schemas.microsoft.com/office/powerpoint/2010/main" val="132306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Title 4"/>
          <p:cNvSpPr>
            <a:spLocks noGrp="1"/>
          </p:cNvSpPr>
          <p:nvPr>
            <p:ph type="title"/>
          </p:nvPr>
        </p:nvSpPr>
        <p:spPr/>
        <p:txBody>
          <a:bodyPr/>
          <a:lstStyle/>
          <a:p>
            <a:r>
              <a:rPr lang="en-US" dirty="0">
                <a:solidFill>
                  <a:srgbClr val="FF0000"/>
                </a:solidFill>
                <a:latin typeface="Times New Roman" pitchFamily="18" charset="0"/>
                <a:cs typeface="Times New Roman" pitchFamily="18" charset="0"/>
              </a:rPr>
              <a:t>Graze</a:t>
            </a:r>
            <a:endParaRPr lang="en-US" dirty="0"/>
          </a:p>
        </p:txBody>
      </p:sp>
      <p:sp>
        <p:nvSpPr>
          <p:cNvPr id="4" name="Content Placeholder 3"/>
          <p:cNvSpPr>
            <a:spLocks noGrp="1"/>
          </p:cNvSpPr>
          <p:nvPr>
            <p:ph idx="1"/>
          </p:nvPr>
        </p:nvSpPr>
        <p:spPr/>
        <p:txBody>
          <a:bodyPr/>
          <a:lstStyle/>
          <a:p>
            <a:pPr algn="just"/>
            <a:endParaRPr lang="en-US" dirty="0">
              <a:solidFill>
                <a:srgbClr val="0000CC"/>
              </a:solidFill>
              <a:latin typeface="Arial" pitchFamily="34" charset="0"/>
              <a:cs typeface="Arial" pitchFamily="34" charset="0"/>
            </a:endParaRPr>
          </a:p>
          <a:p>
            <a:pPr algn="just"/>
            <a:endParaRPr lang="en-US" dirty="0">
              <a:solidFill>
                <a:srgbClr val="0000CC"/>
              </a:solidFill>
              <a:latin typeface="Arial" pitchFamily="34" charset="0"/>
              <a:cs typeface="Arial" pitchFamily="34" charset="0"/>
            </a:endParaRPr>
          </a:p>
          <a:p>
            <a:pPr algn="just"/>
            <a:endParaRPr lang="en-US" dirty="0">
              <a:solidFill>
                <a:srgbClr val="0000CC"/>
              </a:solidFill>
              <a:latin typeface="Arial" pitchFamily="34" charset="0"/>
              <a:cs typeface="Arial" pitchFamily="34" charset="0"/>
            </a:endParaRPr>
          </a:p>
          <a:p>
            <a:pPr algn="just"/>
            <a:r>
              <a:rPr lang="en-US" dirty="0">
                <a:solidFill>
                  <a:srgbClr val="0000CC"/>
                </a:solidFill>
                <a:latin typeface="Arial" pitchFamily="34" charset="0"/>
                <a:cs typeface="Arial" pitchFamily="34" charset="0"/>
              </a:rPr>
              <a:t>To consume standing vegetation, as by livestock or wild animals</a:t>
            </a:r>
            <a:endParaRPr lang="en-US" dirty="0"/>
          </a:p>
          <a:p>
            <a:pPr algn="just"/>
            <a:endParaRPr lang="en-US" dirty="0"/>
          </a:p>
        </p:txBody>
      </p:sp>
    </p:spTree>
    <p:extLst>
      <p:ext uri="{BB962C8B-B14F-4D97-AF65-F5344CB8AC3E}">
        <p14:creationId xmlns:p14="http://schemas.microsoft.com/office/powerpoint/2010/main" val="132306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Title 4"/>
          <p:cNvSpPr>
            <a:spLocks noGrp="1"/>
          </p:cNvSpPr>
          <p:nvPr>
            <p:ph type="title"/>
          </p:nvPr>
        </p:nvSpPr>
        <p:spPr/>
        <p:txBody>
          <a:bodyPr/>
          <a:lstStyle/>
          <a:p>
            <a:r>
              <a:rPr lang="en-US" dirty="0">
                <a:solidFill>
                  <a:srgbClr val="FF0000"/>
                </a:solidFill>
                <a:latin typeface="Times New Roman" pitchFamily="18" charset="0"/>
                <a:cs typeface="Times New Roman" pitchFamily="18" charset="0"/>
              </a:rPr>
              <a:t>Browse</a:t>
            </a:r>
            <a:endParaRPr lang="en-US" dirty="0"/>
          </a:p>
        </p:txBody>
      </p:sp>
      <p:sp>
        <p:nvSpPr>
          <p:cNvPr id="4" name="Content Placeholder 3"/>
          <p:cNvSpPr>
            <a:spLocks noGrp="1"/>
          </p:cNvSpPr>
          <p:nvPr>
            <p:ph idx="1"/>
          </p:nvPr>
        </p:nvSpPr>
        <p:spPr/>
        <p:txBody>
          <a:bodyPr/>
          <a:lstStyle/>
          <a:p>
            <a:endParaRPr lang="en-US" dirty="0">
              <a:solidFill>
                <a:srgbClr val="0000CC"/>
              </a:solidFill>
              <a:latin typeface="Arial" pitchFamily="34" charset="0"/>
              <a:cs typeface="Arial" pitchFamily="34" charset="0"/>
            </a:endParaRPr>
          </a:p>
          <a:p>
            <a:endParaRPr lang="en-US" dirty="0">
              <a:solidFill>
                <a:srgbClr val="0000CC"/>
              </a:solidFill>
              <a:latin typeface="Arial" pitchFamily="34" charset="0"/>
              <a:cs typeface="Arial" pitchFamily="34" charset="0"/>
            </a:endParaRPr>
          </a:p>
          <a:p>
            <a:endParaRPr lang="en-US" dirty="0">
              <a:solidFill>
                <a:srgbClr val="0000CC"/>
              </a:solidFill>
              <a:latin typeface="Arial" pitchFamily="34" charset="0"/>
              <a:cs typeface="Arial" pitchFamily="34" charset="0"/>
            </a:endParaRPr>
          </a:p>
          <a:p>
            <a:endParaRPr lang="en-US" dirty="0">
              <a:solidFill>
                <a:srgbClr val="0000CC"/>
              </a:solidFill>
              <a:latin typeface="Arial" pitchFamily="34" charset="0"/>
              <a:cs typeface="Arial" pitchFamily="34" charset="0"/>
            </a:endParaRPr>
          </a:p>
          <a:p>
            <a:r>
              <a:rPr lang="en-US" dirty="0">
                <a:solidFill>
                  <a:srgbClr val="0000CC"/>
                </a:solidFill>
                <a:latin typeface="Arial" pitchFamily="34" charset="0"/>
                <a:cs typeface="Arial" pitchFamily="34" charset="0"/>
              </a:rPr>
              <a:t>The forage of shrubs and trees eaten by animals</a:t>
            </a:r>
            <a:endParaRPr lang="en-US" dirty="0"/>
          </a:p>
          <a:p>
            <a:endParaRPr lang="en-US" dirty="0"/>
          </a:p>
        </p:txBody>
      </p:sp>
    </p:spTree>
    <p:extLst>
      <p:ext uri="{BB962C8B-B14F-4D97-AF65-F5344CB8AC3E}">
        <p14:creationId xmlns:p14="http://schemas.microsoft.com/office/powerpoint/2010/main" val="132306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Title 4"/>
          <p:cNvSpPr>
            <a:spLocks noGrp="1"/>
          </p:cNvSpPr>
          <p:nvPr>
            <p:ph type="title"/>
          </p:nvPr>
        </p:nvSpPr>
        <p:spPr/>
        <p:txBody>
          <a:bodyPr/>
          <a:lstStyle/>
          <a:p>
            <a:r>
              <a:rPr lang="en-US" dirty="0">
                <a:solidFill>
                  <a:srgbClr val="FF0000"/>
                </a:solidFill>
                <a:latin typeface="Times New Roman" pitchFamily="18" charset="0"/>
                <a:cs typeface="Times New Roman" pitchFamily="18" charset="0"/>
              </a:rPr>
              <a:t>Carbohydrates</a:t>
            </a:r>
            <a:endParaRPr lang="en-US" dirty="0"/>
          </a:p>
        </p:txBody>
      </p:sp>
      <p:sp>
        <p:nvSpPr>
          <p:cNvPr id="4" name="Content Placeholder 3"/>
          <p:cNvSpPr>
            <a:spLocks noGrp="1"/>
          </p:cNvSpPr>
          <p:nvPr>
            <p:ph idx="1"/>
          </p:nvPr>
        </p:nvSpPr>
        <p:spPr/>
        <p:txBody>
          <a:bodyPr/>
          <a:lstStyle/>
          <a:p>
            <a:pPr lvl="0" algn="just"/>
            <a:endParaRPr lang="en-US" dirty="0">
              <a:solidFill>
                <a:srgbClr val="0000CC"/>
              </a:solidFill>
              <a:latin typeface="Arial" pitchFamily="34" charset="0"/>
              <a:cs typeface="Arial" pitchFamily="34" charset="0"/>
            </a:endParaRPr>
          </a:p>
          <a:p>
            <a:pPr lvl="0" algn="just"/>
            <a:endParaRPr lang="en-US" dirty="0">
              <a:solidFill>
                <a:srgbClr val="0000CC"/>
              </a:solidFill>
              <a:latin typeface="Arial" pitchFamily="34" charset="0"/>
              <a:cs typeface="Arial" pitchFamily="34" charset="0"/>
            </a:endParaRPr>
          </a:p>
          <a:p>
            <a:pPr lvl="0" algn="just"/>
            <a:endParaRPr lang="en-US" dirty="0">
              <a:solidFill>
                <a:srgbClr val="0000CC"/>
              </a:solidFill>
              <a:latin typeface="Arial" pitchFamily="34" charset="0"/>
              <a:cs typeface="Arial" pitchFamily="34" charset="0"/>
            </a:endParaRPr>
          </a:p>
          <a:p>
            <a:pPr lvl="0" algn="just"/>
            <a:r>
              <a:rPr lang="en-US" dirty="0" err="1">
                <a:solidFill>
                  <a:srgbClr val="0000CC"/>
                </a:solidFill>
                <a:latin typeface="Arial" pitchFamily="34" charset="0"/>
                <a:cs typeface="Arial" pitchFamily="34" charset="0"/>
              </a:rPr>
              <a:t>Polyhydroxy</a:t>
            </a:r>
            <a:r>
              <a:rPr lang="en-US" dirty="0">
                <a:solidFill>
                  <a:srgbClr val="0000CC"/>
                </a:solidFill>
                <a:latin typeface="Arial" pitchFamily="34" charset="0"/>
                <a:cs typeface="Arial" pitchFamily="34" charset="0"/>
              </a:rPr>
              <a:t> </a:t>
            </a:r>
            <a:r>
              <a:rPr lang="en-US" dirty="0" err="1">
                <a:solidFill>
                  <a:srgbClr val="0000CC"/>
                </a:solidFill>
                <a:latin typeface="Arial" pitchFamily="34" charset="0"/>
                <a:cs typeface="Arial" pitchFamily="34" charset="0"/>
              </a:rPr>
              <a:t>aldehydes</a:t>
            </a:r>
            <a:r>
              <a:rPr lang="en-US" dirty="0">
                <a:solidFill>
                  <a:srgbClr val="0000CC"/>
                </a:solidFill>
                <a:latin typeface="Arial" pitchFamily="34" charset="0"/>
                <a:cs typeface="Arial" pitchFamily="34" charset="0"/>
              </a:rPr>
              <a:t> and </a:t>
            </a:r>
            <a:r>
              <a:rPr lang="en-US" dirty="0" err="1">
                <a:solidFill>
                  <a:srgbClr val="0000CC"/>
                </a:solidFill>
                <a:latin typeface="Arial" pitchFamily="34" charset="0"/>
                <a:cs typeface="Arial" pitchFamily="34" charset="0"/>
              </a:rPr>
              <a:t>ketones</a:t>
            </a:r>
            <a:r>
              <a:rPr lang="en-US" dirty="0">
                <a:solidFill>
                  <a:srgbClr val="0000CC"/>
                </a:solidFill>
                <a:latin typeface="Arial" pitchFamily="34" charset="0"/>
                <a:cs typeface="Arial" pitchFamily="34" charset="0"/>
              </a:rPr>
              <a:t> and their derivates. Compounds of carbon, hydrogen and oxygen</a:t>
            </a:r>
          </a:p>
          <a:p>
            <a:pPr algn="just"/>
            <a:endParaRPr lang="en-US" dirty="0"/>
          </a:p>
        </p:txBody>
      </p:sp>
    </p:spTree>
    <p:extLst>
      <p:ext uri="{BB962C8B-B14F-4D97-AF65-F5344CB8AC3E}">
        <p14:creationId xmlns:p14="http://schemas.microsoft.com/office/powerpoint/2010/main" val="132306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Title 4"/>
          <p:cNvSpPr>
            <a:spLocks noGrp="1"/>
          </p:cNvSpPr>
          <p:nvPr>
            <p:ph type="title"/>
          </p:nvPr>
        </p:nvSpPr>
        <p:spPr/>
        <p:txBody>
          <a:bodyPr/>
          <a:lstStyle/>
          <a:p>
            <a:pPr algn="ctr"/>
            <a:r>
              <a:rPr lang="en-US" dirty="0">
                <a:solidFill>
                  <a:srgbClr val="FF0000"/>
                </a:solidFill>
                <a:latin typeface="Times New Roman" pitchFamily="18" charset="0"/>
                <a:cs typeface="Times New Roman" pitchFamily="18" charset="0"/>
              </a:rPr>
              <a:t>Crude protein</a:t>
            </a:r>
            <a:endParaRPr lang="en-US" dirty="0"/>
          </a:p>
        </p:txBody>
      </p:sp>
      <p:sp>
        <p:nvSpPr>
          <p:cNvPr id="4" name="Content Placeholder 3"/>
          <p:cNvSpPr>
            <a:spLocks noGrp="1"/>
          </p:cNvSpPr>
          <p:nvPr>
            <p:ph idx="1"/>
          </p:nvPr>
        </p:nvSpPr>
        <p:spPr/>
        <p:txBody>
          <a:bodyPr/>
          <a:lstStyle/>
          <a:p>
            <a:pPr marL="342900" lvl="0" indent="-342900">
              <a:lnSpc>
                <a:spcPct val="150000"/>
              </a:lnSpc>
              <a:spcBef>
                <a:spcPct val="20000"/>
              </a:spcBef>
              <a:spcAft>
                <a:spcPts val="0"/>
              </a:spcAft>
              <a:buClrTx/>
              <a:buSzTx/>
              <a:buFont typeface="Wingdings" pitchFamily="2" charset="2"/>
              <a:buChar char="Ø"/>
            </a:pPr>
            <a:endParaRPr lang="en-US" dirty="0">
              <a:solidFill>
                <a:srgbClr val="0000CC"/>
              </a:solidFill>
              <a:latin typeface="Arial" pitchFamily="34" charset="0"/>
              <a:cs typeface="Arial" pitchFamily="34" charset="0"/>
            </a:endParaRPr>
          </a:p>
          <a:p>
            <a:pPr marL="342900" lvl="0" indent="-342900">
              <a:lnSpc>
                <a:spcPct val="150000"/>
              </a:lnSpc>
              <a:spcBef>
                <a:spcPct val="20000"/>
              </a:spcBef>
              <a:spcAft>
                <a:spcPts val="0"/>
              </a:spcAft>
              <a:buClrTx/>
              <a:buSzTx/>
              <a:buFont typeface="Wingdings" pitchFamily="2" charset="2"/>
              <a:buChar char="Ø"/>
            </a:pPr>
            <a:endParaRPr lang="en-US" dirty="0">
              <a:solidFill>
                <a:srgbClr val="0000CC"/>
              </a:solidFill>
              <a:latin typeface="Arial" pitchFamily="34" charset="0"/>
              <a:cs typeface="Arial" pitchFamily="34" charset="0"/>
            </a:endParaRPr>
          </a:p>
          <a:p>
            <a:pPr marL="342900" lvl="0" indent="-342900">
              <a:lnSpc>
                <a:spcPct val="150000"/>
              </a:lnSpc>
              <a:spcBef>
                <a:spcPct val="20000"/>
              </a:spcBef>
              <a:spcAft>
                <a:spcPts val="0"/>
              </a:spcAft>
              <a:buClrTx/>
              <a:buSzTx/>
              <a:buFont typeface="Wingdings" pitchFamily="2" charset="2"/>
              <a:buChar char="Ø"/>
            </a:pPr>
            <a:r>
              <a:rPr lang="en-US" dirty="0">
                <a:solidFill>
                  <a:srgbClr val="0000CC"/>
                </a:solidFill>
                <a:latin typeface="Arial" pitchFamily="34" charset="0"/>
                <a:cs typeface="Arial" pitchFamily="34" charset="0"/>
              </a:rPr>
              <a:t>This is a mixture of true protein and non-</a:t>
            </a:r>
            <a:r>
              <a:rPr lang="en-US" dirty="0" err="1">
                <a:solidFill>
                  <a:srgbClr val="0000CC"/>
                </a:solidFill>
                <a:latin typeface="Arial" pitchFamily="34" charset="0"/>
                <a:cs typeface="Arial" pitchFamily="34" charset="0"/>
              </a:rPr>
              <a:t>protien</a:t>
            </a:r>
            <a:r>
              <a:rPr lang="en-US" dirty="0">
                <a:solidFill>
                  <a:srgbClr val="0000CC"/>
                </a:solidFill>
                <a:latin typeface="Arial" pitchFamily="34" charset="0"/>
                <a:cs typeface="Arial" pitchFamily="34" charset="0"/>
              </a:rPr>
              <a:t> nitrogen</a:t>
            </a:r>
          </a:p>
          <a:p>
            <a:pPr marL="342900" lvl="0" indent="-342900">
              <a:lnSpc>
                <a:spcPct val="150000"/>
              </a:lnSpc>
              <a:spcBef>
                <a:spcPct val="20000"/>
              </a:spcBef>
              <a:spcAft>
                <a:spcPts val="0"/>
              </a:spcAft>
              <a:buClrTx/>
              <a:buSzTx/>
              <a:buFont typeface="Wingdings" pitchFamily="2" charset="2"/>
              <a:buChar char="Ø"/>
            </a:pPr>
            <a:r>
              <a:rPr lang="en-US" dirty="0">
                <a:solidFill>
                  <a:srgbClr val="0000CC"/>
                </a:solidFill>
                <a:latin typeface="Arial" pitchFamily="34" charset="0"/>
                <a:cs typeface="Arial" pitchFamily="34" charset="0"/>
              </a:rPr>
              <a:t>These are polymers of amino acids</a:t>
            </a:r>
          </a:p>
          <a:p>
            <a:endParaRPr lang="en-US" dirty="0"/>
          </a:p>
          <a:p>
            <a:endParaRPr lang="en-US" dirty="0"/>
          </a:p>
        </p:txBody>
      </p:sp>
    </p:spTree>
    <p:extLst>
      <p:ext uri="{BB962C8B-B14F-4D97-AF65-F5344CB8AC3E}">
        <p14:creationId xmlns:p14="http://schemas.microsoft.com/office/powerpoint/2010/main" val="132306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 calcmode="lin" valueType="num">
                                      <p:cBhvr additive="base">
                                        <p:cTn id="1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Title 1"/>
          <p:cNvSpPr txBox="1">
            <a:spLocks/>
          </p:cNvSpPr>
          <p:nvPr/>
        </p:nvSpPr>
        <p:spPr>
          <a:xfrm>
            <a:off x="1097280" y="286603"/>
            <a:ext cx="10058400" cy="1450757"/>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rPr>
              <a:t>Crude fiber</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7" name="Content Placeholder 2"/>
          <p:cNvSpPr txBox="1">
            <a:spLocks/>
          </p:cNvSpPr>
          <p:nvPr/>
        </p:nvSpPr>
        <p:spPr>
          <a:xfrm>
            <a:off x="1097280" y="1845734"/>
            <a:ext cx="10058400" cy="4023360"/>
          </a:xfrm>
          <a:prstGeom prst="rect">
            <a:avLst/>
          </a:prstGeom>
        </p:spPr>
        <p:txBody>
          <a:bodyPr vert="horz" lIns="91440" tIns="45720" rIns="91440" bIns="45720" rtlCol="0">
            <a:normAutofit/>
          </a:bodyPr>
          <a:lstStyle/>
          <a:p>
            <a:pPr marL="342900" marR="0" lvl="0" indent="-342900" algn="just" defTabSz="914400" rtl="0" eaLnBrk="1" fontAlgn="auto" latinLnBrk="0" hangingPunct="1">
              <a:lnSpc>
                <a:spcPct val="150000"/>
              </a:lnSpc>
              <a:spcBef>
                <a:spcPct val="20000"/>
              </a:spcBef>
              <a:spcAft>
                <a:spcPts val="0"/>
              </a:spcAft>
              <a:buClrTx/>
              <a:buSzTx/>
              <a:buFont typeface="Wingdings" pitchFamily="2" charset="2"/>
              <a:buChar char="Ø"/>
              <a:tabLst/>
              <a:defRPr/>
            </a:pPr>
            <a:endPar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endParaRPr>
          </a:p>
          <a:p>
            <a:pPr marL="342900" marR="0" lvl="0" indent="-342900" algn="just" defTabSz="914400" rtl="0" eaLnBrk="1" fontAlgn="auto" latinLnBrk="0" hangingPunct="1">
              <a:lnSpc>
                <a:spcPct val="150000"/>
              </a:lnSpc>
              <a:spcBef>
                <a:spcPct val="20000"/>
              </a:spcBef>
              <a:spcAft>
                <a:spcPts val="0"/>
              </a:spcAft>
              <a:buClrTx/>
              <a:buSzTx/>
              <a:buFont typeface="Wingdings" pitchFamily="2" charset="2"/>
              <a:buChar char="Ø"/>
              <a:tabLst/>
              <a:defRPr/>
            </a:pPr>
            <a:r>
              <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Least digestible portion of mono-gastric animals</a:t>
            </a:r>
          </a:p>
          <a:p>
            <a:pPr marL="342900" marR="0" lvl="0" indent="-342900" algn="just" defTabSz="914400" rtl="0" eaLnBrk="1" fontAlgn="auto" latinLnBrk="0" hangingPunct="1">
              <a:lnSpc>
                <a:spcPct val="150000"/>
              </a:lnSpc>
              <a:spcBef>
                <a:spcPct val="20000"/>
              </a:spcBef>
              <a:spcAft>
                <a:spcPts val="0"/>
              </a:spcAft>
              <a:buClrTx/>
              <a:buSzTx/>
              <a:buFont typeface="Wingdings" pitchFamily="2" charset="2"/>
              <a:buChar char="Ø"/>
              <a:tabLst/>
              <a:defRPr/>
            </a:pPr>
            <a:r>
              <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Fibrous portion of feed containing cellulose, </a:t>
            </a:r>
            <a:r>
              <a:rPr kumimoji="0" lang="en-US" sz="3200" b="0" i="0" u="none" strike="noStrike" kern="1200" cap="none" spc="0" normalizeH="0" baseline="0" noProof="0" dirty="0" err="1">
                <a:ln>
                  <a:noFill/>
                </a:ln>
                <a:solidFill>
                  <a:srgbClr val="0000CC"/>
                </a:solidFill>
                <a:effectLst/>
                <a:uLnTx/>
                <a:uFillTx/>
                <a:latin typeface="Arial" pitchFamily="34" charset="0"/>
                <a:ea typeface="+mn-ea"/>
                <a:cs typeface="Arial" pitchFamily="34" charset="0"/>
              </a:rPr>
              <a:t>hemicellulose</a:t>
            </a:r>
            <a:r>
              <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 and lignin</a:t>
            </a:r>
          </a:p>
          <a:p>
            <a:pPr marL="228600" marR="0" lvl="0" indent="-228600" algn="l" defTabSz="914400" rtl="0" eaLnBrk="1" fontAlgn="auto" latinLnBrk="0" hangingPunct="1">
              <a:lnSpc>
                <a:spcPct val="90000"/>
              </a:lnSpc>
              <a:spcBef>
                <a:spcPts val="1000"/>
              </a:spcBef>
              <a:spcAft>
                <a:spcPts val="0"/>
              </a:spcAft>
              <a:buClrTx/>
              <a:buSzTx/>
              <a:buFont typeface="Arial"/>
              <a:buChar char="•"/>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32306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 calcmode="lin" valueType="num">
                                      <p:cBhvr additive="base">
                                        <p:cTn id="7"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anim calcmode="lin" valueType="num">
                                      <p:cBhvr additive="base">
                                        <p:cTn id="13"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Title 1"/>
          <p:cNvSpPr txBox="1">
            <a:spLocks/>
          </p:cNvSpPr>
          <p:nvPr/>
        </p:nvSpPr>
        <p:spPr>
          <a:xfrm>
            <a:off x="1097280" y="286603"/>
            <a:ext cx="10058400" cy="1450757"/>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a:ln>
                  <a:noFill/>
                </a:ln>
                <a:solidFill>
                  <a:srgbClr val="FF0000"/>
                </a:solidFill>
                <a:effectLst/>
                <a:uLnTx/>
                <a:uFillTx/>
                <a:latin typeface="Times New Roman" pitchFamily="18" charset="0"/>
                <a:ea typeface="+mj-ea"/>
                <a:cs typeface="Times New Roman" pitchFamily="18" charset="0"/>
              </a:rPr>
              <a:t>Crude fat</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7" name="Content Placeholder 2"/>
          <p:cNvSpPr txBox="1">
            <a:spLocks/>
          </p:cNvSpPr>
          <p:nvPr/>
        </p:nvSpPr>
        <p:spPr>
          <a:xfrm>
            <a:off x="1097280" y="1845734"/>
            <a:ext cx="10058400" cy="4023360"/>
          </a:xfrm>
          <a:prstGeom prst="rect">
            <a:avLst/>
          </a:prstGeom>
        </p:spPr>
        <p:txBody>
          <a:bodyPr vert="horz" lIns="91440" tIns="45720" rIns="91440" bIns="45720" rtlCol="0">
            <a:normAutofit/>
          </a:bodyPr>
          <a:lstStyle/>
          <a:p>
            <a:pPr marL="342900" marR="0" lvl="0" indent="-342900" algn="just" defTabSz="914400" rtl="0" eaLnBrk="1" fontAlgn="auto" latinLnBrk="0" hangingPunct="1">
              <a:lnSpc>
                <a:spcPct val="150000"/>
              </a:lnSpc>
              <a:spcBef>
                <a:spcPct val="20000"/>
              </a:spcBef>
              <a:spcAft>
                <a:spcPts val="0"/>
              </a:spcAft>
              <a:buClrTx/>
              <a:buSzTx/>
              <a:buFont typeface="Wingdings" pitchFamily="2" charset="2"/>
              <a:buChar char="Ø"/>
              <a:tabLst/>
              <a:defRPr/>
            </a:pPr>
            <a:r>
              <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Complex organic compounds</a:t>
            </a:r>
          </a:p>
          <a:p>
            <a:pPr marL="342900" marR="0" lvl="0" indent="-342900" algn="just" defTabSz="914400" rtl="0" eaLnBrk="1" fontAlgn="auto" latinLnBrk="0" hangingPunct="1">
              <a:lnSpc>
                <a:spcPct val="150000"/>
              </a:lnSpc>
              <a:spcBef>
                <a:spcPct val="20000"/>
              </a:spcBef>
              <a:spcAft>
                <a:spcPts val="0"/>
              </a:spcAft>
              <a:buClrTx/>
              <a:buSzTx/>
              <a:buFont typeface="Wingdings" pitchFamily="2" charset="2"/>
              <a:buChar char="Ø"/>
              <a:tabLst/>
              <a:defRPr/>
            </a:pPr>
            <a:r>
              <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The part of feed which is soluble in ether </a:t>
            </a:r>
          </a:p>
          <a:p>
            <a:pPr marL="342900" marR="0" lvl="0" indent="-342900" algn="just" defTabSz="914400" rtl="0" eaLnBrk="1" fontAlgn="auto" latinLnBrk="0" hangingPunct="1">
              <a:lnSpc>
                <a:spcPct val="150000"/>
              </a:lnSpc>
              <a:spcBef>
                <a:spcPct val="20000"/>
              </a:spcBef>
              <a:spcAft>
                <a:spcPts val="0"/>
              </a:spcAft>
              <a:buClrTx/>
              <a:buSzTx/>
              <a:buFont typeface="Wingdings" pitchFamily="2" charset="2"/>
              <a:buChar char="Ø"/>
              <a:tabLst/>
              <a:defRPr/>
            </a:pPr>
            <a:r>
              <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Also referred as ether extract</a:t>
            </a:r>
          </a:p>
          <a:p>
            <a:pPr marL="228600" marR="0" lvl="0" indent="-228600" algn="l" defTabSz="914400" rtl="0" eaLnBrk="1" fontAlgn="auto" latinLnBrk="0" hangingPunct="1">
              <a:lnSpc>
                <a:spcPct val="90000"/>
              </a:lnSpc>
              <a:spcBef>
                <a:spcPts val="1000"/>
              </a:spcBef>
              <a:spcAft>
                <a:spcPts val="0"/>
              </a:spcAft>
              <a:buClrTx/>
              <a:buSzTx/>
              <a:buFont typeface="Arial"/>
              <a:buChar char="•"/>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32306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Title 1"/>
          <p:cNvSpPr txBox="1">
            <a:spLocks/>
          </p:cNvSpPr>
          <p:nvPr/>
        </p:nvSpPr>
        <p:spPr>
          <a:xfrm>
            <a:off x="1097280" y="286603"/>
            <a:ext cx="10058400" cy="1450757"/>
          </a:xfrm>
          <a:prstGeom prst="rect">
            <a:avLst/>
          </a:prstGeom>
        </p:spPr>
        <p:txBody>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a:ln>
                  <a:noFill/>
                </a:ln>
                <a:solidFill>
                  <a:srgbClr val="FF0000"/>
                </a:solidFill>
                <a:effectLst/>
                <a:uLnTx/>
                <a:uFillTx/>
                <a:latin typeface="Times New Roman" pitchFamily="18" charset="0"/>
                <a:ea typeface="+mj-ea"/>
                <a:cs typeface="Times New Roman" pitchFamily="18" charset="0"/>
              </a:rPr>
              <a:t>Energy</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7" name="Content Placeholder 2"/>
          <p:cNvSpPr txBox="1">
            <a:spLocks/>
          </p:cNvSpPr>
          <p:nvPr/>
        </p:nvSpPr>
        <p:spPr>
          <a:xfrm>
            <a:off x="1097280" y="1468192"/>
            <a:ext cx="10058400" cy="4400902"/>
          </a:xfrm>
          <a:prstGeom prst="rect">
            <a:avLst/>
          </a:prstGeom>
        </p:spPr>
        <p:txBody>
          <a:bodyPr/>
          <a:lstStyle/>
          <a:p>
            <a:pPr marL="228600" marR="0" lvl="0" indent="-228600" defTabSz="914400" rtl="0" eaLnBrk="1" fontAlgn="auto" latinLnBrk="0" hangingPunct="1">
              <a:lnSpc>
                <a:spcPct val="90000"/>
              </a:lnSpc>
              <a:spcBef>
                <a:spcPts val="1000"/>
              </a:spcBef>
              <a:spcAft>
                <a:spcPts val="0"/>
              </a:spcAft>
              <a:buClrTx/>
              <a:buSzTx/>
              <a:buFont typeface="Arial"/>
              <a:buChar char="•"/>
              <a:tabLst/>
              <a:defRPr/>
            </a:pPr>
            <a:r>
              <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The capacity/ability to perform work</a:t>
            </a:r>
          </a:p>
          <a:p>
            <a:pPr marL="228600" marR="0" lvl="0" indent="-228600" defTabSz="914400" rtl="0" eaLnBrk="1" fontAlgn="auto" latinLnBrk="0" hangingPunct="1">
              <a:lnSpc>
                <a:spcPct val="90000"/>
              </a:lnSpc>
              <a:spcBef>
                <a:spcPts val="1000"/>
              </a:spcBef>
              <a:spcAft>
                <a:spcPts val="0"/>
              </a:spcAft>
              <a:buClrTx/>
              <a:buSzTx/>
              <a:buFont typeface="Arial"/>
              <a:buChar char="•"/>
              <a:tabLst/>
              <a:defRPr/>
            </a:pPr>
            <a:endParaRPr lang="en-US" sz="3200" dirty="0">
              <a:solidFill>
                <a:srgbClr val="0000CC"/>
              </a:solidFill>
              <a:latin typeface="Arial" pitchFamily="34" charset="0"/>
              <a:cs typeface="Arial" pitchFamily="34" charset="0"/>
            </a:endParaRPr>
          </a:p>
          <a:p>
            <a:pPr marR="0" lvl="0" algn="ctr" defTabSz="914400" rtl="0" eaLnBrk="1" fontAlgn="auto" latinLnBrk="0" hangingPunct="1">
              <a:lnSpc>
                <a:spcPct val="90000"/>
              </a:lnSpc>
              <a:spcBef>
                <a:spcPts val="1000"/>
              </a:spcBef>
              <a:spcAft>
                <a:spcPts val="0"/>
              </a:spcAft>
              <a:buClrTx/>
              <a:buSzTx/>
              <a:tabLst/>
              <a:defRPr/>
            </a:pPr>
            <a:r>
              <a:rPr kumimoji="0" lang="en-US" sz="3200" b="0" i="0" u="none" strike="noStrike" kern="1200" cap="none" spc="0" normalizeH="0" baseline="0" noProof="0" dirty="0">
                <a:ln>
                  <a:noFill/>
                </a:ln>
                <a:solidFill>
                  <a:srgbClr val="FF0000"/>
                </a:solidFill>
                <a:effectLst/>
                <a:uLnTx/>
                <a:uFillTx/>
                <a:latin typeface="Arial" pitchFamily="34" charset="0"/>
                <a:ea typeface="+mn-ea"/>
                <a:cs typeface="Arial" pitchFamily="34" charset="0"/>
              </a:rPr>
              <a:t>Calorie</a:t>
            </a:r>
          </a:p>
          <a:p>
            <a:pPr marR="0" lvl="0" algn="ctr" defTabSz="914400" rtl="0" eaLnBrk="1" fontAlgn="auto" latinLnBrk="0" hangingPunct="1">
              <a:lnSpc>
                <a:spcPct val="90000"/>
              </a:lnSpc>
              <a:spcBef>
                <a:spcPts val="1000"/>
              </a:spcBef>
              <a:spcAft>
                <a:spcPts val="0"/>
              </a:spcAft>
              <a:buClrTx/>
              <a:buSzTx/>
              <a:tabLst/>
              <a:defRPr/>
            </a:pPr>
            <a:endParaRPr lang="en-US" sz="2800" dirty="0">
              <a:solidFill>
                <a:srgbClr val="FF0000"/>
              </a:solidFill>
            </a:endParaRPr>
          </a:p>
          <a:p>
            <a:pPr marL="457200" lvl="0" indent="-457200">
              <a:lnSpc>
                <a:spcPct val="90000"/>
              </a:lnSpc>
              <a:spcBef>
                <a:spcPts val="1000"/>
              </a:spcBef>
              <a:buFont typeface="Arial" pitchFamily="34" charset="0"/>
              <a:buChar char="•"/>
              <a:defRPr/>
            </a:pPr>
            <a:r>
              <a:rPr lang="en-US" sz="3200" dirty="0">
                <a:solidFill>
                  <a:srgbClr val="0000CC"/>
                </a:solidFill>
                <a:latin typeface="Arial" pitchFamily="34" charset="0"/>
                <a:cs typeface="Arial" pitchFamily="34" charset="0"/>
              </a:rPr>
              <a:t>One calorie is the amount of energy required to raise the temperature of 1 gram of water by 1 degree Celsius</a:t>
            </a:r>
          </a:p>
        </p:txBody>
      </p:sp>
    </p:spTree>
    <p:extLst>
      <p:ext uri="{BB962C8B-B14F-4D97-AF65-F5344CB8AC3E}">
        <p14:creationId xmlns:p14="http://schemas.microsoft.com/office/powerpoint/2010/main" val="132306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anim calcmode="lin" valueType="num">
                                      <p:cBhvr additive="base">
                                        <p:cTn id="13"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anim calcmode="lin" valueType="num">
                                      <p:cBhvr additive="base">
                                        <p:cTn id="19"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Title 4"/>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Nutrition</a:t>
            </a:r>
            <a:endParaRPr lang="en-US" dirty="0"/>
          </a:p>
        </p:txBody>
      </p:sp>
      <p:sp>
        <p:nvSpPr>
          <p:cNvPr id="4" name="Content Placeholder 3"/>
          <p:cNvSpPr>
            <a:spLocks noGrp="1"/>
          </p:cNvSpPr>
          <p:nvPr>
            <p:ph idx="1"/>
          </p:nvPr>
        </p:nvSpPr>
        <p:spPr/>
        <p:txBody>
          <a:bodyPr/>
          <a:lstStyle/>
          <a:p>
            <a:pPr algn="just">
              <a:lnSpc>
                <a:spcPct val="150000"/>
              </a:lnSpc>
              <a:buFont typeface="Wingdings" pitchFamily="2" charset="2"/>
              <a:buChar char="Ø"/>
            </a:pPr>
            <a:r>
              <a:rPr lang="en-US" dirty="0">
                <a:solidFill>
                  <a:srgbClr val="0000CC"/>
                </a:solidFill>
                <a:latin typeface="Arial" pitchFamily="34" charset="0"/>
                <a:cs typeface="Arial" pitchFamily="34" charset="0"/>
              </a:rPr>
              <a:t>Science of the use of feed/food</a:t>
            </a:r>
          </a:p>
          <a:p>
            <a:pPr algn="just">
              <a:lnSpc>
                <a:spcPct val="150000"/>
              </a:lnSpc>
              <a:buFont typeface="Wingdings" pitchFamily="2" charset="2"/>
              <a:buChar char="Ø"/>
            </a:pPr>
            <a:r>
              <a:rPr lang="en-US" dirty="0">
                <a:solidFill>
                  <a:srgbClr val="0000CC"/>
                </a:solidFill>
                <a:latin typeface="Arial" pitchFamily="34" charset="0"/>
                <a:cs typeface="Arial" pitchFamily="34" charset="0"/>
              </a:rPr>
              <a:t>Processes by which an animal </a:t>
            </a:r>
            <a:r>
              <a:rPr lang="en-US" u="sng" dirty="0">
                <a:solidFill>
                  <a:srgbClr val="0000CC"/>
                </a:solidFill>
                <a:latin typeface="Arial" pitchFamily="34" charset="0"/>
                <a:cs typeface="Arial" pitchFamily="34" charset="0"/>
              </a:rPr>
              <a:t>ingests</a:t>
            </a:r>
            <a:r>
              <a:rPr lang="en-US" dirty="0">
                <a:solidFill>
                  <a:srgbClr val="0000CC"/>
                </a:solidFill>
                <a:latin typeface="Arial" pitchFamily="34" charset="0"/>
                <a:cs typeface="Arial" pitchFamily="34" charset="0"/>
              </a:rPr>
              <a:t>, </a:t>
            </a:r>
            <a:r>
              <a:rPr lang="en-US" u="sng" dirty="0">
                <a:solidFill>
                  <a:srgbClr val="0000CC"/>
                </a:solidFill>
                <a:latin typeface="Arial" pitchFamily="34" charset="0"/>
                <a:cs typeface="Arial" pitchFamily="34" charset="0"/>
              </a:rPr>
              <a:t>digests</a:t>
            </a:r>
            <a:r>
              <a:rPr lang="en-US" dirty="0">
                <a:solidFill>
                  <a:srgbClr val="0000CC"/>
                </a:solidFill>
                <a:latin typeface="Arial" pitchFamily="34" charset="0"/>
                <a:cs typeface="Arial" pitchFamily="34" charset="0"/>
              </a:rPr>
              <a:t>, </a:t>
            </a:r>
            <a:r>
              <a:rPr lang="en-US" u="sng" dirty="0">
                <a:solidFill>
                  <a:srgbClr val="0000CC"/>
                </a:solidFill>
                <a:latin typeface="Arial" pitchFamily="34" charset="0"/>
                <a:cs typeface="Arial" pitchFamily="34" charset="0"/>
              </a:rPr>
              <a:t>absorbs</a:t>
            </a:r>
            <a:r>
              <a:rPr lang="en-US" dirty="0">
                <a:solidFill>
                  <a:srgbClr val="0000CC"/>
                </a:solidFill>
                <a:latin typeface="Arial" pitchFamily="34" charset="0"/>
                <a:cs typeface="Arial" pitchFamily="34" charset="0"/>
              </a:rPr>
              <a:t> and </a:t>
            </a:r>
            <a:r>
              <a:rPr lang="en-US" u="sng" dirty="0">
                <a:solidFill>
                  <a:srgbClr val="0000CC"/>
                </a:solidFill>
                <a:latin typeface="Arial" pitchFamily="34" charset="0"/>
                <a:cs typeface="Arial" pitchFamily="34" charset="0"/>
              </a:rPr>
              <a:t>uses</a:t>
            </a:r>
            <a:r>
              <a:rPr lang="en-US" dirty="0">
                <a:solidFill>
                  <a:srgbClr val="0000CC"/>
                </a:solidFill>
                <a:latin typeface="Arial" pitchFamily="34" charset="0"/>
                <a:cs typeface="Arial" pitchFamily="34" charset="0"/>
              </a:rPr>
              <a:t> the nutrients in feed for maintenance, growth, work and reproduction</a:t>
            </a:r>
          </a:p>
          <a:p>
            <a:endParaRPr lang="en-US" dirty="0"/>
          </a:p>
        </p:txBody>
      </p:sp>
    </p:spTree>
    <p:extLst>
      <p:ext uri="{BB962C8B-B14F-4D97-AF65-F5344CB8AC3E}">
        <p14:creationId xmlns:p14="http://schemas.microsoft.com/office/powerpoint/2010/main" val="132306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Title 1"/>
          <p:cNvSpPr txBox="1">
            <a:spLocks/>
          </p:cNvSpPr>
          <p:nvPr/>
        </p:nvSpPr>
        <p:spPr>
          <a:xfrm>
            <a:off x="1097280" y="286603"/>
            <a:ext cx="10058400" cy="1450757"/>
          </a:xfrm>
          <a:prstGeom prst="rect">
            <a:avLst/>
          </a:prstGeom>
        </p:spPr>
        <p:txBody>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a:ln>
                  <a:noFill/>
                </a:ln>
                <a:solidFill>
                  <a:srgbClr val="FF0000"/>
                </a:solidFill>
                <a:effectLst/>
                <a:uLnTx/>
                <a:uFillTx/>
                <a:latin typeface="Times New Roman" pitchFamily="18" charset="0"/>
                <a:ea typeface="+mj-ea"/>
                <a:cs typeface="Times New Roman" pitchFamily="18" charset="0"/>
              </a:rPr>
              <a:t>Total digestible nutrient (TDN)</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7" name="Content Placeholder 2"/>
          <p:cNvSpPr txBox="1">
            <a:spLocks/>
          </p:cNvSpPr>
          <p:nvPr/>
        </p:nvSpPr>
        <p:spPr>
          <a:xfrm>
            <a:off x="1097280" y="1845734"/>
            <a:ext cx="10058400" cy="4023360"/>
          </a:xfrm>
          <a:prstGeom prst="rect">
            <a:avLst/>
          </a:prstGeom>
        </p:spPr>
        <p:txBody>
          <a:bodyPr/>
          <a:lstStyle/>
          <a:p>
            <a:pPr marL="342900" marR="0" lvl="0" indent="-342900" algn="just" defTabSz="914400" rtl="0" eaLnBrk="1" fontAlgn="auto" latinLnBrk="0" hangingPunct="1">
              <a:lnSpc>
                <a:spcPct val="150000"/>
              </a:lnSpc>
              <a:spcBef>
                <a:spcPct val="20000"/>
              </a:spcBef>
              <a:spcAft>
                <a:spcPts val="0"/>
              </a:spcAft>
              <a:buClrTx/>
              <a:buSzTx/>
              <a:buFont typeface="Wingdings" pitchFamily="2" charset="2"/>
              <a:buChar char="Ø"/>
              <a:tabLst/>
              <a:defRPr/>
            </a:pPr>
            <a:r>
              <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Indicate the energy value of a feedstuff</a:t>
            </a:r>
          </a:p>
          <a:p>
            <a:pPr marL="342900" marR="0" lvl="0" indent="-342900" algn="just" defTabSz="914400" rtl="0" eaLnBrk="1" fontAlgn="auto" latinLnBrk="0" hangingPunct="1">
              <a:lnSpc>
                <a:spcPct val="150000"/>
              </a:lnSpc>
              <a:spcBef>
                <a:spcPct val="20000"/>
              </a:spcBef>
              <a:spcAft>
                <a:spcPts val="0"/>
              </a:spcAft>
              <a:buClrTx/>
              <a:buSzTx/>
              <a:buFont typeface="Wingdings" pitchFamily="2" charset="2"/>
              <a:buChar char="Ø"/>
              <a:tabLst/>
              <a:defRPr/>
            </a:pPr>
            <a:r>
              <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It is equal to percentage of digestible carbohydrates plus percentage of digestible crude protein plus (percentage of digestible crude fat X 2.25)</a:t>
            </a:r>
          </a:p>
          <a:p>
            <a:pPr marL="228600" marR="0" lvl="0" indent="-228600" algn="l" defTabSz="914400" rtl="0" eaLnBrk="1" fontAlgn="auto" latinLnBrk="0" hangingPunct="1">
              <a:lnSpc>
                <a:spcPct val="90000"/>
              </a:lnSpc>
              <a:spcBef>
                <a:spcPts val="1000"/>
              </a:spcBef>
              <a:spcAft>
                <a:spcPts val="0"/>
              </a:spcAft>
              <a:buClrTx/>
              <a:buSzTx/>
              <a:buFont typeface="Arial"/>
              <a:buChar char="•"/>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32306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Title 1"/>
          <p:cNvSpPr txBox="1">
            <a:spLocks/>
          </p:cNvSpPr>
          <p:nvPr/>
        </p:nvSpPr>
        <p:spPr>
          <a:xfrm>
            <a:off x="1097280" y="286603"/>
            <a:ext cx="10058400" cy="1450757"/>
          </a:xfrm>
          <a:prstGeom prst="rect">
            <a:avLst/>
          </a:prstGeom>
        </p:spPr>
        <p:txBody>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a:ln>
                  <a:noFill/>
                </a:ln>
                <a:solidFill>
                  <a:srgbClr val="FF0000"/>
                </a:solidFill>
                <a:effectLst/>
                <a:uLnTx/>
                <a:uFillTx/>
                <a:latin typeface="Times New Roman" pitchFamily="18" charset="0"/>
                <a:ea typeface="+mj-ea"/>
                <a:cs typeface="Times New Roman" pitchFamily="18" charset="0"/>
              </a:rPr>
              <a:t>Volatile fatty acids (VFA)</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7" name="Content Placeholder 2"/>
          <p:cNvSpPr txBox="1">
            <a:spLocks/>
          </p:cNvSpPr>
          <p:nvPr/>
        </p:nvSpPr>
        <p:spPr>
          <a:xfrm>
            <a:off x="1097280" y="1845734"/>
            <a:ext cx="10058400" cy="4023360"/>
          </a:xfrm>
          <a:prstGeom prst="rect">
            <a:avLst/>
          </a:prstGeom>
        </p:spPr>
        <p:txBody>
          <a:bodyPr/>
          <a:lstStyle/>
          <a:p>
            <a:pPr marL="228600" marR="0" lvl="0" indent="-228600" algn="just" defTabSz="914400" rtl="0" eaLnBrk="1" fontAlgn="auto" latinLnBrk="0" hangingPunct="1">
              <a:lnSpc>
                <a:spcPct val="150000"/>
              </a:lnSpc>
              <a:spcBef>
                <a:spcPts val="1000"/>
              </a:spcBef>
              <a:spcAft>
                <a:spcPts val="0"/>
              </a:spcAft>
              <a:buClrTx/>
              <a:buSzTx/>
              <a:buFont typeface="Arial"/>
              <a:buChar char="•"/>
              <a:tabLst/>
              <a:defRPr/>
            </a:pPr>
            <a:r>
              <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Commonly used in reference to acetic, propionic and butyric acids found especially in rumen contents or silage</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32306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Title 1"/>
          <p:cNvSpPr txBox="1">
            <a:spLocks/>
          </p:cNvSpPr>
          <p:nvPr/>
        </p:nvSpPr>
        <p:spPr>
          <a:xfrm>
            <a:off x="1097280" y="286603"/>
            <a:ext cx="10058400" cy="1450757"/>
          </a:xfrm>
          <a:prstGeom prst="rect">
            <a:avLst/>
          </a:prstGeom>
        </p:spPr>
        <p:txBody>
          <a:bodyPr/>
          <a:lstStyle/>
          <a:p>
            <a:pPr lvl="0" algn="ctr">
              <a:lnSpc>
                <a:spcPct val="90000"/>
              </a:lnSpc>
              <a:spcBef>
                <a:spcPct val="0"/>
              </a:spcBef>
              <a:defRPr/>
            </a:pPr>
            <a:r>
              <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rPr>
              <a:t>Mash</a:t>
            </a:r>
            <a:r>
              <a:rPr lang="en-US" sz="4400" dirty="0">
                <a:solidFill>
                  <a:srgbClr val="FF0000"/>
                </a:solidFill>
                <a:latin typeface="Times New Roman" pitchFamily="18" charset="0"/>
                <a:cs typeface="Times New Roman" pitchFamily="18" charset="0"/>
              </a:rPr>
              <a:t> / Meal </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7" name="Content Placeholder 2"/>
          <p:cNvSpPr txBox="1">
            <a:spLocks/>
          </p:cNvSpPr>
          <p:nvPr/>
        </p:nvSpPr>
        <p:spPr>
          <a:xfrm>
            <a:off x="1097280" y="1845734"/>
            <a:ext cx="10058400" cy="4023360"/>
          </a:xfrm>
          <a:prstGeom prst="rect">
            <a:avLst/>
          </a:prstGeom>
        </p:spPr>
        <p:txBody>
          <a:bodyPr/>
          <a:lstStyle/>
          <a:p>
            <a:pPr marL="228600" marR="0" lvl="0" indent="-228600" algn="just" defTabSz="914400" rtl="0" eaLnBrk="1" fontAlgn="auto" latinLnBrk="0" hangingPunct="1">
              <a:lnSpc>
                <a:spcPct val="150000"/>
              </a:lnSpc>
              <a:spcBef>
                <a:spcPts val="1000"/>
              </a:spcBef>
              <a:spcAft>
                <a:spcPts val="0"/>
              </a:spcAft>
              <a:buClrTx/>
              <a:buSzTx/>
              <a:buFont typeface="Arial"/>
              <a:buChar char="•"/>
              <a:tabLst/>
              <a:defRPr/>
            </a:pPr>
            <a:endPar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endParaRPr>
          </a:p>
          <a:p>
            <a:pPr marL="228600" marR="0" lvl="0" indent="-228600" algn="just" defTabSz="914400" rtl="0" eaLnBrk="1" fontAlgn="auto" latinLnBrk="0" hangingPunct="1">
              <a:lnSpc>
                <a:spcPct val="150000"/>
              </a:lnSpc>
              <a:spcBef>
                <a:spcPts val="1000"/>
              </a:spcBef>
              <a:spcAft>
                <a:spcPts val="0"/>
              </a:spcAft>
              <a:buClrTx/>
              <a:buSzTx/>
              <a:buFont typeface="Arial"/>
              <a:buChar char="•"/>
              <a:tabLst/>
              <a:defRPr/>
            </a:pPr>
            <a:r>
              <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A ground feed or feed ingredient, having a particle size some what greater than flour</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32306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down)">
                                      <p:cBhvr>
                                        <p:cTn id="7"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Title 1"/>
          <p:cNvSpPr txBox="1">
            <a:spLocks/>
          </p:cNvSpPr>
          <p:nvPr/>
        </p:nvSpPr>
        <p:spPr>
          <a:xfrm>
            <a:off x="1097280" y="286603"/>
            <a:ext cx="10058400" cy="1450757"/>
          </a:xfrm>
          <a:prstGeom prst="rect">
            <a:avLst/>
          </a:prstGeom>
        </p:spPr>
        <p:txBody>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a:ln>
                  <a:noFill/>
                </a:ln>
                <a:solidFill>
                  <a:srgbClr val="FF0000"/>
                </a:solidFill>
                <a:effectLst/>
                <a:uLnTx/>
                <a:uFillTx/>
                <a:latin typeface="Times New Roman" pitchFamily="18" charset="0"/>
                <a:ea typeface="+mj-ea"/>
                <a:cs typeface="Times New Roman" pitchFamily="18" charset="0"/>
              </a:rPr>
              <a:t>Pellets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7" name="Content Placeholder 2"/>
          <p:cNvSpPr txBox="1">
            <a:spLocks/>
          </p:cNvSpPr>
          <p:nvPr/>
        </p:nvSpPr>
        <p:spPr>
          <a:xfrm>
            <a:off x="1097280" y="1845734"/>
            <a:ext cx="10058400" cy="4023360"/>
          </a:xfrm>
          <a:prstGeom prst="rect">
            <a:avLst/>
          </a:prstGeom>
        </p:spPr>
        <p:txBody>
          <a:bodyPr/>
          <a:lstStyle/>
          <a:p>
            <a:pPr marL="228600" marR="0" lvl="0" indent="-228600" algn="just" defTabSz="914400" rtl="0" eaLnBrk="1" fontAlgn="auto" latinLnBrk="0" hangingPunct="1">
              <a:lnSpc>
                <a:spcPct val="150000"/>
              </a:lnSpc>
              <a:spcBef>
                <a:spcPts val="1000"/>
              </a:spcBef>
              <a:spcAft>
                <a:spcPts val="0"/>
              </a:spcAft>
              <a:buClrTx/>
              <a:buSzTx/>
              <a:buFont typeface="Arial"/>
              <a:buChar char="•"/>
              <a:tabLst/>
              <a:defRPr/>
            </a:pPr>
            <a:endPar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endParaRPr>
          </a:p>
          <a:p>
            <a:pPr marL="228600" marR="0" lvl="0" indent="-228600" algn="just" defTabSz="914400" rtl="0" eaLnBrk="1" fontAlgn="auto" latinLnBrk="0" hangingPunct="1">
              <a:lnSpc>
                <a:spcPct val="150000"/>
              </a:lnSpc>
              <a:spcBef>
                <a:spcPts val="1000"/>
              </a:spcBef>
              <a:spcAft>
                <a:spcPts val="0"/>
              </a:spcAft>
              <a:buClrTx/>
              <a:buSzTx/>
              <a:buFont typeface="Arial"/>
              <a:buChar char="•"/>
              <a:tabLst/>
              <a:defRPr/>
            </a:pPr>
            <a:r>
              <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Ground feed compacted by steaming and forcing the material through die openings</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32306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 calcmode="lin" valueType="num">
                                      <p:cBhvr additive="base">
                                        <p:cTn id="7"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Title 1"/>
          <p:cNvSpPr txBox="1">
            <a:spLocks/>
          </p:cNvSpPr>
          <p:nvPr/>
        </p:nvSpPr>
        <p:spPr>
          <a:xfrm>
            <a:off x="1097280" y="286603"/>
            <a:ext cx="10058400" cy="1450757"/>
          </a:xfrm>
          <a:prstGeom prst="rect">
            <a:avLst/>
          </a:prstGeom>
        </p:spPr>
        <p:txBody>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a:ln>
                  <a:noFill/>
                </a:ln>
                <a:solidFill>
                  <a:srgbClr val="FF0000"/>
                </a:solidFill>
                <a:effectLst/>
                <a:uLnTx/>
                <a:uFillTx/>
                <a:latin typeface="Times New Roman" pitchFamily="18" charset="0"/>
                <a:ea typeface="+mj-ea"/>
                <a:cs typeface="Times New Roman" pitchFamily="18" charset="0"/>
              </a:rPr>
              <a:t>Crumbles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7" name="Content Placeholder 2"/>
          <p:cNvSpPr txBox="1">
            <a:spLocks/>
          </p:cNvSpPr>
          <p:nvPr/>
        </p:nvSpPr>
        <p:spPr>
          <a:xfrm>
            <a:off x="1097280" y="1845734"/>
            <a:ext cx="10058400" cy="4023360"/>
          </a:xfrm>
          <a:prstGeom prst="rect">
            <a:avLst/>
          </a:prstGeom>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a:buChar char="•"/>
              <a:tabLst/>
              <a:defRPr/>
            </a:pPr>
            <a:endPar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Arial"/>
              <a:buChar char="•"/>
              <a:tabLst/>
              <a:defRPr/>
            </a:pPr>
            <a:endPar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endParaRPr>
          </a:p>
          <a:p>
            <a:pPr marL="228600" marR="0" lvl="0" indent="-228600" algn="ctr" defTabSz="914400" rtl="0" eaLnBrk="1" fontAlgn="auto" latinLnBrk="0" hangingPunct="1">
              <a:lnSpc>
                <a:spcPct val="90000"/>
              </a:lnSpc>
              <a:spcBef>
                <a:spcPts val="1000"/>
              </a:spcBef>
              <a:spcAft>
                <a:spcPts val="0"/>
              </a:spcAft>
              <a:buClrTx/>
              <a:buSzTx/>
              <a:buFont typeface="Arial"/>
              <a:buChar char="•"/>
              <a:tabLst/>
              <a:defRPr/>
            </a:pPr>
            <a:r>
              <a:rPr kumimoji="0" lang="en-US" sz="3200" b="0" i="0" u="none" strike="noStrike" kern="1200" cap="none" spc="0" normalizeH="0" baseline="0" noProof="0" dirty="0" err="1">
                <a:ln>
                  <a:noFill/>
                </a:ln>
                <a:solidFill>
                  <a:srgbClr val="0000CC"/>
                </a:solidFill>
                <a:effectLst/>
                <a:uLnTx/>
                <a:uFillTx/>
                <a:latin typeface="Arial" pitchFamily="34" charset="0"/>
                <a:ea typeface="+mn-ea"/>
                <a:cs typeface="Arial" pitchFamily="34" charset="0"/>
              </a:rPr>
              <a:t>Pelleted</a:t>
            </a:r>
            <a:r>
              <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 feed reduced to irregular mixture</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32306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 calcmode="lin" valueType="num">
                                      <p:cBhvr additive="base">
                                        <p:cTn id="7"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Title 1"/>
          <p:cNvSpPr txBox="1">
            <a:spLocks/>
          </p:cNvSpPr>
          <p:nvPr/>
        </p:nvSpPr>
        <p:spPr>
          <a:xfrm>
            <a:off x="1097280" y="286603"/>
            <a:ext cx="10058400" cy="1450757"/>
          </a:xfrm>
          <a:prstGeom prst="rect">
            <a:avLst/>
          </a:prstGeom>
        </p:spPr>
        <p:txBody>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a:ln>
                  <a:noFill/>
                </a:ln>
                <a:solidFill>
                  <a:srgbClr val="FF0000"/>
                </a:solidFill>
                <a:effectLst/>
                <a:uLnTx/>
                <a:uFillTx/>
                <a:latin typeface="Times New Roman" pitchFamily="18" charset="0"/>
                <a:ea typeface="+mj-ea"/>
                <a:cs typeface="Times New Roman" pitchFamily="18" charset="0"/>
              </a:rPr>
              <a:t>Minerals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7" name="Content Placeholder 2"/>
          <p:cNvSpPr txBox="1">
            <a:spLocks/>
          </p:cNvSpPr>
          <p:nvPr/>
        </p:nvSpPr>
        <p:spPr>
          <a:xfrm>
            <a:off x="1097280" y="1845734"/>
            <a:ext cx="10058400" cy="4023360"/>
          </a:xfrm>
          <a:prstGeom prst="rect">
            <a:avLst/>
          </a:prstGeom>
        </p:spPr>
        <p:txBody>
          <a:bodyPr/>
          <a:lstStyle/>
          <a:p>
            <a:pPr marL="228600" marR="0" lvl="0" indent="-228600" algn="just" defTabSz="914400" rtl="0" eaLnBrk="1" fontAlgn="auto" latinLnBrk="0" hangingPunct="1">
              <a:lnSpc>
                <a:spcPct val="150000"/>
              </a:lnSpc>
              <a:spcBef>
                <a:spcPts val="1000"/>
              </a:spcBef>
              <a:spcAft>
                <a:spcPts val="0"/>
              </a:spcAft>
              <a:buClrTx/>
              <a:buSzTx/>
              <a:buFont typeface="Arial"/>
              <a:buChar char="•"/>
              <a:tabLst/>
              <a:defRPr/>
            </a:pPr>
            <a:endParaRPr kumimoji="0" lang="en-US" sz="3600" b="0" i="0" u="none" strike="noStrike" kern="1200" cap="none" spc="0" normalizeH="0" baseline="0" noProof="0" dirty="0">
              <a:ln>
                <a:noFill/>
              </a:ln>
              <a:solidFill>
                <a:srgbClr val="0000CC"/>
              </a:solidFill>
              <a:effectLst/>
              <a:uLnTx/>
              <a:uFillTx/>
              <a:latin typeface="Arial" pitchFamily="34" charset="0"/>
              <a:ea typeface="+mn-ea"/>
              <a:cs typeface="Arial" pitchFamily="34" charset="0"/>
            </a:endParaRPr>
          </a:p>
          <a:p>
            <a:pPr marL="228600" marR="0" lvl="0" indent="-228600" algn="just" defTabSz="914400" rtl="0" eaLnBrk="1" fontAlgn="auto" latinLnBrk="0" hangingPunct="1">
              <a:lnSpc>
                <a:spcPct val="150000"/>
              </a:lnSpc>
              <a:spcBef>
                <a:spcPts val="1000"/>
              </a:spcBef>
              <a:spcAft>
                <a:spcPts val="0"/>
              </a:spcAft>
              <a:buClrTx/>
              <a:buSzTx/>
              <a:buFont typeface="Arial"/>
              <a:buChar char="•"/>
              <a:tabLst/>
              <a:defRPr/>
            </a:pPr>
            <a:r>
              <a:rPr kumimoji="0" lang="en-US" sz="36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The inorganic elements of animals and plants determined by burning of organic matter.</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32306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 calcmode="lin" valueType="num">
                                      <p:cBhvr additive="base">
                                        <p:cTn id="7"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Title 1"/>
          <p:cNvSpPr txBox="1">
            <a:spLocks/>
          </p:cNvSpPr>
          <p:nvPr/>
        </p:nvSpPr>
        <p:spPr>
          <a:xfrm>
            <a:off x="1097280" y="286603"/>
            <a:ext cx="10058400" cy="1450757"/>
          </a:xfrm>
          <a:prstGeom prst="rect">
            <a:avLst/>
          </a:prstGeom>
        </p:spPr>
        <p:txBody>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a:ln>
                  <a:noFill/>
                </a:ln>
                <a:solidFill>
                  <a:srgbClr val="FF0000"/>
                </a:solidFill>
                <a:effectLst/>
                <a:uLnTx/>
                <a:uFillTx/>
                <a:latin typeface="Times New Roman" pitchFamily="18" charset="0"/>
                <a:ea typeface="+mj-ea"/>
                <a:cs typeface="Times New Roman" pitchFamily="18" charset="0"/>
              </a:rPr>
              <a:t>Macro minerals </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7" name="Content Placeholder 2"/>
          <p:cNvSpPr txBox="1">
            <a:spLocks/>
          </p:cNvSpPr>
          <p:nvPr/>
        </p:nvSpPr>
        <p:spPr>
          <a:xfrm>
            <a:off x="1097280" y="1845734"/>
            <a:ext cx="10058400" cy="4023360"/>
          </a:xfrm>
          <a:prstGeom prst="rect">
            <a:avLst/>
          </a:prstGeom>
        </p:spPr>
        <p:txBody>
          <a:bodyPr>
            <a:normAutofit lnSpcReduction="10000"/>
          </a:bodyPr>
          <a:lstStyle/>
          <a:p>
            <a:pPr marL="742950" marR="0" lvl="0" indent="-742950" algn="just"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Calcium (Ca)</a:t>
            </a:r>
          </a:p>
          <a:p>
            <a:pPr marL="742950" marR="0" lvl="0" indent="-742950" algn="just"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Phosphorous (P)</a:t>
            </a:r>
          </a:p>
          <a:p>
            <a:pPr marL="742950" marR="0" lvl="0" indent="-742950" algn="just"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Chlorine (</a:t>
            </a:r>
            <a:r>
              <a:rPr kumimoji="0" lang="en-US" sz="3200" b="0" i="0" u="none" strike="noStrike" kern="1200" cap="none" spc="0" normalizeH="0" baseline="0" noProof="0" dirty="0" err="1">
                <a:ln>
                  <a:noFill/>
                </a:ln>
                <a:solidFill>
                  <a:srgbClr val="0000CC"/>
                </a:solidFill>
                <a:effectLst/>
                <a:uLnTx/>
                <a:uFillTx/>
                <a:latin typeface="Arial" pitchFamily="34" charset="0"/>
                <a:ea typeface="+mn-ea"/>
                <a:cs typeface="Arial" pitchFamily="34" charset="0"/>
              </a:rPr>
              <a:t>Cl</a:t>
            </a:r>
            <a:r>
              <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a:t>
            </a:r>
          </a:p>
          <a:p>
            <a:pPr marL="742950" marR="0" lvl="0" indent="-742950" algn="just"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Sodium (Na) </a:t>
            </a:r>
          </a:p>
          <a:p>
            <a:pPr marL="742950" marR="0" lvl="0" indent="-742950" algn="just"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Potassium (K) </a:t>
            </a:r>
          </a:p>
          <a:p>
            <a:pPr marL="742950" marR="0" lvl="0" indent="-742950" algn="just"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en-US" sz="3200" b="0" i="0" u="none" strike="noStrike" kern="1200" cap="none" spc="0" normalizeH="0" baseline="0" noProof="0" dirty="0" err="1">
                <a:ln>
                  <a:noFill/>
                </a:ln>
                <a:solidFill>
                  <a:srgbClr val="0000CC"/>
                </a:solidFill>
                <a:effectLst/>
                <a:uLnTx/>
                <a:uFillTx/>
                <a:latin typeface="Arial" pitchFamily="34" charset="0"/>
                <a:ea typeface="+mn-ea"/>
                <a:cs typeface="Arial" pitchFamily="34" charset="0"/>
              </a:rPr>
              <a:t>Sulphur</a:t>
            </a:r>
            <a:r>
              <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 (S)</a:t>
            </a:r>
          </a:p>
          <a:p>
            <a:pPr marL="742950" marR="0" lvl="0" indent="-742950" algn="just"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Magnesium (Mg)</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32306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anim calcmode="lin" valueType="num">
                                      <p:cBhvr additive="base">
                                        <p:cTn id="31"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 calcmode="lin" valueType="num">
                                      <p:cBhvr additive="base">
                                        <p:cTn id="37"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7">
                                            <p:txEl>
                                              <p:pRg st="6" end="6"/>
                                            </p:txEl>
                                          </p:spTgt>
                                        </p:tgtEl>
                                        <p:attrNameLst>
                                          <p:attrName>style.visibility</p:attrName>
                                        </p:attrNameLst>
                                      </p:cBhvr>
                                      <p:to>
                                        <p:strVal val="visible"/>
                                      </p:to>
                                    </p:set>
                                    <p:anim calcmode="lin" valueType="num">
                                      <p:cBhvr additive="base">
                                        <p:cTn id="43"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Title 1"/>
          <p:cNvSpPr txBox="1">
            <a:spLocks/>
          </p:cNvSpPr>
          <p:nvPr/>
        </p:nvSpPr>
        <p:spPr>
          <a:xfrm>
            <a:off x="1097280" y="286603"/>
            <a:ext cx="10058400" cy="1450757"/>
          </a:xfrm>
          <a:prstGeom prst="rect">
            <a:avLst/>
          </a:prstGeom>
        </p:spPr>
        <p:txBody>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a:ln>
                  <a:noFill/>
                </a:ln>
                <a:solidFill>
                  <a:srgbClr val="FF0000"/>
                </a:solidFill>
                <a:effectLst/>
                <a:uLnTx/>
                <a:uFillTx/>
                <a:latin typeface="Times New Roman" pitchFamily="18" charset="0"/>
                <a:ea typeface="+mj-ea"/>
                <a:cs typeface="Times New Roman" pitchFamily="18" charset="0"/>
              </a:rPr>
              <a:t>Micro minerals </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7" name="Content Placeholder 2"/>
          <p:cNvSpPr txBox="1">
            <a:spLocks/>
          </p:cNvSpPr>
          <p:nvPr/>
        </p:nvSpPr>
        <p:spPr>
          <a:xfrm>
            <a:off x="1097280" y="1845734"/>
            <a:ext cx="10058400" cy="4023360"/>
          </a:xfrm>
          <a:prstGeom prst="rect">
            <a:avLst/>
          </a:prstGeom>
        </p:spPr>
        <p:txBody>
          <a:bodyPr>
            <a:normAutofit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Ferrous (Fe)</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Copper (Cu)</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Manganese (</a:t>
            </a:r>
            <a:r>
              <a:rPr kumimoji="0" lang="en-US" sz="3200" b="0" i="0" u="none" strike="noStrike" kern="1200" cap="none" spc="0" normalizeH="0" baseline="0" noProof="0" dirty="0" err="1">
                <a:ln>
                  <a:noFill/>
                </a:ln>
                <a:solidFill>
                  <a:srgbClr val="0000CC"/>
                </a:solidFill>
                <a:effectLst/>
                <a:uLnTx/>
                <a:uFillTx/>
                <a:latin typeface="Arial" pitchFamily="34" charset="0"/>
                <a:ea typeface="+mn-ea"/>
                <a:cs typeface="Arial" pitchFamily="34" charset="0"/>
              </a:rPr>
              <a:t>Mn</a:t>
            </a:r>
            <a:r>
              <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Zinc (Zn)</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Selenium (Se)</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Cobalt (Co)</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Iodine (I) etc.</a:t>
            </a:r>
          </a:p>
        </p:txBody>
      </p:sp>
    </p:spTree>
    <p:extLst>
      <p:ext uri="{BB962C8B-B14F-4D97-AF65-F5344CB8AC3E}">
        <p14:creationId xmlns:p14="http://schemas.microsoft.com/office/powerpoint/2010/main" val="132306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anim calcmode="lin" valueType="num">
                                      <p:cBhvr additive="base">
                                        <p:cTn id="31"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 calcmode="lin" valueType="num">
                                      <p:cBhvr additive="base">
                                        <p:cTn id="37"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7">
                                            <p:txEl>
                                              <p:pRg st="6" end="6"/>
                                            </p:txEl>
                                          </p:spTgt>
                                        </p:tgtEl>
                                        <p:attrNameLst>
                                          <p:attrName>style.visibility</p:attrName>
                                        </p:attrNameLst>
                                      </p:cBhvr>
                                      <p:to>
                                        <p:strVal val="visible"/>
                                      </p:to>
                                    </p:set>
                                    <p:anim calcmode="lin" valueType="num">
                                      <p:cBhvr additive="base">
                                        <p:cTn id="43"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Title 1"/>
          <p:cNvSpPr txBox="1">
            <a:spLocks/>
          </p:cNvSpPr>
          <p:nvPr/>
        </p:nvSpPr>
        <p:spPr>
          <a:xfrm>
            <a:off x="1097280" y="286603"/>
            <a:ext cx="10058400" cy="1450757"/>
          </a:xfrm>
          <a:prstGeom prst="rect">
            <a:avLst/>
          </a:prstGeom>
        </p:spPr>
        <p:txBody>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a:ln>
                  <a:noFill/>
                </a:ln>
                <a:solidFill>
                  <a:srgbClr val="FF0000"/>
                </a:solidFill>
                <a:effectLst/>
                <a:uLnTx/>
                <a:uFillTx/>
                <a:latin typeface="Times New Roman" pitchFamily="18" charset="0"/>
                <a:ea typeface="+mj-ea"/>
                <a:cs typeface="Times New Roman" pitchFamily="18" charset="0"/>
              </a:rPr>
              <a:t>Vitamins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7" name="Content Placeholder 2"/>
          <p:cNvSpPr txBox="1">
            <a:spLocks/>
          </p:cNvSpPr>
          <p:nvPr/>
        </p:nvSpPr>
        <p:spPr>
          <a:xfrm>
            <a:off x="1097280" y="1845733"/>
            <a:ext cx="10058400" cy="4485793"/>
          </a:xfrm>
          <a:prstGeom prst="rect">
            <a:avLst/>
          </a:prstGeom>
        </p:spPr>
        <p:txBody>
          <a:bodyPr>
            <a:normAutofit/>
          </a:bodyPr>
          <a:lstStyle/>
          <a:p>
            <a:pPr marL="342900" marR="0" lvl="0" indent="-342900" algn="just" defTabSz="914400" rtl="0" eaLnBrk="1" fontAlgn="auto" latinLnBrk="0" hangingPunct="1">
              <a:lnSpc>
                <a:spcPct val="150000"/>
              </a:lnSpc>
              <a:spcBef>
                <a:spcPct val="20000"/>
              </a:spcBef>
              <a:spcAft>
                <a:spcPts val="0"/>
              </a:spcAft>
              <a:buClrTx/>
              <a:buSzTx/>
              <a:buFont typeface="Wingdings" pitchFamily="2" charset="2"/>
              <a:buChar char="Ø"/>
              <a:tabLst/>
              <a:defRPr/>
            </a:pPr>
            <a:r>
              <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Complex organic compounds</a:t>
            </a:r>
          </a:p>
          <a:p>
            <a:pPr marL="342900" marR="0" lvl="0" indent="-342900" algn="just" defTabSz="914400" rtl="0" eaLnBrk="1" fontAlgn="auto" latinLnBrk="0" hangingPunct="1">
              <a:lnSpc>
                <a:spcPct val="150000"/>
              </a:lnSpc>
              <a:spcBef>
                <a:spcPct val="20000"/>
              </a:spcBef>
              <a:spcAft>
                <a:spcPts val="0"/>
              </a:spcAft>
              <a:buClrTx/>
              <a:buSzTx/>
              <a:buFont typeface="Wingdings" pitchFamily="2" charset="2"/>
              <a:buChar char="Ø"/>
              <a:tabLst/>
              <a:defRPr/>
            </a:pPr>
            <a:r>
              <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Required in minute amount</a:t>
            </a:r>
          </a:p>
          <a:p>
            <a:pPr marL="342900" marR="0" lvl="0" indent="-342900" algn="just" defTabSz="914400" rtl="0" eaLnBrk="1" fontAlgn="auto" latinLnBrk="0" hangingPunct="1">
              <a:lnSpc>
                <a:spcPct val="150000"/>
              </a:lnSpc>
              <a:spcBef>
                <a:spcPct val="20000"/>
              </a:spcBef>
              <a:spcAft>
                <a:spcPts val="0"/>
              </a:spcAft>
              <a:buClrTx/>
              <a:buSzTx/>
              <a:buFont typeface="Wingdings" pitchFamily="2" charset="2"/>
              <a:buChar char="Ø"/>
              <a:tabLst/>
              <a:defRPr/>
            </a:pPr>
            <a:r>
              <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Function as parts of enzyme system </a:t>
            </a:r>
          </a:p>
          <a:p>
            <a:pPr marL="342900" marR="0" lvl="0" indent="-342900" algn="just" defTabSz="914400" rtl="0" eaLnBrk="1" fontAlgn="auto" latinLnBrk="0" hangingPunct="1">
              <a:lnSpc>
                <a:spcPct val="150000"/>
              </a:lnSpc>
              <a:spcBef>
                <a:spcPct val="20000"/>
              </a:spcBef>
              <a:spcAft>
                <a:spcPts val="0"/>
              </a:spcAft>
              <a:buClrTx/>
              <a:buSzTx/>
              <a:buFont typeface="Wingdings" pitchFamily="2" charset="2"/>
              <a:buChar char="Ø"/>
              <a:tabLst/>
              <a:defRPr/>
            </a:pPr>
            <a:r>
              <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Essential for the transformation energy and</a:t>
            </a:r>
          </a:p>
          <a:p>
            <a:pPr marL="342900" marR="0" lvl="0" indent="-342900" algn="just" defTabSz="914400" rtl="0" eaLnBrk="1" fontAlgn="auto" latinLnBrk="0" hangingPunct="1">
              <a:lnSpc>
                <a:spcPct val="150000"/>
              </a:lnSpc>
              <a:spcBef>
                <a:spcPct val="20000"/>
              </a:spcBef>
              <a:spcAft>
                <a:spcPts val="0"/>
              </a:spcAft>
              <a:buClrTx/>
              <a:buSzTx/>
              <a:buFont typeface="Wingdings" pitchFamily="2" charset="2"/>
              <a:buChar char="Ø"/>
              <a:tabLst/>
              <a:defRPr/>
            </a:pPr>
            <a:r>
              <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Regulation of metabolism of the body</a:t>
            </a:r>
          </a:p>
          <a:p>
            <a:pPr marL="228600" marR="0" lvl="0" indent="-228600" algn="l" defTabSz="914400" rtl="0" eaLnBrk="1" fontAlgn="auto" latinLnBrk="0" hangingPunct="1">
              <a:lnSpc>
                <a:spcPct val="90000"/>
              </a:lnSpc>
              <a:spcBef>
                <a:spcPts val="1000"/>
              </a:spcBef>
              <a:spcAft>
                <a:spcPts val="0"/>
              </a:spcAft>
              <a:buClrTx/>
              <a:buSzTx/>
              <a:buFont typeface="Arial"/>
              <a:buChar char="•"/>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32306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anim calcmode="lin" valueType="num">
                                      <p:cBhvr additive="base">
                                        <p:cTn id="31"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Title 1"/>
          <p:cNvSpPr txBox="1">
            <a:spLocks/>
          </p:cNvSpPr>
          <p:nvPr/>
        </p:nvSpPr>
        <p:spPr>
          <a:xfrm>
            <a:off x="1097280" y="286603"/>
            <a:ext cx="10058400" cy="1450757"/>
          </a:xfrm>
          <a:prstGeom prst="rect">
            <a:avLst/>
          </a:prstGeom>
        </p:spPr>
        <p:txBody>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a:ln>
                  <a:noFill/>
                </a:ln>
                <a:solidFill>
                  <a:srgbClr val="FF0000"/>
                </a:solidFill>
                <a:effectLst/>
                <a:uLnTx/>
                <a:uFillTx/>
                <a:latin typeface="Times New Roman" pitchFamily="18" charset="0"/>
                <a:ea typeface="+mj-ea"/>
                <a:cs typeface="Times New Roman" pitchFamily="18" charset="0"/>
              </a:rPr>
              <a:t>Metabolism</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7" name="Content Placeholder 2"/>
          <p:cNvSpPr txBox="1">
            <a:spLocks/>
          </p:cNvSpPr>
          <p:nvPr/>
        </p:nvSpPr>
        <p:spPr>
          <a:xfrm>
            <a:off x="1097280" y="1845734"/>
            <a:ext cx="10058400" cy="4023360"/>
          </a:xfrm>
          <a:prstGeom prst="rect">
            <a:avLst/>
          </a:prstGeom>
        </p:spPr>
        <p:txBody>
          <a:bodyPr/>
          <a:lstStyle/>
          <a:p>
            <a:pPr marL="228600" marR="0" lvl="0" indent="-228600" algn="just" defTabSz="914400" rtl="0" eaLnBrk="1" fontAlgn="auto" latinLnBrk="0" hangingPunct="1">
              <a:lnSpc>
                <a:spcPct val="150000"/>
              </a:lnSpc>
              <a:spcBef>
                <a:spcPts val="1000"/>
              </a:spcBef>
              <a:spcAft>
                <a:spcPts val="0"/>
              </a:spcAft>
              <a:buClrTx/>
              <a:buSzTx/>
              <a:buFont typeface="Arial"/>
              <a:buChar char="•"/>
              <a:tabLst/>
              <a:defRPr/>
            </a:pPr>
            <a:r>
              <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All the bio-chemical changes that take place in the animal body after nutrient’s absorption from the digestive tract</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32306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Title 4"/>
          <p:cNvSpPr>
            <a:spLocks noGrp="1"/>
          </p:cNvSpPr>
          <p:nvPr>
            <p:ph type="title"/>
          </p:nvPr>
        </p:nvSpPr>
        <p:spPr/>
        <p:txBody>
          <a:bodyPr/>
          <a:lstStyle/>
          <a:p>
            <a:r>
              <a:rPr lang="en-US" dirty="0">
                <a:solidFill>
                  <a:srgbClr val="FF0000"/>
                </a:solidFill>
                <a:latin typeface="Times New Roman" pitchFamily="18" charset="0"/>
                <a:cs typeface="Times New Roman" pitchFamily="18" charset="0"/>
              </a:rPr>
              <a:t>Nutrients</a:t>
            </a:r>
            <a:endParaRPr lang="en-US" dirty="0"/>
          </a:p>
        </p:txBody>
      </p:sp>
      <p:sp>
        <p:nvSpPr>
          <p:cNvPr id="4" name="Content Placeholder 3"/>
          <p:cNvSpPr>
            <a:spLocks noGrp="1"/>
          </p:cNvSpPr>
          <p:nvPr>
            <p:ph idx="1"/>
          </p:nvPr>
        </p:nvSpPr>
        <p:spPr/>
        <p:txBody>
          <a:bodyPr/>
          <a:lstStyle/>
          <a:p>
            <a:pPr marL="342900" lvl="0" indent="-342900" algn="just">
              <a:lnSpc>
                <a:spcPct val="100000"/>
              </a:lnSpc>
              <a:spcBef>
                <a:spcPct val="20000"/>
              </a:spcBef>
              <a:spcAft>
                <a:spcPts val="0"/>
              </a:spcAft>
              <a:buClrTx/>
              <a:buSzTx/>
              <a:buFont typeface="Wingdings" pitchFamily="2" charset="2"/>
              <a:buChar char="Ø"/>
            </a:pPr>
            <a:r>
              <a:rPr lang="en-US" dirty="0">
                <a:solidFill>
                  <a:srgbClr val="0000CC"/>
                </a:solidFill>
                <a:latin typeface="Arial" pitchFamily="34" charset="0"/>
                <a:cs typeface="Arial" pitchFamily="34" charset="0"/>
              </a:rPr>
              <a:t>Chemical substances </a:t>
            </a:r>
          </a:p>
          <a:p>
            <a:pPr marL="342900" lvl="0" indent="-342900" algn="just">
              <a:lnSpc>
                <a:spcPct val="100000"/>
              </a:lnSpc>
              <a:spcBef>
                <a:spcPct val="20000"/>
              </a:spcBef>
              <a:spcAft>
                <a:spcPts val="0"/>
              </a:spcAft>
              <a:buClrTx/>
              <a:buSzTx/>
              <a:buFont typeface="Wingdings" pitchFamily="2" charset="2"/>
              <a:buChar char="Ø"/>
            </a:pPr>
            <a:endParaRPr lang="en-US" dirty="0">
              <a:solidFill>
                <a:srgbClr val="0000CC"/>
              </a:solidFill>
              <a:latin typeface="Arial" pitchFamily="34" charset="0"/>
              <a:cs typeface="Arial" pitchFamily="34" charset="0"/>
            </a:endParaRPr>
          </a:p>
          <a:p>
            <a:pPr marL="342900" lvl="0" indent="-342900" algn="just">
              <a:lnSpc>
                <a:spcPct val="100000"/>
              </a:lnSpc>
              <a:spcBef>
                <a:spcPct val="20000"/>
              </a:spcBef>
              <a:spcAft>
                <a:spcPts val="0"/>
              </a:spcAft>
              <a:buClrTx/>
              <a:buSzTx/>
              <a:buFont typeface="Wingdings" pitchFamily="2" charset="2"/>
              <a:buChar char="Ø"/>
            </a:pPr>
            <a:r>
              <a:rPr lang="en-US" dirty="0">
                <a:solidFill>
                  <a:srgbClr val="0000CC"/>
                </a:solidFill>
                <a:latin typeface="Arial" pitchFamily="34" charset="0"/>
                <a:cs typeface="Arial" pitchFamily="34" charset="0"/>
              </a:rPr>
              <a:t>Found in the feed material </a:t>
            </a:r>
          </a:p>
          <a:p>
            <a:pPr marL="342900" lvl="0" indent="-342900" algn="just">
              <a:lnSpc>
                <a:spcPct val="100000"/>
              </a:lnSpc>
              <a:spcBef>
                <a:spcPct val="20000"/>
              </a:spcBef>
              <a:spcAft>
                <a:spcPts val="0"/>
              </a:spcAft>
              <a:buClrTx/>
              <a:buSzTx/>
              <a:buFont typeface="Wingdings" pitchFamily="2" charset="2"/>
              <a:buChar char="Ø"/>
            </a:pPr>
            <a:endParaRPr lang="en-US" dirty="0">
              <a:solidFill>
                <a:srgbClr val="0000CC"/>
              </a:solidFill>
              <a:latin typeface="Arial" pitchFamily="34" charset="0"/>
              <a:cs typeface="Arial" pitchFamily="34" charset="0"/>
            </a:endParaRPr>
          </a:p>
          <a:p>
            <a:pPr marL="342900" lvl="0" indent="-342900" algn="just">
              <a:lnSpc>
                <a:spcPct val="100000"/>
              </a:lnSpc>
              <a:spcBef>
                <a:spcPct val="20000"/>
              </a:spcBef>
              <a:spcAft>
                <a:spcPts val="0"/>
              </a:spcAft>
              <a:buClrTx/>
              <a:buSzTx/>
              <a:buFont typeface="Wingdings" pitchFamily="2" charset="2"/>
              <a:buChar char="Ø"/>
            </a:pPr>
            <a:r>
              <a:rPr lang="en-US" dirty="0">
                <a:solidFill>
                  <a:srgbClr val="0000CC"/>
                </a:solidFill>
                <a:latin typeface="Arial" pitchFamily="34" charset="0"/>
                <a:cs typeface="Arial" pitchFamily="34" charset="0"/>
              </a:rPr>
              <a:t>Can be used and are necessary for growth, maintenance, production and health of animals</a:t>
            </a:r>
          </a:p>
          <a:p>
            <a:pPr marL="342900" lvl="0" indent="-342900" algn="just">
              <a:lnSpc>
                <a:spcPct val="100000"/>
              </a:lnSpc>
              <a:spcBef>
                <a:spcPct val="20000"/>
              </a:spcBef>
              <a:spcAft>
                <a:spcPts val="0"/>
              </a:spcAft>
              <a:buClrTx/>
              <a:buSzTx/>
              <a:buFont typeface="Wingdings" pitchFamily="2" charset="2"/>
              <a:buChar char="Ø"/>
            </a:pPr>
            <a:endParaRPr lang="en-US" dirty="0">
              <a:solidFill>
                <a:srgbClr val="0000CC"/>
              </a:solidFill>
              <a:latin typeface="Arial" pitchFamily="34" charset="0"/>
              <a:cs typeface="Arial" pitchFamily="34" charset="0"/>
            </a:endParaRPr>
          </a:p>
          <a:p>
            <a:pPr marL="342900" lvl="0" indent="-342900" algn="just">
              <a:lnSpc>
                <a:spcPct val="100000"/>
              </a:lnSpc>
              <a:spcBef>
                <a:spcPct val="20000"/>
              </a:spcBef>
              <a:spcAft>
                <a:spcPts val="0"/>
              </a:spcAft>
              <a:buClrTx/>
              <a:buSzTx/>
              <a:buFont typeface="Wingdings" pitchFamily="2" charset="2"/>
              <a:buChar char="Ø"/>
            </a:pPr>
            <a:r>
              <a:rPr lang="en-US" dirty="0">
                <a:solidFill>
                  <a:srgbClr val="0000CC"/>
                </a:solidFill>
                <a:latin typeface="Arial" pitchFamily="34" charset="0"/>
                <a:cs typeface="Arial" pitchFamily="34" charset="0"/>
              </a:rPr>
              <a:t>Include carbohydrates, proteins, lipids, minerals and vitamins</a:t>
            </a:r>
            <a:endParaRPr lang="en-US" dirty="0"/>
          </a:p>
          <a:p>
            <a:endParaRPr lang="en-US" dirty="0"/>
          </a:p>
        </p:txBody>
      </p:sp>
    </p:spTree>
    <p:extLst>
      <p:ext uri="{BB962C8B-B14F-4D97-AF65-F5344CB8AC3E}">
        <p14:creationId xmlns:p14="http://schemas.microsoft.com/office/powerpoint/2010/main" val="132306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 calcmode="lin" valueType="num">
                                      <p:cBhvr additive="base">
                                        <p:cTn id="2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Title 1"/>
          <p:cNvSpPr txBox="1">
            <a:spLocks/>
          </p:cNvSpPr>
          <p:nvPr/>
        </p:nvSpPr>
        <p:spPr>
          <a:xfrm>
            <a:off x="1097280" y="286603"/>
            <a:ext cx="10058400" cy="1450757"/>
          </a:xfrm>
          <a:prstGeom prst="rect">
            <a:avLst/>
          </a:prstGeom>
        </p:spPr>
        <p:txBody>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a:ln>
                  <a:noFill/>
                </a:ln>
                <a:solidFill>
                  <a:srgbClr val="FF0000"/>
                </a:solidFill>
                <a:effectLst/>
                <a:uLnTx/>
                <a:uFillTx/>
                <a:latin typeface="Times New Roman" pitchFamily="18" charset="0"/>
                <a:ea typeface="+mj-ea"/>
                <a:cs typeface="Times New Roman" pitchFamily="18" charset="0"/>
              </a:rPr>
              <a:t>Anabolism</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7" name="Content Placeholder 2"/>
          <p:cNvSpPr txBox="1">
            <a:spLocks/>
          </p:cNvSpPr>
          <p:nvPr/>
        </p:nvSpPr>
        <p:spPr>
          <a:xfrm>
            <a:off x="1097280" y="1845734"/>
            <a:ext cx="10058400" cy="4023360"/>
          </a:xfrm>
          <a:prstGeom prst="rect">
            <a:avLst/>
          </a:prstGeom>
        </p:spPr>
        <p:txBody>
          <a:bodyPr/>
          <a:lstStyle/>
          <a:p>
            <a:pPr marL="342900" marR="0" lvl="0" indent="-342900" algn="just" defTabSz="914400" rtl="0" eaLnBrk="1" fontAlgn="auto" latinLnBrk="0" hangingPunct="1">
              <a:lnSpc>
                <a:spcPct val="150000"/>
              </a:lnSpc>
              <a:spcBef>
                <a:spcPct val="20000"/>
              </a:spcBef>
              <a:spcAft>
                <a:spcPts val="0"/>
              </a:spcAft>
              <a:buClrTx/>
              <a:buSzTx/>
              <a:buFont typeface="Wingdings" pitchFamily="2" charset="2"/>
              <a:buChar char="Ø"/>
              <a:tabLst/>
              <a:defRPr/>
            </a:pPr>
            <a:r>
              <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Building up processes</a:t>
            </a:r>
          </a:p>
          <a:p>
            <a:pPr marL="342900" marR="0" lvl="0" indent="-342900" algn="just" defTabSz="914400" rtl="0" eaLnBrk="1" fontAlgn="auto" latinLnBrk="0" hangingPunct="1">
              <a:lnSpc>
                <a:spcPct val="150000"/>
              </a:lnSpc>
              <a:spcBef>
                <a:spcPct val="20000"/>
              </a:spcBef>
              <a:spcAft>
                <a:spcPts val="0"/>
              </a:spcAft>
              <a:buClrTx/>
              <a:buSzTx/>
              <a:buFont typeface="Wingdings" pitchFamily="2" charset="2"/>
              <a:buChar char="Ø"/>
              <a:tabLst/>
              <a:defRPr/>
            </a:pPr>
            <a:r>
              <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Nutrients used for the formation or repair of tissues</a:t>
            </a:r>
          </a:p>
          <a:p>
            <a:pPr marL="228600" marR="0" lvl="0" indent="-228600" algn="l" defTabSz="914400" rtl="0" eaLnBrk="1" fontAlgn="auto" latinLnBrk="0" hangingPunct="1">
              <a:lnSpc>
                <a:spcPct val="90000"/>
              </a:lnSpc>
              <a:spcBef>
                <a:spcPts val="1000"/>
              </a:spcBef>
              <a:spcAft>
                <a:spcPts val="0"/>
              </a:spcAft>
              <a:buClrTx/>
              <a:buSzTx/>
              <a:buFont typeface="Arial"/>
              <a:buChar char="•"/>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32306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Title 1"/>
          <p:cNvSpPr txBox="1">
            <a:spLocks/>
          </p:cNvSpPr>
          <p:nvPr/>
        </p:nvSpPr>
        <p:spPr>
          <a:xfrm>
            <a:off x="1097280" y="286603"/>
            <a:ext cx="10058400" cy="1450757"/>
          </a:xfrm>
          <a:prstGeom prst="rect">
            <a:avLst/>
          </a:prstGeom>
        </p:spPr>
        <p:txBody>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a:ln>
                  <a:noFill/>
                </a:ln>
                <a:solidFill>
                  <a:srgbClr val="FF0000"/>
                </a:solidFill>
                <a:effectLst/>
                <a:uLnTx/>
                <a:uFillTx/>
                <a:latin typeface="Times New Roman" pitchFamily="18" charset="0"/>
                <a:ea typeface="+mj-ea"/>
                <a:cs typeface="Times New Roman" pitchFamily="18" charset="0"/>
              </a:rPr>
              <a:t>Catabolism</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7" name="Content Placeholder 2"/>
          <p:cNvSpPr txBox="1">
            <a:spLocks/>
          </p:cNvSpPr>
          <p:nvPr/>
        </p:nvSpPr>
        <p:spPr>
          <a:xfrm>
            <a:off x="1097280" y="1845734"/>
            <a:ext cx="10058400" cy="4023360"/>
          </a:xfrm>
          <a:prstGeom prst="rect">
            <a:avLst/>
          </a:prstGeom>
        </p:spPr>
        <p:txBody>
          <a:bodyPr/>
          <a:lstStyle/>
          <a:p>
            <a:pPr marL="342900" marR="0" lvl="0" indent="-342900" algn="just" defTabSz="914400" rtl="0" eaLnBrk="1" fontAlgn="auto" latinLnBrk="0" hangingPunct="1">
              <a:lnSpc>
                <a:spcPct val="150000"/>
              </a:lnSpc>
              <a:spcBef>
                <a:spcPct val="20000"/>
              </a:spcBef>
              <a:spcAft>
                <a:spcPts val="0"/>
              </a:spcAft>
              <a:buClrTx/>
              <a:buSzTx/>
              <a:buFont typeface="Wingdings" pitchFamily="2" charset="2"/>
              <a:buChar char="Ø"/>
              <a:tabLst/>
              <a:defRPr/>
            </a:pPr>
            <a:r>
              <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Breaking up processes</a:t>
            </a:r>
          </a:p>
          <a:p>
            <a:pPr marL="342900" marR="0" lvl="0" indent="-342900" algn="just" defTabSz="914400" rtl="0" eaLnBrk="1" fontAlgn="auto" latinLnBrk="0" hangingPunct="1">
              <a:lnSpc>
                <a:spcPct val="150000"/>
              </a:lnSpc>
              <a:spcBef>
                <a:spcPct val="20000"/>
              </a:spcBef>
              <a:spcAft>
                <a:spcPts val="0"/>
              </a:spcAft>
              <a:buClrTx/>
              <a:buSzTx/>
              <a:buFont typeface="Wingdings" pitchFamily="2" charset="2"/>
              <a:buChar char="Ø"/>
              <a:tabLst/>
              <a:defRPr/>
            </a:pPr>
            <a:r>
              <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Nutrients are oxidized to for the production of work and heat</a:t>
            </a:r>
          </a:p>
          <a:p>
            <a:pPr marL="228600" marR="0" lvl="0" indent="-228600" algn="l" defTabSz="914400" rtl="0" eaLnBrk="1" fontAlgn="auto" latinLnBrk="0" hangingPunct="1">
              <a:lnSpc>
                <a:spcPct val="90000"/>
              </a:lnSpc>
              <a:spcBef>
                <a:spcPts val="1000"/>
              </a:spcBef>
              <a:spcAft>
                <a:spcPts val="0"/>
              </a:spcAft>
              <a:buClrTx/>
              <a:buSzTx/>
              <a:buFont typeface="Arial"/>
              <a:buChar char="•"/>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32306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Title 1"/>
          <p:cNvSpPr txBox="1">
            <a:spLocks/>
          </p:cNvSpPr>
          <p:nvPr/>
        </p:nvSpPr>
        <p:spPr>
          <a:xfrm>
            <a:off x="1097280" y="286603"/>
            <a:ext cx="10058400" cy="1450757"/>
          </a:xfrm>
          <a:prstGeom prst="rect">
            <a:avLst/>
          </a:prstGeom>
        </p:spPr>
        <p:txBody>
          <a:bodyPr/>
          <a:lstStyle/>
          <a:p>
            <a:pPr lvl="0" algn="ctr">
              <a:lnSpc>
                <a:spcPct val="90000"/>
              </a:lnSpc>
              <a:spcBef>
                <a:spcPct val="0"/>
              </a:spcBef>
              <a:defRPr/>
            </a:pPr>
            <a:r>
              <a:rPr lang="en-US" sz="4400" dirty="0">
                <a:solidFill>
                  <a:srgbClr val="FF0000"/>
                </a:solidFill>
                <a:latin typeface="Times New Roman" pitchFamily="18" charset="0"/>
                <a:ea typeface="+mj-ea"/>
                <a:cs typeface="Times New Roman" pitchFamily="18" charset="0"/>
              </a:rPr>
              <a:t>Hydrolysis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7" name="Content Placeholder 2"/>
          <p:cNvSpPr txBox="1">
            <a:spLocks/>
          </p:cNvSpPr>
          <p:nvPr/>
        </p:nvSpPr>
        <p:spPr>
          <a:xfrm>
            <a:off x="1097280" y="1845734"/>
            <a:ext cx="10058400" cy="4023360"/>
          </a:xfrm>
          <a:prstGeom prst="rect">
            <a:avLst/>
          </a:prstGeom>
        </p:spPr>
        <p:txBody>
          <a:bodyPr/>
          <a:lstStyle/>
          <a:p>
            <a:pPr marL="228600" marR="0" lvl="0" indent="-228600" algn="just" defTabSz="914400" rtl="0" eaLnBrk="1" fontAlgn="auto" latinLnBrk="0" hangingPunct="1">
              <a:lnSpc>
                <a:spcPct val="150000"/>
              </a:lnSpc>
              <a:spcBef>
                <a:spcPts val="1000"/>
              </a:spcBef>
              <a:spcAft>
                <a:spcPts val="0"/>
              </a:spcAft>
              <a:buClrTx/>
              <a:buSzTx/>
              <a:buFont typeface="Arial"/>
              <a:buChar char="•"/>
              <a:tabLst/>
              <a:defRPr/>
            </a:pPr>
            <a:endPar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endParaRPr>
          </a:p>
          <a:p>
            <a:pPr marL="228600" lvl="0" indent="-228600" algn="just">
              <a:lnSpc>
                <a:spcPct val="150000"/>
              </a:lnSpc>
              <a:spcBef>
                <a:spcPts val="1000"/>
              </a:spcBef>
              <a:buFont typeface="Arial"/>
              <a:buChar char="•"/>
              <a:defRPr/>
            </a:pPr>
            <a:r>
              <a:rPr lang="en-US" sz="3200" dirty="0">
                <a:solidFill>
                  <a:srgbClr val="0000CC"/>
                </a:solidFill>
                <a:latin typeface="Arial" pitchFamily="34" charset="0"/>
                <a:cs typeface="Arial" pitchFamily="34" charset="0"/>
              </a:rPr>
              <a:t>A chemical digestion process called enzymatic hydrolysis, can break the bonds holding the molecular 'building blocks' within the feed together. For example, proteins are broken down into their 'building block' amino acids.</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3230678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Title 1"/>
          <p:cNvSpPr txBox="1">
            <a:spLocks/>
          </p:cNvSpPr>
          <p:nvPr/>
        </p:nvSpPr>
        <p:spPr>
          <a:xfrm>
            <a:off x="1097280" y="286603"/>
            <a:ext cx="10058400" cy="1450757"/>
          </a:xfrm>
          <a:prstGeom prst="rect">
            <a:avLst/>
          </a:prstGeom>
        </p:spPr>
        <p:txBody>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a:ln>
                  <a:noFill/>
                </a:ln>
                <a:solidFill>
                  <a:srgbClr val="FF0000"/>
                </a:solidFill>
                <a:effectLst/>
                <a:uLnTx/>
                <a:uFillTx/>
                <a:latin typeface="Times New Roman" pitchFamily="18" charset="0"/>
                <a:ea typeface="+mj-ea"/>
                <a:cs typeface="Times New Roman" pitchFamily="18" charset="0"/>
              </a:rPr>
              <a:t>Maintenance</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7" name="Content Placeholder 2"/>
          <p:cNvSpPr txBox="1">
            <a:spLocks/>
          </p:cNvSpPr>
          <p:nvPr/>
        </p:nvSpPr>
        <p:spPr>
          <a:xfrm>
            <a:off x="1097280" y="1845734"/>
            <a:ext cx="10058400" cy="4023360"/>
          </a:xfrm>
          <a:prstGeom prst="rect">
            <a:avLst/>
          </a:prstGeom>
        </p:spPr>
        <p:txBody>
          <a:bodyPr/>
          <a:lstStyle/>
          <a:p>
            <a:pPr marL="228600" marR="0" lvl="0" indent="-228600" algn="just" defTabSz="914400" rtl="0" eaLnBrk="1" fontAlgn="auto" latinLnBrk="0" hangingPunct="1">
              <a:lnSpc>
                <a:spcPct val="150000"/>
              </a:lnSpc>
              <a:spcBef>
                <a:spcPts val="1000"/>
              </a:spcBef>
              <a:spcAft>
                <a:spcPts val="0"/>
              </a:spcAft>
              <a:buClrTx/>
              <a:buSzTx/>
              <a:buFont typeface="Arial"/>
              <a:buChar char="•"/>
              <a:tabLst/>
              <a:defRPr/>
            </a:pPr>
            <a:endPar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endParaRPr>
          </a:p>
          <a:p>
            <a:pPr marL="228600" marR="0" lvl="0" indent="-228600" algn="just" defTabSz="914400" rtl="0" eaLnBrk="1" fontAlgn="auto" latinLnBrk="0" hangingPunct="1">
              <a:lnSpc>
                <a:spcPct val="150000"/>
              </a:lnSpc>
              <a:spcBef>
                <a:spcPts val="1000"/>
              </a:spcBef>
              <a:spcAft>
                <a:spcPts val="0"/>
              </a:spcAft>
              <a:buClrTx/>
              <a:buSzTx/>
              <a:buFont typeface="Arial"/>
              <a:buChar char="•"/>
              <a:tabLst/>
              <a:defRPr/>
            </a:pPr>
            <a:r>
              <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The feed cost of keeping the animal alive and carrying out its basic functions</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2936386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 calcmode="lin" valueType="num">
                                      <p:cBhvr additive="base">
                                        <p:cTn id="7"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Title 1"/>
          <p:cNvSpPr txBox="1">
            <a:spLocks/>
          </p:cNvSpPr>
          <p:nvPr/>
        </p:nvSpPr>
        <p:spPr>
          <a:xfrm>
            <a:off x="1097280" y="286603"/>
            <a:ext cx="10058400" cy="1450757"/>
          </a:xfrm>
          <a:prstGeom prst="rect">
            <a:avLst/>
          </a:prstGeom>
        </p:spPr>
        <p:txBody>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a:ln>
                  <a:noFill/>
                </a:ln>
                <a:solidFill>
                  <a:srgbClr val="FF0000"/>
                </a:solidFill>
                <a:effectLst/>
                <a:uLnTx/>
                <a:uFillTx/>
                <a:latin typeface="Times New Roman" pitchFamily="18" charset="0"/>
                <a:ea typeface="+mj-ea"/>
                <a:cs typeface="Times New Roman" pitchFamily="18" charset="0"/>
              </a:rPr>
              <a:t>Supplements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7" name="Content Placeholder 2"/>
          <p:cNvSpPr txBox="1">
            <a:spLocks/>
          </p:cNvSpPr>
          <p:nvPr/>
        </p:nvSpPr>
        <p:spPr>
          <a:xfrm>
            <a:off x="1097280" y="1845734"/>
            <a:ext cx="10058400" cy="4023360"/>
          </a:xfrm>
          <a:prstGeom prst="rect">
            <a:avLst/>
          </a:prstGeom>
        </p:spPr>
        <p:txBody>
          <a:bodyPr/>
          <a:lstStyle/>
          <a:p>
            <a:pPr marL="342900" marR="0" lvl="0" indent="-342900" algn="just" defTabSz="914400" rtl="0" eaLnBrk="1" fontAlgn="auto" latinLnBrk="0" hangingPunct="1">
              <a:lnSpc>
                <a:spcPct val="150000"/>
              </a:lnSpc>
              <a:spcBef>
                <a:spcPct val="20000"/>
              </a:spcBef>
              <a:spcAft>
                <a:spcPts val="0"/>
              </a:spcAft>
              <a:buClrTx/>
              <a:buSzTx/>
              <a:buFont typeface="Wingdings" pitchFamily="2" charset="2"/>
              <a:buChar char="Ø"/>
              <a:tabLst/>
              <a:defRPr/>
            </a:pPr>
            <a:r>
              <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A feed ingredient used to improve the nutritional value of basal feeds</a:t>
            </a:r>
          </a:p>
          <a:p>
            <a:pPr marL="342900" marR="0" lvl="0" indent="-342900" algn="just" defTabSz="914400" rtl="0" eaLnBrk="1" fontAlgn="auto" latinLnBrk="0" hangingPunct="1">
              <a:lnSpc>
                <a:spcPct val="150000"/>
              </a:lnSpc>
              <a:spcBef>
                <a:spcPct val="20000"/>
              </a:spcBef>
              <a:spcAft>
                <a:spcPts val="0"/>
              </a:spcAft>
              <a:buClrTx/>
              <a:buSzTx/>
              <a:buFont typeface="Wingdings" pitchFamily="2" charset="2"/>
              <a:buChar char="Ø"/>
              <a:tabLst/>
              <a:defRPr/>
            </a:pPr>
            <a:r>
              <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usually rich in protein, minerals, vitamins, or a combination of part or all of these, and they are usually combined with basal feeds</a:t>
            </a:r>
            <a:endParaRPr kumimoji="0" lang="en-US" sz="3200" b="0" i="0" u="none" strike="noStrike" kern="1200" cap="none" spc="0" normalizeH="0" baseline="0" noProof="0" dirty="0">
              <a:ln>
                <a:noFill/>
              </a:ln>
              <a:solidFill>
                <a:prstClr val="black"/>
              </a:solidFill>
              <a:effectLst/>
              <a:uLnTx/>
              <a:uFillTx/>
              <a:latin typeface="+mn-lt"/>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a:buChar char="•"/>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32306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Title 1"/>
          <p:cNvSpPr txBox="1">
            <a:spLocks/>
          </p:cNvSpPr>
          <p:nvPr/>
        </p:nvSpPr>
        <p:spPr>
          <a:xfrm>
            <a:off x="1097280" y="286603"/>
            <a:ext cx="10058400" cy="1450757"/>
          </a:xfrm>
          <a:prstGeom prst="rect">
            <a:avLst/>
          </a:prstGeom>
        </p:spPr>
        <p:txBody>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a:ln>
                  <a:noFill/>
                </a:ln>
                <a:solidFill>
                  <a:srgbClr val="FF0000"/>
                </a:solidFill>
                <a:effectLst/>
                <a:uLnTx/>
                <a:uFillTx/>
                <a:latin typeface="Times New Roman" pitchFamily="18" charset="0"/>
                <a:ea typeface="+mj-ea"/>
                <a:cs typeface="Times New Roman" pitchFamily="18" charset="0"/>
              </a:rPr>
              <a:t>Additive</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7" name="Content Placeholder 2"/>
          <p:cNvSpPr txBox="1">
            <a:spLocks/>
          </p:cNvSpPr>
          <p:nvPr/>
        </p:nvSpPr>
        <p:spPr>
          <a:xfrm>
            <a:off x="1097280" y="1845734"/>
            <a:ext cx="10058400" cy="4023360"/>
          </a:xfrm>
          <a:prstGeom prst="rect">
            <a:avLst/>
          </a:prstGeom>
        </p:spPr>
        <p:txBody>
          <a:bodyPr/>
          <a:lstStyle/>
          <a:p>
            <a:pPr marL="342900" marR="0" lvl="0" indent="-342900" algn="just" defTabSz="914400" rtl="0" eaLnBrk="1" fontAlgn="auto" latinLnBrk="0" hangingPunct="1">
              <a:lnSpc>
                <a:spcPct val="150000"/>
              </a:lnSpc>
              <a:spcBef>
                <a:spcPct val="20000"/>
              </a:spcBef>
              <a:spcAft>
                <a:spcPts val="0"/>
              </a:spcAft>
              <a:buClrTx/>
              <a:buSzTx/>
              <a:buFont typeface="Arial"/>
              <a:buNone/>
              <a:tabLst/>
              <a:defRPr/>
            </a:pPr>
            <a:r>
              <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	An ingredients or combination of ingredients added to basic mix to help fulfill a specific need other than nutrition e.g. immunity, sub-therapeutic against bacteria etc.</a:t>
            </a:r>
          </a:p>
          <a:p>
            <a:pPr marL="228600" marR="0" lvl="0" indent="-228600" algn="l" defTabSz="914400" rtl="0" eaLnBrk="1" fontAlgn="auto" latinLnBrk="0" hangingPunct="1">
              <a:lnSpc>
                <a:spcPct val="90000"/>
              </a:lnSpc>
              <a:spcBef>
                <a:spcPts val="1000"/>
              </a:spcBef>
              <a:spcAft>
                <a:spcPts val="0"/>
              </a:spcAft>
              <a:buClrTx/>
              <a:buSzTx/>
              <a:buFont typeface="Arial"/>
              <a:buChar char="•"/>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32306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Title 1"/>
          <p:cNvSpPr txBox="1">
            <a:spLocks/>
          </p:cNvSpPr>
          <p:nvPr/>
        </p:nvSpPr>
        <p:spPr>
          <a:xfrm>
            <a:off x="1097280" y="286603"/>
            <a:ext cx="10058400" cy="1450757"/>
          </a:xfrm>
          <a:prstGeom prst="rect">
            <a:avLst/>
          </a:prstGeom>
        </p:spPr>
        <p:txBody>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a:ln>
                  <a:noFill/>
                </a:ln>
                <a:solidFill>
                  <a:srgbClr val="FF0000"/>
                </a:solidFill>
                <a:effectLst/>
                <a:uLnTx/>
                <a:uFillTx/>
                <a:latin typeface="Times New Roman" pitchFamily="18" charset="0"/>
                <a:ea typeface="+mj-ea"/>
                <a:cs typeface="Times New Roman" pitchFamily="18" charset="0"/>
              </a:rPr>
              <a:t>Feedlot</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7" name="Content Placeholder 2"/>
          <p:cNvSpPr txBox="1">
            <a:spLocks/>
          </p:cNvSpPr>
          <p:nvPr/>
        </p:nvSpPr>
        <p:spPr>
          <a:xfrm>
            <a:off x="1097280" y="1845734"/>
            <a:ext cx="10058400" cy="4023360"/>
          </a:xfrm>
          <a:prstGeom prst="rect">
            <a:avLst/>
          </a:prstGeom>
        </p:spPr>
        <p:txBody>
          <a:bodyPr/>
          <a:lstStyle/>
          <a:p>
            <a:pPr marL="228600" marR="0" lvl="0" indent="-228600" algn="just" defTabSz="914400" rtl="0" eaLnBrk="1" fontAlgn="auto" latinLnBrk="0" hangingPunct="1">
              <a:lnSpc>
                <a:spcPct val="150000"/>
              </a:lnSpc>
              <a:spcBef>
                <a:spcPts val="1000"/>
              </a:spcBef>
              <a:spcAft>
                <a:spcPts val="0"/>
              </a:spcAft>
              <a:buClrTx/>
              <a:buSzTx/>
              <a:buFont typeface="Arial"/>
              <a:buChar char="•"/>
              <a:tabLst/>
              <a:defRPr/>
            </a:pPr>
            <a:endPar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endParaRPr>
          </a:p>
          <a:p>
            <a:pPr marL="228600" marR="0" lvl="0" indent="-228600" algn="just" defTabSz="914400" rtl="0" eaLnBrk="1" fontAlgn="auto" latinLnBrk="0" hangingPunct="1">
              <a:lnSpc>
                <a:spcPct val="150000"/>
              </a:lnSpc>
              <a:spcBef>
                <a:spcPts val="1000"/>
              </a:spcBef>
              <a:spcAft>
                <a:spcPts val="0"/>
              </a:spcAft>
              <a:buClrTx/>
              <a:buSzTx/>
              <a:buFont typeface="Arial"/>
              <a:buChar char="•"/>
              <a:tabLst/>
              <a:defRPr/>
            </a:pPr>
            <a:r>
              <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Large scale facility for intensive feeding of ruminants for fattening prior to slaughtering</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32306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 calcmode="lin" valueType="num">
                                      <p:cBhvr additive="base">
                                        <p:cTn id="7"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Title 1"/>
          <p:cNvSpPr txBox="1">
            <a:spLocks/>
          </p:cNvSpPr>
          <p:nvPr/>
        </p:nvSpPr>
        <p:spPr>
          <a:xfrm>
            <a:off x="1097280" y="286603"/>
            <a:ext cx="10058400" cy="1450757"/>
          </a:xfrm>
          <a:prstGeom prst="rect">
            <a:avLst/>
          </a:prstGeom>
        </p:spPr>
        <p:txBody>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a:ln>
                  <a:noFill/>
                </a:ln>
                <a:solidFill>
                  <a:srgbClr val="FF0000"/>
                </a:solidFill>
                <a:effectLst/>
                <a:uLnTx/>
                <a:uFillTx/>
                <a:latin typeface="Times New Roman" pitchFamily="18" charset="0"/>
                <a:ea typeface="+mj-ea"/>
                <a:cs typeface="Times New Roman" pitchFamily="18" charset="0"/>
              </a:rPr>
              <a:t>Fermentation</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7" name="Content Placeholder 2"/>
          <p:cNvSpPr txBox="1">
            <a:spLocks/>
          </p:cNvSpPr>
          <p:nvPr/>
        </p:nvSpPr>
        <p:spPr>
          <a:xfrm>
            <a:off x="1097280" y="1845734"/>
            <a:ext cx="10058400" cy="4023360"/>
          </a:xfrm>
          <a:prstGeom prst="rect">
            <a:avLst/>
          </a:prstGeom>
        </p:spPr>
        <p:txBody>
          <a:bodyPr/>
          <a:lstStyle/>
          <a:p>
            <a:pPr marL="342900" marR="0" lvl="0" indent="-342900" algn="just" defTabSz="914400" rtl="0" eaLnBrk="1" fontAlgn="auto" latinLnBrk="0" hangingPunct="1">
              <a:lnSpc>
                <a:spcPct val="150000"/>
              </a:lnSpc>
              <a:spcBef>
                <a:spcPct val="20000"/>
              </a:spcBef>
              <a:spcAft>
                <a:spcPts val="0"/>
              </a:spcAft>
              <a:buClrTx/>
              <a:buSzTx/>
              <a:buFont typeface="Arial"/>
              <a:buNone/>
              <a:tabLst/>
              <a:defRPr/>
            </a:pPr>
            <a:r>
              <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	Chemical changes brought about by enzyme produced by various microorganisms in the rumen</a:t>
            </a:r>
          </a:p>
          <a:p>
            <a:pPr marL="228600" marR="0" lvl="0" indent="-228600" algn="l" defTabSz="914400" rtl="0" eaLnBrk="1" fontAlgn="auto" latinLnBrk="0" hangingPunct="1">
              <a:lnSpc>
                <a:spcPct val="90000"/>
              </a:lnSpc>
              <a:spcBef>
                <a:spcPts val="1000"/>
              </a:spcBef>
              <a:spcAft>
                <a:spcPts val="0"/>
              </a:spcAft>
              <a:buClrTx/>
              <a:buSzTx/>
              <a:buFont typeface="Arial"/>
              <a:buChar char="•"/>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32306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 name="Title 1"/>
          <p:cNvSpPr txBox="1">
            <a:spLocks/>
          </p:cNvSpPr>
          <p:nvPr/>
        </p:nvSpPr>
        <p:spPr>
          <a:xfrm>
            <a:off x="1097280" y="286603"/>
            <a:ext cx="10058400" cy="1450757"/>
          </a:xfrm>
          <a:prstGeom prst="rect">
            <a:avLst/>
          </a:prstGeom>
        </p:spPr>
        <p:txBody>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a:ln>
                  <a:noFill/>
                </a:ln>
                <a:solidFill>
                  <a:srgbClr val="FF0000"/>
                </a:solidFill>
                <a:effectLst/>
                <a:uLnTx/>
                <a:uFillTx/>
                <a:latin typeface="Times New Roman" pitchFamily="18" charset="0"/>
                <a:ea typeface="+mj-ea"/>
                <a:cs typeface="Times New Roman" pitchFamily="18" charset="0"/>
              </a:rPr>
              <a:t>Feed efficiency</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4" name="Content Placeholder 2"/>
          <p:cNvSpPr txBox="1">
            <a:spLocks/>
          </p:cNvSpPr>
          <p:nvPr/>
        </p:nvSpPr>
        <p:spPr>
          <a:xfrm>
            <a:off x="1097280" y="1845734"/>
            <a:ext cx="10058400" cy="4023360"/>
          </a:xfrm>
          <a:prstGeom prst="rect">
            <a:avLst/>
          </a:prstGeom>
        </p:spPr>
        <p:txBody>
          <a:bodyPr/>
          <a:lstStyle/>
          <a:p>
            <a:pPr marL="228600" marR="0" lvl="0" indent="-228600" algn="just" defTabSz="914400" rtl="0" eaLnBrk="1" fontAlgn="auto" latinLnBrk="0" hangingPunct="1">
              <a:lnSpc>
                <a:spcPct val="150000"/>
              </a:lnSpc>
              <a:spcBef>
                <a:spcPts val="1000"/>
              </a:spcBef>
              <a:spcAft>
                <a:spcPts val="0"/>
              </a:spcAft>
              <a:buClrTx/>
              <a:buSzTx/>
              <a:buFont typeface="Arial"/>
              <a:buChar char="•"/>
              <a:tabLst/>
              <a:defRPr/>
            </a:pPr>
            <a:r>
              <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The ratio expressing the number of units of feed required for one unit of production (meat, milk, egg) by an animal</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32306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 name="Title 1"/>
          <p:cNvSpPr txBox="1">
            <a:spLocks/>
          </p:cNvSpPr>
          <p:nvPr/>
        </p:nvSpPr>
        <p:spPr>
          <a:xfrm>
            <a:off x="1097280" y="286603"/>
            <a:ext cx="10058400" cy="1450757"/>
          </a:xfrm>
          <a:prstGeom prst="rect">
            <a:avLst/>
          </a:prstGeom>
        </p:spPr>
        <p:txBody>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a:ln>
                  <a:noFill/>
                </a:ln>
                <a:solidFill>
                  <a:srgbClr val="FF0000"/>
                </a:solidFill>
                <a:effectLst/>
                <a:uLnTx/>
                <a:uFillTx/>
                <a:latin typeface="Times New Roman" pitchFamily="18" charset="0"/>
                <a:ea typeface="+mj-ea"/>
                <a:cs typeface="Times New Roman" pitchFamily="18" charset="0"/>
              </a:rPr>
              <a:t>Basal feed</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4" name="Content Placeholder 2"/>
          <p:cNvSpPr txBox="1">
            <a:spLocks/>
          </p:cNvSpPr>
          <p:nvPr/>
        </p:nvSpPr>
        <p:spPr>
          <a:xfrm>
            <a:off x="1097280" y="1845734"/>
            <a:ext cx="10058400" cy="4023360"/>
          </a:xfrm>
          <a:prstGeom prst="rect">
            <a:avLst/>
          </a:prstGeom>
        </p:spPr>
        <p:txBody>
          <a:bodyPr/>
          <a:lstStyle/>
          <a:p>
            <a:pPr marL="228600" marR="0" lvl="0" indent="-228600" algn="just" defTabSz="914400" rtl="0" eaLnBrk="1" fontAlgn="auto" latinLnBrk="0" hangingPunct="1">
              <a:lnSpc>
                <a:spcPct val="150000"/>
              </a:lnSpc>
              <a:spcBef>
                <a:spcPts val="1000"/>
              </a:spcBef>
              <a:spcAft>
                <a:spcPts val="0"/>
              </a:spcAft>
              <a:buClrTx/>
              <a:buSzTx/>
              <a:buFont typeface="Arial"/>
              <a:buChar char="•"/>
              <a:tabLst/>
              <a:defRPr/>
            </a:pPr>
            <a:r>
              <a:rPr kumimoji="0" lang="en-US" sz="3200" b="0" i="0" u="none" strike="noStrike" kern="1200" cap="none" spc="0" normalizeH="0" baseline="0" noProof="0" dirty="0">
                <a:ln>
                  <a:noFill/>
                </a:ln>
                <a:solidFill>
                  <a:srgbClr val="0000CC"/>
                </a:solidFill>
                <a:effectLst/>
                <a:uLnTx/>
                <a:uFillTx/>
                <a:latin typeface="Arial" pitchFamily="34" charset="0"/>
                <a:ea typeface="+mn-ea"/>
                <a:cs typeface="Arial" pitchFamily="34" charset="0"/>
              </a:rPr>
              <a:t>A feed common to all groups of experimental animals to which the experimental substances are added</a:t>
            </a:r>
          </a:p>
        </p:txBody>
      </p:sp>
    </p:spTree>
    <p:extLst>
      <p:ext uri="{BB962C8B-B14F-4D97-AF65-F5344CB8AC3E}">
        <p14:creationId xmlns:p14="http://schemas.microsoft.com/office/powerpoint/2010/main" val="132306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Title 4"/>
          <p:cNvSpPr>
            <a:spLocks noGrp="1"/>
          </p:cNvSpPr>
          <p:nvPr>
            <p:ph type="title"/>
          </p:nvPr>
        </p:nvSpPr>
        <p:spPr/>
        <p:txBody>
          <a:bodyPr/>
          <a:lstStyle/>
          <a:p>
            <a:r>
              <a:rPr lang="en-US" dirty="0">
                <a:solidFill>
                  <a:srgbClr val="FF0000"/>
                </a:solidFill>
                <a:latin typeface="Times New Roman" pitchFamily="18" charset="0"/>
                <a:cs typeface="Times New Roman" pitchFamily="18" charset="0"/>
              </a:rPr>
              <a:t>Feed</a:t>
            </a:r>
            <a:endParaRPr lang="en-US" dirty="0"/>
          </a:p>
        </p:txBody>
      </p:sp>
      <p:sp>
        <p:nvSpPr>
          <p:cNvPr id="4" name="Content Placeholder 3"/>
          <p:cNvSpPr>
            <a:spLocks noGrp="1"/>
          </p:cNvSpPr>
          <p:nvPr>
            <p:ph idx="1"/>
          </p:nvPr>
        </p:nvSpPr>
        <p:spPr/>
        <p:txBody>
          <a:bodyPr/>
          <a:lstStyle/>
          <a:p>
            <a:pPr>
              <a:lnSpc>
                <a:spcPct val="150000"/>
              </a:lnSpc>
            </a:pPr>
            <a:endParaRPr lang="en-US" dirty="0">
              <a:solidFill>
                <a:srgbClr val="0000CC"/>
              </a:solidFill>
              <a:latin typeface="Arial" pitchFamily="34" charset="0"/>
              <a:cs typeface="Arial" pitchFamily="34" charset="0"/>
            </a:endParaRPr>
          </a:p>
          <a:p>
            <a:pPr>
              <a:lnSpc>
                <a:spcPct val="150000"/>
              </a:lnSpc>
            </a:pPr>
            <a:r>
              <a:rPr lang="en-US" dirty="0">
                <a:solidFill>
                  <a:srgbClr val="0000CC"/>
                </a:solidFill>
                <a:latin typeface="Arial" pitchFamily="34" charset="0"/>
                <a:cs typeface="Arial" pitchFamily="34" charset="0"/>
              </a:rPr>
              <a:t>Any naturally occurring ingredient or mixture of ingredients, fed to animals for purpose of sustaining them</a:t>
            </a:r>
            <a:endParaRPr lang="en-US" dirty="0"/>
          </a:p>
          <a:p>
            <a:endParaRPr lang="en-US" dirty="0"/>
          </a:p>
        </p:txBody>
      </p:sp>
    </p:spTree>
    <p:extLst>
      <p:ext uri="{BB962C8B-B14F-4D97-AF65-F5344CB8AC3E}">
        <p14:creationId xmlns:p14="http://schemas.microsoft.com/office/powerpoint/2010/main" val="132306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down)">
                                      <p:cBhvr>
                                        <p:cTn id="7"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Title 4"/>
          <p:cNvSpPr>
            <a:spLocks noGrp="1"/>
          </p:cNvSpPr>
          <p:nvPr>
            <p:ph type="title"/>
          </p:nvPr>
        </p:nvSpPr>
        <p:spPr/>
        <p:txBody>
          <a:bodyPr/>
          <a:lstStyle/>
          <a:p>
            <a:r>
              <a:rPr lang="en-US" dirty="0">
                <a:solidFill>
                  <a:srgbClr val="FF0000"/>
                </a:solidFill>
                <a:latin typeface="Times New Roman" pitchFamily="18" charset="0"/>
                <a:cs typeface="Times New Roman" pitchFamily="18" charset="0"/>
              </a:rPr>
              <a:t>Diet</a:t>
            </a:r>
            <a:endParaRPr lang="en-US" dirty="0"/>
          </a:p>
        </p:txBody>
      </p:sp>
      <p:sp>
        <p:nvSpPr>
          <p:cNvPr id="4" name="Content Placeholder 3"/>
          <p:cNvSpPr>
            <a:spLocks noGrp="1"/>
          </p:cNvSpPr>
          <p:nvPr>
            <p:ph idx="1"/>
          </p:nvPr>
        </p:nvSpPr>
        <p:spPr/>
        <p:txBody>
          <a:bodyPr/>
          <a:lstStyle/>
          <a:p>
            <a:pPr marL="342900" lvl="0" indent="-342900" algn="just">
              <a:lnSpc>
                <a:spcPct val="150000"/>
              </a:lnSpc>
              <a:spcBef>
                <a:spcPct val="20000"/>
              </a:spcBef>
              <a:spcAft>
                <a:spcPts val="0"/>
              </a:spcAft>
              <a:buClrTx/>
              <a:buSzTx/>
              <a:buFont typeface="Wingdings" pitchFamily="2" charset="2"/>
              <a:buChar char="Ø"/>
            </a:pPr>
            <a:r>
              <a:rPr lang="en-US" dirty="0">
                <a:solidFill>
                  <a:srgbClr val="0000CC"/>
                </a:solidFill>
                <a:latin typeface="Arial" pitchFamily="34" charset="0"/>
                <a:cs typeface="Arial" pitchFamily="34" charset="0"/>
              </a:rPr>
              <a:t>Ingredient </a:t>
            </a:r>
          </a:p>
          <a:p>
            <a:pPr marL="342900" lvl="0" indent="-342900" algn="just">
              <a:lnSpc>
                <a:spcPct val="150000"/>
              </a:lnSpc>
              <a:spcBef>
                <a:spcPct val="20000"/>
              </a:spcBef>
              <a:spcAft>
                <a:spcPts val="0"/>
              </a:spcAft>
              <a:buClrTx/>
              <a:buSzTx/>
              <a:buFont typeface="Wingdings" pitchFamily="2" charset="2"/>
              <a:buChar char="Ø"/>
            </a:pPr>
            <a:r>
              <a:rPr lang="en-US" dirty="0">
                <a:solidFill>
                  <a:srgbClr val="0000CC"/>
                </a:solidFill>
                <a:latin typeface="Arial" pitchFamily="34" charset="0"/>
                <a:cs typeface="Arial" pitchFamily="34" charset="0"/>
              </a:rPr>
              <a:t>Mixture of ingredients including water </a:t>
            </a:r>
          </a:p>
          <a:p>
            <a:pPr marL="342900" lvl="0" indent="-342900" algn="just">
              <a:lnSpc>
                <a:spcPct val="150000"/>
              </a:lnSpc>
              <a:spcBef>
                <a:spcPct val="20000"/>
              </a:spcBef>
              <a:spcAft>
                <a:spcPts val="0"/>
              </a:spcAft>
              <a:buClrTx/>
              <a:buSzTx/>
              <a:buFont typeface="Wingdings" pitchFamily="2" charset="2"/>
              <a:buChar char="Ø"/>
            </a:pPr>
            <a:r>
              <a:rPr lang="en-US" dirty="0">
                <a:solidFill>
                  <a:srgbClr val="0000CC"/>
                </a:solidFill>
                <a:latin typeface="Arial" pitchFamily="34" charset="0"/>
                <a:cs typeface="Arial" pitchFamily="34" charset="0"/>
              </a:rPr>
              <a:t>Consumed by animals</a:t>
            </a:r>
            <a:endParaRPr lang="en-US" dirty="0"/>
          </a:p>
          <a:p>
            <a:endParaRPr lang="en-US" dirty="0"/>
          </a:p>
        </p:txBody>
      </p:sp>
    </p:spTree>
    <p:extLst>
      <p:ext uri="{BB962C8B-B14F-4D97-AF65-F5344CB8AC3E}">
        <p14:creationId xmlns:p14="http://schemas.microsoft.com/office/powerpoint/2010/main" val="132306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Title 4"/>
          <p:cNvSpPr>
            <a:spLocks noGrp="1"/>
          </p:cNvSpPr>
          <p:nvPr>
            <p:ph type="title"/>
          </p:nvPr>
        </p:nvSpPr>
        <p:spPr/>
        <p:txBody>
          <a:bodyPr/>
          <a:lstStyle/>
          <a:p>
            <a:r>
              <a:rPr lang="en-US" dirty="0">
                <a:solidFill>
                  <a:srgbClr val="FF0000"/>
                </a:solidFill>
                <a:latin typeface="Times New Roman" pitchFamily="18" charset="0"/>
                <a:cs typeface="Times New Roman" pitchFamily="18" charset="0"/>
              </a:rPr>
              <a:t>Complete Ration</a:t>
            </a:r>
            <a:endParaRPr lang="en-US" dirty="0"/>
          </a:p>
        </p:txBody>
      </p:sp>
      <p:sp>
        <p:nvSpPr>
          <p:cNvPr id="4" name="Content Placeholder 3"/>
          <p:cNvSpPr>
            <a:spLocks noGrp="1"/>
          </p:cNvSpPr>
          <p:nvPr>
            <p:ph idx="1"/>
          </p:nvPr>
        </p:nvSpPr>
        <p:spPr/>
        <p:txBody>
          <a:bodyPr/>
          <a:lstStyle/>
          <a:p>
            <a:endParaRPr lang="en-US" dirty="0">
              <a:solidFill>
                <a:srgbClr val="0000CC"/>
              </a:solidFill>
              <a:latin typeface="Arial" pitchFamily="34" charset="0"/>
              <a:cs typeface="Arial" pitchFamily="34" charset="0"/>
            </a:endParaRPr>
          </a:p>
          <a:p>
            <a:endParaRPr lang="en-US" dirty="0">
              <a:solidFill>
                <a:srgbClr val="0000CC"/>
              </a:solidFill>
              <a:latin typeface="Arial" pitchFamily="34" charset="0"/>
              <a:cs typeface="Arial" pitchFamily="34" charset="0"/>
            </a:endParaRPr>
          </a:p>
          <a:p>
            <a:endParaRPr lang="en-US" dirty="0">
              <a:solidFill>
                <a:srgbClr val="0000CC"/>
              </a:solidFill>
              <a:latin typeface="Arial" pitchFamily="34" charset="0"/>
              <a:cs typeface="Arial" pitchFamily="34" charset="0"/>
            </a:endParaRPr>
          </a:p>
          <a:p>
            <a:r>
              <a:rPr lang="en-US" dirty="0">
                <a:solidFill>
                  <a:srgbClr val="0000CC"/>
                </a:solidFill>
                <a:latin typeface="Arial" pitchFamily="34" charset="0"/>
                <a:cs typeface="Arial" pitchFamily="34" charset="0"/>
              </a:rPr>
              <a:t>Feed allowance given to the animal in 24 hours</a:t>
            </a:r>
            <a:endParaRPr lang="en-US" dirty="0"/>
          </a:p>
          <a:p>
            <a:endParaRPr lang="en-US" dirty="0"/>
          </a:p>
        </p:txBody>
      </p:sp>
    </p:spTree>
    <p:extLst>
      <p:ext uri="{BB962C8B-B14F-4D97-AF65-F5344CB8AC3E}">
        <p14:creationId xmlns:p14="http://schemas.microsoft.com/office/powerpoint/2010/main" val="132306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Title 4"/>
          <p:cNvSpPr>
            <a:spLocks noGrp="1"/>
          </p:cNvSpPr>
          <p:nvPr>
            <p:ph type="title"/>
          </p:nvPr>
        </p:nvSpPr>
        <p:spPr/>
        <p:txBody>
          <a:bodyPr/>
          <a:lstStyle/>
          <a:p>
            <a:r>
              <a:rPr lang="en-US" dirty="0">
                <a:solidFill>
                  <a:srgbClr val="FF0000"/>
                </a:solidFill>
                <a:latin typeface="Times New Roman" pitchFamily="18" charset="0"/>
                <a:cs typeface="Times New Roman" pitchFamily="18" charset="0"/>
              </a:rPr>
              <a:t>Balanced Ration</a:t>
            </a:r>
            <a:endParaRPr lang="en-US" dirty="0"/>
          </a:p>
        </p:txBody>
      </p:sp>
      <p:sp>
        <p:nvSpPr>
          <p:cNvPr id="4" name="Content Placeholder 3"/>
          <p:cNvSpPr>
            <a:spLocks noGrp="1"/>
          </p:cNvSpPr>
          <p:nvPr>
            <p:ph idx="1"/>
          </p:nvPr>
        </p:nvSpPr>
        <p:spPr/>
        <p:txBody>
          <a:bodyPr/>
          <a:lstStyle/>
          <a:p>
            <a:pPr algn="just"/>
            <a:endParaRPr lang="en-US" dirty="0">
              <a:solidFill>
                <a:srgbClr val="0000CC"/>
              </a:solidFill>
              <a:latin typeface="Arial" pitchFamily="34" charset="0"/>
              <a:cs typeface="Arial" pitchFamily="34" charset="0"/>
            </a:endParaRPr>
          </a:p>
          <a:p>
            <a:pPr algn="just"/>
            <a:endParaRPr lang="en-US" dirty="0">
              <a:solidFill>
                <a:srgbClr val="0000CC"/>
              </a:solidFill>
              <a:latin typeface="Arial" pitchFamily="34" charset="0"/>
              <a:cs typeface="Arial" pitchFamily="34" charset="0"/>
            </a:endParaRPr>
          </a:p>
          <a:p>
            <a:pPr algn="just"/>
            <a:r>
              <a:rPr lang="en-US" dirty="0">
                <a:solidFill>
                  <a:srgbClr val="0000CC"/>
                </a:solidFill>
                <a:latin typeface="Arial" pitchFamily="34" charset="0"/>
                <a:cs typeface="Arial" pitchFamily="34" charset="0"/>
              </a:rPr>
              <a:t>One, which provides an animal the proper amounts and proportions of all the required nutrients</a:t>
            </a:r>
            <a:endParaRPr lang="en-US" dirty="0"/>
          </a:p>
          <a:p>
            <a:pPr algn="just"/>
            <a:endParaRPr lang="en-US" dirty="0"/>
          </a:p>
        </p:txBody>
      </p:sp>
    </p:spTree>
    <p:extLst>
      <p:ext uri="{BB962C8B-B14F-4D97-AF65-F5344CB8AC3E}">
        <p14:creationId xmlns:p14="http://schemas.microsoft.com/office/powerpoint/2010/main" val="132306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Title 4"/>
          <p:cNvSpPr>
            <a:spLocks noGrp="1"/>
          </p:cNvSpPr>
          <p:nvPr>
            <p:ph type="title"/>
          </p:nvPr>
        </p:nvSpPr>
        <p:spPr/>
        <p:txBody>
          <a:bodyPr/>
          <a:lstStyle/>
          <a:p>
            <a:r>
              <a:rPr lang="en-US" dirty="0">
                <a:solidFill>
                  <a:srgbClr val="FF0000"/>
                </a:solidFill>
                <a:latin typeface="Times New Roman" pitchFamily="18" charset="0"/>
                <a:cs typeface="Times New Roman" pitchFamily="18" charset="0"/>
              </a:rPr>
              <a:t>Ingredient</a:t>
            </a:r>
            <a:endParaRPr lang="en-US" dirty="0"/>
          </a:p>
        </p:txBody>
      </p:sp>
      <p:sp>
        <p:nvSpPr>
          <p:cNvPr id="4" name="Content Placeholder 3"/>
          <p:cNvSpPr>
            <a:spLocks noGrp="1"/>
          </p:cNvSpPr>
          <p:nvPr>
            <p:ph idx="1"/>
          </p:nvPr>
        </p:nvSpPr>
        <p:spPr/>
        <p:txBody>
          <a:bodyPr/>
          <a:lstStyle/>
          <a:p>
            <a:endParaRPr lang="en-US" dirty="0">
              <a:solidFill>
                <a:srgbClr val="0000CC"/>
              </a:solidFill>
              <a:latin typeface="Arial" pitchFamily="34" charset="0"/>
              <a:cs typeface="Arial" pitchFamily="34" charset="0"/>
            </a:endParaRPr>
          </a:p>
          <a:p>
            <a:endParaRPr lang="en-US" dirty="0">
              <a:solidFill>
                <a:srgbClr val="0000CC"/>
              </a:solidFill>
              <a:latin typeface="Arial" pitchFamily="34" charset="0"/>
              <a:cs typeface="Arial" pitchFamily="34" charset="0"/>
            </a:endParaRPr>
          </a:p>
          <a:p>
            <a:r>
              <a:rPr lang="en-US" dirty="0">
                <a:solidFill>
                  <a:srgbClr val="0000CC"/>
                </a:solidFill>
                <a:latin typeface="Arial" pitchFamily="34" charset="0"/>
                <a:cs typeface="Arial" pitchFamily="34" charset="0"/>
              </a:rPr>
              <a:t>A constituent of feed material</a:t>
            </a:r>
            <a:endParaRPr lang="en-US" dirty="0"/>
          </a:p>
          <a:p>
            <a:endParaRPr lang="en-US" dirty="0"/>
          </a:p>
        </p:txBody>
      </p:sp>
    </p:spTree>
    <p:extLst>
      <p:ext uri="{BB962C8B-B14F-4D97-AF65-F5344CB8AC3E}">
        <p14:creationId xmlns:p14="http://schemas.microsoft.com/office/powerpoint/2010/main" val="132306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Title 4"/>
          <p:cNvSpPr>
            <a:spLocks noGrp="1"/>
          </p:cNvSpPr>
          <p:nvPr>
            <p:ph type="title"/>
          </p:nvPr>
        </p:nvSpPr>
        <p:spPr/>
        <p:txBody>
          <a:bodyPr/>
          <a:lstStyle/>
          <a:p>
            <a:r>
              <a:rPr lang="en-US" dirty="0">
                <a:solidFill>
                  <a:srgbClr val="FF0000"/>
                </a:solidFill>
                <a:latin typeface="Times New Roman" pitchFamily="18" charset="0"/>
                <a:cs typeface="Times New Roman" pitchFamily="18" charset="0"/>
              </a:rPr>
              <a:t>Roughages</a:t>
            </a:r>
            <a:endParaRPr lang="en-US" dirty="0"/>
          </a:p>
        </p:txBody>
      </p:sp>
      <p:sp>
        <p:nvSpPr>
          <p:cNvPr id="4" name="Content Placeholder 3"/>
          <p:cNvSpPr>
            <a:spLocks noGrp="1"/>
          </p:cNvSpPr>
          <p:nvPr>
            <p:ph idx="1"/>
          </p:nvPr>
        </p:nvSpPr>
        <p:spPr/>
        <p:txBody>
          <a:bodyPr/>
          <a:lstStyle/>
          <a:p>
            <a:pPr marL="342900" lvl="0" indent="-342900" algn="just">
              <a:lnSpc>
                <a:spcPct val="150000"/>
              </a:lnSpc>
              <a:spcBef>
                <a:spcPct val="20000"/>
              </a:spcBef>
              <a:spcAft>
                <a:spcPts val="0"/>
              </a:spcAft>
              <a:buClrTx/>
              <a:buSzTx/>
              <a:buFont typeface="Wingdings" pitchFamily="2" charset="2"/>
              <a:buChar char="Ø"/>
            </a:pPr>
            <a:r>
              <a:rPr lang="en-US" dirty="0">
                <a:solidFill>
                  <a:srgbClr val="0000CC"/>
                </a:solidFill>
                <a:latin typeface="Times New Roman" pitchFamily="18" charset="0"/>
                <a:cs typeface="Times New Roman" pitchFamily="18" charset="0"/>
              </a:rPr>
              <a:t>Coarse bulky feeds</a:t>
            </a:r>
          </a:p>
          <a:p>
            <a:pPr marL="342900" lvl="0" indent="-342900" algn="just">
              <a:lnSpc>
                <a:spcPct val="150000"/>
              </a:lnSpc>
              <a:spcBef>
                <a:spcPct val="20000"/>
              </a:spcBef>
              <a:spcAft>
                <a:spcPts val="0"/>
              </a:spcAft>
              <a:buClrTx/>
              <a:buSzTx/>
              <a:buFont typeface="Wingdings" pitchFamily="2" charset="2"/>
              <a:buChar char="Ø"/>
            </a:pPr>
            <a:r>
              <a:rPr lang="en-US" dirty="0">
                <a:solidFill>
                  <a:srgbClr val="0000CC"/>
                </a:solidFill>
                <a:latin typeface="Times New Roman" pitchFamily="18" charset="0"/>
                <a:cs typeface="Times New Roman" pitchFamily="18" charset="0"/>
              </a:rPr>
              <a:t>High in fiber contents (more than 18%) </a:t>
            </a:r>
          </a:p>
          <a:p>
            <a:pPr marL="342900" lvl="0" indent="-342900" algn="just">
              <a:lnSpc>
                <a:spcPct val="150000"/>
              </a:lnSpc>
              <a:spcBef>
                <a:spcPct val="20000"/>
              </a:spcBef>
              <a:spcAft>
                <a:spcPts val="0"/>
              </a:spcAft>
              <a:buClrTx/>
              <a:buSzTx/>
              <a:buFont typeface="Wingdings" pitchFamily="2" charset="2"/>
              <a:buChar char="Ø"/>
            </a:pPr>
            <a:r>
              <a:rPr lang="en-US" dirty="0">
                <a:solidFill>
                  <a:srgbClr val="0000CC"/>
                </a:solidFill>
                <a:latin typeface="Times New Roman" pitchFamily="18" charset="0"/>
                <a:cs typeface="Times New Roman" pitchFamily="18" charset="0"/>
              </a:rPr>
              <a:t>Low in total digestible nutrients (less than 60%)</a:t>
            </a:r>
          </a:p>
          <a:p>
            <a:pPr marL="342900" lvl="0" indent="-342900">
              <a:lnSpc>
                <a:spcPct val="100000"/>
              </a:lnSpc>
              <a:spcBef>
                <a:spcPct val="20000"/>
              </a:spcBef>
              <a:buFont typeface="Arial" pitchFamily="34" charset="0"/>
              <a:buChar char="•"/>
            </a:pPr>
            <a:endParaRPr lang="en-US" dirty="0">
              <a:solidFill>
                <a:prstClr val="black"/>
              </a:solidFill>
            </a:endParaRPr>
          </a:p>
          <a:p>
            <a:endParaRPr lang="en-US" dirty="0"/>
          </a:p>
          <a:p>
            <a:endParaRPr lang="en-US" dirty="0"/>
          </a:p>
        </p:txBody>
      </p:sp>
    </p:spTree>
    <p:extLst>
      <p:ext uri="{BB962C8B-B14F-4D97-AF65-F5344CB8AC3E}">
        <p14:creationId xmlns:p14="http://schemas.microsoft.com/office/powerpoint/2010/main" val="132306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297</TotalTime>
  <Words>2600</Words>
  <Application>Microsoft Office PowerPoint</Application>
  <PresentationFormat>Custom</PresentationFormat>
  <Paragraphs>1054</Paragraphs>
  <Slides>39</Slides>
  <Notes>39</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PowerPoint Presentation</vt:lpstr>
      <vt:lpstr>Nutrition</vt:lpstr>
      <vt:lpstr>Nutrients</vt:lpstr>
      <vt:lpstr>Feed</vt:lpstr>
      <vt:lpstr>Diet</vt:lpstr>
      <vt:lpstr>Complete Ration</vt:lpstr>
      <vt:lpstr>Balanced Ration</vt:lpstr>
      <vt:lpstr>Ingredient</vt:lpstr>
      <vt:lpstr>Roughages</vt:lpstr>
      <vt:lpstr>Concentrates</vt:lpstr>
      <vt:lpstr>Legumes</vt:lpstr>
      <vt:lpstr>Straw</vt:lpstr>
      <vt:lpstr>Graze</vt:lpstr>
      <vt:lpstr>Browse</vt:lpstr>
      <vt:lpstr>Carbohydrates</vt:lpstr>
      <vt:lpstr>Crude protein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Aysha Kiran</dc:creator>
  <cp:lastModifiedBy>kahlon</cp:lastModifiedBy>
  <cp:revision>22</cp:revision>
  <dcterms:created xsi:type="dcterms:W3CDTF">2016-12-10T05:11:52Z</dcterms:created>
  <dcterms:modified xsi:type="dcterms:W3CDTF">2020-04-23T09:21:48Z</dcterms:modified>
</cp:coreProperties>
</file>