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6483" autoAdjust="0"/>
    <p:restoredTop sz="98569" autoAdjust="0"/>
  </p:normalViewPr>
  <p:slideViewPr>
    <p:cSldViewPr snapToGrid="0" snapToObjects="1">
      <p:cViewPr varScale="1">
        <p:scale>
          <a:sx n="113" d="100"/>
          <a:sy n="113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98073D-4484-054B-A87C-47EBBA7A15E6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8DF3D7-EB35-0E47-9E90-466B34DFB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323" y="2265382"/>
            <a:ext cx="6965245" cy="120248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ROLES AND DUTIES OF</a:t>
            </a:r>
            <a:br>
              <a:rPr lang="en-US" sz="4000" b="1" dirty="0"/>
            </a:br>
            <a:r>
              <a:rPr lang="en-US" sz="4000" b="1" dirty="0"/>
              <a:t>EXTENSION </a:t>
            </a:r>
            <a:r>
              <a:rPr lang="en-US" sz="4000" b="1" dirty="0" smtClean="0"/>
              <a:t>AGENT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88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33418"/>
          </a:xfrm>
        </p:spPr>
        <p:txBody>
          <a:bodyPr>
            <a:noAutofit/>
          </a:bodyPr>
          <a:lstStyle/>
          <a:p>
            <a:r>
              <a:rPr lang="en-US" sz="2800" b="1" dirty="0"/>
              <a:t>F</a:t>
            </a:r>
            <a:r>
              <a:rPr lang="en-US" sz="2800" b="1" dirty="0" smtClean="0"/>
              <a:t>actors </a:t>
            </a:r>
            <a:r>
              <a:rPr lang="en-US" sz="2800" b="1" dirty="0"/>
              <a:t>involved in the change </a:t>
            </a:r>
            <a:r>
              <a:rPr lang="en-US" sz="2800" b="1" dirty="0" smtClean="0"/>
              <a:t>process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2800" y="1739900"/>
            <a:ext cx="7505700" cy="4432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/>
              <a:t>The message </a:t>
            </a:r>
            <a:endParaRPr lang="en-US" sz="2800" b="1" u="sng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includes the technology or recommended practices to be introduced.</a:t>
            </a:r>
            <a:br>
              <a:rPr lang="en-US" dirty="0"/>
            </a:br>
            <a:r>
              <a:rPr lang="en-US" sz="1050" dirty="0" smtClean="0"/>
              <a:t>  </a:t>
            </a:r>
          </a:p>
          <a:p>
            <a:pPr marL="0" indent="0">
              <a:buNone/>
            </a:pPr>
            <a:r>
              <a:rPr lang="en-US" sz="2800" b="1" u="sng" dirty="0" smtClean="0"/>
              <a:t>The client/ end-user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dirty="0" smtClean="0"/>
              <a:t>The one who is going to accept and use the message of technology.</a:t>
            </a:r>
            <a:br>
              <a:rPr lang="en-US" dirty="0" smtClean="0"/>
            </a:br>
            <a:endParaRPr lang="en-US" sz="1050" dirty="0"/>
          </a:p>
          <a:p>
            <a:pPr marL="0" indent="0">
              <a:buNone/>
            </a:pPr>
            <a:r>
              <a:rPr lang="en-US" sz="2800" b="1" u="sng" dirty="0" smtClean="0"/>
              <a:t>The change agent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dirty="0" smtClean="0"/>
              <a:t>The one which exerts all the effort and means to induce desirable changes in the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3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817583"/>
            <a:ext cx="7594599" cy="808018"/>
          </a:xfrm>
        </p:spPr>
        <p:txBody>
          <a:bodyPr>
            <a:normAutofit/>
          </a:bodyPr>
          <a:lstStyle/>
          <a:p>
            <a:r>
              <a:rPr lang="en-US" sz="3200" b="1" dirty="0"/>
              <a:t>The Extension worker/ Change </a:t>
            </a:r>
            <a:r>
              <a:rPr lang="en-US" sz="3200" b="1" dirty="0" smtClean="0"/>
              <a:t>agent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6600" y="1625600"/>
            <a:ext cx="7725447" cy="4607177"/>
          </a:xfrm>
        </p:spPr>
        <p:txBody>
          <a:bodyPr>
            <a:normAutofit/>
          </a:bodyPr>
          <a:lstStyle/>
          <a:p>
            <a:pPr lvl="1"/>
            <a:r>
              <a:rPr lang="en-US" sz="2400" b="1" dirty="0">
                <a:latin typeface="Times New Roman"/>
                <a:cs typeface="Times New Roman"/>
              </a:rPr>
              <a:t>Educational Qualifications and Professional Requirements of Change </a:t>
            </a:r>
            <a:r>
              <a:rPr lang="en-US" sz="2400" b="1" dirty="0" smtClean="0">
                <a:latin typeface="Times New Roman"/>
                <a:cs typeface="Times New Roman"/>
              </a:rPr>
              <a:t>agents</a:t>
            </a:r>
            <a:endParaRPr lang="en-US" sz="2000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An </a:t>
            </a:r>
            <a:r>
              <a:rPr lang="en-US" dirty="0">
                <a:latin typeface="Times New Roman"/>
                <a:cs typeface="Times New Roman"/>
              </a:rPr>
              <a:t>extension or change agent should preferably be a bachelor’s degree holder in any technical or social science field. </a:t>
            </a:r>
            <a:endParaRPr lang="en-US" dirty="0" smtClean="0">
              <a:latin typeface="Times New Roman"/>
              <a:cs typeface="Times New Roman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He/ She </a:t>
            </a:r>
            <a:r>
              <a:rPr lang="en-US" dirty="0">
                <a:latin typeface="Times New Roman"/>
                <a:cs typeface="Times New Roman"/>
              </a:rPr>
              <a:t>must have necessary knowledge, skills and experiences to become a credible source </a:t>
            </a:r>
            <a:r>
              <a:rPr lang="en-US" dirty="0" smtClean="0">
                <a:latin typeface="Times New Roman"/>
                <a:cs typeface="Times New Roman"/>
              </a:rPr>
              <a:t>for </a:t>
            </a:r>
            <a:r>
              <a:rPr lang="en-US" dirty="0">
                <a:latin typeface="Times New Roman"/>
                <a:cs typeface="Times New Roman"/>
              </a:rPr>
              <a:t>technical information and technology being introduced in the village or rural community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59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781" y="817582"/>
            <a:ext cx="6958835" cy="120248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Personal qualities of a extension or change </a:t>
            </a:r>
            <a:r>
              <a:rPr lang="en-US" sz="3200" b="1" dirty="0" smtClean="0">
                <a:latin typeface="Times New Roman"/>
                <a:cs typeface="Times New Roman"/>
              </a:rPr>
              <a:t>agent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66900" y="2210567"/>
            <a:ext cx="3429000" cy="3603812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 smtClean="0">
                <a:latin typeface="Times New Roman"/>
                <a:cs typeface="Times New Roman"/>
              </a:rPr>
              <a:t>Possess </a:t>
            </a:r>
            <a:r>
              <a:rPr lang="en-US" sz="2800" dirty="0">
                <a:latin typeface="Times New Roman"/>
                <a:cs typeface="Times New Roman"/>
              </a:rPr>
              <a:t>empathy</a:t>
            </a: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>
                <a:latin typeface="Times New Roman"/>
                <a:cs typeface="Times New Roman"/>
              </a:rPr>
              <a:t>Interest</a:t>
            </a: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>
                <a:latin typeface="Times New Roman"/>
                <a:cs typeface="Times New Roman"/>
              </a:rPr>
              <a:t>Commitment</a:t>
            </a: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>
                <a:latin typeface="Times New Roman"/>
                <a:cs typeface="Times New Roman"/>
              </a:rPr>
              <a:t>Patience</a:t>
            </a: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 smtClean="0">
                <a:latin typeface="Times New Roman"/>
                <a:cs typeface="Times New Roman"/>
              </a:rPr>
              <a:t>Trueness</a:t>
            </a:r>
            <a:endParaRPr lang="en-US" sz="2800" dirty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 smtClean="0">
                <a:latin typeface="Times New Roman"/>
                <a:cs typeface="Times New Roman"/>
              </a:rPr>
              <a:t>Responsible</a:t>
            </a:r>
            <a:endParaRPr lang="en-US" sz="2800" dirty="0">
              <a:latin typeface="Times New Roman"/>
              <a:cs typeface="Times New Roman"/>
            </a:endParaRPr>
          </a:p>
          <a:p>
            <a:pPr lvl="1">
              <a:lnSpc>
                <a:spcPct val="120000"/>
              </a:lnSpc>
              <a:buSzPct val="80000"/>
              <a:buFont typeface="Wingdings" charset="2"/>
              <a:buChar char=""/>
            </a:pPr>
            <a:r>
              <a:rPr lang="en-US" sz="2800" dirty="0">
                <a:latin typeface="Times New Roman"/>
                <a:cs typeface="Times New Roman"/>
              </a:rPr>
              <a:t>Dedication to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00727"/>
            <a:ext cx="6965245" cy="633709"/>
          </a:xfrm>
        </p:spPr>
        <p:txBody>
          <a:bodyPr>
            <a:normAutofit/>
          </a:bodyPr>
          <a:lstStyle/>
          <a:p>
            <a:pPr lvl="0" algn="r"/>
            <a:r>
              <a:rPr lang="en-US" sz="2400" b="1" dirty="0" smtClean="0">
                <a:solidFill>
                  <a:srgbClr val="FF0000"/>
                </a:solidFill>
              </a:rPr>
              <a:t>Continued</a:t>
            </a:r>
            <a:r>
              <a:rPr lang="is-IS" sz="2400" b="1" dirty="0" smtClean="0">
                <a:solidFill>
                  <a:srgbClr val="FF0000"/>
                </a:solidFill>
              </a:rPr>
              <a:t>….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2317" y="1023679"/>
            <a:ext cx="7567895" cy="487219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SzPct val="81000"/>
              <a:buFont typeface="Wingdings" charset="2"/>
              <a:buChar char=""/>
            </a:pPr>
            <a:r>
              <a:rPr lang="en-US" b="1" dirty="0">
                <a:latin typeface="Times New Roman"/>
                <a:cs typeface="Times New Roman"/>
              </a:rPr>
              <a:t>Commitment	</a:t>
            </a:r>
          </a:p>
          <a:p>
            <a:pPr marL="0" lvl="0" indent="0">
              <a:buSzPct val="81000"/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agent must have a sense of dedication and determination to achieve the goals of the extension project.</a:t>
            </a:r>
          </a:p>
          <a:p>
            <a:pPr lvl="0">
              <a:spcBef>
                <a:spcPts val="600"/>
              </a:spcBef>
              <a:buSzPct val="81000"/>
              <a:buFont typeface="Wingdings" charset="2"/>
              <a:buChar char=""/>
            </a:pPr>
            <a:r>
              <a:rPr lang="en-US" b="1" dirty="0">
                <a:latin typeface="Times New Roman"/>
                <a:cs typeface="Times New Roman"/>
              </a:rPr>
              <a:t>Reliability</a:t>
            </a:r>
          </a:p>
          <a:p>
            <a:pPr marL="0" lvl="0" indent="0">
              <a:buSzPct val="81000"/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agent must carry genuinely the tasks with </a:t>
            </a:r>
            <a:r>
              <a:rPr lang="en-US" dirty="0" smtClean="0">
                <a:latin typeface="Times New Roman"/>
                <a:cs typeface="Times New Roman"/>
              </a:rPr>
              <a:t>less </a:t>
            </a:r>
            <a:r>
              <a:rPr lang="en-US" dirty="0">
                <a:latin typeface="Times New Roman"/>
                <a:cs typeface="Times New Roman"/>
              </a:rPr>
              <a:t>supervision from the superiors.</a:t>
            </a:r>
          </a:p>
          <a:p>
            <a:pPr>
              <a:spcBef>
                <a:spcPts val="600"/>
              </a:spcBef>
              <a:buSzPct val="81000"/>
              <a:buFont typeface="Wingdings" charset="2"/>
              <a:buChar char=""/>
            </a:pPr>
            <a:r>
              <a:rPr lang="en-US" b="1" dirty="0" smtClean="0">
                <a:latin typeface="Times New Roman"/>
                <a:cs typeface="Times New Roman"/>
              </a:rPr>
              <a:t>Humbleness </a:t>
            </a:r>
            <a:endParaRPr lang="en-US" b="1" dirty="0">
              <a:latin typeface="Times New Roman"/>
              <a:cs typeface="Times New Roman"/>
            </a:endParaRPr>
          </a:p>
          <a:p>
            <a:pPr marL="0" lvl="0" indent="0">
              <a:buSzPct val="81000"/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agent must be sensitive to the wishes and feeling of the farmers.</a:t>
            </a:r>
          </a:p>
          <a:p>
            <a:pPr lvl="0">
              <a:spcBef>
                <a:spcPts val="600"/>
              </a:spcBef>
              <a:buSzPct val="81000"/>
              <a:buFont typeface="Wingdings" charset="2"/>
              <a:buChar char=""/>
            </a:pPr>
            <a:r>
              <a:rPr lang="en-US" b="1" dirty="0" smtClean="0">
                <a:latin typeface="Times New Roman"/>
                <a:cs typeface="Times New Roman"/>
              </a:rPr>
              <a:t>Confidence</a:t>
            </a:r>
            <a:endParaRPr lang="en-US" dirty="0">
              <a:latin typeface="Times New Roman"/>
              <a:cs typeface="Times New Roman"/>
            </a:endParaRPr>
          </a:p>
          <a:p>
            <a:pPr marL="0" lvl="0" indent="0">
              <a:buSzPct val="81000"/>
              <a:buNone/>
            </a:pPr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he </a:t>
            </a:r>
            <a:r>
              <a:rPr lang="en-US" dirty="0">
                <a:latin typeface="Times New Roman"/>
                <a:cs typeface="Times New Roman"/>
              </a:rPr>
              <a:t>agent must believe in his abilities and knowledge to achieve something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806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533400"/>
            <a:ext cx="6965245" cy="693677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latin typeface="Times New Roman"/>
                <a:cs typeface="Times New Roman"/>
              </a:rPr>
              <a:t>Knowledge competence </a:t>
            </a:r>
            <a:r>
              <a:rPr lang="en-US" sz="2800" b="1" dirty="0">
                <a:latin typeface="Times New Roman"/>
                <a:cs typeface="Times New Roman"/>
              </a:rPr>
              <a:t>of a </a:t>
            </a:r>
            <a:r>
              <a:rPr lang="en-US" sz="2800" b="1" dirty="0" smtClean="0">
                <a:latin typeface="Times New Roman"/>
                <a:cs typeface="Times New Roman"/>
              </a:rPr>
              <a:t>extension agent 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5500" y="1358900"/>
            <a:ext cx="7543799" cy="501650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buFont typeface="Wingdings" charset="2"/>
              <a:buChar char=""/>
            </a:pPr>
            <a:r>
              <a:rPr lang="en-US" sz="2600" b="1" u="sng" dirty="0" smtClean="0">
                <a:latin typeface="Times New Roman"/>
                <a:cs typeface="Times New Roman"/>
              </a:rPr>
              <a:t>Technical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agent must be adequately trained in the technical aspect of his work.</a:t>
            </a:r>
          </a:p>
          <a:p>
            <a:pPr>
              <a:lnSpc>
                <a:spcPct val="110000"/>
              </a:lnSpc>
              <a:buFont typeface="Wingdings" charset="2"/>
              <a:buChar char=""/>
            </a:pPr>
            <a:r>
              <a:rPr lang="en-US" sz="2600" b="1" u="sng" dirty="0">
                <a:latin typeface="Times New Roman"/>
                <a:cs typeface="Times New Roman"/>
              </a:rPr>
              <a:t>Rural life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This </a:t>
            </a:r>
            <a:r>
              <a:rPr lang="en-US" dirty="0">
                <a:latin typeface="Times New Roman"/>
                <a:cs typeface="Times New Roman"/>
              </a:rPr>
              <a:t>includes anthropological and sociological studies of the rural area of the project.</a:t>
            </a:r>
          </a:p>
          <a:p>
            <a:pPr lvl="0">
              <a:lnSpc>
                <a:spcPct val="110000"/>
              </a:lnSpc>
              <a:buFont typeface="Wingdings" charset="2"/>
              <a:buChar char=""/>
            </a:pPr>
            <a:r>
              <a:rPr lang="en-US" sz="2600" b="1" u="sng" dirty="0">
                <a:latin typeface="Times New Roman"/>
                <a:cs typeface="Times New Roman"/>
              </a:rPr>
              <a:t>Policy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Includes </a:t>
            </a:r>
            <a:r>
              <a:rPr lang="en-US" dirty="0">
                <a:latin typeface="Times New Roman"/>
                <a:cs typeface="Times New Roman"/>
              </a:rPr>
              <a:t>the policies and legislation of the government or other institution policies which affects the rural </a:t>
            </a:r>
            <a:r>
              <a:rPr lang="en-US" dirty="0" smtClean="0">
                <a:latin typeface="Times New Roman"/>
                <a:cs typeface="Times New Roman"/>
              </a:rPr>
              <a:t>area</a:t>
            </a:r>
            <a:endParaRPr lang="en-US" dirty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Font typeface="Wingdings" charset="2"/>
              <a:buChar char=""/>
            </a:pPr>
            <a:r>
              <a:rPr lang="en-US" sz="2600" b="1" u="sng" dirty="0">
                <a:latin typeface="Times New Roman"/>
                <a:cs typeface="Times New Roman"/>
              </a:rPr>
              <a:t>Adult Education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agent must be familiar with the approaches to adult education, group dynamics and developing participation among the locals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802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01" y="533123"/>
            <a:ext cx="7567894" cy="568920"/>
          </a:xfrm>
        </p:spPr>
        <p:txBody>
          <a:bodyPr>
            <a:normAutofit/>
          </a:bodyPr>
          <a:lstStyle/>
          <a:p>
            <a:r>
              <a:rPr lang="en-US" sz="2800" b="1" dirty="0"/>
              <a:t>Roles and </a:t>
            </a:r>
            <a:r>
              <a:rPr lang="en-US" sz="2800" b="1" dirty="0" smtClean="0"/>
              <a:t>duties </a:t>
            </a:r>
            <a:r>
              <a:rPr lang="en-US" sz="2800" b="1" dirty="0"/>
              <a:t>of the Extension </a:t>
            </a:r>
            <a:r>
              <a:rPr lang="en-US" sz="2800" b="1" dirty="0" smtClean="0"/>
              <a:t>Agent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1102043"/>
            <a:ext cx="811759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Gathering data relating to farming community and its area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Identifying problems &amp; needs of farming community.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Selecting and formulating appropriate objectives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Translating technical information with farmers language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Selecting suitable approach &amp; extension teaching method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Disseminating new information and technology</a:t>
            </a:r>
          </a:p>
          <a:p>
            <a:pPr marL="800100" lvl="1" indent="-342900">
              <a:lnSpc>
                <a:spcPct val="200000"/>
              </a:lnSpc>
              <a:buClr>
                <a:schemeClr val="accent2"/>
              </a:buClr>
              <a:buSzPct val="85000"/>
              <a:buFont typeface="Wingdings" charset="2"/>
              <a:buChar char=""/>
            </a:pPr>
            <a:r>
              <a:rPr lang="en-US" sz="2400" dirty="0" smtClean="0">
                <a:latin typeface="Times New Roman"/>
                <a:cs typeface="Times New Roman"/>
              </a:rPr>
              <a:t>Conducting extension education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2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75045"/>
            <a:ext cx="6965245" cy="541317"/>
          </a:xfrm>
        </p:spPr>
        <p:txBody>
          <a:bodyPr>
            <a:normAutofit/>
          </a:bodyPr>
          <a:lstStyle/>
          <a:p>
            <a:r>
              <a:rPr lang="en-US" sz="2800" b="1" dirty="0"/>
              <a:t>Role of the </a:t>
            </a:r>
            <a:r>
              <a:rPr lang="en-US" sz="2800" b="1" dirty="0" smtClean="0"/>
              <a:t>extension </a:t>
            </a:r>
            <a:r>
              <a:rPr lang="en-US" sz="2800" b="1" dirty="0"/>
              <a:t>agent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76150" y="28248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9358" y="1477208"/>
            <a:ext cx="7438308" cy="4768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According to </a:t>
            </a:r>
            <a:r>
              <a:rPr lang="en-US" dirty="0" err="1">
                <a:latin typeface="Times New Roman"/>
                <a:cs typeface="Times New Roman"/>
              </a:rPr>
              <a:t>Mojica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&amp; </a:t>
            </a:r>
            <a:r>
              <a:rPr lang="en-US" dirty="0" err="1">
                <a:latin typeface="Times New Roman"/>
                <a:cs typeface="Times New Roman"/>
              </a:rPr>
              <a:t>Mojica</a:t>
            </a:r>
            <a:r>
              <a:rPr lang="en-US" dirty="0">
                <a:latin typeface="Times New Roman"/>
                <a:cs typeface="Times New Roman"/>
              </a:rPr>
              <a:t> (1991) </a:t>
            </a:r>
            <a:r>
              <a:rPr lang="en-US" dirty="0" smtClean="0">
                <a:latin typeface="Times New Roman"/>
                <a:cs typeface="Times New Roman"/>
              </a:rPr>
              <a:t>following are some roles </a:t>
            </a:r>
            <a:r>
              <a:rPr lang="en-US" dirty="0">
                <a:latin typeface="Times New Roman"/>
                <a:cs typeface="Times New Roman"/>
              </a:rPr>
              <a:t>of the extension </a:t>
            </a:r>
            <a:r>
              <a:rPr lang="en-US" dirty="0" smtClean="0">
                <a:latin typeface="Times New Roman"/>
                <a:cs typeface="Times New Roman"/>
              </a:rPr>
              <a:t>worker/ agent: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teacher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latin typeface="Times New Roman"/>
                <a:cs typeface="Times New Roman"/>
              </a:rPr>
              <a:t>mobilizer </a:t>
            </a:r>
            <a:r>
              <a:rPr lang="en-US" sz="2400" dirty="0">
                <a:latin typeface="Times New Roman"/>
                <a:cs typeface="Times New Roman"/>
              </a:rPr>
              <a:t>of resources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developer of potential leader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catalyst of developmental change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latin typeface="Times New Roman"/>
                <a:cs typeface="Times New Roman"/>
              </a:rPr>
              <a:t>bridge </a:t>
            </a:r>
            <a:r>
              <a:rPr lang="en-US" sz="2400" dirty="0">
                <a:latin typeface="Times New Roman"/>
                <a:cs typeface="Times New Roman"/>
              </a:rPr>
              <a:t>researchers and farmers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system manager</a:t>
            </a:r>
          </a:p>
          <a:p>
            <a:pPr lvl="1">
              <a:lnSpc>
                <a:spcPct val="130000"/>
              </a:lnSpc>
              <a:buFont typeface="Wingdings" charset="2"/>
              <a:buChar char=""/>
            </a:pPr>
            <a:r>
              <a:rPr lang="en-US" sz="2400" dirty="0">
                <a:latin typeface="Times New Roman"/>
                <a:cs typeface="Times New Roman"/>
              </a:rPr>
              <a:t>A system linker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10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324</TotalTime>
  <Words>289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ROLES AND DUTIES OF EXTENSION AGENT</vt:lpstr>
      <vt:lpstr>Factors involved in the change process</vt:lpstr>
      <vt:lpstr>The Extension worker/ Change agent</vt:lpstr>
      <vt:lpstr>Personal qualities of a extension or change agent</vt:lpstr>
      <vt:lpstr>Continued….</vt:lpstr>
      <vt:lpstr>Knowledge competence of a extension agent </vt:lpstr>
      <vt:lpstr>Roles and duties of the Extension Agent</vt:lpstr>
      <vt:lpstr>Role of the extension agent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AND DUTIES OF EXTENSION AGENT</dc:title>
  <dc:creator>Mohammed Yaseen</dc:creator>
  <cp:lastModifiedBy>Mohammed Yaseen</cp:lastModifiedBy>
  <cp:revision>30</cp:revision>
  <dcterms:created xsi:type="dcterms:W3CDTF">2020-03-26T12:05:37Z</dcterms:created>
  <dcterms:modified xsi:type="dcterms:W3CDTF">2020-03-30T06:04:44Z</dcterms:modified>
</cp:coreProperties>
</file>