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60" r:id="rId4"/>
    <p:sldId id="273" r:id="rId5"/>
    <p:sldId id="277" r:id="rId6"/>
    <p:sldId id="276" r:id="rId7"/>
    <p:sldId id="262" r:id="rId8"/>
    <p:sldId id="278" r:id="rId9"/>
    <p:sldId id="279" r:id="rId10"/>
    <p:sldId id="280" r:id="rId11"/>
    <p:sldId id="261" r:id="rId12"/>
    <p:sldId id="258" r:id="rId13"/>
    <p:sldId id="259" r:id="rId14"/>
    <p:sldId id="263" r:id="rId15"/>
    <p:sldId id="264" r:id="rId16"/>
    <p:sldId id="265" r:id="rId17"/>
    <p:sldId id="266" r:id="rId18"/>
    <p:sldId id="267" r:id="rId19"/>
    <p:sldId id="268" r:id="rId20"/>
    <p:sldId id="271" r:id="rId21"/>
    <p:sldId id="270" r:id="rId22"/>
    <p:sldId id="275" r:id="rId23"/>
    <p:sldId id="281" r:id="rId24"/>
    <p:sldId id="28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56" autoAdjust="0"/>
    <p:restoredTop sz="94660"/>
  </p:normalViewPr>
  <p:slideViewPr>
    <p:cSldViewPr>
      <p:cViewPr>
        <p:scale>
          <a:sx n="76" d="100"/>
          <a:sy n="76" d="100"/>
        </p:scale>
        <p:origin x="-129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487363-B422-434F-8971-2269C89498D9}" type="datetimeFigureOut">
              <a:rPr lang="en-US" smtClean="0"/>
              <a:pPr/>
              <a:t>12/3/2020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16FBDA-A4D9-42DC-922E-970C348BC1F6}" type="slidenum">
              <a:rPr lang="en-US" smtClean="0"/>
              <a:pPr/>
              <a:t>‹#›</a:t>
            </a:fld>
            <a:endParaRPr lang="en-US"/>
          </a:p>
        </p:txBody>
      </p:sp>
    </p:spTree>
    <p:extLst>
      <p:ext uri="{BB962C8B-B14F-4D97-AF65-F5344CB8AC3E}">
        <p14:creationId xmlns:p14="http://schemas.microsoft.com/office/powerpoint/2010/main" val="1569409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7D8D33-2FE4-4DD7-9232-0B5576A33B1A}" type="slidenum">
              <a:rPr lang="en-US"/>
              <a:pPr/>
              <a:t>7</a:t>
            </a:fld>
            <a:endParaRPr lang="en-US"/>
          </a:p>
        </p:txBody>
      </p:sp>
      <p:sp>
        <p:nvSpPr>
          <p:cNvPr id="798722" name="Rectangle 2"/>
          <p:cNvSpPr>
            <a:spLocks noGrp="1" noRot="1" noChangeAspect="1" noChangeArrowheads="1" noTextEdit="1"/>
          </p:cNvSpPr>
          <p:nvPr>
            <p:ph type="sldImg"/>
          </p:nvPr>
        </p:nvSpPr>
        <p:spPr>
          <a:ln/>
        </p:spPr>
      </p:sp>
      <p:sp>
        <p:nvSpPr>
          <p:cNvPr id="798723" name="Rectangle 3"/>
          <p:cNvSpPr>
            <a:spLocks noGrp="1" noChangeArrowheads="1"/>
          </p:cNvSpPr>
          <p:nvPr>
            <p:ph type="body" idx="1"/>
          </p:nvPr>
        </p:nvSpPr>
        <p:spPr/>
        <p:txBody>
          <a:bodyPr/>
          <a:lstStyle/>
          <a:p>
            <a:r>
              <a:rPr lang="en-US"/>
              <a:t>Fossil fuels are fuels that result from the fossilization process of living tissue after millions of years. The sun has a life expectancy of 10 billion years (we are halfway).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Multi-level interactions in the energy sector</a:t>
            </a:r>
            <a:endParaRPr lang="en-US" dirty="0"/>
          </a:p>
        </p:txBody>
      </p:sp>
      <p:sp>
        <p:nvSpPr>
          <p:cNvPr id="4" name="Slide Number Placeholder 3"/>
          <p:cNvSpPr>
            <a:spLocks noGrp="1"/>
          </p:cNvSpPr>
          <p:nvPr>
            <p:ph type="sldNum" sz="quarter" idx="10"/>
          </p:nvPr>
        </p:nvSpPr>
        <p:spPr/>
        <p:txBody>
          <a:bodyPr/>
          <a:lstStyle/>
          <a:p>
            <a:fld id="{BB16FBDA-A4D9-42DC-922E-970C348BC1F6}"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B4C541-7723-4CD5-8A09-57FD66F8B33A}"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29042-43A3-408D-8513-7C5DBF9729F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4C541-7723-4CD5-8A09-57FD66F8B33A}"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29042-43A3-408D-8513-7C5DBF9729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4C541-7723-4CD5-8A09-57FD66F8B33A}"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29042-43A3-408D-8513-7C5DBF9729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4C541-7723-4CD5-8A09-57FD66F8B33A}"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29042-43A3-408D-8513-7C5DBF9729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B4C541-7723-4CD5-8A09-57FD66F8B33A}"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29042-43A3-408D-8513-7C5DBF9729F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B4C541-7723-4CD5-8A09-57FD66F8B33A}"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29042-43A3-408D-8513-7C5DBF9729F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B4C541-7723-4CD5-8A09-57FD66F8B33A}" type="datetimeFigureOut">
              <a:rPr lang="en-US" smtClean="0"/>
              <a:pPr/>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B29042-43A3-408D-8513-7C5DBF9729F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B4C541-7723-4CD5-8A09-57FD66F8B33A}" type="datetimeFigureOut">
              <a:rPr lang="en-US" smtClean="0"/>
              <a:pPr/>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B29042-43A3-408D-8513-7C5DBF9729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B4C541-7723-4CD5-8A09-57FD66F8B33A}" type="datetimeFigureOut">
              <a:rPr lang="en-US" smtClean="0"/>
              <a:pPr/>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B29042-43A3-408D-8513-7C5DBF9729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4C541-7723-4CD5-8A09-57FD66F8B33A}"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29042-43A3-408D-8513-7C5DBF9729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4C541-7723-4CD5-8A09-57FD66F8B33A}"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29042-43A3-408D-8513-7C5DBF9729F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B4C541-7723-4CD5-8A09-57FD66F8B33A}" type="datetimeFigureOut">
              <a:rPr lang="en-US" smtClean="0"/>
              <a:pPr/>
              <a:t>12/3/2020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29042-43A3-408D-8513-7C5DBF9729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Introduction to Energy</a:t>
            </a:r>
            <a:br>
              <a:rPr lang="en-US" b="1" dirty="0"/>
            </a:br>
            <a:r>
              <a:rPr lang="en-US" b="1" dirty="0" smtClean="0"/>
              <a:t>Economics</a:t>
            </a:r>
            <a:endParaRPr lang="en-US" dirty="0"/>
          </a:p>
        </p:txBody>
      </p:sp>
      <p:sp>
        <p:nvSpPr>
          <p:cNvPr id="3" name="Subtitle 2"/>
          <p:cNvSpPr>
            <a:spLocks noGrp="1"/>
          </p:cNvSpPr>
          <p:nvPr>
            <p:ph type="subTitle" idx="1"/>
          </p:nvPr>
        </p:nvSpPr>
        <p:spPr/>
        <p:txBody>
          <a:bodyPr/>
          <a:lstStyle/>
          <a:p>
            <a:r>
              <a:rPr lang="en-US" dirty="0" smtClean="0"/>
              <a:t>BS Economics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33400" cy="258762"/>
          </a:xfrm>
        </p:spPr>
        <p:txBody>
          <a:bodyPr>
            <a:normAutofit/>
          </a:bodyPr>
          <a:lstStyle/>
          <a:p>
            <a:endParaRPr lang="en-US" sz="800" dirty="0"/>
          </a:p>
        </p:txBody>
      </p:sp>
      <p:sp>
        <p:nvSpPr>
          <p:cNvPr id="3" name="Content Placeholder 2"/>
          <p:cNvSpPr>
            <a:spLocks noGrp="1"/>
          </p:cNvSpPr>
          <p:nvPr>
            <p:ph idx="1"/>
          </p:nvPr>
        </p:nvSpPr>
        <p:spPr>
          <a:xfrm>
            <a:off x="304800" y="609600"/>
            <a:ext cx="8686800" cy="5943600"/>
          </a:xfrm>
        </p:spPr>
        <p:txBody>
          <a:bodyPr/>
          <a:lstStyle/>
          <a:p>
            <a:pPr>
              <a:buFont typeface="Wingdings" pitchFamily="2" charset="2"/>
              <a:buChar char="Ø"/>
            </a:pPr>
            <a:r>
              <a:rPr lang="en-US" dirty="0" smtClean="0"/>
              <a:t>It is possible to group all forms of energy in two basic dimensions: renewability as one dimension and conventionality as the other.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85800" cy="258762"/>
          </a:xfrm>
        </p:spPr>
        <p:txBody>
          <a:bodyPr>
            <a:normAutofit/>
          </a:bodyPr>
          <a:lstStyle/>
          <a:p>
            <a:endParaRPr lang="en-US" sz="800" dirty="0"/>
          </a:p>
        </p:txBody>
      </p:sp>
      <p:sp>
        <p:nvSpPr>
          <p:cNvPr id="3" name="Content Placeholder 2"/>
          <p:cNvSpPr>
            <a:spLocks noGrp="1"/>
          </p:cNvSpPr>
          <p:nvPr>
            <p:ph idx="1"/>
          </p:nvPr>
        </p:nvSpPr>
        <p:spPr>
          <a:xfrm>
            <a:off x="381000" y="533400"/>
            <a:ext cx="8534400" cy="6019800"/>
          </a:xfrm>
        </p:spPr>
        <p:txBody>
          <a:bodyPr>
            <a:normAutofit fontScale="25000" lnSpcReduction="20000"/>
          </a:bodyPr>
          <a:lstStyle/>
          <a:p>
            <a:pPr indent="0" algn="just">
              <a:lnSpc>
                <a:spcPct val="170000"/>
              </a:lnSpc>
              <a:buNone/>
            </a:pPr>
            <a:r>
              <a:rPr lang="en-US" sz="8000" dirty="0"/>
              <a:t>Although the sun is the ultimate </a:t>
            </a:r>
            <a:r>
              <a:rPr lang="en-US" sz="8000" dirty="0" smtClean="0"/>
              <a:t>source of </a:t>
            </a:r>
            <a:r>
              <a:rPr lang="en-US" sz="8000" dirty="0"/>
              <a:t>energy for our planet, humans hardly use this form of energy directly (i.e. </a:t>
            </a:r>
            <a:r>
              <a:rPr lang="en-US" sz="8000" dirty="0" smtClean="0"/>
              <a:t>without employing </a:t>
            </a:r>
            <a:r>
              <a:rPr lang="en-US" sz="8000" dirty="0"/>
              <a:t>any transformation activity). Instead, we have developed an affinity for </a:t>
            </a:r>
            <a:r>
              <a:rPr lang="en-US" sz="8000" dirty="0" smtClean="0"/>
              <a:t>fossil fuels </a:t>
            </a:r>
            <a:r>
              <a:rPr lang="en-US" sz="8000" dirty="0"/>
              <a:t>since the discovery of steam engines, a trend that was further supplemented </a:t>
            </a:r>
            <a:r>
              <a:rPr lang="en-US" sz="8000" dirty="0" smtClean="0"/>
              <a:t>by internal </a:t>
            </a:r>
            <a:r>
              <a:rPr lang="en-US" sz="8000" dirty="0"/>
              <a:t>combustion engines and the arrival of electricity. An elaborate supply </a:t>
            </a:r>
            <a:r>
              <a:rPr lang="en-US" sz="8000" dirty="0" smtClean="0"/>
              <a:t>system consisting </a:t>
            </a:r>
            <a:r>
              <a:rPr lang="en-US" sz="8000" dirty="0"/>
              <a:t>of mines, fields, transport networks, processing and conversion plants </a:t>
            </a:r>
            <a:r>
              <a:rPr lang="en-US" sz="8000" dirty="0" smtClean="0"/>
              <a:t>has been </a:t>
            </a:r>
            <a:r>
              <a:rPr lang="en-US" sz="8000" dirty="0"/>
              <a:t>developed over the years to meet the growing needs of the society. However, </a:t>
            </a:r>
            <a:r>
              <a:rPr lang="en-US" sz="8000" dirty="0" smtClean="0"/>
              <a:t>the adverse </a:t>
            </a:r>
            <a:r>
              <a:rPr lang="en-US" sz="8000" dirty="0"/>
              <a:t>impacts of fossil fuel dependence started to emerge at the local, regional </a:t>
            </a:r>
            <a:r>
              <a:rPr lang="en-US" sz="8000" dirty="0" smtClean="0"/>
              <a:t>and global </a:t>
            </a:r>
            <a:r>
              <a:rPr lang="en-US" sz="8000" dirty="0"/>
              <a:t>levels and the need for a shift towards a low-carbon pathway became apparent.</a:t>
            </a:r>
          </a:p>
          <a:p>
            <a:pPr indent="0" algn="just">
              <a:lnSpc>
                <a:spcPct val="170000"/>
              </a:lnSpc>
              <a:buNone/>
            </a:pPr>
            <a:r>
              <a:rPr lang="en-US" sz="8000" dirty="0"/>
              <a:t>This prompted an extensive global attention to cleaner forms of energies that </a:t>
            </a:r>
            <a:r>
              <a:rPr lang="en-US" sz="8000" dirty="0" err="1" smtClean="0"/>
              <a:t>utilise</a:t>
            </a:r>
            <a:r>
              <a:rPr lang="en-US" sz="8000" dirty="0" smtClean="0"/>
              <a:t> energy </a:t>
            </a:r>
            <a:r>
              <a:rPr lang="en-US" sz="8000" dirty="0"/>
              <a:t>flows rather than stocks</a:t>
            </a:r>
            <a:r>
              <a:rPr lang="en-US"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334962"/>
          </a:xfrm>
        </p:spPr>
        <p:txBody>
          <a:bodyPr>
            <a:normAutofit/>
          </a:bodyPr>
          <a:lstStyle/>
          <a:p>
            <a:endParaRPr lang="en-US" sz="800" dirty="0"/>
          </a:p>
        </p:txBody>
      </p:sp>
      <p:sp>
        <p:nvSpPr>
          <p:cNvPr id="3" name="Content Placeholder 2"/>
          <p:cNvSpPr>
            <a:spLocks noGrp="1"/>
          </p:cNvSpPr>
          <p:nvPr>
            <p:ph idx="1"/>
          </p:nvPr>
        </p:nvSpPr>
        <p:spPr>
          <a:xfrm>
            <a:off x="304800" y="457200"/>
            <a:ext cx="8610600" cy="6172200"/>
          </a:xfrm>
        </p:spPr>
        <p:txBody>
          <a:bodyPr>
            <a:normAutofit lnSpcReduction="10000"/>
          </a:bodyPr>
          <a:lstStyle/>
          <a:p>
            <a:pPr algn="just"/>
            <a:r>
              <a:rPr lang="en-US" dirty="0"/>
              <a:t>Energy economics is the branch of applied economics that </a:t>
            </a:r>
            <a:r>
              <a:rPr lang="en-US" dirty="0" smtClean="0"/>
              <a:t>studies</a:t>
            </a:r>
          </a:p>
          <a:p>
            <a:pPr marL="514350" indent="-514350" algn="just">
              <a:buAutoNum type="arabicParenBoth"/>
            </a:pPr>
            <a:r>
              <a:rPr lang="en-US" dirty="0" smtClean="0"/>
              <a:t>The </a:t>
            </a:r>
            <a:r>
              <a:rPr lang="en-US" dirty="0"/>
              <a:t>economics of energy supply </a:t>
            </a:r>
            <a:r>
              <a:rPr lang="en-US" dirty="0" smtClean="0"/>
              <a:t>involving exploration, development</a:t>
            </a:r>
            <a:r>
              <a:rPr lang="en-US" dirty="0"/>
              <a:t>, </a:t>
            </a:r>
            <a:r>
              <a:rPr lang="en-US" dirty="0" smtClean="0"/>
              <a:t>production, transportation</a:t>
            </a:r>
            <a:r>
              <a:rPr lang="en-US" dirty="0"/>
              <a:t>, storage, transformation and delivery of </a:t>
            </a:r>
            <a:r>
              <a:rPr lang="en-US" dirty="0" smtClean="0"/>
              <a:t>energy commodities.</a:t>
            </a:r>
          </a:p>
          <a:p>
            <a:pPr marL="514350" indent="-514350" algn="just">
              <a:buNone/>
            </a:pPr>
            <a:r>
              <a:rPr lang="en-US" dirty="0"/>
              <a:t>(2) The economic logic of energy consumption decisions by various </a:t>
            </a:r>
            <a:r>
              <a:rPr lang="en-US" dirty="0" smtClean="0"/>
              <a:t>users.</a:t>
            </a:r>
          </a:p>
          <a:p>
            <a:pPr marL="514350" indent="-514350" algn="just">
              <a:buNone/>
            </a:pPr>
            <a:r>
              <a:rPr lang="en-US" dirty="0"/>
              <a:t>(3) energy transactions through alternative market arrangements and their </a:t>
            </a:r>
            <a:r>
              <a:rPr lang="en-US" dirty="0" smtClean="0"/>
              <a:t>governance</a:t>
            </a:r>
          </a:p>
          <a:p>
            <a:pPr marL="514350" indent="-514350" algn="just">
              <a:buNone/>
            </a:pPr>
            <a:r>
              <a:rPr lang="en-US" dirty="0"/>
              <a:t>(4) the economic dimension of social and environmental impacts of energy use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57200" cy="304800"/>
          </a:xfrm>
        </p:spPr>
        <p:txBody>
          <a:bodyPr>
            <a:normAutofit/>
          </a:bodyPr>
          <a:lstStyle/>
          <a:p>
            <a:endParaRPr lang="en-US" sz="800" dirty="0"/>
          </a:p>
        </p:txBody>
      </p:sp>
      <p:sp>
        <p:nvSpPr>
          <p:cNvPr id="3" name="Content Placeholder 2"/>
          <p:cNvSpPr>
            <a:spLocks noGrp="1"/>
          </p:cNvSpPr>
          <p:nvPr>
            <p:ph idx="1"/>
          </p:nvPr>
        </p:nvSpPr>
        <p:spPr>
          <a:xfrm>
            <a:off x="304800" y="457200"/>
            <a:ext cx="8610600" cy="6172200"/>
          </a:xfrm>
        </p:spPr>
        <p:txBody>
          <a:bodyPr/>
          <a:lstStyle/>
          <a:p>
            <a:pPr>
              <a:buNone/>
            </a:pPr>
            <a:r>
              <a:rPr lang="en-US" dirty="0"/>
              <a:t>(5) the planning, policy and performance of the industries, actors and </a:t>
            </a:r>
            <a:r>
              <a:rPr lang="en-US" dirty="0" smtClean="0"/>
              <a:t>governance mechanisms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09600" cy="258762"/>
          </a:xfrm>
        </p:spPr>
        <p:txBody>
          <a:bodyPr>
            <a:normAutofit/>
          </a:bodyPr>
          <a:lstStyle/>
          <a:p>
            <a:endParaRPr lang="en-US" sz="800" dirty="0"/>
          </a:p>
        </p:txBody>
      </p:sp>
      <p:sp>
        <p:nvSpPr>
          <p:cNvPr id="3" name="Content Placeholder 2"/>
          <p:cNvSpPr>
            <a:spLocks noGrp="1"/>
          </p:cNvSpPr>
          <p:nvPr>
            <p:ph idx="1"/>
          </p:nvPr>
        </p:nvSpPr>
        <p:spPr>
          <a:xfrm>
            <a:off x="228600" y="381000"/>
            <a:ext cx="8763000" cy="6172200"/>
          </a:xfrm>
        </p:spPr>
        <p:txBody>
          <a:bodyPr>
            <a:normAutofit fontScale="77500" lnSpcReduction="20000"/>
          </a:bodyPr>
          <a:lstStyle/>
          <a:p>
            <a:pPr indent="0" algn="just">
              <a:lnSpc>
                <a:spcPct val="170000"/>
              </a:lnSpc>
              <a:buNone/>
            </a:pPr>
            <a:r>
              <a:rPr lang="en-US" dirty="0"/>
              <a:t>Although energy issues have been </a:t>
            </a:r>
            <a:r>
              <a:rPr lang="en-US" dirty="0" smtClean="0"/>
              <a:t>analyzed </a:t>
            </a:r>
            <a:r>
              <a:rPr lang="en-US" dirty="0"/>
              <a:t>from an economic perspective for </a:t>
            </a:r>
            <a:r>
              <a:rPr lang="en-US" dirty="0" smtClean="0"/>
              <a:t>more than </a:t>
            </a:r>
            <a:r>
              <a:rPr lang="en-US" dirty="0"/>
              <a:t>a century now, energy economics did not develop as a </a:t>
            </a:r>
            <a:r>
              <a:rPr lang="en-US" dirty="0" smtClean="0"/>
              <a:t>specialized </a:t>
            </a:r>
            <a:r>
              <a:rPr lang="en-US" dirty="0"/>
              <a:t>branch </a:t>
            </a:r>
            <a:r>
              <a:rPr lang="en-US" dirty="0" smtClean="0"/>
              <a:t>until the </a:t>
            </a:r>
            <a:r>
              <a:rPr lang="en-US" dirty="0"/>
              <a:t>first oil shock in the 1970s (Edwards 2003). The dramatic increase in oil prices </a:t>
            </a:r>
            <a:r>
              <a:rPr lang="en-US" dirty="0" smtClean="0"/>
              <a:t>in the </a:t>
            </a:r>
            <a:r>
              <a:rPr lang="en-US" dirty="0"/>
              <a:t>1973–74 highlighted the importance of energy in economic development of </a:t>
            </a:r>
            <a:r>
              <a:rPr lang="en-US" dirty="0" smtClean="0"/>
              <a:t>countries. Since </a:t>
            </a:r>
            <a:r>
              <a:rPr lang="en-US" dirty="0"/>
              <a:t>then, researchers, academics and even policymakers have taken a </a:t>
            </a:r>
            <a:r>
              <a:rPr lang="en-US" dirty="0" smtClean="0"/>
              <a:t>keen interest </a:t>
            </a:r>
            <a:r>
              <a:rPr lang="en-US" dirty="0"/>
              <a:t>in energy studies and today energy economics has emerged as a </a:t>
            </a:r>
            <a:r>
              <a:rPr lang="en-US" dirty="0" smtClean="0"/>
              <a:t>recognized branch </a:t>
            </a:r>
            <a:r>
              <a:rPr lang="en-US" dirty="0"/>
              <a:t>on its own. The field has seen a tremendous growth over the past two </a:t>
            </a:r>
            <a:r>
              <a:rPr lang="en-US" dirty="0" smtClean="0"/>
              <a:t>decades.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334962"/>
          </a:xfrm>
        </p:spPr>
        <p:txBody>
          <a:bodyPr>
            <a:normAutofit/>
          </a:bodyPr>
          <a:lstStyle/>
          <a:p>
            <a:endParaRPr lang="en-US" sz="800" dirty="0"/>
          </a:p>
        </p:txBody>
      </p:sp>
      <p:sp>
        <p:nvSpPr>
          <p:cNvPr id="3" name="Content Placeholder 2"/>
          <p:cNvSpPr>
            <a:spLocks noGrp="1"/>
          </p:cNvSpPr>
          <p:nvPr>
            <p:ph idx="1"/>
          </p:nvPr>
        </p:nvSpPr>
        <p:spPr>
          <a:xfrm>
            <a:off x="381000" y="457200"/>
            <a:ext cx="8458200" cy="6172200"/>
          </a:xfrm>
        </p:spPr>
        <p:txBody>
          <a:bodyPr>
            <a:normAutofit fontScale="92500"/>
          </a:bodyPr>
          <a:lstStyle/>
          <a:p>
            <a:pPr indent="0" algn="just">
              <a:lnSpc>
                <a:spcPct val="150000"/>
              </a:lnSpc>
              <a:spcBef>
                <a:spcPts val="600"/>
              </a:spcBef>
              <a:buNone/>
            </a:pPr>
            <a:r>
              <a:rPr lang="en-US" dirty="0"/>
              <a:t>Like any branch of economics, energy economics is concerned with the basic </a:t>
            </a:r>
            <a:r>
              <a:rPr lang="en-US" dirty="0" smtClean="0"/>
              <a:t>economic issue of allocating </a:t>
            </a:r>
            <a:r>
              <a:rPr lang="en-US" dirty="0"/>
              <a:t>scarce resources in the economy. Thus the </a:t>
            </a:r>
            <a:r>
              <a:rPr lang="en-US" dirty="0" smtClean="0"/>
              <a:t>microeconomic concerns </a:t>
            </a:r>
            <a:r>
              <a:rPr lang="en-US" dirty="0"/>
              <a:t>of energy supply and demand and the macro-economic concerns of </a:t>
            </a:r>
            <a:r>
              <a:rPr lang="en-US" dirty="0" smtClean="0"/>
              <a:t>investment, financing </a:t>
            </a:r>
            <a:r>
              <a:rPr lang="en-US" dirty="0"/>
              <a:t>and economic linkages with the rest of the economy form an </a:t>
            </a:r>
            <a:r>
              <a:rPr lang="en-US" dirty="0" smtClean="0"/>
              <a:t>essential part </a:t>
            </a:r>
            <a:r>
              <a:rPr lang="en-US" dirty="0"/>
              <a:t>of the subject.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57200" cy="334962"/>
          </a:xfrm>
        </p:spPr>
        <p:txBody>
          <a:bodyPr>
            <a:normAutofit/>
          </a:bodyPr>
          <a:lstStyle/>
          <a:p>
            <a:endParaRPr lang="en-US" sz="800" dirty="0"/>
          </a:p>
        </p:txBody>
      </p:sp>
      <p:sp>
        <p:nvSpPr>
          <p:cNvPr id="3" name="Content Placeholder 2"/>
          <p:cNvSpPr>
            <a:spLocks noGrp="1"/>
          </p:cNvSpPr>
          <p:nvPr>
            <p:ph idx="1"/>
          </p:nvPr>
        </p:nvSpPr>
        <p:spPr>
          <a:xfrm>
            <a:off x="228600" y="533400"/>
            <a:ext cx="8534400" cy="5943600"/>
          </a:xfrm>
        </p:spPr>
        <p:txBody>
          <a:bodyPr>
            <a:normAutofit lnSpcReduction="10000"/>
          </a:bodyPr>
          <a:lstStyle/>
          <a:p>
            <a:pPr indent="0" algn="just">
              <a:buNone/>
            </a:pPr>
            <a:r>
              <a:rPr lang="en-US" dirty="0"/>
              <a:t>the energy industry is quite complex technically </a:t>
            </a:r>
            <a:r>
              <a:rPr lang="en-US" dirty="0" smtClean="0"/>
              <a:t>and technical </a:t>
            </a:r>
            <a:r>
              <a:rPr lang="en-US" dirty="0"/>
              <a:t>innovation has always influenced the developments in the sector. The </a:t>
            </a:r>
            <a:r>
              <a:rPr lang="en-US" dirty="0" smtClean="0"/>
              <a:t>shale revolution </a:t>
            </a:r>
            <a:r>
              <a:rPr lang="en-US" dirty="0"/>
              <a:t>is a recent example which has brought dramatic changes to the sector </a:t>
            </a:r>
            <a:r>
              <a:rPr lang="en-US" dirty="0" smtClean="0"/>
              <a:t>over </a:t>
            </a:r>
            <a:r>
              <a:rPr lang="en-US" dirty="0"/>
              <a:t>the past few years. Moreover, because of its universal appeal, energy </a:t>
            </a:r>
            <a:r>
              <a:rPr lang="en-US" dirty="0" smtClean="0"/>
              <a:t>developments at </a:t>
            </a:r>
            <a:r>
              <a:rPr lang="en-US" dirty="0"/>
              <a:t>any given point are influenced by interactions at multiple levels. The </a:t>
            </a:r>
            <a:r>
              <a:rPr lang="en-US" dirty="0" smtClean="0"/>
              <a:t>involvement of </a:t>
            </a:r>
            <a:r>
              <a:rPr lang="en-US" dirty="0"/>
              <a:t>multinational players, active participation in international trade and global </a:t>
            </a:r>
            <a:r>
              <a:rPr lang="en-US" dirty="0" smtClean="0"/>
              <a:t>initiatives to </a:t>
            </a:r>
            <a:r>
              <a:rPr lang="en-US" dirty="0"/>
              <a:t>manage the implications of energy use and supply add an international </a:t>
            </a:r>
            <a:r>
              <a:rPr lang="en-US" dirty="0" smtClean="0"/>
              <a:t>level of </a:t>
            </a:r>
            <a:r>
              <a:rPr lang="en-US" dirty="0"/>
              <a:t>influence.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33400" cy="258762"/>
          </a:xfrm>
        </p:spPr>
        <p:txBody>
          <a:bodyPr>
            <a:normAutofit/>
          </a:bodyPr>
          <a:lstStyle/>
          <a:p>
            <a:endParaRPr lang="en-US" sz="800" dirty="0"/>
          </a:p>
        </p:txBody>
      </p:sp>
      <p:pic>
        <p:nvPicPr>
          <p:cNvPr id="1027" name="Picture 3"/>
          <p:cNvPicPr>
            <a:picLocks noGrp="1" noChangeAspect="1" noChangeArrowheads="1"/>
          </p:cNvPicPr>
          <p:nvPr>
            <p:ph idx="1"/>
          </p:nvPr>
        </p:nvPicPr>
        <p:blipFill>
          <a:blip r:embed="rId3" cstate="print"/>
          <a:srcRect/>
          <a:stretch>
            <a:fillRect/>
          </a:stretch>
        </p:blipFill>
        <p:spPr bwMode="auto">
          <a:xfrm>
            <a:off x="1232944" y="457200"/>
            <a:ext cx="6678111" cy="60960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66800" cy="334962"/>
          </a:xfrm>
        </p:spPr>
        <p:txBody>
          <a:bodyPr>
            <a:normAutofit/>
          </a:bodyPr>
          <a:lstStyle/>
          <a:p>
            <a:endParaRPr lang="en-US" sz="800" dirty="0"/>
          </a:p>
        </p:txBody>
      </p:sp>
      <p:sp>
        <p:nvSpPr>
          <p:cNvPr id="3" name="Content Placeholder 2"/>
          <p:cNvSpPr>
            <a:spLocks noGrp="1"/>
          </p:cNvSpPr>
          <p:nvPr>
            <p:ph idx="1"/>
          </p:nvPr>
        </p:nvSpPr>
        <p:spPr>
          <a:xfrm>
            <a:off x="304800" y="533400"/>
            <a:ext cx="8534400" cy="6096000"/>
          </a:xfrm>
        </p:spPr>
        <p:txBody>
          <a:bodyPr>
            <a:normAutofit fontScale="92500" lnSpcReduction="10000"/>
          </a:bodyPr>
          <a:lstStyle/>
          <a:p>
            <a:pPr indent="0" algn="just">
              <a:buNone/>
            </a:pPr>
            <a:r>
              <a:rPr lang="en-US" dirty="0"/>
              <a:t>The regional influence arises from co-ordinations of markets, </a:t>
            </a:r>
            <a:r>
              <a:rPr lang="en-US" dirty="0" smtClean="0"/>
              <a:t>policies, investments </a:t>
            </a:r>
            <a:r>
              <a:rPr lang="en-US" dirty="0"/>
              <a:t>and initiatives through regional groups and sub-groups and the </a:t>
            </a:r>
            <a:r>
              <a:rPr lang="en-US" dirty="0" smtClean="0"/>
              <a:t>dynamic evolution </a:t>
            </a:r>
            <a:r>
              <a:rPr lang="en-US" dirty="0"/>
              <a:t>of their visions and interactions as well as conflicts leaves a regional footprint.</a:t>
            </a:r>
          </a:p>
          <a:p>
            <a:pPr indent="0" algn="just">
              <a:buNone/>
            </a:pPr>
            <a:r>
              <a:rPr lang="en-US" dirty="0"/>
              <a:t>Further, at the national level, differences in resource endowments, spatial </a:t>
            </a:r>
            <a:r>
              <a:rPr lang="en-US" dirty="0" smtClean="0"/>
              <a:t>distribution of </a:t>
            </a:r>
            <a:r>
              <a:rPr lang="en-US" dirty="0"/>
              <a:t>resources, economic and social conditions, institutional arrangements </a:t>
            </a:r>
            <a:r>
              <a:rPr lang="en-US" dirty="0" smtClean="0"/>
              <a:t>and governance </a:t>
            </a:r>
            <a:r>
              <a:rPr lang="en-US" dirty="0"/>
              <a:t>influence the sector activities. But the international and regional </a:t>
            </a:r>
            <a:r>
              <a:rPr lang="en-US" dirty="0" smtClean="0"/>
              <a:t>influences shape </a:t>
            </a:r>
            <a:r>
              <a:rPr lang="en-US" dirty="0"/>
              <a:t>the national policies and interventions. Finally, the resource endowments</a:t>
            </a:r>
            <a:r>
              <a:rPr lang="en-US" dirty="0" smtClean="0"/>
              <a:t>, institutional </a:t>
            </a:r>
            <a:r>
              <a:rPr lang="en-US" smtClean="0"/>
              <a:t>arrangements,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85800" cy="411162"/>
          </a:xfrm>
        </p:spPr>
        <p:txBody>
          <a:bodyPr>
            <a:normAutofit/>
          </a:bodyPr>
          <a:lstStyle/>
          <a:p>
            <a:endParaRPr lang="en-US" sz="800" dirty="0"/>
          </a:p>
        </p:txBody>
      </p:sp>
      <p:sp>
        <p:nvSpPr>
          <p:cNvPr id="3" name="Content Placeholder 2"/>
          <p:cNvSpPr>
            <a:spLocks noGrp="1"/>
          </p:cNvSpPr>
          <p:nvPr>
            <p:ph idx="1"/>
          </p:nvPr>
        </p:nvSpPr>
        <p:spPr>
          <a:xfrm>
            <a:off x="304800" y="457200"/>
            <a:ext cx="8534400" cy="6096000"/>
          </a:xfrm>
        </p:spPr>
        <p:txBody>
          <a:bodyPr>
            <a:normAutofit fontScale="92500"/>
          </a:bodyPr>
          <a:lstStyle/>
          <a:p>
            <a:pPr indent="0" algn="just">
              <a:lnSpc>
                <a:spcPct val="150000"/>
              </a:lnSpc>
              <a:buNone/>
            </a:pPr>
            <a:r>
              <a:rPr lang="en-US" dirty="0" smtClean="0"/>
              <a:t>Stakeholder interactions, and local infrastructure at the local level influence the developments. The strength and implications of such interactions and influences vary depending on their manifestations in a given </a:t>
            </a:r>
            <a:r>
              <a:rPr lang="en-US" dirty="0"/>
              <a:t>context but an understanding of the basic principles, frameworks of analysis and </a:t>
            </a:r>
            <a:r>
              <a:rPr lang="en-US" dirty="0" smtClean="0"/>
              <a:t>the tools </a:t>
            </a:r>
            <a:r>
              <a:rPr lang="en-US" dirty="0"/>
              <a:t>of investigation can prepare anyone to approach such issues systematically.</a:t>
            </a:r>
            <a:endParaRPr lang="en-US" dirty="0" smtClean="0"/>
          </a:p>
          <a:p>
            <a:pPr indent="0" algn="just">
              <a:lnSpc>
                <a:spcPct val="150000"/>
              </a:lnSpc>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 cy="411162"/>
          </a:xfrm>
        </p:spPr>
        <p:txBody>
          <a:bodyPr>
            <a:normAutofit/>
          </a:bodyPr>
          <a:lstStyle/>
          <a:p>
            <a:endParaRPr lang="en-US" sz="800" dirty="0"/>
          </a:p>
        </p:txBody>
      </p:sp>
      <p:sp>
        <p:nvSpPr>
          <p:cNvPr id="3" name="Content Placeholder 2"/>
          <p:cNvSpPr>
            <a:spLocks noGrp="1"/>
          </p:cNvSpPr>
          <p:nvPr>
            <p:ph idx="1"/>
          </p:nvPr>
        </p:nvSpPr>
        <p:spPr>
          <a:xfrm>
            <a:off x="304800" y="533400"/>
            <a:ext cx="8534400" cy="6096000"/>
          </a:xfrm>
        </p:spPr>
        <p:txBody>
          <a:bodyPr>
            <a:normAutofit/>
          </a:bodyPr>
          <a:lstStyle/>
          <a:p>
            <a:pPr indent="0" algn="just">
              <a:buNone/>
            </a:pPr>
            <a:r>
              <a:rPr lang="en-US" dirty="0"/>
              <a:t>Energy </a:t>
            </a:r>
            <a:r>
              <a:rPr lang="en-US" dirty="0" smtClean="0"/>
              <a:t>is the ability to do work. It plays </a:t>
            </a:r>
            <a:r>
              <a:rPr lang="en-US" dirty="0"/>
              <a:t>a crucial role in our life, allowing </a:t>
            </a:r>
            <a:r>
              <a:rPr lang="en-US" dirty="0" smtClean="0"/>
              <a:t>us to perform </a:t>
            </a:r>
            <a:r>
              <a:rPr lang="en-US" dirty="0"/>
              <a:t>our daily routines and </a:t>
            </a:r>
            <a:r>
              <a:rPr lang="en-US" dirty="0" smtClean="0"/>
              <a:t>to undertake </a:t>
            </a:r>
            <a:r>
              <a:rPr lang="en-US" dirty="0"/>
              <a:t>economic, social and developmental activities. In fact, we are so </a:t>
            </a:r>
            <a:r>
              <a:rPr lang="en-US" dirty="0" smtClean="0"/>
              <a:t>dependent on </a:t>
            </a:r>
            <a:r>
              <a:rPr lang="en-US" dirty="0"/>
              <a:t>energy that it is hard to imagine a modern living condition without </a:t>
            </a:r>
            <a:r>
              <a:rPr lang="en-US" dirty="0" smtClean="0"/>
              <a:t>affordable, reliable </a:t>
            </a:r>
            <a:r>
              <a:rPr lang="en-US" dirty="0"/>
              <a:t>and adequate supply of energy</a:t>
            </a:r>
            <a:r>
              <a:rPr lang="en-US" dirty="0" smtClean="0"/>
              <a:t>.</a:t>
            </a:r>
          </a:p>
          <a:p>
            <a:pPr indent="0" algn="just">
              <a:buNone/>
            </a:pPr>
            <a:r>
              <a:rPr lang="en-US" dirty="0"/>
              <a:t>Modern civilization is possible because people have learned how to change energy from one form to another and then use it to do work.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smtClean="0"/>
              <a:t>Energy Basics</a:t>
            </a:r>
            <a:endParaRPr lang="en-US" dirty="0"/>
          </a:p>
        </p:txBody>
      </p:sp>
      <p:sp>
        <p:nvSpPr>
          <p:cNvPr id="3" name="Content Placeholder 2"/>
          <p:cNvSpPr>
            <a:spLocks noGrp="1"/>
          </p:cNvSpPr>
          <p:nvPr>
            <p:ph idx="1"/>
          </p:nvPr>
        </p:nvSpPr>
        <p:spPr>
          <a:xfrm>
            <a:off x="304800" y="838200"/>
            <a:ext cx="8610600" cy="6019800"/>
          </a:xfrm>
        </p:spPr>
        <p:txBody>
          <a:bodyPr>
            <a:noAutofit/>
          </a:bodyPr>
          <a:lstStyle/>
          <a:p>
            <a:pPr indent="0" algn="just">
              <a:lnSpc>
                <a:spcPct val="150000"/>
              </a:lnSpc>
              <a:buFont typeface="Wingdings" pitchFamily="2" charset="2"/>
              <a:buChar char="Ø"/>
            </a:pPr>
            <a:r>
              <a:rPr lang="en-US" sz="2700" b="1" dirty="0" smtClean="0"/>
              <a:t>Thermodynamics</a:t>
            </a:r>
            <a:r>
              <a:rPr lang="en-US" sz="2700" dirty="0" smtClean="0"/>
              <a:t> is the branch of physics that deals with the relationships between heat, work and other forms of energy.</a:t>
            </a:r>
          </a:p>
          <a:p>
            <a:pPr indent="0" algn="just">
              <a:lnSpc>
                <a:spcPct val="150000"/>
              </a:lnSpc>
              <a:buFont typeface="Wingdings" pitchFamily="2" charset="2"/>
              <a:buChar char="Ø"/>
            </a:pPr>
            <a:r>
              <a:rPr lang="en-US" sz="2700" dirty="0" smtClean="0"/>
              <a:t>Two basic laws of thermodynamics govern energy flows. </a:t>
            </a:r>
          </a:p>
          <a:p>
            <a:pPr indent="0" algn="just">
              <a:lnSpc>
                <a:spcPct val="150000"/>
              </a:lnSpc>
              <a:buNone/>
            </a:pPr>
            <a:r>
              <a:rPr lang="en-US" sz="2700" dirty="0" smtClean="0"/>
              <a:t>The first law of thermodynamics is a statement of material balance a mass or energy can neither be created nor destroyed—it can only be transformed. This ensures the overall balance of energy at all times.</a:t>
            </a:r>
          </a:p>
          <a:p>
            <a:pPr indent="0" algn="just">
              <a:lnSpc>
                <a:spcPct val="150000"/>
              </a:lnSpc>
              <a:buFont typeface="Wingdings" pitchFamily="2" charset="2"/>
              <a:buChar char="Ø"/>
            </a:pPr>
            <a:endParaRPr lang="en-US" sz="2700" dirty="0" smtClean="0"/>
          </a:p>
          <a:p>
            <a:endParaRPr lang="en-US" sz="27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411162"/>
          </a:xfrm>
        </p:spPr>
        <p:txBody>
          <a:bodyPr>
            <a:normAutofit/>
          </a:bodyPr>
          <a:lstStyle/>
          <a:p>
            <a:endParaRPr lang="en-US" sz="800" dirty="0"/>
          </a:p>
        </p:txBody>
      </p:sp>
      <p:sp>
        <p:nvSpPr>
          <p:cNvPr id="3" name="Content Placeholder 2"/>
          <p:cNvSpPr>
            <a:spLocks noGrp="1"/>
          </p:cNvSpPr>
          <p:nvPr>
            <p:ph idx="1"/>
          </p:nvPr>
        </p:nvSpPr>
        <p:spPr>
          <a:xfrm>
            <a:off x="457200" y="457200"/>
            <a:ext cx="8458200" cy="6172200"/>
          </a:xfrm>
        </p:spPr>
        <p:txBody>
          <a:bodyPr/>
          <a:lstStyle/>
          <a:p>
            <a:pPr indent="0" algn="just">
              <a:lnSpc>
                <a:spcPct val="150000"/>
              </a:lnSpc>
              <a:buFont typeface="Wingdings" pitchFamily="2" charset="2"/>
              <a:buChar char="Ø"/>
            </a:pPr>
            <a:r>
              <a:rPr lang="en-US" dirty="0" smtClean="0"/>
              <a:t>The second law of thermodynamics on the other hand introduces the concept of quality of energy. It suggests that any conversion involves generation of low grade energy that cannot be used for useful work and this cannot be eliminated altogether.</a:t>
            </a:r>
          </a:p>
          <a:p>
            <a:pPr indent="0" algn="just">
              <a:lnSpc>
                <a:spcPct val="150000"/>
              </a:lnSpc>
              <a:buFont typeface="Wingdings" pitchFamily="2" charset="2"/>
              <a:buChar char="Ø"/>
            </a:pPr>
            <a:r>
              <a:rPr lang="en-US" dirty="0" smtClean="0"/>
              <a:t>This imposes physical restriction on the use of energy.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3200" b="1" dirty="0" smtClean="0"/>
              <a:t>Energy System</a:t>
            </a:r>
            <a:endParaRPr lang="en-US" sz="3200" dirty="0"/>
          </a:p>
        </p:txBody>
      </p:sp>
      <p:sp>
        <p:nvSpPr>
          <p:cNvPr id="3" name="Content Placeholder 2"/>
          <p:cNvSpPr>
            <a:spLocks noGrp="1"/>
          </p:cNvSpPr>
          <p:nvPr>
            <p:ph idx="1"/>
          </p:nvPr>
        </p:nvSpPr>
        <p:spPr>
          <a:xfrm>
            <a:off x="228600" y="838200"/>
            <a:ext cx="8686800" cy="5791200"/>
          </a:xfrm>
        </p:spPr>
        <p:txBody>
          <a:bodyPr>
            <a:normAutofit fontScale="92500" lnSpcReduction="10000"/>
          </a:bodyPr>
          <a:lstStyle/>
          <a:p>
            <a:pPr indent="0" algn="just">
              <a:lnSpc>
                <a:spcPct val="150000"/>
              </a:lnSpc>
              <a:buFont typeface="Wingdings" pitchFamily="2" charset="2"/>
              <a:buChar char="Ø"/>
            </a:pPr>
            <a:r>
              <a:rPr lang="en-US" sz="2800" dirty="0" smtClean="0"/>
              <a:t>A number of physical and economic activities are involved to capture the energy and to deliver it in a usable form to the users. </a:t>
            </a:r>
          </a:p>
          <a:p>
            <a:pPr indent="0" algn="just">
              <a:lnSpc>
                <a:spcPct val="150000"/>
              </a:lnSpc>
              <a:buFont typeface="Wingdings" pitchFamily="2" charset="2"/>
              <a:buChar char="Ø"/>
            </a:pPr>
            <a:r>
              <a:rPr lang="en-US" sz="2800" dirty="0" smtClean="0"/>
              <a:t>The chain of systems or activities required to ensure supply of energy is known as the energy supply system. </a:t>
            </a:r>
          </a:p>
          <a:p>
            <a:pPr indent="0" algn="just">
              <a:lnSpc>
                <a:spcPct val="150000"/>
              </a:lnSpc>
              <a:buFont typeface="Wingdings" pitchFamily="2" charset="2"/>
              <a:buChar char="Ø"/>
            </a:pPr>
            <a:r>
              <a:rPr lang="en-US" sz="2800" dirty="0" smtClean="0"/>
              <a:t>The supply system is made up of supply-related activities, energy transformation activities and energy consumption. The supply involves indigenous production, imports or exports of fuel and changes in stock levels (either stock pileup or stock draw down). Transformation</a:t>
            </a:r>
            <a:endParaRPr 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334962"/>
          </a:xfrm>
        </p:spPr>
        <p:txBody>
          <a:bodyPr>
            <a:normAutofit/>
          </a:bodyPr>
          <a:lstStyle/>
          <a:p>
            <a:endParaRPr lang="en-US" sz="800" dirty="0"/>
          </a:p>
        </p:txBody>
      </p:sp>
      <p:sp>
        <p:nvSpPr>
          <p:cNvPr id="3" name="Content Placeholder 2"/>
          <p:cNvSpPr>
            <a:spLocks noGrp="1"/>
          </p:cNvSpPr>
          <p:nvPr>
            <p:ph idx="1"/>
          </p:nvPr>
        </p:nvSpPr>
        <p:spPr>
          <a:xfrm>
            <a:off x="304800" y="381000"/>
            <a:ext cx="8610600" cy="6172200"/>
          </a:xfrm>
        </p:spPr>
        <p:txBody>
          <a:bodyPr>
            <a:normAutofit/>
          </a:bodyPr>
          <a:lstStyle/>
          <a:p>
            <a:pPr indent="0" algn="just">
              <a:lnSpc>
                <a:spcPct val="150000"/>
              </a:lnSpc>
              <a:buNone/>
            </a:pPr>
            <a:r>
              <a:rPr lang="en-US" sz="2800" dirty="0" smtClean="0"/>
              <a:t>converts different forms of primary energies to secondary energies for ease of use by consumers. Transformation processes normally involve a significant amount of losses.</a:t>
            </a:r>
          </a:p>
          <a:p>
            <a:pPr indent="0" algn="just">
              <a:lnSpc>
                <a:spcPct val="150000"/>
              </a:lnSpc>
              <a:buFont typeface="Wingdings" pitchFamily="2" charset="2"/>
              <a:buChar char="Ø"/>
            </a:pPr>
            <a:r>
              <a:rPr lang="en-US" sz="2800" dirty="0" smtClean="0"/>
              <a:t>Transportation and transmission of energy also involve losses. The final users </a:t>
            </a:r>
            <a:r>
              <a:rPr lang="en-US" sz="2800" dirty="0" err="1" smtClean="0"/>
              <a:t>utilise</a:t>
            </a:r>
            <a:r>
              <a:rPr lang="en-US" sz="2800" dirty="0" smtClean="0"/>
              <a:t> various forms of energies to meet the needs of cooling, heating, lighting, motive power, etc.</a:t>
            </a:r>
            <a:endParaRPr 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57200" cy="334962"/>
          </a:xfrm>
        </p:spPr>
        <p:txBody>
          <a:bodyPr>
            <a:normAutofit/>
          </a:bodyPr>
          <a:lstStyle/>
          <a:p>
            <a:endParaRPr lang="en-US" sz="800" dirty="0"/>
          </a:p>
        </p:txBody>
      </p:sp>
      <p:pic>
        <p:nvPicPr>
          <p:cNvPr id="1026" name="Picture 2"/>
          <p:cNvPicPr>
            <a:picLocks noGrp="1" noChangeAspect="1" noChangeArrowheads="1"/>
          </p:cNvPicPr>
          <p:nvPr>
            <p:ph idx="1"/>
          </p:nvPr>
        </p:nvPicPr>
        <p:blipFill>
          <a:blip r:embed="rId2" cstate="print">
            <a:lum/>
          </a:blip>
          <a:srcRect/>
          <a:stretch>
            <a:fillRect/>
          </a:stretch>
        </p:blipFill>
        <p:spPr bwMode="auto">
          <a:xfrm>
            <a:off x="914400" y="533400"/>
            <a:ext cx="7696200" cy="5715000"/>
          </a:xfrm>
          <a:prstGeom prst="rect">
            <a:avLst/>
          </a:prstGeom>
          <a:noFill/>
          <a:ln w="9525">
            <a:noFill/>
            <a:miter lim="800000"/>
            <a:headEnd/>
            <a:tailEnd/>
          </a:ln>
        </p:spPr>
      </p:pic>
      <p:sp>
        <p:nvSpPr>
          <p:cNvPr id="5" name="Rectangle 4"/>
          <p:cNvSpPr/>
          <p:nvPr/>
        </p:nvSpPr>
        <p:spPr>
          <a:xfrm>
            <a:off x="1143000" y="2514600"/>
            <a:ext cx="1676400" cy="1200329"/>
          </a:xfrm>
          <a:prstGeom prst="rect">
            <a:avLst/>
          </a:prstGeom>
        </p:spPr>
        <p:txBody>
          <a:bodyPr wrap="square">
            <a:spAutoFit/>
          </a:bodyPr>
          <a:lstStyle/>
          <a:p>
            <a:r>
              <a:rPr lang="en-US" dirty="0" smtClean="0"/>
              <a:t>Production</a:t>
            </a:r>
          </a:p>
          <a:p>
            <a:r>
              <a:rPr lang="en-US" dirty="0" smtClean="0"/>
              <a:t>• Import/ Export</a:t>
            </a:r>
          </a:p>
          <a:p>
            <a:r>
              <a:rPr lang="en-US" dirty="0" smtClean="0"/>
              <a:t>• Stock change</a:t>
            </a:r>
            <a:endParaRPr lang="en-US" dirty="0"/>
          </a:p>
        </p:txBody>
      </p:sp>
      <p:sp>
        <p:nvSpPr>
          <p:cNvPr id="6" name="Rectangle 5"/>
          <p:cNvSpPr/>
          <p:nvPr/>
        </p:nvSpPr>
        <p:spPr>
          <a:xfrm>
            <a:off x="3581400" y="2667000"/>
            <a:ext cx="1828800" cy="1200329"/>
          </a:xfrm>
          <a:prstGeom prst="rect">
            <a:avLst/>
          </a:prstGeom>
        </p:spPr>
        <p:txBody>
          <a:bodyPr wrap="square">
            <a:spAutoFit/>
          </a:bodyPr>
          <a:lstStyle/>
          <a:p>
            <a:r>
              <a:rPr lang="en-US" dirty="0" smtClean="0"/>
              <a:t>Refining</a:t>
            </a:r>
          </a:p>
          <a:p>
            <a:r>
              <a:rPr lang="en-US" dirty="0" smtClean="0"/>
              <a:t>• Electricity</a:t>
            </a:r>
          </a:p>
          <a:p>
            <a:r>
              <a:rPr lang="en-US" dirty="0" smtClean="0"/>
              <a:t>generation</a:t>
            </a:r>
          </a:p>
          <a:p>
            <a:r>
              <a:rPr lang="en-US" dirty="0" smtClean="0"/>
              <a:t>• Fuel processing</a:t>
            </a:r>
            <a:endParaRPr lang="en-US" dirty="0"/>
          </a:p>
        </p:txBody>
      </p:sp>
      <p:sp>
        <p:nvSpPr>
          <p:cNvPr id="7" name="Rectangle 6"/>
          <p:cNvSpPr/>
          <p:nvPr/>
        </p:nvSpPr>
        <p:spPr>
          <a:xfrm>
            <a:off x="6400800" y="2362200"/>
            <a:ext cx="1752600" cy="1200329"/>
          </a:xfrm>
          <a:prstGeom prst="rect">
            <a:avLst/>
          </a:prstGeom>
        </p:spPr>
        <p:txBody>
          <a:bodyPr wrap="square">
            <a:spAutoFit/>
          </a:bodyPr>
          <a:lstStyle/>
          <a:p>
            <a:r>
              <a:rPr lang="en-US" dirty="0" smtClean="0"/>
              <a:t>Final use of</a:t>
            </a:r>
          </a:p>
          <a:p>
            <a:r>
              <a:rPr lang="en-US" dirty="0" smtClean="0"/>
              <a:t>energy and non energy</a:t>
            </a:r>
          </a:p>
          <a:p>
            <a:r>
              <a:rPr lang="en-US" dirty="0" smtClean="0"/>
              <a:t>uses</a:t>
            </a:r>
            <a:endParaRPr lang="en-US" dirty="0"/>
          </a:p>
        </p:txBody>
      </p:sp>
      <p:sp>
        <p:nvSpPr>
          <p:cNvPr id="8" name="Rectangle 7"/>
          <p:cNvSpPr/>
          <p:nvPr/>
        </p:nvSpPr>
        <p:spPr>
          <a:xfrm>
            <a:off x="1905000" y="4343400"/>
            <a:ext cx="813043" cy="369332"/>
          </a:xfrm>
          <a:prstGeom prst="rect">
            <a:avLst/>
          </a:prstGeom>
        </p:spPr>
        <p:txBody>
          <a:bodyPr wrap="none">
            <a:spAutoFit/>
          </a:bodyPr>
          <a:lstStyle/>
          <a:p>
            <a:r>
              <a:rPr lang="en-US" dirty="0" smtClean="0"/>
              <a:t>Supply</a:t>
            </a:r>
            <a:endParaRPr lang="en-US" dirty="0"/>
          </a:p>
        </p:txBody>
      </p:sp>
      <p:sp>
        <p:nvSpPr>
          <p:cNvPr id="9" name="Rectangle 8"/>
          <p:cNvSpPr/>
          <p:nvPr/>
        </p:nvSpPr>
        <p:spPr>
          <a:xfrm>
            <a:off x="4191000" y="1676400"/>
            <a:ext cx="1612044" cy="369332"/>
          </a:xfrm>
          <a:prstGeom prst="rect">
            <a:avLst/>
          </a:prstGeom>
        </p:spPr>
        <p:txBody>
          <a:bodyPr wrap="none">
            <a:spAutoFit/>
          </a:bodyPr>
          <a:lstStyle/>
          <a:p>
            <a:r>
              <a:rPr lang="en-US" dirty="0" smtClean="0"/>
              <a:t>Transformation</a:t>
            </a:r>
            <a:endParaRPr lang="en-US" dirty="0"/>
          </a:p>
        </p:txBody>
      </p:sp>
      <p:sp>
        <p:nvSpPr>
          <p:cNvPr id="10" name="Rectangle 9"/>
          <p:cNvSpPr/>
          <p:nvPr/>
        </p:nvSpPr>
        <p:spPr>
          <a:xfrm>
            <a:off x="7391400" y="4419600"/>
            <a:ext cx="537327" cy="369332"/>
          </a:xfrm>
          <a:prstGeom prst="rect">
            <a:avLst/>
          </a:prstGeom>
        </p:spPr>
        <p:txBody>
          <a:bodyPr wrap="none">
            <a:spAutoFit/>
          </a:bodyPr>
          <a:lstStyle/>
          <a:p>
            <a:r>
              <a:rPr lang="en-US" dirty="0" smtClean="0"/>
              <a:t>Use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76200" cy="76200"/>
          </a:xfrm>
        </p:spPr>
        <p:txBody>
          <a:bodyPr>
            <a:normAutofit fontScale="90000"/>
          </a:bodyPr>
          <a:lstStyle/>
          <a:p>
            <a:endParaRPr lang="en-US" sz="800" dirty="0"/>
          </a:p>
        </p:txBody>
      </p:sp>
      <p:sp>
        <p:nvSpPr>
          <p:cNvPr id="3" name="Content Placeholder 2"/>
          <p:cNvSpPr>
            <a:spLocks noGrp="1"/>
          </p:cNvSpPr>
          <p:nvPr>
            <p:ph idx="1"/>
          </p:nvPr>
        </p:nvSpPr>
        <p:spPr>
          <a:xfrm>
            <a:off x="304800" y="381000"/>
            <a:ext cx="8534400" cy="6096000"/>
          </a:xfrm>
        </p:spPr>
        <p:txBody>
          <a:bodyPr>
            <a:normAutofit fontScale="92500" lnSpcReduction="10000"/>
          </a:bodyPr>
          <a:lstStyle/>
          <a:p>
            <a:pPr algn="ctr"/>
            <a:r>
              <a:rPr lang="en-US" dirty="0" smtClean="0"/>
              <a:t>Forms of Energy</a:t>
            </a:r>
          </a:p>
          <a:p>
            <a:r>
              <a:rPr lang="en-US" dirty="0"/>
              <a:t>There are many different forms of </a:t>
            </a:r>
            <a:r>
              <a:rPr lang="en-US" dirty="0" smtClean="0"/>
              <a:t>energy, including</a:t>
            </a:r>
            <a:endParaRPr lang="en-US" dirty="0"/>
          </a:p>
          <a:p>
            <a:r>
              <a:rPr lang="en-US" dirty="0"/>
              <a:t>Heat</a:t>
            </a:r>
          </a:p>
          <a:p>
            <a:r>
              <a:rPr lang="en-US" dirty="0"/>
              <a:t>Light</a:t>
            </a:r>
          </a:p>
          <a:p>
            <a:r>
              <a:rPr lang="en-US" dirty="0"/>
              <a:t>Motion</a:t>
            </a:r>
          </a:p>
          <a:p>
            <a:r>
              <a:rPr lang="en-US" dirty="0"/>
              <a:t>Electrical</a:t>
            </a:r>
          </a:p>
          <a:p>
            <a:r>
              <a:rPr lang="en-US" dirty="0"/>
              <a:t>Chemical</a:t>
            </a:r>
          </a:p>
          <a:p>
            <a:r>
              <a:rPr lang="en-US" dirty="0" smtClean="0"/>
              <a:t>Gravitational</a:t>
            </a:r>
          </a:p>
          <a:p>
            <a:pPr>
              <a:buNone/>
            </a:pPr>
            <a:r>
              <a:rPr lang="en-US" dirty="0"/>
              <a:t>These forms of energy can be grouped into </a:t>
            </a:r>
            <a:r>
              <a:rPr lang="en-US" dirty="0" smtClean="0"/>
              <a:t>two general </a:t>
            </a:r>
            <a:r>
              <a:rPr lang="en-US" dirty="0"/>
              <a:t>types of energy for doing </a:t>
            </a:r>
            <a:r>
              <a:rPr lang="en-US" dirty="0" smtClean="0"/>
              <a:t>work</a:t>
            </a:r>
          </a:p>
          <a:p>
            <a:r>
              <a:rPr lang="en-US" dirty="0"/>
              <a:t>Potential or stored energy</a:t>
            </a:r>
          </a:p>
          <a:p>
            <a:r>
              <a:rPr lang="en-US" dirty="0"/>
              <a:t>Kinetic or working energy</a:t>
            </a:r>
          </a:p>
          <a:p>
            <a:endParaRPr lang="en-US" dirty="0"/>
          </a:p>
          <a:p>
            <a:pPr algn="ct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3200" dirty="0" smtClean="0"/>
              <a:t>Types of Energy</a:t>
            </a:r>
            <a:endParaRPr lang="en-US" sz="3200" dirty="0"/>
          </a:p>
        </p:txBody>
      </p:sp>
      <p:sp>
        <p:nvSpPr>
          <p:cNvPr id="3" name="Content Placeholder 2"/>
          <p:cNvSpPr>
            <a:spLocks noGrp="1"/>
          </p:cNvSpPr>
          <p:nvPr>
            <p:ph idx="1"/>
          </p:nvPr>
        </p:nvSpPr>
        <p:spPr>
          <a:xfrm>
            <a:off x="304800" y="838200"/>
            <a:ext cx="8610600" cy="5791200"/>
          </a:xfrm>
        </p:spPr>
        <p:txBody>
          <a:bodyPr>
            <a:normAutofit lnSpcReduction="10000"/>
          </a:bodyPr>
          <a:lstStyle/>
          <a:p>
            <a:pPr>
              <a:buFont typeface="Wingdings" pitchFamily="2" charset="2"/>
              <a:buChar char="Ø"/>
            </a:pPr>
            <a:r>
              <a:rPr lang="en-US" dirty="0" smtClean="0"/>
              <a:t>Energy Commodities:</a:t>
            </a:r>
          </a:p>
          <a:p>
            <a:pPr indent="0" algn="just">
              <a:lnSpc>
                <a:spcPct val="150000"/>
              </a:lnSpc>
              <a:buNone/>
            </a:pPr>
            <a:r>
              <a:rPr lang="en-US" dirty="0" smtClean="0"/>
              <a:t>Energy commodities includes crude oil, heating oil, natural gas and gasoline, used to provide energy for human activities.</a:t>
            </a:r>
          </a:p>
          <a:p>
            <a:pPr indent="0" algn="just">
              <a:lnSpc>
                <a:spcPct val="150000"/>
              </a:lnSpc>
              <a:buFont typeface="Wingdings" pitchFamily="2" charset="2"/>
              <a:buChar char="Ø"/>
            </a:pPr>
            <a:r>
              <a:rPr lang="en-US" dirty="0" smtClean="0"/>
              <a:t>Energy resources:</a:t>
            </a:r>
          </a:p>
          <a:p>
            <a:pPr indent="0" algn="just">
              <a:lnSpc>
                <a:spcPct val="150000"/>
              </a:lnSpc>
              <a:buNone/>
            </a:pPr>
            <a:r>
              <a:rPr lang="en-US" dirty="0" smtClean="0"/>
              <a:t>There are different types of energy resources, used to generate power such as solar energy, wind and hydrogen energy, etc.</a:t>
            </a:r>
          </a:p>
          <a:p>
            <a:pPr indent="0" algn="just">
              <a:lnSpc>
                <a:spcPct val="150000"/>
              </a:lnSpc>
              <a:buNone/>
            </a:pPr>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800" b="1" dirty="0" smtClean="0"/>
              <a:t>Primary and Secondary Forms of Energy</a:t>
            </a:r>
            <a:endParaRPr lang="en-US" sz="2800" b="1" dirty="0"/>
          </a:p>
        </p:txBody>
      </p:sp>
      <p:sp>
        <p:nvSpPr>
          <p:cNvPr id="3" name="Content Placeholder 2"/>
          <p:cNvSpPr>
            <a:spLocks noGrp="1"/>
          </p:cNvSpPr>
          <p:nvPr>
            <p:ph idx="1"/>
          </p:nvPr>
        </p:nvSpPr>
        <p:spPr>
          <a:xfrm>
            <a:off x="228600" y="762000"/>
            <a:ext cx="8686800" cy="5867400"/>
          </a:xfrm>
        </p:spPr>
        <p:txBody>
          <a:bodyPr>
            <a:normAutofit fontScale="70000" lnSpcReduction="20000"/>
          </a:bodyPr>
          <a:lstStyle/>
          <a:p>
            <a:pPr indent="0" algn="just">
              <a:lnSpc>
                <a:spcPct val="150000"/>
              </a:lnSpc>
              <a:buFont typeface="Wingdings" pitchFamily="2" charset="2"/>
              <a:buChar char="Ø"/>
            </a:pPr>
            <a:r>
              <a:rPr lang="en-US" sz="2800" dirty="0" smtClean="0"/>
              <a:t>Primary energy is a form of energy source that is extracted from a stock of natural resources or captured from a flow of resources; separation and cleaning e.g. coal, crude oil, natural gas, solar power, nuclear power, and hydroelectricity. </a:t>
            </a:r>
          </a:p>
          <a:p>
            <a:pPr indent="0" algn="just">
              <a:lnSpc>
                <a:spcPct val="170000"/>
              </a:lnSpc>
              <a:buFont typeface="Wingdings" pitchFamily="2" charset="2"/>
              <a:buChar char="Ø"/>
            </a:pPr>
            <a:r>
              <a:rPr lang="en-US" sz="2800" dirty="0" smtClean="0"/>
              <a:t>Secondary energy refers to any energy that is obtained from a primary energy source employing a transformation or conversion process. Thus oil products obtained from crude oil upon refining in a refinery is a secondary form of energy. Electricity obtained from burning coal is also a secondary energy as it requires processing coal to generate electricity in a thermal power plant. </a:t>
            </a:r>
          </a:p>
          <a:p>
            <a:pPr indent="0" algn="just">
              <a:lnSpc>
                <a:spcPct val="170000"/>
              </a:lnSpc>
              <a:buFont typeface="Wingdings" pitchFamily="2" charset="2"/>
              <a:buChar char="Ø"/>
            </a:pPr>
            <a:r>
              <a:rPr lang="en-US" sz="2800" dirty="0" smtClean="0"/>
              <a:t>The knowledge of primary and secondary forms of energy is important to avoid double counting in energy statistics.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a:bodyPr>
          <a:lstStyle/>
          <a:p>
            <a:r>
              <a:rPr lang="en-US" sz="2800" b="1" dirty="0" smtClean="0"/>
              <a:t>Renewable and Non-renewable Forms of Energy</a:t>
            </a:r>
            <a:endParaRPr lang="en-US" sz="2800" b="1" dirty="0"/>
          </a:p>
        </p:txBody>
      </p:sp>
      <p:sp>
        <p:nvSpPr>
          <p:cNvPr id="3" name="Content Placeholder 2"/>
          <p:cNvSpPr>
            <a:spLocks noGrp="1"/>
          </p:cNvSpPr>
          <p:nvPr>
            <p:ph idx="1"/>
          </p:nvPr>
        </p:nvSpPr>
        <p:spPr>
          <a:xfrm>
            <a:off x="304800" y="838200"/>
            <a:ext cx="8610600" cy="5867400"/>
          </a:xfrm>
        </p:spPr>
        <p:txBody>
          <a:bodyPr>
            <a:normAutofit lnSpcReduction="10000"/>
          </a:bodyPr>
          <a:lstStyle/>
          <a:p>
            <a:pPr indent="0" algn="just">
              <a:lnSpc>
                <a:spcPct val="150000"/>
              </a:lnSpc>
              <a:buFont typeface="Wingdings" pitchFamily="2" charset="2"/>
              <a:buChar char="Ø"/>
            </a:pPr>
            <a:r>
              <a:rPr lang="en-US" sz="2800" dirty="0" smtClean="0"/>
              <a:t>A non-renewable source of energy is one where the primary energy comes from a finite stock of resources. Drawing down one unit of the stock leaves lesser units for future consumption in this case. For example, coal or crude oil comes from a finite physical stock. </a:t>
            </a:r>
          </a:p>
          <a:p>
            <a:pPr indent="0" algn="just">
              <a:lnSpc>
                <a:spcPct val="150000"/>
              </a:lnSpc>
              <a:buFont typeface="Wingdings" pitchFamily="2" charset="2"/>
              <a:buChar char="Ø"/>
            </a:pPr>
            <a:r>
              <a:rPr lang="en-US" sz="2800" dirty="0" smtClean="0"/>
              <a:t>if any primary energy is obtained from a constantly available flow of energy, the energy is known as renewable energy. Solar energy, wind, and the like are renewable energies.</a:t>
            </a:r>
          </a:p>
          <a:p>
            <a:pPr indent="0" algn="just">
              <a:lnSpc>
                <a:spcPct val="150000"/>
              </a:lnSpc>
              <a:buFont typeface="Wingdings" pitchFamily="2" charset="2"/>
              <a:buChar char="Ø"/>
            </a:pP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3319" name="Rectangle 7"/>
          <p:cNvSpPr>
            <a:spLocks noGrp="1" noChangeArrowheads="1"/>
          </p:cNvSpPr>
          <p:nvPr>
            <p:ph type="title"/>
          </p:nvPr>
        </p:nvSpPr>
        <p:spPr/>
        <p:txBody>
          <a:bodyPr/>
          <a:lstStyle/>
          <a:p>
            <a:r>
              <a:rPr lang="en-US" dirty="0"/>
              <a:t>Sources of Energy</a:t>
            </a:r>
          </a:p>
        </p:txBody>
      </p:sp>
      <p:sp>
        <p:nvSpPr>
          <p:cNvPr id="653322" name="Rectangle 10"/>
          <p:cNvSpPr>
            <a:spLocks noChangeArrowheads="1"/>
          </p:cNvSpPr>
          <p:nvPr/>
        </p:nvSpPr>
        <p:spPr bwMode="auto">
          <a:xfrm>
            <a:off x="0" y="0"/>
            <a:ext cx="533400" cy="76200"/>
          </a:xfrm>
          <a:prstGeom prst="rect">
            <a:avLst/>
          </a:prstGeom>
          <a:noFill/>
          <a:ln w="9525">
            <a:noFill/>
            <a:miter lim="800000"/>
            <a:headEnd/>
            <a:tailEnd/>
          </a:ln>
          <a:effectLst>
            <a:outerShdw dist="35921" dir="2700000" algn="ctr" rotWithShape="0">
              <a:schemeClr val="bg2"/>
            </a:outerShdw>
          </a:effectLst>
        </p:spPr>
        <p:txBody>
          <a:bodyPr lIns="92075" tIns="46038" rIns="92075" bIns="46038" anchor="ctr"/>
          <a:lstStyle/>
          <a:p>
            <a:r>
              <a:rPr lang="en-US" sz="800" dirty="0">
                <a:solidFill>
                  <a:schemeClr val="hlink"/>
                </a:solidFill>
                <a:latin typeface="Arial" charset="0"/>
              </a:rPr>
              <a:t>1</a:t>
            </a:r>
          </a:p>
        </p:txBody>
      </p:sp>
      <p:cxnSp>
        <p:nvCxnSpPr>
          <p:cNvPr id="653330" name="AutoShape 18"/>
          <p:cNvCxnSpPr>
            <a:cxnSpLocks noChangeShapeType="1"/>
            <a:stCxn id="653337" idx="3"/>
            <a:endCxn id="653338" idx="1"/>
          </p:cNvCxnSpPr>
          <p:nvPr/>
        </p:nvCxnSpPr>
        <p:spPr bwMode="auto">
          <a:xfrm flipV="1">
            <a:off x="3373438" y="4640263"/>
            <a:ext cx="989012" cy="1587"/>
          </a:xfrm>
          <a:prstGeom prst="bentConnector3">
            <a:avLst>
              <a:gd name="adj1" fmla="val 49921"/>
            </a:avLst>
          </a:prstGeom>
          <a:noFill/>
          <a:ln w="50800">
            <a:solidFill>
              <a:schemeClr val="tx1"/>
            </a:solidFill>
            <a:miter lim="800000"/>
            <a:headEnd/>
            <a:tailEnd type="triangle" w="med" len="med"/>
          </a:ln>
          <a:effectLst>
            <a:outerShdw dist="107763" dir="2700000" algn="ctr" rotWithShape="0">
              <a:schemeClr val="bg2">
                <a:alpha val="50000"/>
              </a:schemeClr>
            </a:outerShdw>
          </a:effectLst>
        </p:spPr>
      </p:cxnSp>
      <p:cxnSp>
        <p:nvCxnSpPr>
          <p:cNvPr id="653331" name="AutoShape 19"/>
          <p:cNvCxnSpPr>
            <a:cxnSpLocks noChangeShapeType="1"/>
            <a:stCxn id="653336" idx="3"/>
            <a:endCxn id="653334" idx="1"/>
          </p:cNvCxnSpPr>
          <p:nvPr/>
        </p:nvCxnSpPr>
        <p:spPr bwMode="auto">
          <a:xfrm>
            <a:off x="3375025" y="2078038"/>
            <a:ext cx="987425" cy="0"/>
          </a:xfrm>
          <a:prstGeom prst="straightConnector1">
            <a:avLst/>
          </a:prstGeom>
          <a:noFill/>
          <a:ln w="50800">
            <a:solidFill>
              <a:schemeClr val="tx1"/>
            </a:solidFill>
            <a:round/>
            <a:headEnd/>
            <a:tailEnd type="triangle" w="med" len="med"/>
          </a:ln>
          <a:effectLst>
            <a:outerShdw dist="107763" dir="2700000" algn="ctr" rotWithShape="0">
              <a:schemeClr val="bg2">
                <a:alpha val="50000"/>
              </a:schemeClr>
            </a:outerShdw>
          </a:effectLst>
        </p:spPr>
      </p:cxnSp>
      <p:cxnSp>
        <p:nvCxnSpPr>
          <p:cNvPr id="653332" name="AutoShape 20"/>
          <p:cNvCxnSpPr>
            <a:cxnSpLocks noChangeShapeType="1"/>
            <a:stCxn id="653335" idx="4"/>
            <a:endCxn id="653337" idx="0"/>
          </p:cNvCxnSpPr>
          <p:nvPr/>
        </p:nvCxnSpPr>
        <p:spPr bwMode="auto">
          <a:xfrm rot="5400000">
            <a:off x="2116932" y="4077494"/>
            <a:ext cx="495300" cy="1587"/>
          </a:xfrm>
          <a:prstGeom prst="bentConnector3">
            <a:avLst>
              <a:gd name="adj1" fmla="val 49681"/>
            </a:avLst>
          </a:prstGeom>
          <a:noFill/>
          <a:ln w="50800">
            <a:solidFill>
              <a:schemeClr val="tx1"/>
            </a:solidFill>
            <a:miter lim="800000"/>
            <a:headEnd/>
            <a:tailEnd type="triangle" w="med" len="med"/>
          </a:ln>
          <a:effectLst>
            <a:outerShdw dist="107763" dir="2700000" algn="ctr" rotWithShape="0">
              <a:schemeClr val="bg2">
                <a:alpha val="50000"/>
              </a:schemeClr>
            </a:outerShdw>
          </a:effectLst>
        </p:spPr>
      </p:cxnSp>
      <p:cxnSp>
        <p:nvCxnSpPr>
          <p:cNvPr id="653333" name="AutoShape 21"/>
          <p:cNvCxnSpPr>
            <a:cxnSpLocks noChangeShapeType="1"/>
            <a:stCxn id="653335" idx="0"/>
            <a:endCxn id="653336" idx="2"/>
          </p:cNvCxnSpPr>
          <p:nvPr/>
        </p:nvCxnSpPr>
        <p:spPr bwMode="auto">
          <a:xfrm rot="16200000">
            <a:off x="2140744" y="2616994"/>
            <a:ext cx="449262" cy="0"/>
          </a:xfrm>
          <a:prstGeom prst="straightConnector1">
            <a:avLst/>
          </a:prstGeom>
          <a:noFill/>
          <a:ln w="50800">
            <a:solidFill>
              <a:schemeClr val="tx1"/>
            </a:solidFill>
            <a:round/>
            <a:headEnd/>
            <a:tailEnd type="triangle" w="med" len="med"/>
          </a:ln>
          <a:effectLst>
            <a:outerShdw dist="107763" dir="2700000" algn="ctr" rotWithShape="0">
              <a:schemeClr val="bg2">
                <a:alpha val="50000"/>
              </a:schemeClr>
            </a:outerShdw>
          </a:effectLst>
        </p:spPr>
      </p:cxnSp>
      <p:sp>
        <p:nvSpPr>
          <p:cNvPr id="653334" name="Rectangle 22"/>
          <p:cNvSpPr>
            <a:spLocks noChangeArrowheads="1"/>
          </p:cNvSpPr>
          <p:nvPr/>
        </p:nvSpPr>
        <p:spPr bwMode="auto">
          <a:xfrm>
            <a:off x="4362450" y="1447800"/>
            <a:ext cx="3105150" cy="1258888"/>
          </a:xfrm>
          <a:prstGeom prst="rect">
            <a:avLst/>
          </a:prstGeom>
          <a:solidFill>
            <a:srgbClr val="FFCC00"/>
          </a:solidFill>
          <a:ln w="9525">
            <a:noFill/>
            <a:miter lim="800000"/>
            <a:headEnd/>
            <a:tailEnd/>
          </a:ln>
          <a:effectLst>
            <a:outerShdw dist="107763" dir="2700000" algn="ctr" rotWithShape="0">
              <a:schemeClr val="tx2">
                <a:alpha val="50000"/>
              </a:schemeClr>
            </a:outerShdw>
          </a:effectLst>
        </p:spPr>
        <p:txBody>
          <a:bodyPr/>
          <a:lstStyle/>
          <a:p>
            <a:pPr eaLnBrk="0" hangingPunct="0">
              <a:lnSpc>
                <a:spcPct val="90000"/>
              </a:lnSpc>
            </a:pPr>
            <a:r>
              <a:rPr lang="en-US" sz="2000"/>
              <a:t>Chemical</a:t>
            </a:r>
          </a:p>
          <a:p>
            <a:pPr eaLnBrk="0" hangingPunct="0">
              <a:lnSpc>
                <a:spcPct val="90000"/>
              </a:lnSpc>
              <a:buFontTx/>
              <a:buChar char="•"/>
            </a:pPr>
            <a:r>
              <a:rPr lang="en-US" b="0"/>
              <a:t> Fossil fuels (Combustion)</a:t>
            </a:r>
          </a:p>
          <a:p>
            <a:pPr eaLnBrk="0" hangingPunct="0">
              <a:lnSpc>
                <a:spcPct val="90000"/>
              </a:lnSpc>
            </a:pPr>
            <a:r>
              <a:rPr lang="en-US" sz="2000"/>
              <a:t>Nuclear</a:t>
            </a:r>
            <a:endParaRPr lang="en-US" sz="2000" b="0"/>
          </a:p>
          <a:p>
            <a:pPr eaLnBrk="0" hangingPunct="0">
              <a:lnSpc>
                <a:spcPct val="90000"/>
              </a:lnSpc>
              <a:buFontTx/>
              <a:buChar char="•"/>
            </a:pPr>
            <a:r>
              <a:rPr lang="en-US" b="0"/>
              <a:t> Uranium (Fission of atoms)</a:t>
            </a:r>
            <a:endParaRPr lang="en-US" sz="2400" b="0"/>
          </a:p>
        </p:txBody>
      </p:sp>
      <p:sp>
        <p:nvSpPr>
          <p:cNvPr id="653335" name="Oval 23"/>
          <p:cNvSpPr>
            <a:spLocks noChangeArrowheads="1"/>
          </p:cNvSpPr>
          <p:nvPr/>
        </p:nvSpPr>
        <p:spPr bwMode="auto">
          <a:xfrm>
            <a:off x="1219200" y="2841625"/>
            <a:ext cx="2290763" cy="989013"/>
          </a:xfrm>
          <a:prstGeom prst="ellipse">
            <a:avLst/>
          </a:prstGeom>
          <a:solidFill>
            <a:srgbClr val="FFFF99"/>
          </a:solidFill>
          <a:ln w="9525">
            <a:noFill/>
            <a:round/>
            <a:headEnd/>
            <a:tailEnd/>
          </a:ln>
          <a:effectLst>
            <a:outerShdw dist="107763" dir="2700000" algn="ctr" rotWithShape="0">
              <a:schemeClr val="tx2">
                <a:alpha val="50000"/>
              </a:schemeClr>
            </a:outerShdw>
          </a:effectLst>
        </p:spPr>
        <p:txBody>
          <a:bodyPr wrap="none" anchor="ctr"/>
          <a:lstStyle/>
          <a:p>
            <a:pPr algn="ctr" eaLnBrk="0" hangingPunct="0"/>
            <a:r>
              <a:rPr lang="en-US" sz="3200">
                <a:latin typeface="AvantGarde Bk BT" pitchFamily="34" charset="0"/>
              </a:rPr>
              <a:t>Energy</a:t>
            </a:r>
          </a:p>
        </p:txBody>
      </p:sp>
      <p:sp>
        <p:nvSpPr>
          <p:cNvPr id="653336" name="Rectangle 24"/>
          <p:cNvSpPr>
            <a:spLocks noChangeArrowheads="1"/>
          </p:cNvSpPr>
          <p:nvPr/>
        </p:nvSpPr>
        <p:spPr bwMode="auto">
          <a:xfrm>
            <a:off x="1354138" y="1762125"/>
            <a:ext cx="2020887" cy="630238"/>
          </a:xfrm>
          <a:prstGeom prst="rect">
            <a:avLst/>
          </a:prstGeom>
          <a:solidFill>
            <a:srgbClr val="FFCC00"/>
          </a:solidFill>
          <a:ln w="9525">
            <a:noFill/>
            <a:miter lim="800000"/>
            <a:headEnd/>
            <a:tailEnd/>
          </a:ln>
          <a:effectLst>
            <a:outerShdw dist="107763" dir="2700000" algn="ctr" rotWithShape="0">
              <a:schemeClr val="tx2">
                <a:alpha val="50000"/>
              </a:schemeClr>
            </a:outerShdw>
          </a:effectLst>
        </p:spPr>
        <p:txBody>
          <a:bodyPr wrap="none" anchor="ctr"/>
          <a:lstStyle/>
          <a:p>
            <a:pPr algn="ctr" eaLnBrk="0" hangingPunct="0"/>
            <a:r>
              <a:rPr lang="en-US" sz="2400"/>
              <a:t>Non-Renewable</a:t>
            </a:r>
          </a:p>
        </p:txBody>
      </p:sp>
      <p:sp>
        <p:nvSpPr>
          <p:cNvPr id="653337" name="Rectangle 25"/>
          <p:cNvSpPr>
            <a:spLocks noChangeArrowheads="1"/>
          </p:cNvSpPr>
          <p:nvPr/>
        </p:nvSpPr>
        <p:spPr bwMode="auto">
          <a:xfrm>
            <a:off x="1352550" y="4325938"/>
            <a:ext cx="2020888" cy="630237"/>
          </a:xfrm>
          <a:prstGeom prst="rect">
            <a:avLst/>
          </a:prstGeom>
          <a:solidFill>
            <a:srgbClr val="CCFFCC"/>
          </a:solidFill>
          <a:ln w="9525">
            <a:noFill/>
            <a:miter lim="800000"/>
            <a:headEnd/>
            <a:tailEnd/>
          </a:ln>
          <a:effectLst>
            <a:outerShdw dist="107763" dir="2700000" algn="ctr" rotWithShape="0">
              <a:schemeClr val="tx2">
                <a:alpha val="50000"/>
              </a:schemeClr>
            </a:outerShdw>
          </a:effectLst>
        </p:spPr>
        <p:txBody>
          <a:bodyPr wrap="none" anchor="ctr"/>
          <a:lstStyle/>
          <a:p>
            <a:pPr algn="ctr" eaLnBrk="0" hangingPunct="0"/>
            <a:r>
              <a:rPr lang="en-US" sz="2400"/>
              <a:t>Renewable</a:t>
            </a:r>
          </a:p>
        </p:txBody>
      </p:sp>
      <p:sp>
        <p:nvSpPr>
          <p:cNvPr id="653338" name="Rectangle 26"/>
          <p:cNvSpPr>
            <a:spLocks noChangeArrowheads="1"/>
          </p:cNvSpPr>
          <p:nvPr/>
        </p:nvSpPr>
        <p:spPr bwMode="auto">
          <a:xfrm>
            <a:off x="4362450" y="2886075"/>
            <a:ext cx="3105150" cy="3508375"/>
          </a:xfrm>
          <a:prstGeom prst="rect">
            <a:avLst/>
          </a:prstGeom>
          <a:solidFill>
            <a:srgbClr val="CCFFCC"/>
          </a:solidFill>
          <a:ln w="9525">
            <a:noFill/>
            <a:miter lim="800000"/>
            <a:headEnd/>
            <a:tailEnd/>
          </a:ln>
          <a:effectLst>
            <a:outerShdw dist="107763" dir="2700000" algn="ctr" rotWithShape="0">
              <a:schemeClr val="tx2">
                <a:alpha val="50000"/>
              </a:schemeClr>
            </a:outerShdw>
          </a:effectLst>
        </p:spPr>
        <p:txBody>
          <a:bodyPr/>
          <a:lstStyle/>
          <a:p>
            <a:pPr eaLnBrk="0" hangingPunct="0">
              <a:lnSpc>
                <a:spcPct val="90000"/>
              </a:lnSpc>
            </a:pPr>
            <a:r>
              <a:rPr lang="en-US" sz="2000" dirty="0"/>
              <a:t>Chemical</a:t>
            </a:r>
          </a:p>
          <a:p>
            <a:pPr eaLnBrk="0" hangingPunct="0">
              <a:lnSpc>
                <a:spcPct val="90000"/>
              </a:lnSpc>
              <a:buFontTx/>
              <a:buChar char="•"/>
            </a:pPr>
            <a:r>
              <a:rPr lang="en-US" b="0" dirty="0"/>
              <a:t> Muscular (Oxidization)</a:t>
            </a:r>
          </a:p>
          <a:p>
            <a:pPr eaLnBrk="0" hangingPunct="0">
              <a:lnSpc>
                <a:spcPct val="90000"/>
              </a:lnSpc>
            </a:pPr>
            <a:r>
              <a:rPr lang="en-US" sz="2000" dirty="0"/>
              <a:t>Nuclear</a:t>
            </a:r>
            <a:endParaRPr lang="en-US" sz="2000" b="0" dirty="0"/>
          </a:p>
          <a:p>
            <a:pPr eaLnBrk="0" hangingPunct="0">
              <a:lnSpc>
                <a:spcPct val="90000"/>
              </a:lnSpc>
              <a:buFontTx/>
              <a:buChar char="•"/>
            </a:pPr>
            <a:r>
              <a:rPr lang="en-US" b="0" dirty="0"/>
              <a:t> Geothermal (Conversion)</a:t>
            </a:r>
          </a:p>
          <a:p>
            <a:pPr eaLnBrk="0" hangingPunct="0">
              <a:lnSpc>
                <a:spcPct val="90000"/>
              </a:lnSpc>
              <a:buFontTx/>
              <a:buChar char="•"/>
            </a:pPr>
            <a:r>
              <a:rPr lang="en-US" b="0" dirty="0"/>
              <a:t> Fusion (Fusion of hydrogen)</a:t>
            </a:r>
          </a:p>
          <a:p>
            <a:pPr eaLnBrk="0" hangingPunct="0">
              <a:lnSpc>
                <a:spcPct val="90000"/>
              </a:lnSpc>
            </a:pPr>
            <a:r>
              <a:rPr lang="en-US" sz="2000" dirty="0"/>
              <a:t>Gravity</a:t>
            </a:r>
          </a:p>
          <a:p>
            <a:pPr eaLnBrk="0" hangingPunct="0">
              <a:lnSpc>
                <a:spcPct val="90000"/>
              </a:lnSpc>
              <a:buFontTx/>
              <a:buChar char="•"/>
            </a:pPr>
            <a:r>
              <a:rPr lang="en-US" b="0" dirty="0"/>
              <a:t> Tidal, hydraulic (Kinetic)</a:t>
            </a:r>
          </a:p>
          <a:p>
            <a:pPr eaLnBrk="0" hangingPunct="0">
              <a:lnSpc>
                <a:spcPct val="90000"/>
              </a:lnSpc>
            </a:pPr>
            <a:r>
              <a:rPr lang="en-US" sz="2000" dirty="0"/>
              <a:t>Indirect Solar</a:t>
            </a:r>
          </a:p>
          <a:p>
            <a:pPr eaLnBrk="0" hangingPunct="0">
              <a:lnSpc>
                <a:spcPct val="90000"/>
              </a:lnSpc>
              <a:buFontTx/>
              <a:buChar char="•"/>
            </a:pPr>
            <a:r>
              <a:rPr lang="en-US" b="0" dirty="0"/>
              <a:t> Biomass (Photosynthesis)</a:t>
            </a:r>
          </a:p>
          <a:p>
            <a:pPr eaLnBrk="0" hangingPunct="0">
              <a:lnSpc>
                <a:spcPct val="90000"/>
              </a:lnSpc>
              <a:buFontTx/>
              <a:buChar char="•"/>
            </a:pPr>
            <a:r>
              <a:rPr lang="en-US" b="0" dirty="0"/>
              <a:t> Wind (Pressure differences)</a:t>
            </a:r>
          </a:p>
          <a:p>
            <a:pPr eaLnBrk="0" hangingPunct="0">
              <a:lnSpc>
                <a:spcPct val="90000"/>
              </a:lnSpc>
            </a:pPr>
            <a:r>
              <a:rPr lang="en-US" sz="2000" dirty="0"/>
              <a:t>Direct Solar</a:t>
            </a:r>
          </a:p>
          <a:p>
            <a:pPr eaLnBrk="0" hangingPunct="0">
              <a:lnSpc>
                <a:spcPct val="90000"/>
              </a:lnSpc>
              <a:buFontTx/>
              <a:buChar char="•"/>
            </a:pPr>
            <a:r>
              <a:rPr lang="en-US" b="0" dirty="0"/>
              <a:t> Photovoltaic cell (Conversion)</a:t>
            </a:r>
            <a:endParaRPr lang="en-US" sz="2400" b="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800" b="1" dirty="0" smtClean="0"/>
              <a:t>Commercial and Non-commercial Energies</a:t>
            </a:r>
            <a:endParaRPr lang="en-US" sz="2800" b="1" dirty="0"/>
          </a:p>
        </p:txBody>
      </p:sp>
      <p:sp>
        <p:nvSpPr>
          <p:cNvPr id="3" name="Content Placeholder 2"/>
          <p:cNvSpPr>
            <a:spLocks noGrp="1"/>
          </p:cNvSpPr>
          <p:nvPr>
            <p:ph idx="1"/>
          </p:nvPr>
        </p:nvSpPr>
        <p:spPr>
          <a:xfrm>
            <a:off x="304800" y="914400"/>
            <a:ext cx="8610600" cy="5638800"/>
          </a:xfrm>
        </p:spPr>
        <p:txBody>
          <a:bodyPr>
            <a:normAutofit fontScale="92500" lnSpcReduction="20000"/>
          </a:bodyPr>
          <a:lstStyle/>
          <a:p>
            <a:pPr indent="0" algn="just">
              <a:lnSpc>
                <a:spcPct val="150000"/>
              </a:lnSpc>
              <a:buFont typeface="Wingdings" pitchFamily="2" charset="2"/>
              <a:buChar char="Ø"/>
            </a:pPr>
            <a:r>
              <a:rPr lang="en-US" dirty="0" smtClean="0"/>
              <a:t>Commercial energies are those that are traded and therefore would command a market price. Examples include coal, oil, gas and electricity.</a:t>
            </a:r>
          </a:p>
          <a:p>
            <a:pPr indent="0" algn="just">
              <a:lnSpc>
                <a:spcPct val="150000"/>
              </a:lnSpc>
              <a:buFont typeface="Wingdings" pitchFamily="2" charset="2"/>
              <a:buChar char="Ø"/>
            </a:pPr>
            <a:r>
              <a:rPr lang="en-US" dirty="0" smtClean="0"/>
              <a:t>Non-commercial energies are those which do not pass through the market place and accordingly, do not have a market price. Common examples include energies collected by people for their own use, particularly biomass that is used in a traditional way.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800" b="1" dirty="0" smtClean="0"/>
              <a:t>Conventional and Non-conventional Energies</a:t>
            </a:r>
            <a:endParaRPr lang="en-US" sz="2800" b="1" dirty="0"/>
          </a:p>
        </p:txBody>
      </p:sp>
      <p:sp>
        <p:nvSpPr>
          <p:cNvPr id="3" name="Content Placeholder 2"/>
          <p:cNvSpPr>
            <a:spLocks noGrp="1"/>
          </p:cNvSpPr>
          <p:nvPr>
            <p:ph idx="1"/>
          </p:nvPr>
        </p:nvSpPr>
        <p:spPr>
          <a:xfrm>
            <a:off x="304800" y="838200"/>
            <a:ext cx="8610600" cy="5791200"/>
          </a:xfrm>
        </p:spPr>
        <p:txBody>
          <a:bodyPr/>
          <a:lstStyle/>
          <a:p>
            <a:pPr indent="0" algn="just">
              <a:lnSpc>
                <a:spcPct val="150000"/>
              </a:lnSpc>
              <a:buFont typeface="Wingdings" pitchFamily="2" charset="2"/>
              <a:buChar char="Ø"/>
            </a:pPr>
            <a:r>
              <a:rPr lang="en-US" dirty="0" smtClean="0"/>
              <a:t>Conventional energies are those which are obtained through commonly used technologies.</a:t>
            </a:r>
          </a:p>
          <a:p>
            <a:pPr algn="just">
              <a:buFont typeface="Wingdings" pitchFamily="2" charset="2"/>
              <a:buChar char="Ø"/>
            </a:pPr>
            <a:r>
              <a:rPr lang="en-US" dirty="0" smtClean="0"/>
              <a:t>Non-conventional energies are those obtained using new and novel technologies or sources.</a:t>
            </a:r>
          </a:p>
          <a:p>
            <a:pPr indent="0" algn="just">
              <a:lnSpc>
                <a:spcPct val="150000"/>
              </a:lnSpc>
              <a:buFont typeface="Wingdings" pitchFamily="2" charset="2"/>
              <a:buChar char="Ø"/>
            </a:pPr>
            <a:r>
              <a:rPr lang="en-US" dirty="0" smtClean="0"/>
              <a:t>Conventions are subject to change over time, allowing non-conventional forms of energies to become quite conventional at a different point in time.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1519</Words>
  <Application>Microsoft Office PowerPoint</Application>
  <PresentationFormat>On-screen Show (4:3)</PresentationFormat>
  <Paragraphs>99</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Introduction to Energy Economics</vt:lpstr>
      <vt:lpstr>PowerPoint Presentation</vt:lpstr>
      <vt:lpstr>PowerPoint Presentation</vt:lpstr>
      <vt:lpstr>Types of Energy</vt:lpstr>
      <vt:lpstr>Primary and Secondary Forms of Energy</vt:lpstr>
      <vt:lpstr>Renewable and Non-renewable Forms of Energy</vt:lpstr>
      <vt:lpstr>Sources of Energy</vt:lpstr>
      <vt:lpstr>Commercial and Non-commercial Energies</vt:lpstr>
      <vt:lpstr>Conventional and Non-conventional Energies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Energy Basics</vt:lpstr>
      <vt:lpstr>PowerPoint Presentation</vt:lpstr>
      <vt:lpstr>Energy System</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Energy Economics</dc:title>
  <dc:creator>dell</dc:creator>
  <cp:lastModifiedBy>Windows User</cp:lastModifiedBy>
  <cp:revision>27</cp:revision>
  <dcterms:created xsi:type="dcterms:W3CDTF">2020-10-08T17:04:20Z</dcterms:created>
  <dcterms:modified xsi:type="dcterms:W3CDTF">2020-12-03T13:20:48Z</dcterms:modified>
</cp:coreProperties>
</file>