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3"/>
  </p:notesMasterIdLst>
  <p:sldIdLst>
    <p:sldId id="256" r:id="rId2"/>
    <p:sldId id="266" r:id="rId3"/>
    <p:sldId id="268" r:id="rId4"/>
    <p:sldId id="302" r:id="rId5"/>
    <p:sldId id="312" r:id="rId6"/>
    <p:sldId id="292" r:id="rId7"/>
    <p:sldId id="313" r:id="rId8"/>
    <p:sldId id="303" r:id="rId9"/>
    <p:sldId id="348" r:id="rId10"/>
    <p:sldId id="349" r:id="rId11"/>
    <p:sldId id="351" r:id="rId12"/>
    <p:sldId id="314" r:id="rId13"/>
    <p:sldId id="315" r:id="rId14"/>
    <p:sldId id="316" r:id="rId15"/>
    <p:sldId id="317" r:id="rId16"/>
    <p:sldId id="318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4" r:id="rId30"/>
    <p:sldId id="335" r:id="rId31"/>
    <p:sldId id="336" r:id="rId32"/>
    <p:sldId id="337" r:id="rId33"/>
    <p:sldId id="339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26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51FFA-2752-46F3-8058-333CBED62F2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63AEF-E46F-4079-BD36-04EB13E8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4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9DFB9DE9-23F1-4586-8476-EB7515F08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D9A07-B147-4B83-A52B-9062A420958D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990E245-8548-4FEA-8094-0CB87CE40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0ACF84F-14F0-44C1-87FE-68D25CB11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01C5943-A604-4186-BD17-441B8EDDC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BD022F-97F0-4574-BB51-63412DE8BAAC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F507C2D-484D-4A5B-B922-81627BBC5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3FF2E32-DC03-4BBA-B152-8A4AC669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26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23A9656-86B1-4C99-926E-64E7EC4E8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CB05FC-BB22-4350-90D1-FD01A765181B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12BC6C-8103-4427-AE5D-8B1656598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65BBC49-203D-48FB-B5E3-E304CAFE6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2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6A3333C-AE35-4AAE-8347-17622A596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05447-E3CE-4EF1-A94F-D7CBC0B7D017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3D210D4-6BF0-4A24-8068-30C18155C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3DC1F24-2CCF-4C8C-A244-1B90B164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01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C2DA0D5-8D6D-4EE4-9EE4-6DBD76E8F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5F994C-A057-4A63-AE72-3FF0DACC8E52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B2AAB34-98DF-4C8C-A90B-B710AF16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F7C1FB6-D31C-46B7-9D58-808998AF7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14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F8059EB-C1F4-41C7-8BDD-788F7EBF2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913BD3-2B56-45D2-9EE3-2D6BA22F452A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58E480D-A895-4DA3-BB9A-E02ED49B5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96BF19E-94FF-4012-BDC7-437E159A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5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AD03251D-B2B5-4661-A4DC-47F059246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8E53CD-0E68-44EA-8FA1-CA1DA7ACA031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816B22A-223C-46BB-B5D9-3EF020289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0F016C1-8C0F-4D11-B19D-1B0E182EE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98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85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3E5A769-B41F-409B-96F7-18D03BDE4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B1DCA8-7D2E-45C2-A17E-B777FE8BF056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8F55E19D-E8B3-4452-A038-9BCF911F5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D1C4F68-5A97-427E-AB9C-31AA19BCF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24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160A673-73B6-4D0B-AE41-740079559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9055B3-7CA8-468D-80A4-EFD1891BDB98}" type="slidenum">
              <a:rPr lang="en-US" altLang="en-US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EA9070E-1FCE-4DD4-AEED-61B1DD5C8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F3319BC-D57C-4115-A220-CA1578D21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53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C3F4BD51-7370-4471-9455-9FAA962FE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D35ECC-3C35-45A9-90FF-173B28872470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AB19387-36B0-44FF-A334-CD940F2A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5F188A5-8C67-46D5-8035-90BDFED9F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0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8A20251-A093-4172-BD74-A36C2A3F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EF4FF4-C9FD-46D9-BF24-6598973F25B8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BD19E41-E753-43B4-A52C-F3C0FDC80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FC68E5A-AEFD-4D41-934B-C0BEE579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00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05E2778-289B-4FA5-A492-109BEB533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7FBAA6-8447-4B86-94DA-8EBECE675900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79229461-A223-439E-9F67-F96DEE523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1408816B-F76B-4AC2-A2E1-9FCADC0E3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15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CC0926BF-5F58-45F3-886B-2FC15B7FF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89229-DE4E-445F-987B-9FB85B6EB635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77D4AAE1-3D09-4155-A61A-3F1F36C42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6A985B6-3037-4C54-BA8E-73201FFC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2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95F55ED-CF22-47BB-A4F1-B460B1D8B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3E603D-49B1-4296-AFD2-423EB8C53B4D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BC7AB09-93B9-4BA4-877E-3CCE3D14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F8C03A3-1A3A-401F-BD0A-A1C0DA492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2E9F2BA-6286-4675-A574-E6B57F2B8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A63ADF-0873-41FA-9C34-062DC213BF4E}" type="slidenum">
              <a:rPr lang="en-US" altLang="en-US">
                <a:latin typeface="Helvetica" panose="020B0604020202020204" pitchFamily="34" charset="0"/>
              </a:rPr>
              <a:pPr/>
              <a:t>27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B25B9E3-8879-4B53-9B9A-FE00C8F84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12CBF22-8D18-428E-9818-515DCCEE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61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044D9D1-4022-4B17-AC3A-FC63E3105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53468A-38EB-46C6-BF85-948BB8C046E0}" type="slidenum">
              <a:rPr lang="en-US" altLang="en-US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34DA4BF8-CC55-4E4C-B1AE-1BCAB50DA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2ECD0A4-9571-447C-BBD7-4957F7444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1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EEB3116-0A89-4DB2-9F89-097868556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3D6632-CA5F-4B56-8AD9-AB8805051578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A4D3144-9169-4202-8CFC-05EBC6596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F45851CC-2986-4769-9EDF-BD13E088F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52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9FDADC0-F5DF-4D1F-B8F6-B07400DF0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4E3610-9E09-4C5F-B265-434A74CEF86E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4BE53D0-AA2F-4499-8CF1-022EEB9C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B8BC2EB-E345-4207-8D96-428E55C5D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67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D38E2BCC-6763-4F93-9A27-415FB4345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9B9FD1-100D-4C2E-9427-0CDF0A2FB98D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4627EDFF-B8C3-4BDD-9F08-8EF15D1B4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27F1191-666F-4ECF-896F-F12B93A3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32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2869BB6A-A424-4A9F-8F08-9E5CED4A3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D26438-1D7C-4B65-BD22-47AB5585AE9F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C562C5D-B6F1-410C-9C15-862B61F47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CCFBF8B-BAA5-4791-B56F-89AE8DECA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45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2713C8E-F06D-48F7-9A44-14B868B4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EE641A-9D92-4373-A5E0-4C11D51957E7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E7ACE6D-059D-483A-A103-CE92675F2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9E07AD1A-894F-44C2-B8F0-559D0E99B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8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4449CF17-6DE0-42A8-AF6D-65582A8B77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DD403B-DC2E-496B-BDE4-8AC536A45743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1D3904E-C473-48EE-9DE3-D37AD52B1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6B73BA7-C0AE-4B26-9EE2-89053DF39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91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A2A9F0C-8B1F-4324-A783-5596BAC59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959CA7-2AF4-41B1-8F12-DE232B007B07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495CF2E-10C4-49A6-B353-620534988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4D12019-D120-4BCE-9EFE-1883EE02D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55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3451A08-37D6-4065-ADF9-DCFC5E7F5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F6A302-414C-4CF1-ABBB-AF2CB72D9427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D5FEAE45-D480-4553-9BB5-5A0507AB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B30AC3E-C36C-4606-A8DA-4C89455DB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6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3964CCA-B0C6-4BC4-9C47-2A0B624ED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4AC478-933A-4CBB-A14C-170BD7B7A37D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BA5CE0E-B27A-4856-9DE3-4E3B5F085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3BEEA9A-3ADC-4256-823F-620A5A5D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37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B7F14923-ACFB-4915-B395-086C762B8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B647AF-E822-4E57-BBE1-148D84FF4D7D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87E30E3B-E975-4CB0-A0C9-8AAF2DFCC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5C53E0C4-D20D-4178-B4B6-479C700AF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61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389213D-C1B2-4D5F-A81C-615509487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CD4250-8549-41EB-B8CE-11C2FE70C1AD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E9DAFE2-DC1F-4D1E-B399-6B86FC7E2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091DFE67-CF76-4428-8F44-8818B6CA4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24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D0B62DC-CB08-44D1-BC03-AEB34D5AE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63A73F-90DC-456E-8045-F336DF30EDE6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845853C-5FA1-4025-BED7-C0AB0146F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00CAEAE0-BD27-4E21-A6F6-851C82C8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662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37BB01D-B0D0-4671-8FE7-094A3CF41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C49927E-475C-4CE6-A5F7-A2AEC03D2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38" tIns="46219" rIns="92438" bIns="46219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9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1E2D357-98EF-44EF-B229-8FA6D5243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A78D6B-1C3F-43B1-8131-69093AE887F4}" type="slidenum">
              <a:rPr lang="en-US" altLang="en-US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9137F58-B6E2-4DA1-8F77-D8941EA61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923125C-6B37-4814-8FA7-9CCA22E9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4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689F2254-CEAC-49B1-BE0A-D6CB96F43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D41B5E-17FB-4D46-9362-847B144758B3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B1FD14C-9281-442C-8C41-64B3BE637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94DEA45-1A08-4C66-97F7-6168200CE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8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D391B8-E540-4479-90FA-1405D93B1E48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65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2FE3A6-F9A3-4DCE-B5FC-26377DF28616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9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5DA6F3-D9BC-44B1-8B5A-454474B264D5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42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8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0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1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72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84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6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3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7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1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3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1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2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48EA60-4CB5-4423-8D35-A6F338154A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4F698F-9492-437C-8C25-501810F3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1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x.cs.yale.edu/avi/os-book/OS10/slide-dir/index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6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7610" y="277416"/>
            <a:ext cx="889754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Segmentation</a:t>
            </a:r>
            <a:endParaRPr lang="en-US" alt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0" y="1234678"/>
            <a:ext cx="8701088" cy="5053013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1960960" algn="l"/>
                <a:tab pos="3061097" algn="ctr"/>
              </a:tabLst>
            </a:pPr>
            <a:r>
              <a:rPr lang="en-US" altLang="en-US" dirty="0" smtClean="0"/>
              <a:t>Supports user </a:t>
            </a:r>
            <a:r>
              <a:rPr lang="en-US" altLang="en-US" dirty="0"/>
              <a:t>p</a:t>
            </a:r>
            <a:r>
              <a:rPr lang="en-US" altLang="en-US" dirty="0" smtClean="0"/>
              <a:t>oint of view</a:t>
            </a:r>
          </a:p>
          <a:p>
            <a:pPr>
              <a:tabLst>
                <a:tab pos="1960960" algn="l"/>
                <a:tab pos="3061097" algn="ctr"/>
              </a:tabLst>
            </a:pPr>
            <a:r>
              <a:rPr lang="en-US" altLang="en-US" dirty="0" smtClean="0"/>
              <a:t>Logical </a:t>
            </a:r>
            <a:r>
              <a:rPr lang="en-US" altLang="en-US" dirty="0" smtClean="0"/>
              <a:t>address consists of a two tuple:</a:t>
            </a:r>
          </a:p>
          <a:p>
            <a:pPr>
              <a:buNone/>
              <a:tabLst>
                <a:tab pos="1960960" algn="l"/>
                <a:tab pos="3061097" algn="ctr"/>
              </a:tabLst>
            </a:pPr>
            <a:r>
              <a:rPr lang="en-US" altLang="en-US" dirty="0" smtClean="0"/>
              <a:t>		&lt;segment-number, offset&gt;,</a:t>
            </a:r>
          </a:p>
          <a:p>
            <a:pPr>
              <a:buNone/>
              <a:tabLst>
                <a:tab pos="1960960" algn="l"/>
                <a:tab pos="3061097" algn="ctr"/>
              </a:tabLst>
            </a:pPr>
            <a:endParaRPr lang="en-US" altLang="en-US" sz="825" dirty="0"/>
          </a:p>
          <a:p>
            <a:pPr>
              <a:tabLst>
                <a:tab pos="1960960" algn="l"/>
                <a:tab pos="3061097" algn="ctr"/>
              </a:tabLst>
            </a:pPr>
            <a:r>
              <a:rPr lang="en-US" altLang="en-US" b="1" dirty="0" smtClean="0">
                <a:solidFill>
                  <a:srgbClr val="3366FF"/>
                </a:solidFill>
              </a:rPr>
              <a:t>Segment table</a:t>
            </a:r>
            <a:r>
              <a:rPr lang="en-US" altLang="en-US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– maps two-dimensional physical addresses; each table entry has:</a:t>
            </a:r>
          </a:p>
          <a:p>
            <a:pPr lvl="1">
              <a:tabLst>
                <a:tab pos="1960960" algn="l"/>
                <a:tab pos="3061097" algn="ctr"/>
              </a:tabLst>
            </a:pPr>
            <a:r>
              <a:rPr lang="en-US" altLang="en-US" b="1" dirty="0" smtClean="0">
                <a:solidFill>
                  <a:srgbClr val="3366FF"/>
                </a:solidFill>
              </a:rPr>
              <a:t>base</a:t>
            </a:r>
            <a:r>
              <a:rPr lang="en-US" altLang="en-US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– contains the starting physical address where the segments reside in memory</a:t>
            </a:r>
          </a:p>
          <a:p>
            <a:pPr lvl="1">
              <a:tabLst>
                <a:tab pos="1960960" algn="l"/>
                <a:tab pos="3061097" algn="ctr"/>
              </a:tabLst>
            </a:pPr>
            <a:r>
              <a:rPr lang="en-US" altLang="en-US" b="1" dirty="0" smtClean="0">
                <a:solidFill>
                  <a:srgbClr val="3366FF"/>
                </a:solidFill>
              </a:rPr>
              <a:t>limit</a:t>
            </a:r>
            <a:r>
              <a:rPr lang="en-US" altLang="en-US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– specifies the length of the segment</a:t>
            </a:r>
          </a:p>
          <a:p>
            <a:pPr lvl="1">
              <a:tabLst>
                <a:tab pos="1960960" algn="l"/>
                <a:tab pos="3061097" algn="ctr"/>
              </a:tabLst>
            </a:pPr>
            <a:endParaRPr lang="en-US" altLang="en-US" sz="825" dirty="0"/>
          </a:p>
          <a:p>
            <a:pPr>
              <a:tabLst>
                <a:tab pos="1960960" algn="l"/>
                <a:tab pos="3061097" algn="ctr"/>
              </a:tabLst>
            </a:pPr>
            <a:r>
              <a:rPr lang="en-US" altLang="en-US" b="1" dirty="0" smtClean="0">
                <a:solidFill>
                  <a:srgbClr val="3366FF"/>
                </a:solidFill>
              </a:rPr>
              <a:t>Segment-table base register (STBR)</a:t>
            </a:r>
            <a:r>
              <a:rPr lang="en-US" altLang="en-US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points to the segment table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location in memory</a:t>
            </a:r>
          </a:p>
          <a:p>
            <a:pPr>
              <a:tabLst>
                <a:tab pos="1960960" algn="l"/>
                <a:tab pos="3061097" algn="ctr"/>
              </a:tabLst>
            </a:pPr>
            <a:endParaRPr lang="en-US" altLang="en-US" sz="825" dirty="0"/>
          </a:p>
          <a:p>
            <a:pPr>
              <a:tabLst>
                <a:tab pos="1960960" algn="l"/>
                <a:tab pos="3061097" algn="ctr"/>
              </a:tabLst>
            </a:pPr>
            <a:r>
              <a:rPr lang="en-US" altLang="en-US" b="1" dirty="0" smtClean="0">
                <a:solidFill>
                  <a:srgbClr val="3366FF"/>
                </a:solidFill>
              </a:rPr>
              <a:t>Segment-table length register (STLR)</a:t>
            </a:r>
            <a:r>
              <a:rPr lang="en-US" altLang="en-US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indicates number of segments used by a program;</a:t>
            </a:r>
          </a:p>
          <a:p>
            <a:pPr>
              <a:buNone/>
              <a:tabLst>
                <a:tab pos="1960960" algn="l"/>
                <a:tab pos="3061097" algn="ctr"/>
              </a:tabLst>
            </a:pPr>
            <a:r>
              <a:rPr lang="en-US" altLang="en-US" dirty="0" smtClean="0"/>
              <a:t>	                  segment number </a:t>
            </a:r>
            <a:r>
              <a:rPr lang="en-US" altLang="en-US" b="1" i="1" dirty="0" smtClean="0">
                <a:solidFill>
                  <a:srgbClr val="FF0000"/>
                </a:solidFill>
              </a:rPr>
              <a:t>s</a:t>
            </a:r>
            <a:r>
              <a:rPr lang="en-US" altLang="en-US" dirty="0" smtClean="0"/>
              <a:t> is legal if </a:t>
            </a:r>
            <a:r>
              <a:rPr lang="en-US" altLang="en-US" b="1" i="1" dirty="0" smtClean="0">
                <a:solidFill>
                  <a:srgbClr val="FF0000"/>
                </a:solidFill>
              </a:rPr>
              <a:t>s</a:t>
            </a:r>
            <a:r>
              <a:rPr lang="en-US" altLang="en-US" dirty="0" smtClean="0"/>
              <a:t> &lt; </a:t>
            </a:r>
            <a:r>
              <a:rPr lang="en-US" altLang="en-US" b="1" dirty="0" smtClean="0">
                <a:solidFill>
                  <a:srgbClr val="FF0000"/>
                </a:solidFill>
              </a:rPr>
              <a:t>STLR</a:t>
            </a:r>
          </a:p>
        </p:txBody>
      </p:sp>
    </p:spTree>
    <p:extLst>
      <p:ext uri="{BB962C8B-B14F-4D97-AF65-F5344CB8AC3E}">
        <p14:creationId xmlns:p14="http://schemas.microsoft.com/office/powerpoint/2010/main" val="15468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Segmentation Hardware</a:t>
            </a:r>
            <a:endParaRPr lang="en-US" altLang="en-US" sz="2550"/>
          </a:p>
        </p:txBody>
      </p:sp>
      <p:pic>
        <p:nvPicPr>
          <p:cNvPr id="31747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72" y="1113235"/>
            <a:ext cx="7786688" cy="485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3638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Paging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441B5E44-FE32-44C1-BCFC-248B4940F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5094" y="1128714"/>
            <a:ext cx="7484706" cy="476408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Physical  address space of a process can be noncontiguous; process is allocated physical memory whenever the latter is </a:t>
            </a:r>
            <a:r>
              <a:rPr lang="en-US" altLang="en-US" dirty="0" smtClean="0"/>
              <a:t>available</a:t>
            </a:r>
          </a:p>
          <a:p>
            <a:r>
              <a:rPr lang="en-US" altLang="en-US" b="1" dirty="0" smtClean="0"/>
              <a:t>Advantages</a:t>
            </a:r>
            <a:endParaRPr lang="en-US" altLang="en-US" b="1" dirty="0"/>
          </a:p>
          <a:p>
            <a:pPr lvl="1"/>
            <a:r>
              <a:rPr lang="en-US" altLang="en-US" dirty="0"/>
              <a:t>Avoids external fragmentation</a:t>
            </a:r>
          </a:p>
          <a:p>
            <a:pPr lvl="1"/>
            <a:r>
              <a:rPr lang="en-US" altLang="en-US" dirty="0"/>
              <a:t>Avoids problem of varying sized memory chunks</a:t>
            </a:r>
            <a:endParaRPr lang="en-US" altLang="en-US" sz="800" dirty="0"/>
          </a:p>
          <a:p>
            <a:r>
              <a:rPr lang="en-US" altLang="en-US" dirty="0" smtClean="0"/>
              <a:t>Frames </a:t>
            </a:r>
          </a:p>
          <a:p>
            <a:pPr lvl="1"/>
            <a:r>
              <a:rPr lang="en-US" altLang="en-US" dirty="0" smtClean="0"/>
              <a:t>physical </a:t>
            </a:r>
            <a:r>
              <a:rPr lang="en-US" altLang="en-US" dirty="0"/>
              <a:t>memory into fixed-sized blocks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Size </a:t>
            </a:r>
            <a:r>
              <a:rPr lang="en-US" altLang="en-US" dirty="0"/>
              <a:t>is power of 2, </a:t>
            </a:r>
            <a:r>
              <a:rPr lang="en-US" altLang="en-US" dirty="0" smtClean="0"/>
              <a:t>512B to 16 MB</a:t>
            </a:r>
            <a:endParaRPr lang="en-US" altLang="en-US" sz="800" dirty="0"/>
          </a:p>
          <a:p>
            <a:r>
              <a:rPr lang="en-US" altLang="en-US" dirty="0" smtClean="0"/>
              <a:t>Pages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Logical </a:t>
            </a:r>
            <a:r>
              <a:rPr lang="en-US" altLang="en-US" dirty="0"/>
              <a:t>memory </a:t>
            </a:r>
            <a:r>
              <a:rPr lang="en-US" altLang="en-US" dirty="0" smtClean="0"/>
              <a:t>is divide into </a:t>
            </a:r>
            <a:r>
              <a:rPr lang="en-US" altLang="en-US" dirty="0"/>
              <a:t>blocks of same size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pages</a:t>
            </a:r>
          </a:p>
          <a:p>
            <a:r>
              <a:rPr lang="en-US" altLang="en-US" dirty="0"/>
              <a:t>Keep track of all free frames</a:t>
            </a:r>
            <a:endParaRPr lang="en-US" altLang="en-US" sz="800" dirty="0"/>
          </a:p>
          <a:p>
            <a:r>
              <a:rPr lang="en-US" altLang="en-US" dirty="0" smtClean="0"/>
              <a:t>A program </a:t>
            </a:r>
            <a:r>
              <a:rPr lang="en-US" altLang="en-US" dirty="0"/>
              <a:t>of size </a:t>
            </a:r>
            <a:r>
              <a:rPr lang="en-US" altLang="en-US" b="1" i="1" dirty="0"/>
              <a:t>N</a:t>
            </a:r>
            <a:r>
              <a:rPr lang="en-US" altLang="en-US" i="1" dirty="0"/>
              <a:t> </a:t>
            </a:r>
            <a:r>
              <a:rPr lang="en-US" altLang="en-US" dirty="0"/>
              <a:t>pages, need </a:t>
            </a:r>
            <a:r>
              <a:rPr lang="en-US" altLang="en-US" b="1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/>
              <a:t>free frames </a:t>
            </a:r>
            <a:r>
              <a:rPr lang="en-US" altLang="en-US" dirty="0" smtClean="0"/>
              <a:t>Still </a:t>
            </a:r>
            <a:r>
              <a:rPr lang="en-US" altLang="en-US" dirty="0"/>
              <a:t>have Internal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11751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576DB622-C30C-459E-B80D-9EEFF320C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0138" y="236380"/>
            <a:ext cx="78406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Address Translation Scheme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42BA3A11-5083-4DE6-80B0-272DB2FB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5376" y="1125538"/>
            <a:ext cx="7299325" cy="44831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–contains </a:t>
            </a:r>
            <a:r>
              <a:rPr lang="en-US" altLang="en-US" dirty="0"/>
              <a:t>base address of each page in physical memory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offset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d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combined with base </a:t>
            </a:r>
            <a:r>
              <a:rPr lang="en-US" altLang="en-US" dirty="0" smtClean="0"/>
              <a:t>address that </a:t>
            </a:r>
            <a:r>
              <a:rPr lang="en-US" altLang="en-US" dirty="0"/>
              <a:t>is sent to the memory unit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For given logical address space 2</a:t>
            </a:r>
            <a:r>
              <a:rPr lang="en-US" altLang="en-US" i="1" baseline="30000" dirty="0"/>
              <a:t>m </a:t>
            </a:r>
            <a:r>
              <a:rPr lang="en-US" altLang="en-US" dirty="0"/>
              <a:t>and page size</a:t>
            </a:r>
            <a:r>
              <a:rPr lang="en-US" altLang="en-US" baseline="30000" dirty="0"/>
              <a:t> </a:t>
            </a:r>
            <a:r>
              <a:rPr lang="en-US" altLang="en-US" i="1" dirty="0"/>
              <a:t>2</a:t>
            </a:r>
            <a:r>
              <a:rPr lang="en-US" altLang="en-US" baseline="30000" dirty="0"/>
              <a:t>n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69904815-E7B7-455B-B35E-A1E6ACF08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4" y="3477261"/>
            <a:ext cx="3343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36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F58487-042D-466C-B9C3-00E5052CD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3300" y="223292"/>
            <a:ext cx="79375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Paging Hardware</a:t>
            </a:r>
          </a:p>
        </p:txBody>
      </p:sp>
      <p:pic>
        <p:nvPicPr>
          <p:cNvPr id="27651" name="Picture 7" descr="C:\Users\as668\Desktop\9_08.jpg">
            <a:extLst>
              <a:ext uri="{FF2B5EF4-FFF2-40B4-BE49-F238E27FC236}">
                <a16:creationId xmlns:a16="http://schemas.microsoft.com/office/drawing/2014/main" id="{D7F6073E-F3FF-45ED-A7D7-18DC3340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1666876"/>
            <a:ext cx="658971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0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449B79E3-F191-44B4-954F-BE958071C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819" y="167340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Paging Model of Logical and  Physical Memory</a:t>
            </a:r>
          </a:p>
        </p:txBody>
      </p:sp>
      <p:pic>
        <p:nvPicPr>
          <p:cNvPr id="28675" name="Picture 1030">
            <a:extLst>
              <a:ext uri="{FF2B5EF4-FFF2-40B4-BE49-F238E27FC236}">
                <a16:creationId xmlns:a16="http://schemas.microsoft.com/office/drawing/2014/main" id="{A17EFDC3-16BC-41C6-9509-A5486492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1203326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282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627C9DD-1BF9-4605-A223-3B7680A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950" y="232623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Paging Example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53A6D79-A0D1-42C5-8E0A-4AF4B4E9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425" y="808887"/>
            <a:ext cx="7604449" cy="1019914"/>
          </a:xfrm>
        </p:spPr>
        <p:txBody>
          <a:bodyPr>
            <a:normAutofit/>
          </a:bodyPr>
          <a:lstStyle/>
          <a:p>
            <a:r>
              <a:rPr lang="en-US" altLang="en-US" dirty="0"/>
              <a:t>Logical address:  n = 2 and  m = 4. Using a page size of 4 bytes and a physical memory of 32 bytes (8 pages)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5AE8FE82-D7E1-4A71-B46E-996A46A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36" y="2105979"/>
            <a:ext cx="4892040" cy="459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4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11DB5D7-2090-4EB1-A4E3-DD891DD5B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3638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Free Frames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2B35E02C-51CA-48A4-B94E-7860BD0E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9" y="57213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6981FAE5-4311-453C-B15C-45797AB0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6" y="573405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After allocation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9684D19C-89A5-46D5-A831-8E02C3B9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6" y="1244600"/>
            <a:ext cx="59039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37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F89E33-0E54-4551-A82B-37622A289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0113" y="235762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Implementation of Page Table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B578CE8-E6A7-4D4B-8099-B7E1B8DD6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26434" y="1146175"/>
            <a:ext cx="7725746" cy="4686300"/>
          </a:xfrm>
        </p:spPr>
        <p:txBody>
          <a:bodyPr>
            <a:normAutofit/>
          </a:bodyPr>
          <a:lstStyle/>
          <a:p>
            <a:r>
              <a:rPr lang="en-US" altLang="en-US" dirty="0"/>
              <a:t>Page table is kept in main 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PTBR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points to the page table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indicates size of the page table</a:t>
            </a:r>
          </a:p>
          <a:p>
            <a:r>
              <a:rPr lang="en-US" altLang="en-US" dirty="0" smtClean="0"/>
              <a:t>Using </a:t>
            </a:r>
            <a:r>
              <a:rPr lang="en-US" altLang="en-US" dirty="0"/>
              <a:t>this scheme </a:t>
            </a:r>
            <a:r>
              <a:rPr lang="en-US" altLang="en-US" dirty="0" smtClean="0"/>
              <a:t>each </a:t>
            </a:r>
            <a:r>
              <a:rPr lang="en-US" altLang="en-US" dirty="0"/>
              <a:t>data/instruction access requires two memory accesses</a:t>
            </a:r>
          </a:p>
          <a:p>
            <a:pPr lvl="1"/>
            <a:r>
              <a:rPr lang="en-US" altLang="en-US" dirty="0"/>
              <a:t>One for the page table and one for the data / instruction</a:t>
            </a:r>
          </a:p>
          <a:p>
            <a:r>
              <a:rPr lang="en-US" altLang="en-US" dirty="0" smtClean="0"/>
              <a:t>Solution</a:t>
            </a:r>
          </a:p>
          <a:p>
            <a:pPr lvl="1"/>
            <a:r>
              <a:rPr lang="en-US" altLang="en-US" b="1" dirty="0" smtClean="0">
                <a:solidFill>
                  <a:srgbClr val="006699"/>
                </a:solidFill>
                <a:latin typeface="+mj-lt"/>
              </a:rPr>
              <a:t>translation</a:t>
            </a:r>
            <a:r>
              <a:rPr lang="en-US" altLang="en-US" b="1" dirty="0" smtClean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look-aside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TLBs</a:t>
            </a:r>
            <a:r>
              <a:rPr lang="en-US" altLang="en-US" dirty="0"/>
              <a:t>) (also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associative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05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30AB13-6435-4378-B830-FECCFE60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846" y="222674"/>
            <a:ext cx="8360228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Translation Look-Aside Buffer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B8310ED-D6D5-4E0C-8BB0-4E773523D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102" y="1146176"/>
            <a:ext cx="7144399" cy="4606925"/>
          </a:xfrm>
        </p:spPr>
        <p:txBody>
          <a:bodyPr/>
          <a:lstStyle/>
          <a:p>
            <a:r>
              <a:rPr lang="en-US" altLang="en-US" dirty="0"/>
              <a:t>Some TLBs store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ASIDs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 dirty="0"/>
              <a:t>Otherwise need to flush at every context switch</a:t>
            </a:r>
          </a:p>
          <a:p>
            <a:r>
              <a:rPr lang="en-US" altLang="en-US" dirty="0"/>
              <a:t>TLBs typically small (64 to 1,024 entries)</a:t>
            </a:r>
          </a:p>
          <a:p>
            <a:r>
              <a:rPr lang="en-US" altLang="en-US" dirty="0"/>
              <a:t>On a TLB miss, value is loaded into the TLB for faster access next </a:t>
            </a:r>
            <a:r>
              <a:rPr lang="en-US" altLang="en-US" dirty="0" smtClean="0"/>
              <a:t>time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180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40663"/>
          </a:xfrm>
        </p:spPr>
        <p:txBody>
          <a:bodyPr/>
          <a:lstStyle/>
          <a:p>
            <a:r>
              <a:rPr lang="en-US"/>
              <a:t>Lecture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54481"/>
            <a:ext cx="10018713" cy="43068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altLang="en-US" dirty="0" smtClean="0"/>
          </a:p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Contiguous Memory Allocation</a:t>
            </a:r>
          </a:p>
          <a:p>
            <a:r>
              <a:rPr lang="en-US" altLang="en-US" dirty="0"/>
              <a:t>Paging</a:t>
            </a:r>
          </a:p>
          <a:p>
            <a:r>
              <a:rPr lang="en-US" altLang="en-US" dirty="0"/>
              <a:t>Structure of the Page Table</a:t>
            </a:r>
          </a:p>
          <a:p>
            <a:r>
              <a:rPr lang="en-US" altLang="en-US" dirty="0"/>
              <a:t>Swapping</a:t>
            </a:r>
          </a:p>
          <a:p>
            <a:r>
              <a:rPr lang="en-US" altLang="en-US" dirty="0"/>
              <a:t>Example: The Intel 32 and 64-bit Architectures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32005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Hardware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5763" y="1211263"/>
            <a:ext cx="7735078" cy="44831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Associative memory – parallel search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Address translation (p, d)</a:t>
            </a:r>
          </a:p>
          <a:p>
            <a:pPr marL="627063" lvl="1"/>
            <a:r>
              <a:rPr lang="en-US" altLang="en-US" dirty="0"/>
              <a:t>If p is in associative register, get frame # out</a:t>
            </a:r>
          </a:p>
          <a:p>
            <a:pPr marL="627063" lvl="1"/>
            <a:r>
              <a:rPr lang="en-US" altLang="en-US" dirty="0"/>
              <a:t>Otherwise get frame # from page table in memory</a:t>
            </a:r>
          </a:p>
          <a:p>
            <a:pPr marL="627063" lvl="1"/>
            <a:endParaRPr lang="en-US" altLang="en-US" dirty="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1BA7F075-72DD-4E05-B0C4-AC7DAF33A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6" y="1693864"/>
            <a:ext cx="2943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99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34F0B9-0ADC-441A-ABA1-37FF7509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2950" y="238549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Paging Hardware With TLB</a:t>
            </a:r>
            <a:endParaRPr lang="en-US" altLang="en-US" sz="2400" dirty="0"/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D2FCA98-0A3D-46E7-B9FC-5E2B1E86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88" y="1284288"/>
            <a:ext cx="7379208" cy="53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7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1C10ED-0838-45BF-9D06-E530E5EF2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3638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Effective Access Time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1905E63-D1E4-48E6-BE3E-4EFB204C3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03120" y="1231638"/>
            <a:ext cx="9107423" cy="4885698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Clr>
                <a:srgbClr val="993300"/>
              </a:buClr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Hit ratio – percentage of times that a page number is found in the  TLB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An </a:t>
            </a:r>
            <a:r>
              <a:rPr lang="en-US" altLang="en-US" dirty="0">
                <a:sym typeface="Symbol" pitchFamily="18" charset="2"/>
              </a:rPr>
              <a:t>80% hit ratio means that we find the desired  page number  in the TLB 80% of the time.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Suppose </a:t>
            </a:r>
            <a:r>
              <a:rPr lang="en-US" altLang="en-US" dirty="0" smtClean="0"/>
              <a:t>memory access needs = </a:t>
            </a:r>
            <a:r>
              <a:rPr lang="en-US" altLang="en-US" dirty="0"/>
              <a:t>10 nanoseconds </a:t>
            </a:r>
            <a:r>
              <a:rPr lang="en-US" altLang="en-US" dirty="0" smtClean="0"/>
              <a:t>Otherwise </a:t>
            </a:r>
            <a:r>
              <a:rPr lang="en-US" altLang="en-US" dirty="0"/>
              <a:t>we need two memory access so it is 20 ns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Effective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Time</a:t>
            </a:r>
            <a:r>
              <a:rPr lang="en-US" altLang="en-US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EAT</a:t>
            </a:r>
            <a:r>
              <a:rPr lang="en-US" alt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	               EAT = </a:t>
            </a:r>
            <a:r>
              <a:rPr lang="en-US" altLang="en-US" dirty="0">
                <a:sym typeface="Symbol" pitchFamily="18" charset="2"/>
              </a:rPr>
              <a:t>0.80 x 10 + 0.20 x 20 = 12 </a:t>
            </a:r>
            <a:r>
              <a:rPr lang="en-US" altLang="en-US" dirty="0"/>
              <a:t> nanoseconds</a:t>
            </a:r>
          </a:p>
          <a:p>
            <a:pPr>
              <a:lnSpc>
                <a:spcPct val="90000"/>
              </a:lnSpc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 implying 20% slowdown in access time</a:t>
            </a:r>
          </a:p>
          <a:p>
            <a:pPr>
              <a:lnSpc>
                <a:spcPct val="90000"/>
              </a:lnSpc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0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>
            <a:extLst>
              <a:ext uri="{FF2B5EF4-FFF2-40B4-BE49-F238E27FC236}">
                <a16:creationId xmlns:a16="http://schemas.microsoft.com/office/drawing/2014/main" id="{81EB7566-C4A8-46A0-8405-B237E989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4788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Memory Protection</a:t>
            </a:r>
          </a:p>
        </p:txBody>
      </p:sp>
      <p:sp>
        <p:nvSpPr>
          <p:cNvPr id="37891" name="Rectangle 2051">
            <a:extLst>
              <a:ext uri="{FF2B5EF4-FFF2-40B4-BE49-F238E27FC236}">
                <a16:creationId xmlns:a16="http://schemas.microsoft.com/office/drawing/2014/main" id="{243E4155-B2C5-48A3-9386-D371D820E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4425" y="1157288"/>
            <a:ext cx="7651102" cy="4468812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 dirty="0"/>
              <a:t>Can also add more bits to indicate page execute-only, and so 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Valid-invalid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bit attached to each entry in the page table: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valid</a:t>
            </a:r>
            <a:r>
              <a:rPr lang="ja-JP" altLang="en-US" dirty="0"/>
              <a:t>”</a:t>
            </a:r>
            <a:r>
              <a:rPr lang="en-US" altLang="ja-JP" dirty="0"/>
              <a:t> indicates that the associated page is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space, and is thus a legal page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invalid</a:t>
            </a:r>
            <a:r>
              <a:rPr lang="ja-JP" altLang="en-US" dirty="0"/>
              <a:t>”</a:t>
            </a:r>
            <a:r>
              <a:rPr lang="en-US" altLang="ja-JP" dirty="0"/>
              <a:t> indicates that the page is not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</a:t>
            </a:r>
          </a:p>
          <a:p>
            <a:pPr lvl="1"/>
            <a:r>
              <a:rPr lang="en-US" altLang="en-US" dirty="0"/>
              <a:t>Or 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Any violations result in a trap to the kernel</a:t>
            </a:r>
          </a:p>
        </p:txBody>
      </p:sp>
    </p:spTree>
    <p:extLst>
      <p:ext uri="{BB962C8B-B14F-4D97-AF65-F5344CB8AC3E}">
        <p14:creationId xmlns:p14="http://schemas.microsoft.com/office/powerpoint/2010/main" val="247039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145B4E6-5DED-4B37-B9F1-D64E18F15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3128" y="-95603"/>
            <a:ext cx="8112611" cy="9032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Valid (v) or Invalid (i) Bit In A Page Table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51286D0E-48B1-4A77-B77D-2A6859C8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252538"/>
            <a:ext cx="50990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149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921CA97-CF77-4743-9E98-4A047BEE3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4788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A1277-493F-4EAE-9460-2793BEE1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26433" y="1113421"/>
            <a:ext cx="7734788" cy="44831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</a:p>
          <a:p>
            <a:pPr lvl="1"/>
            <a:r>
              <a:rPr lang="en-US" altLang="en-US" dirty="0"/>
              <a:t>One copy of read-only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reentrant</a:t>
            </a:r>
            <a:r>
              <a:rPr lang="en-US" altLang="en-US" dirty="0"/>
              <a:t>) code shared among processes (i.e., text editors, compilers, window systems)</a:t>
            </a:r>
          </a:p>
          <a:p>
            <a:pPr lvl="1"/>
            <a:r>
              <a:rPr lang="en-US" altLang="en-US" dirty="0"/>
              <a:t>Similar to multiple threads sharing the same process space</a:t>
            </a:r>
          </a:p>
          <a:p>
            <a:pPr lvl="1"/>
            <a:r>
              <a:rPr lang="en-US" altLang="en-US" dirty="0"/>
              <a:t>Also useful for interprocess communication if sharing of read-write pages is allowed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dirty="0"/>
              <a:t>Each process keeps a separate copy of the code and data</a:t>
            </a:r>
          </a:p>
          <a:p>
            <a:pPr lvl="1"/>
            <a:r>
              <a:rPr lang="en-US" altLang="en-US" dirty="0"/>
              <a:t>The pages for the private code and data can appear anywhere in the logical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860601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518330E-1EFB-4794-938C-DE2C8EE9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6664" y="245093"/>
            <a:ext cx="77041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Shared Pages Example</a:t>
            </a:r>
            <a:endParaRPr lang="en-US" altLang="en-US" sz="2400" dirty="0"/>
          </a:p>
        </p:txBody>
      </p:sp>
      <p:pic>
        <p:nvPicPr>
          <p:cNvPr id="40963" name="Picture 5" descr="W:\os-book\OS10\slide-dir\os-figures\9_14.jpg">
            <a:extLst>
              <a:ext uri="{FF2B5EF4-FFF2-40B4-BE49-F238E27FC236}">
                <a16:creationId xmlns:a16="http://schemas.microsoft.com/office/drawing/2014/main" id="{8CF5A6BC-36FF-41D3-9A9A-0B6C47B0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212850"/>
            <a:ext cx="397351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06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1523499-02A6-403C-B92E-2686134FC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4700" y="24788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Structure of the Page Table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61A38E1-D15D-4FD3-BA70-E6E5B690F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5764" y="1227138"/>
            <a:ext cx="7697755" cy="44831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Memory structures for paging can get huge using straight-forward methods</a:t>
            </a:r>
          </a:p>
          <a:p>
            <a:pPr lvl="1"/>
            <a:r>
              <a:rPr lang="en-US" altLang="en-US" dirty="0"/>
              <a:t>Consider a 32-bit logical address space as on modern computers</a:t>
            </a:r>
          </a:p>
          <a:p>
            <a:pPr lvl="1"/>
            <a:r>
              <a:rPr lang="en-US" altLang="en-US" dirty="0"/>
              <a:t>Page size of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Page table would have 1 million entries (2</a:t>
            </a:r>
            <a:r>
              <a:rPr lang="en-US" altLang="en-US" baseline="30000" dirty="0"/>
              <a:t>32</a:t>
            </a:r>
            <a:r>
              <a:rPr lang="en-US" altLang="en-US" dirty="0"/>
              <a:t> / 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If each entry is 4 bytes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each process 4 MB of physical address space for the  page table alone</a:t>
            </a:r>
          </a:p>
          <a:p>
            <a:pPr lvl="2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want to allocate that contiguously in main memory</a:t>
            </a:r>
          </a:p>
          <a:p>
            <a:pPr lvl="1"/>
            <a:r>
              <a:rPr lang="en-US" altLang="en-US" dirty="0"/>
              <a:t>One simple solution is to divide the page table into smaller units</a:t>
            </a:r>
          </a:p>
          <a:p>
            <a:pPr lvl="2"/>
            <a:r>
              <a:rPr lang="en-US" altLang="en-US" dirty="0"/>
              <a:t>Hierarchical Paging</a:t>
            </a:r>
          </a:p>
          <a:p>
            <a:pPr lvl="2"/>
            <a:r>
              <a:rPr lang="en-US" altLang="en-US" dirty="0"/>
              <a:t>Hashed Page Tables</a:t>
            </a:r>
          </a:p>
          <a:p>
            <a:pPr lvl="2"/>
            <a:r>
              <a:rPr lang="en-US" altLang="en-US" dirty="0"/>
              <a:t>Inverted Page Tables</a:t>
            </a:r>
          </a:p>
        </p:txBody>
      </p:sp>
    </p:spTree>
    <p:extLst>
      <p:ext uri="{BB962C8B-B14F-4D97-AF65-F5344CB8AC3E}">
        <p14:creationId xmlns:p14="http://schemas.microsoft.com/office/powerpoint/2010/main" val="2154903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5ECC631-B67D-4C84-91B9-1CB22DA1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7075" y="232005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Hierarchical Page Tables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C6AC61F-C673-44E2-9D0D-2FBC263F8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3755" y="1131888"/>
            <a:ext cx="7489858" cy="109696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Break up the logical address space into multiple page tables</a:t>
            </a:r>
          </a:p>
          <a:p>
            <a:r>
              <a:rPr lang="en-US" altLang="en-US" dirty="0"/>
              <a:t>A simple technique is a two-level page table</a:t>
            </a:r>
          </a:p>
          <a:p>
            <a:r>
              <a:rPr lang="en-US" altLang="en-US" dirty="0"/>
              <a:t>We then page the page table</a:t>
            </a:r>
          </a:p>
        </p:txBody>
      </p:sp>
      <p:pic>
        <p:nvPicPr>
          <p:cNvPr id="43012" name="Picture 4" descr="8">
            <a:extLst>
              <a:ext uri="{FF2B5EF4-FFF2-40B4-BE49-F238E27FC236}">
                <a16:creationId xmlns:a16="http://schemas.microsoft.com/office/drawing/2014/main" id="{68A9E96F-FF85-481A-9476-DF391FB2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376488"/>
            <a:ext cx="35782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830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A0137AD-9BFB-4AF6-88F4-0341356C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575" y="155805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64-bit Logical Address Space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995B49D-2FA5-4651-BAD7-7BD98CB7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685" y="1130300"/>
            <a:ext cx="7596512" cy="50879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Even two-level paging scheme not sufficient</a:t>
            </a:r>
          </a:p>
          <a:p>
            <a:pPr>
              <a:defRPr/>
            </a:pPr>
            <a:r>
              <a:rPr lang="en-US" altLang="en-US" dirty="0"/>
              <a:t>If page size is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Then page table has 2</a:t>
            </a:r>
            <a:r>
              <a:rPr lang="en-US" altLang="en-US" baseline="30000" dirty="0"/>
              <a:t>52</a:t>
            </a:r>
            <a:r>
              <a:rPr lang="en-US" altLang="en-US" dirty="0"/>
              <a:t> entries</a:t>
            </a:r>
          </a:p>
          <a:p>
            <a:pPr lvl="1">
              <a:defRPr/>
            </a:pPr>
            <a:r>
              <a:rPr lang="en-US" altLang="en-US" dirty="0"/>
              <a:t>If two level scheme, inner page tables could be 2</a:t>
            </a:r>
            <a:r>
              <a:rPr lang="en-US" altLang="en-US" baseline="30000" dirty="0"/>
              <a:t>10</a:t>
            </a:r>
            <a:r>
              <a:rPr lang="en-US" altLang="en-US" dirty="0"/>
              <a:t> 4-byte entries</a:t>
            </a:r>
          </a:p>
          <a:p>
            <a:pPr lvl="1">
              <a:defRPr/>
            </a:pPr>
            <a:r>
              <a:rPr lang="en-US" altLang="en-US" dirty="0"/>
              <a:t>Address would look like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Outer page table has 2</a:t>
            </a:r>
            <a:r>
              <a:rPr lang="en-US" altLang="en-US" baseline="30000" dirty="0"/>
              <a:t>42</a:t>
            </a:r>
            <a:r>
              <a:rPr lang="en-US" altLang="en-US" dirty="0"/>
              <a:t> entries or 2</a:t>
            </a:r>
            <a:r>
              <a:rPr lang="en-US" altLang="en-US" baseline="30000" dirty="0"/>
              <a:t>44</a:t>
            </a:r>
            <a:r>
              <a:rPr lang="en-US" altLang="en-US" dirty="0"/>
              <a:t> bytes</a:t>
            </a:r>
          </a:p>
          <a:p>
            <a:pPr lvl="1">
              <a:defRPr/>
            </a:pPr>
            <a:r>
              <a:rPr lang="en-US" altLang="en-US" dirty="0"/>
              <a:t>One solution is to add a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</a:t>
            </a:r>
          </a:p>
          <a:p>
            <a:pPr lvl="1">
              <a:defRPr/>
            </a:pPr>
            <a:r>
              <a:rPr lang="en-US" altLang="en-US" dirty="0"/>
              <a:t>But in the following example the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 is still 2</a:t>
            </a:r>
            <a:r>
              <a:rPr lang="en-US" altLang="en-US" baseline="30000" dirty="0"/>
              <a:t>34</a:t>
            </a:r>
            <a:r>
              <a:rPr lang="en-US" altLang="en-US" dirty="0"/>
              <a:t> bytes in size</a:t>
            </a:r>
          </a:p>
          <a:p>
            <a:pPr lvl="2">
              <a:defRPr/>
            </a:pPr>
            <a:r>
              <a:rPr lang="en-US" altLang="en-US" dirty="0"/>
              <a:t>And possibly 4 memory access to get to one physical memory location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46084" name="Picture 5" descr="W:\os-book\OS10\slide-dir\os-figures\in-9_5.jpg">
            <a:extLst>
              <a:ext uri="{FF2B5EF4-FFF2-40B4-BE49-F238E27FC236}">
                <a16:creationId xmlns:a16="http://schemas.microsoft.com/office/drawing/2014/main" id="{F2F6A35A-E5D7-44DA-A8DD-7A4A4C04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176589"/>
            <a:ext cx="37195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7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40663"/>
          </a:xfrm>
        </p:spPr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54481"/>
            <a:ext cx="10018713" cy="3474719"/>
          </a:xfrm>
        </p:spPr>
        <p:txBody>
          <a:bodyPr>
            <a:normAutofit/>
          </a:bodyPr>
          <a:lstStyle/>
          <a:p>
            <a:r>
              <a:rPr lang="en-US" altLang="en-US" dirty="0"/>
              <a:t>To provide a detailed description of various ways of organizing memory hardware</a:t>
            </a:r>
          </a:p>
          <a:p>
            <a:r>
              <a:rPr lang="en-US" altLang="en-US" dirty="0"/>
              <a:t>To discuss various memory-management techniques, </a:t>
            </a:r>
          </a:p>
          <a:p>
            <a:r>
              <a:rPr lang="en-US" altLang="en-US" dirty="0"/>
              <a:t>To provide a detailed description of the Intel Pentium, which supports both pure segmentation and segmentation with paging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31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72B140-73C1-45D7-A700-AF2CED785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9188" y="144075"/>
            <a:ext cx="7821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Three-level Paging Scheme</a:t>
            </a:r>
          </a:p>
        </p:txBody>
      </p:sp>
      <p:pic>
        <p:nvPicPr>
          <p:cNvPr id="47107" name="Picture 6">
            <a:extLst>
              <a:ext uri="{FF2B5EF4-FFF2-40B4-BE49-F238E27FC236}">
                <a16:creationId xmlns:a16="http://schemas.microsoft.com/office/drawing/2014/main" id="{7E3EC9BD-BFCB-4762-8CAD-CDA7B88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1" y="1293813"/>
            <a:ext cx="5241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>
            <a:extLst>
              <a:ext uri="{FF2B5EF4-FFF2-40B4-BE49-F238E27FC236}">
                <a16:creationId xmlns:a16="http://schemas.microsoft.com/office/drawing/2014/main" id="{0A0D3728-9A51-44F1-B179-28CC3F55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130550"/>
            <a:ext cx="5486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427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61803E-D597-4AFE-86BA-0284614A6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0138" y="222674"/>
            <a:ext cx="78406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Hashed Page Tables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8CD62E4-797E-49CD-97C9-0D732152E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7288" y="1141413"/>
            <a:ext cx="7626350" cy="4722812"/>
          </a:xfrm>
        </p:spPr>
        <p:txBody>
          <a:bodyPr>
            <a:normAutofit/>
          </a:bodyPr>
          <a:lstStyle/>
          <a:p>
            <a:r>
              <a:rPr lang="en-US" altLang="en-US" dirty="0"/>
              <a:t>Common in address spaces &gt; 32 bits</a:t>
            </a:r>
          </a:p>
          <a:p>
            <a:r>
              <a:rPr lang="en-US" altLang="en-US" dirty="0"/>
              <a:t>The virtual page number is hashed into a page table</a:t>
            </a:r>
          </a:p>
          <a:p>
            <a:pPr lvl="1"/>
            <a:r>
              <a:rPr lang="en-US" altLang="en-US" dirty="0"/>
              <a:t>This page table contains a chain of elements hashing to the same location</a:t>
            </a:r>
          </a:p>
          <a:p>
            <a:r>
              <a:rPr lang="en-US" altLang="en-US" dirty="0"/>
              <a:t>Each element contains (1) the virtual page number (2) the value of the mapped page frame (3) a pointer to the next element</a:t>
            </a:r>
          </a:p>
          <a:p>
            <a:r>
              <a:rPr lang="en-US" altLang="en-US" dirty="0"/>
              <a:t>Virtual page numbers are compared in this chain searching for a match</a:t>
            </a:r>
          </a:p>
          <a:p>
            <a:pPr lvl="1"/>
            <a:r>
              <a:rPr lang="en-US" altLang="en-US" dirty="0"/>
              <a:t>If a match is found, the corresponding physical frame is </a:t>
            </a:r>
            <a:r>
              <a:rPr lang="en-US" altLang="en-US" dirty="0" smtClean="0"/>
              <a:t>extracted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2586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A6FA55B-1C89-4FAF-8777-9EF53CBB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3638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Hashed Page Table</a:t>
            </a:r>
            <a:endParaRPr lang="en-US" altLang="en-US" sz="2400" dirty="0"/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D2F7DD6F-2A50-4270-B701-86EE15BF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1274764"/>
            <a:ext cx="661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022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9CA5047-53DC-42C0-8BA2-9A66CB1D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2850" y="238549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Inverted Page Table Architecture</a:t>
            </a:r>
            <a:endParaRPr lang="en-US" altLang="en-US" sz="2400" dirty="0"/>
          </a:p>
        </p:txBody>
      </p:sp>
      <p:pic>
        <p:nvPicPr>
          <p:cNvPr id="51203" name="Picture 6">
            <a:extLst>
              <a:ext uri="{FF2B5EF4-FFF2-40B4-BE49-F238E27FC236}">
                <a16:creationId xmlns:a16="http://schemas.microsoft.com/office/drawing/2014/main" id="{CD658555-7800-4FD5-8FAB-B83171CC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274763"/>
            <a:ext cx="6057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468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B652F6E-8935-4E03-8244-BD24D7F2B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2417" y="226855"/>
            <a:ext cx="7876009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Example: The Intel 32 </a:t>
            </a:r>
            <a:r>
              <a:rPr lang="en-US" altLang="en-US" sz="2600" dirty="0" smtClean="0"/>
              <a:t>Architectures</a:t>
            </a:r>
            <a:endParaRPr lang="en-US" altLang="en-US" sz="2600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41EA058-298F-4E9F-B388-B239FEEFE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4424" y="1233489"/>
            <a:ext cx="7669765" cy="4530725"/>
          </a:xfrm>
        </p:spPr>
        <p:txBody>
          <a:bodyPr/>
          <a:lstStyle/>
          <a:p>
            <a:r>
              <a:rPr lang="en-US" altLang="en-US" dirty="0" smtClean="0"/>
              <a:t>Pentium </a:t>
            </a:r>
            <a:r>
              <a:rPr lang="en-US" altLang="en-US" dirty="0"/>
              <a:t>CPUs are 32-bit and called IA-32 architecture</a:t>
            </a:r>
          </a:p>
          <a:p>
            <a:r>
              <a:rPr lang="en-US" altLang="en-US" dirty="0" smtClean="0"/>
              <a:t>Many </a:t>
            </a:r>
            <a:r>
              <a:rPr lang="en-US" altLang="en-US" dirty="0"/>
              <a:t>variations in the chips, cover the main ideas here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878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DB4188C-D822-4667-96B6-5A34F274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5721" y="232005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90E50A7-12CC-4711-932D-A49351A86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080" y="1339362"/>
            <a:ext cx="7735918" cy="4530725"/>
          </a:xfrm>
        </p:spPr>
        <p:txBody>
          <a:bodyPr/>
          <a:lstStyle/>
          <a:p>
            <a:r>
              <a:rPr lang="en-US" altLang="en-US" dirty="0"/>
              <a:t>Supports both segmentation and segmentation with paging</a:t>
            </a:r>
          </a:p>
          <a:p>
            <a:pPr lvl="1"/>
            <a:r>
              <a:rPr lang="en-US" altLang="en-US" dirty="0"/>
              <a:t>Each segment can be 4 GB</a:t>
            </a:r>
          </a:p>
          <a:p>
            <a:pPr lvl="1"/>
            <a:r>
              <a:rPr lang="en-US" altLang="en-US" dirty="0"/>
              <a:t>Up to 16 K segments per process</a:t>
            </a:r>
          </a:p>
          <a:p>
            <a:pPr lvl="1"/>
            <a:r>
              <a:rPr lang="en-US" altLang="en-US" dirty="0"/>
              <a:t>Divided into two partitions</a:t>
            </a:r>
          </a:p>
          <a:p>
            <a:pPr lvl="2"/>
            <a:r>
              <a:rPr lang="en-US" altLang="en-US" dirty="0"/>
              <a:t>First partition of up to 8 K segments are private to process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LDT</a:t>
            </a:r>
            <a:r>
              <a:rPr lang="en-US" altLang="en-US" dirty="0"/>
              <a:t>))</a:t>
            </a:r>
          </a:p>
          <a:p>
            <a:pPr lvl="2"/>
            <a:r>
              <a:rPr lang="en-US" altLang="en-US" dirty="0"/>
              <a:t>Second partition of up to 8K segments shared among all processes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GDT</a:t>
            </a:r>
            <a:r>
              <a:rPr lang="en-US" altLang="en-US" dirty="0"/>
              <a:t>))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3880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961E1DC-399D-435D-8FAC-1A1024061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0409" y="231650"/>
            <a:ext cx="814646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 (Cont.)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06FB1F-38F1-4099-94DE-A7FB2E32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5096" y="1323453"/>
            <a:ext cx="7679093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CPU generates logical address</a:t>
            </a:r>
          </a:p>
          <a:p>
            <a:pPr lvl="1">
              <a:defRPr/>
            </a:pPr>
            <a:r>
              <a:rPr lang="en-US" altLang="en-US" dirty="0"/>
              <a:t>Selector given to segmentation unit</a:t>
            </a:r>
          </a:p>
          <a:p>
            <a:pPr lvl="2">
              <a:defRPr/>
            </a:pPr>
            <a:r>
              <a:rPr lang="en-US" altLang="en-US" dirty="0"/>
              <a:t>Which produces linear addresses </a:t>
            </a:r>
          </a:p>
          <a:p>
            <a:pPr marL="857250" lvl="2" indent="0"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Linear address given to paging unit</a:t>
            </a:r>
          </a:p>
          <a:p>
            <a:pPr lvl="2">
              <a:defRPr/>
            </a:pPr>
            <a:r>
              <a:rPr lang="en-US" altLang="en-US" dirty="0"/>
              <a:t>Which generates physical address in main memory</a:t>
            </a:r>
          </a:p>
          <a:p>
            <a:pPr lvl="2">
              <a:defRPr/>
            </a:pPr>
            <a:r>
              <a:rPr lang="en-US" altLang="en-US" dirty="0"/>
              <a:t>Paging units form equivalent of MMU</a:t>
            </a:r>
          </a:p>
          <a:p>
            <a:pPr lvl="2">
              <a:defRPr/>
            </a:pPr>
            <a:r>
              <a:rPr lang="en-US" altLang="en-US" dirty="0"/>
              <a:t>Pages sizes can be 4 KB or 4 MB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3492" name="Picture 1" descr="Screen Shot 2013-01-04 at 12.24.50 PM.png">
            <a:extLst>
              <a:ext uri="{FF2B5EF4-FFF2-40B4-BE49-F238E27FC236}">
                <a16:creationId xmlns:a16="http://schemas.microsoft.com/office/drawing/2014/main" id="{1802C1BC-A147-4105-A498-ACB30341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458777"/>
            <a:ext cx="2436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455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0FC880D-958B-4972-B907-A987920BA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9296" y="188589"/>
            <a:ext cx="7670800" cy="619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Logical to Physical Address Translation in IA-32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6B1B5BAA-DC9D-46F7-82BF-E599416F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3573463" y="3084513"/>
            <a:ext cx="4595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>
            <a:extLst>
              <a:ext uri="{FF2B5EF4-FFF2-40B4-BE49-F238E27FC236}">
                <a16:creationId xmlns:a16="http://schemas.microsoft.com/office/drawing/2014/main" id="{79C420AF-26CF-4190-AF70-4350F653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524000"/>
            <a:ext cx="61579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903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7E77F2B-0821-46A3-AC64-44DB6C3C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9388" y="235762"/>
            <a:ext cx="74914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Intel IA-32 Segmentation</a:t>
            </a:r>
          </a:p>
        </p:txBody>
      </p:sp>
      <p:pic>
        <p:nvPicPr>
          <p:cNvPr id="65539" name="Picture 4" descr="8">
            <a:extLst>
              <a:ext uri="{FF2B5EF4-FFF2-40B4-BE49-F238E27FC236}">
                <a16:creationId xmlns:a16="http://schemas.microsoft.com/office/drawing/2014/main" id="{7D194F7E-28F0-4FDC-A111-00416AFA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314450"/>
            <a:ext cx="60340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38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A802929-8C9E-4AD9-851A-726A5C7B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1564" y="238549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Intel IA-32 Paging Architecture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EA02C8D5-7EBE-42A0-8DC3-0C75C34F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220788"/>
            <a:ext cx="45037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44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87ADAA0F-64F7-46C8-A7FE-1C5113FEB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3300" y="150997"/>
            <a:ext cx="7937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Address Bindings</a:t>
            </a:r>
            <a:endParaRPr lang="en-US" altLang="en-US" dirty="0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4824E8A-1421-4BF0-9A60-6CA3F5021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9032" y="1685191"/>
            <a:ext cx="8075687" cy="1707233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6699"/>
                </a:solidFill>
                <a:latin typeface="+mj-lt"/>
              </a:rPr>
              <a:t>Compile Time Bindings</a:t>
            </a:r>
          </a:p>
          <a:p>
            <a:r>
              <a:rPr lang="en-US" altLang="en-US" b="1" dirty="0" smtClean="0">
                <a:solidFill>
                  <a:srgbClr val="006699"/>
                </a:solidFill>
                <a:latin typeface="+mj-lt"/>
              </a:rPr>
              <a:t>Load Time Bindings</a:t>
            </a:r>
          </a:p>
          <a:p>
            <a:r>
              <a:rPr lang="en-US" altLang="en-US" b="1" dirty="0" smtClean="0">
                <a:solidFill>
                  <a:srgbClr val="006699"/>
                </a:solidFill>
                <a:latin typeface="+mj-lt"/>
              </a:rPr>
              <a:t>Execution Time Bindings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3970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DC08348-F45E-462A-893E-7E31B70A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7910" y="232975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Intel IA-32 Page Address Extensions</a:t>
            </a:r>
          </a:p>
        </p:txBody>
      </p:sp>
      <p:pic>
        <p:nvPicPr>
          <p:cNvPr id="67587" name="Picture 1" descr="8_24.pdf">
            <a:extLst>
              <a:ext uri="{FF2B5EF4-FFF2-40B4-BE49-F238E27FC236}">
                <a16:creationId xmlns:a16="http://schemas.microsoft.com/office/drawing/2014/main" id="{6D2F7BE4-39DD-4438-B0C4-831E2E7E6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03" y="3772613"/>
            <a:ext cx="61579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>
            <a:extLst>
              <a:ext uri="{FF2B5EF4-FFF2-40B4-BE49-F238E27FC236}">
                <a16:creationId xmlns:a16="http://schemas.microsoft.com/office/drawing/2014/main" id="{D2FBD04E-0AD5-4B90-A5FE-1CCDF58FD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90" y="1108075"/>
            <a:ext cx="78692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extension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dirty="0">
                <a:latin typeface="Helvetica" panose="020B0604020202020204" pitchFamily="34" charset="0"/>
              </a:rPr>
              <a:t>(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PAE</a:t>
            </a:r>
            <a:r>
              <a:rPr kumimoji="1" lang="en-US" altLang="en-US" dirty="0">
                <a:latin typeface="Helvetica" panose="020B0604020202020204" pitchFamily="34" charset="0"/>
              </a:rPr>
              <a:t>), allowing 32-bit apps access to more than 4GB of memory 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Page-directory and page-table entries moved to 64-bits in size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b="1" dirty="0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21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76E12C-0A8F-49FF-8988-D53352F14B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3200"/>
            <a:ext cx="8034338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Lecture Material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002EA22-F1BB-4F36-8EAD-4A3CBBBFD9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4248" y="1179576"/>
            <a:ext cx="8531352" cy="499738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Slides of chapter </a:t>
            </a:r>
            <a:r>
              <a:rPr lang="en-US" altLang="en-US" dirty="0"/>
              <a:t>9</a:t>
            </a:r>
            <a:r>
              <a:rPr lang="en-US" altLang="en-US" dirty="0" smtClean="0"/>
              <a:t> </a:t>
            </a:r>
            <a:r>
              <a:rPr lang="en-US" altLang="en-US" dirty="0" smtClean="0"/>
              <a:t>can be found from the given link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https://codex.cs.yale.edu/avi/os-book/OS10/slide-dir/index.html</a:t>
            </a:r>
            <a:endParaRPr lang="en-US" altLang="en-US" dirty="0" smtClean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47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E17CB2-3EF8-43F1-A8BB-98F682CD0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7808" y="235762"/>
            <a:ext cx="75485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Logical, </a:t>
            </a:r>
            <a:r>
              <a:rPr lang="en-US" altLang="en-US" dirty="0"/>
              <a:t>Physical Address Space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6127BF-B122-444D-8E10-A4BB1E147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3755" y="1236663"/>
            <a:ext cx="7702615" cy="4468812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 smtClean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generated by the CPU; also referred to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address seen by the memory unit</a:t>
            </a:r>
          </a:p>
          <a:p>
            <a:r>
              <a:rPr lang="en-US" altLang="en-US" b="1" dirty="0" smtClean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 smtClean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logical addresses generated by a program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physical addresses generated by a program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205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684BC100-CBCD-4FBD-A30F-9EBDD59CA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14313"/>
            <a:ext cx="76962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Efficient Memory Management</a:t>
            </a:r>
            <a:endParaRPr lang="en-US" altLang="en-US" dirty="0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338C466-115B-47DE-A288-6C7152DF0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3086" y="1246189"/>
            <a:ext cx="8864890" cy="1926779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Dynamic Loading 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The entire  program does need to be in memory to execute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Routine is not loaded until it is called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Dynamic Linking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linking postponed until execution time</a:t>
            </a:r>
            <a:endParaRPr kumimoji="1" lang="en-US" altLang="en-US" dirty="0"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459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5A517565-09AB-4767-AA90-A8C1F0CB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0776" y="222674"/>
            <a:ext cx="78200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363EA7DD-91CF-4272-A490-C12027151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90776" y="1077913"/>
            <a:ext cx="7633413" cy="2195639"/>
          </a:xfrm>
        </p:spPr>
        <p:txBody>
          <a:bodyPr/>
          <a:lstStyle/>
          <a:p>
            <a:r>
              <a:rPr lang="en-US" altLang="en-US" dirty="0" smtClean="0"/>
              <a:t>In earlier Systems </a:t>
            </a:r>
          </a:p>
          <a:p>
            <a:pPr lvl="1"/>
            <a:r>
              <a:rPr lang="en-US" altLang="en-US" dirty="0" smtClean="0"/>
              <a:t>Fixed Size Partitioning</a:t>
            </a:r>
          </a:p>
          <a:p>
            <a:pPr lvl="2"/>
            <a:r>
              <a:rPr lang="en-US" altLang="en-US" dirty="0" smtClean="0"/>
              <a:t>Suffer from internal fragmentation</a:t>
            </a:r>
          </a:p>
          <a:p>
            <a:pPr lvl="1"/>
            <a:r>
              <a:rPr lang="en-US" altLang="en-US" dirty="0" smtClean="0"/>
              <a:t>Variable Size Partitioning</a:t>
            </a:r>
          </a:p>
          <a:p>
            <a:pPr lvl="2"/>
            <a:r>
              <a:rPr lang="en-US" altLang="en-US" dirty="0"/>
              <a:t>Suffer from </a:t>
            </a:r>
            <a:r>
              <a:rPr lang="en-US" altLang="en-US" dirty="0" smtClean="0"/>
              <a:t>external </a:t>
            </a:r>
            <a:r>
              <a:rPr lang="en-US" altLang="en-US" dirty="0"/>
              <a:t>fragmentation</a:t>
            </a:r>
          </a:p>
        </p:txBody>
      </p:sp>
    </p:spTree>
    <p:extLst>
      <p:ext uri="{BB962C8B-B14F-4D97-AF65-F5344CB8AC3E}">
        <p14:creationId xmlns:p14="http://schemas.microsoft.com/office/powerpoint/2010/main" val="359297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E6DC195-A097-4489-91F0-082398196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664" y="214313"/>
            <a:ext cx="75771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Dynamic Storage Allocation</a:t>
            </a:r>
            <a:endParaRPr lang="en-US" altLang="en-US" dirty="0"/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0B1974F3-B27D-4398-888B-6020EB15E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3664" y="1198563"/>
            <a:ext cx="7350123" cy="2431605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First Fit</a:t>
            </a:r>
          </a:p>
          <a:p>
            <a:r>
              <a:rPr lang="en-US" altLang="en-US" dirty="0" smtClean="0"/>
              <a:t>Best Fit</a:t>
            </a:r>
          </a:p>
          <a:p>
            <a:r>
              <a:rPr lang="en-US" altLang="en-US" dirty="0" smtClean="0"/>
              <a:t>Worst Fit</a:t>
            </a:r>
          </a:p>
          <a:p>
            <a:r>
              <a:rPr lang="en-US" altLang="en-US" b="1" dirty="0" smtClean="0"/>
              <a:t>Solution</a:t>
            </a:r>
          </a:p>
          <a:p>
            <a:pPr lvl="1"/>
            <a:r>
              <a:rPr lang="en-US" altLang="en-US" dirty="0" smtClean="0"/>
              <a:t>Compaction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59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685801"/>
            <a:ext cx="10018713" cy="6917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Segmentation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0" y="1377554"/>
            <a:ext cx="8665369" cy="494109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tabLst>
                <a:tab pos="1963341" algn="l"/>
              </a:tabLst>
            </a:pPr>
            <a:r>
              <a:rPr lang="en-US" altLang="en-US" smtClean="0"/>
              <a:t>Memory-management scheme that supports user view of memory </a:t>
            </a:r>
          </a:p>
          <a:p>
            <a:pPr>
              <a:lnSpc>
                <a:spcPct val="90000"/>
              </a:lnSpc>
              <a:tabLst>
                <a:tab pos="1963341" algn="l"/>
              </a:tabLst>
            </a:pPr>
            <a:endParaRPr lang="en-US" altLang="en-US" sz="825"/>
          </a:p>
          <a:p>
            <a:pPr>
              <a:lnSpc>
                <a:spcPct val="90000"/>
              </a:lnSpc>
              <a:tabLst>
                <a:tab pos="1963341" algn="l"/>
              </a:tabLst>
            </a:pPr>
            <a:r>
              <a:rPr lang="en-US" altLang="en-US" smtClean="0"/>
              <a:t>A program is a collection of segments</a:t>
            </a:r>
          </a:p>
          <a:p>
            <a:pPr lvl="1">
              <a:lnSpc>
                <a:spcPct val="90000"/>
              </a:lnSpc>
              <a:tabLst>
                <a:tab pos="1963341" algn="l"/>
              </a:tabLst>
            </a:pPr>
            <a:r>
              <a:rPr lang="en-US" altLang="en-US" smtClean="0"/>
              <a:t>A segment is a logical unit such as:</a:t>
            </a:r>
          </a:p>
          <a:p>
            <a:pPr>
              <a:lnSpc>
                <a:spcPct val="90000"/>
              </a:lnSpc>
              <a:buNone/>
              <a:tabLst>
                <a:tab pos="1963341" algn="l"/>
              </a:tabLst>
            </a:pPr>
            <a:r>
              <a:rPr lang="en-US" altLang="en-US" smtClean="0"/>
              <a:t>		main program</a:t>
            </a:r>
          </a:p>
          <a:p>
            <a:pPr>
              <a:lnSpc>
                <a:spcPct val="90000"/>
              </a:lnSpc>
              <a:buNone/>
              <a:tabLst>
                <a:tab pos="1963341" algn="l"/>
              </a:tabLst>
            </a:pPr>
            <a:r>
              <a:rPr lang="en-US" altLang="en-US" smtClean="0"/>
              <a:t>		procedure </a:t>
            </a:r>
          </a:p>
          <a:p>
            <a:pPr>
              <a:lnSpc>
                <a:spcPct val="90000"/>
              </a:lnSpc>
              <a:buNone/>
              <a:tabLst>
                <a:tab pos="1963341" algn="l"/>
              </a:tabLst>
            </a:pPr>
            <a:r>
              <a:rPr lang="en-US" altLang="en-US" smtClean="0"/>
              <a:t>		function</a:t>
            </a:r>
          </a:p>
          <a:p>
            <a:pPr>
              <a:lnSpc>
                <a:spcPct val="90000"/>
              </a:lnSpc>
              <a:buNone/>
              <a:tabLst>
                <a:tab pos="1963341" algn="l"/>
              </a:tabLst>
            </a:pPr>
            <a:r>
              <a:rPr lang="en-US" altLang="en-US" smtClean="0"/>
              <a:t>		method</a:t>
            </a:r>
          </a:p>
          <a:p>
            <a:pPr>
              <a:lnSpc>
                <a:spcPct val="90000"/>
              </a:lnSpc>
              <a:buNone/>
              <a:tabLst>
                <a:tab pos="1963341" algn="l"/>
              </a:tabLst>
            </a:pPr>
            <a:r>
              <a:rPr lang="en-US" altLang="en-US" smtClean="0"/>
              <a:t>		object</a:t>
            </a:r>
          </a:p>
          <a:p>
            <a:pPr>
              <a:lnSpc>
                <a:spcPct val="90000"/>
              </a:lnSpc>
              <a:buNone/>
              <a:tabLst>
                <a:tab pos="1963341" algn="l"/>
              </a:tabLst>
            </a:pPr>
            <a:r>
              <a:rPr lang="en-US" altLang="en-US" smtClean="0"/>
              <a:t>		local variables, global variables</a:t>
            </a:r>
          </a:p>
          <a:p>
            <a:pPr>
              <a:lnSpc>
                <a:spcPct val="90000"/>
              </a:lnSpc>
              <a:buNone/>
              <a:tabLst>
                <a:tab pos="1963341" algn="l"/>
              </a:tabLst>
            </a:pPr>
            <a:r>
              <a:rPr lang="en-US" altLang="en-US" smtClean="0"/>
              <a:t>		common block</a:t>
            </a:r>
          </a:p>
          <a:p>
            <a:pPr>
              <a:lnSpc>
                <a:spcPct val="90000"/>
              </a:lnSpc>
              <a:buNone/>
              <a:tabLst>
                <a:tab pos="1963341" algn="l"/>
              </a:tabLst>
            </a:pPr>
            <a:r>
              <a:rPr lang="en-US" altLang="en-US" smtClean="0"/>
              <a:t>		stack</a:t>
            </a:r>
          </a:p>
          <a:p>
            <a:pPr>
              <a:lnSpc>
                <a:spcPct val="90000"/>
              </a:lnSpc>
              <a:buNone/>
              <a:tabLst>
                <a:tab pos="1963341" algn="l"/>
              </a:tabLst>
            </a:pPr>
            <a:r>
              <a:rPr lang="en-US" altLang="en-US" smtClean="0"/>
              <a:t>		symbol table</a:t>
            </a:r>
          </a:p>
          <a:p>
            <a:pPr>
              <a:lnSpc>
                <a:spcPct val="90000"/>
              </a:lnSpc>
              <a:buNone/>
              <a:tabLst>
                <a:tab pos="1963341" algn="l"/>
              </a:tabLst>
            </a:pPr>
            <a:r>
              <a:rPr lang="en-US" altLang="en-US" smtClean="0"/>
              <a:t>		arrays</a:t>
            </a:r>
          </a:p>
        </p:txBody>
      </p:sp>
    </p:spTree>
    <p:extLst>
      <p:ext uri="{BB962C8B-B14F-4D97-AF65-F5344CB8AC3E}">
        <p14:creationId xmlns:p14="http://schemas.microsoft.com/office/powerpoint/2010/main" val="5412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225</TotalTime>
  <Words>1426</Words>
  <Application>Microsoft Office PowerPoint</Application>
  <PresentationFormat>Widescreen</PresentationFormat>
  <Paragraphs>252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MS PGothic</vt:lpstr>
      <vt:lpstr>Arial</vt:lpstr>
      <vt:lpstr>Calibri</vt:lpstr>
      <vt:lpstr>Corbel</vt:lpstr>
      <vt:lpstr>Helvetica</vt:lpstr>
      <vt:lpstr>HGｺﾞｼｯｸM</vt:lpstr>
      <vt:lpstr>Monotype Sorts</vt:lpstr>
      <vt:lpstr>Symbol</vt:lpstr>
      <vt:lpstr>Times New Roman</vt:lpstr>
      <vt:lpstr>Wingdings</vt:lpstr>
      <vt:lpstr>Parallax</vt:lpstr>
      <vt:lpstr>Week 10-11</vt:lpstr>
      <vt:lpstr>Lecture Contents</vt:lpstr>
      <vt:lpstr>Lecture Objectives</vt:lpstr>
      <vt:lpstr>Address Bindings</vt:lpstr>
      <vt:lpstr>Logical, Physical Address Space</vt:lpstr>
      <vt:lpstr>Efficient Memory Management</vt:lpstr>
      <vt:lpstr>Contiguous Allocation</vt:lpstr>
      <vt:lpstr>Dynamic Storage Allocation</vt:lpstr>
      <vt:lpstr>Segmentation</vt:lpstr>
      <vt:lpstr>Segmentation</vt:lpstr>
      <vt:lpstr>Segmentation Hardware</vt:lpstr>
      <vt:lpstr>Paging</vt:lpstr>
      <vt:lpstr>Address Translation Scheme</vt:lpstr>
      <vt:lpstr>Paging Hardware</vt:lpstr>
      <vt:lpstr>Paging Model of Logical and  Physical Memory</vt:lpstr>
      <vt:lpstr>Paging Example </vt:lpstr>
      <vt:lpstr>Free Frames</vt:lpstr>
      <vt:lpstr>Implementation of Page Table</vt:lpstr>
      <vt:lpstr>Translation Look-Aside Buffer </vt:lpstr>
      <vt:lpstr>Hardware</vt:lpstr>
      <vt:lpstr>Paging Hardware With TLB</vt:lpstr>
      <vt:lpstr>Effective Access Time</vt:lpstr>
      <vt:lpstr>Memory Protection</vt:lpstr>
      <vt:lpstr>Valid (v) or Invalid (i) Bit In A Page Table</vt:lpstr>
      <vt:lpstr>Shared Pages</vt:lpstr>
      <vt:lpstr>Shared Pages Example</vt:lpstr>
      <vt:lpstr>Structure of the Page Table</vt:lpstr>
      <vt:lpstr>Hierarchical Page Tables</vt:lpstr>
      <vt:lpstr>64-bit Logical Address Space</vt:lpstr>
      <vt:lpstr>Three-level Paging Scheme</vt:lpstr>
      <vt:lpstr>Hashed Page Tables</vt:lpstr>
      <vt:lpstr>Hashed Page Table</vt:lpstr>
      <vt:lpstr>Inverted Page Table Architecture</vt:lpstr>
      <vt:lpstr>Example: The Intel 32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Lecture Material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No 1</dc:title>
  <dc:creator>HP</dc:creator>
  <cp:lastModifiedBy>HP</cp:lastModifiedBy>
  <cp:revision>26</cp:revision>
  <dcterms:created xsi:type="dcterms:W3CDTF">2020-04-19T14:49:46Z</dcterms:created>
  <dcterms:modified xsi:type="dcterms:W3CDTF">2020-04-20T18:17:28Z</dcterms:modified>
</cp:coreProperties>
</file>