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305" r:id="rId3"/>
    <p:sldId id="275" r:id="rId4"/>
    <p:sldId id="273" r:id="rId5"/>
    <p:sldId id="276" r:id="rId6"/>
    <p:sldId id="270" r:id="rId7"/>
    <p:sldId id="271" r:id="rId8"/>
    <p:sldId id="274" r:id="rId9"/>
    <p:sldId id="272" r:id="rId10"/>
    <p:sldId id="258" r:id="rId11"/>
    <p:sldId id="267" r:id="rId12"/>
    <p:sldId id="279" r:id="rId13"/>
    <p:sldId id="260" r:id="rId14"/>
    <p:sldId id="280" r:id="rId15"/>
    <p:sldId id="281" r:id="rId16"/>
    <p:sldId id="261" r:id="rId17"/>
    <p:sldId id="293" r:id="rId18"/>
    <p:sldId id="262" r:id="rId19"/>
    <p:sldId id="282" r:id="rId20"/>
    <p:sldId id="283" r:id="rId21"/>
    <p:sldId id="278" r:id="rId22"/>
    <p:sldId id="284" r:id="rId23"/>
    <p:sldId id="285" r:id="rId24"/>
    <p:sldId id="286" r:id="rId25"/>
    <p:sldId id="287" r:id="rId26"/>
    <p:sldId id="299" r:id="rId27"/>
    <p:sldId id="288" r:id="rId28"/>
    <p:sldId id="300" r:id="rId29"/>
    <p:sldId id="289" r:id="rId30"/>
    <p:sldId id="301" r:id="rId31"/>
    <p:sldId id="302" r:id="rId32"/>
    <p:sldId id="303" r:id="rId33"/>
    <p:sldId id="30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CC94FD-7F9A-4990-9359-C41610ADAB25}">
          <p14:sldIdLst>
            <p14:sldId id="277"/>
            <p14:sldId id="305"/>
            <p14:sldId id="275"/>
            <p14:sldId id="273"/>
            <p14:sldId id="276"/>
            <p14:sldId id="270"/>
            <p14:sldId id="271"/>
            <p14:sldId id="274"/>
            <p14:sldId id="272"/>
            <p14:sldId id="258"/>
            <p14:sldId id="267"/>
            <p14:sldId id="279"/>
            <p14:sldId id="260"/>
            <p14:sldId id="280"/>
            <p14:sldId id="281"/>
            <p14:sldId id="261"/>
            <p14:sldId id="293"/>
            <p14:sldId id="262"/>
            <p14:sldId id="282"/>
            <p14:sldId id="283"/>
            <p14:sldId id="278"/>
            <p14:sldId id="284"/>
            <p14:sldId id="285"/>
            <p14:sldId id="286"/>
            <p14:sldId id="287"/>
            <p14:sldId id="299"/>
            <p14:sldId id="288"/>
            <p14:sldId id="300"/>
            <p14:sldId id="289"/>
            <p14:sldId id="301"/>
            <p14:sldId id="302"/>
            <p14:sldId id="303"/>
            <p14:sldId id="304"/>
          </p14:sldIdLst>
        </p14:section>
        <p14:section name="Untitled Section" id="{BB453B57-A6A4-4AC7-A97E-2E5B2B2695B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52" autoAdjust="0"/>
    <p:restoredTop sz="94660"/>
  </p:normalViewPr>
  <p:slideViewPr>
    <p:cSldViewPr>
      <p:cViewPr varScale="1">
        <p:scale>
          <a:sx n="42" d="100"/>
          <a:sy n="42" d="100"/>
        </p:scale>
        <p:origin x="121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8-13T05:10:07.14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0,'25'0,"0"0,-1 0,-24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20FD68-5658-40DD-945A-9550A5D9E68C}"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184191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0FD68-5658-40DD-945A-9550A5D9E68C}"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151261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0FD68-5658-40DD-945A-9550A5D9E68C}"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361538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0FD68-5658-40DD-945A-9550A5D9E68C}"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144846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20FD68-5658-40DD-945A-9550A5D9E68C}"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271525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20FD68-5658-40DD-945A-9550A5D9E68C}"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100114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20FD68-5658-40DD-945A-9550A5D9E68C}"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381788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20FD68-5658-40DD-945A-9550A5D9E68C}"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195288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0FD68-5658-40DD-945A-9550A5D9E68C}"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225100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0FD68-5658-40DD-945A-9550A5D9E68C}"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3188416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0FD68-5658-40DD-945A-9550A5D9E68C}"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0E4A3-0D1D-4D50-985B-724C687A9C5C}" type="slidenum">
              <a:rPr lang="en-US" smtClean="0"/>
              <a:pPr/>
              <a:t>‹#›</a:t>
            </a:fld>
            <a:endParaRPr lang="en-US"/>
          </a:p>
        </p:txBody>
      </p:sp>
    </p:spTree>
    <p:extLst>
      <p:ext uri="{BB962C8B-B14F-4D97-AF65-F5344CB8AC3E}">
        <p14:creationId xmlns:p14="http://schemas.microsoft.com/office/powerpoint/2010/main" val="228359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0FD68-5658-40DD-945A-9550A5D9E68C}"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0E4A3-0D1D-4D50-985B-724C687A9C5C}" type="slidenum">
              <a:rPr lang="en-US" smtClean="0"/>
              <a:pPr/>
              <a:t>‹#›</a:t>
            </a:fld>
            <a:endParaRPr lang="en-US"/>
          </a:p>
        </p:txBody>
      </p:sp>
    </p:spTree>
    <p:extLst>
      <p:ext uri="{BB962C8B-B14F-4D97-AF65-F5344CB8AC3E}">
        <p14:creationId xmlns:p14="http://schemas.microsoft.com/office/powerpoint/2010/main" val="293496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0" y="0"/>
            <a:ext cx="9171709" cy="762000"/>
          </a:xfrm>
        </p:spPr>
        <p:txBody>
          <a:bodyPr>
            <a:normAutofit/>
          </a:bodyPr>
          <a:lstStyle/>
          <a:p>
            <a:pPr algn="l"/>
            <a:r>
              <a:rPr lang="en-US" sz="3200" b="1" dirty="0" smtClean="0"/>
              <a:t>Difference between Issues  &amp; Social Problems </a:t>
            </a:r>
            <a:endParaRPr lang="en-US" sz="3200" b="1" dirty="0"/>
          </a:p>
        </p:txBody>
      </p:sp>
      <p:sp>
        <p:nvSpPr>
          <p:cNvPr id="3" name="Content Placeholder 2"/>
          <p:cNvSpPr>
            <a:spLocks noGrp="1"/>
          </p:cNvSpPr>
          <p:nvPr>
            <p:ph idx="1"/>
          </p:nvPr>
        </p:nvSpPr>
        <p:spPr>
          <a:xfrm>
            <a:off x="0" y="990600"/>
            <a:ext cx="9144000" cy="4525963"/>
          </a:xfrm>
        </p:spPr>
        <p:txBody>
          <a:bodyPr/>
          <a:lstStyle/>
          <a:p>
            <a:r>
              <a:rPr lang="en-US" dirty="0"/>
              <a:t>In general terms a </a:t>
            </a:r>
            <a:r>
              <a:rPr lang="en-US" dirty="0" smtClean="0"/>
              <a:t>‘</a:t>
            </a:r>
            <a:r>
              <a:rPr lang="en-US" b="1" dirty="0" smtClean="0"/>
              <a:t>Social problem</a:t>
            </a:r>
            <a:r>
              <a:rPr lang="en-US" dirty="0" smtClean="0"/>
              <a:t>’ describe as it </a:t>
            </a:r>
            <a:r>
              <a:rPr lang="en-US" dirty="0"/>
              <a:t>is moral and ethical in nature - for example: Inner-city homelessness</a:t>
            </a:r>
            <a:r>
              <a:rPr lang="en-US" dirty="0" smtClean="0"/>
              <a:t>, poverty, Child labor etc.</a:t>
            </a:r>
          </a:p>
          <a:p>
            <a:r>
              <a:rPr lang="en-US" dirty="0"/>
              <a:t> </a:t>
            </a:r>
            <a:r>
              <a:rPr lang="en-US" dirty="0" smtClean="0"/>
              <a:t>‘</a:t>
            </a:r>
            <a:r>
              <a:rPr lang="en-US" b="1" dirty="0" smtClean="0"/>
              <a:t>Issue</a:t>
            </a:r>
            <a:r>
              <a:rPr lang="en-US" dirty="0" smtClean="0"/>
              <a:t>’ can be defined as a </a:t>
            </a:r>
            <a:r>
              <a:rPr lang="en-US" dirty="0"/>
              <a:t>point or matter of discussion, debate, or </a:t>
            </a:r>
            <a:r>
              <a:rPr lang="en-US" dirty="0" smtClean="0"/>
              <a:t>dispute on </a:t>
            </a:r>
            <a:r>
              <a:rPr lang="en-US" dirty="0"/>
              <a:t>legal and moral </a:t>
            </a:r>
            <a:r>
              <a:rPr lang="en-US" dirty="0" smtClean="0"/>
              <a:t>basis and  a </a:t>
            </a:r>
            <a:r>
              <a:rPr lang="en-US" dirty="0"/>
              <a:t>matter of public </a:t>
            </a:r>
            <a:r>
              <a:rPr lang="en-US" dirty="0" smtClean="0"/>
              <a:t>concern. </a:t>
            </a:r>
          </a:p>
          <a:p>
            <a:pPr marL="0" indent="0" algn="ctr">
              <a:buNone/>
            </a:pPr>
            <a:r>
              <a:rPr lang="en-US" dirty="0" smtClean="0"/>
              <a:t>***</a:t>
            </a:r>
            <a:endParaRPr lang="en-US" dirty="0"/>
          </a:p>
        </p:txBody>
      </p:sp>
    </p:spTree>
    <p:extLst>
      <p:ext uri="{BB962C8B-B14F-4D97-AF65-F5344CB8AC3E}">
        <p14:creationId xmlns:p14="http://schemas.microsoft.com/office/powerpoint/2010/main" val="2378842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pPr algn="l"/>
            <a:r>
              <a:rPr lang="en-US" dirty="0" smtClean="0"/>
              <a:t/>
            </a:r>
            <a:br>
              <a:rPr lang="en-US" dirty="0" smtClean="0"/>
            </a:br>
            <a:r>
              <a:rPr lang="en-US" sz="3600" b="1" dirty="0" smtClean="0"/>
              <a:t>Issue: Human </a:t>
            </a:r>
            <a:r>
              <a:rPr lang="en-US" sz="3600" b="1" dirty="0"/>
              <a:t>Rights violation</a:t>
            </a:r>
            <a:br>
              <a:rPr lang="en-US" sz="3600" b="1" dirty="0"/>
            </a:br>
            <a:endParaRPr lang="en-US" sz="3600" b="1" dirty="0"/>
          </a:p>
        </p:txBody>
      </p:sp>
      <p:sp>
        <p:nvSpPr>
          <p:cNvPr id="3" name="Content Placeholder 2"/>
          <p:cNvSpPr>
            <a:spLocks noGrp="1"/>
          </p:cNvSpPr>
          <p:nvPr>
            <p:ph idx="1"/>
          </p:nvPr>
        </p:nvSpPr>
        <p:spPr>
          <a:xfrm>
            <a:off x="0" y="685800"/>
            <a:ext cx="9144000" cy="4953000"/>
          </a:xfrm>
        </p:spPr>
        <p:txBody>
          <a:bodyPr>
            <a:normAutofit fontScale="92500"/>
          </a:bodyPr>
          <a:lstStyle/>
          <a:p>
            <a:r>
              <a:rPr lang="en-US" dirty="0"/>
              <a:t>Pakistan’s human rights record is generally regarded as poor by domestic and international </a:t>
            </a:r>
            <a:r>
              <a:rPr lang="en-US" dirty="0" smtClean="0"/>
              <a:t>observers.</a:t>
            </a:r>
          </a:p>
          <a:p>
            <a:r>
              <a:rPr lang="en-US" dirty="0"/>
              <a:t>Many observers contend that the country’s legal code is largely concerned with crime, national security and domestic </a:t>
            </a:r>
            <a:r>
              <a:rPr lang="en-US" dirty="0" smtClean="0"/>
              <a:t>quietness, </a:t>
            </a:r>
            <a:r>
              <a:rPr lang="en-US" dirty="0"/>
              <a:t>and less with the protection of individual </a:t>
            </a:r>
            <a:r>
              <a:rPr lang="en-US" dirty="0" smtClean="0"/>
              <a:t>rights.</a:t>
            </a:r>
          </a:p>
          <a:p>
            <a:r>
              <a:rPr lang="en-US" dirty="0"/>
              <a:t>Pakistan have suffered for decades because here human rights have not been protected in the communities. Whether they are women or children and sometimes the rights of minorities are threatened. </a:t>
            </a:r>
          </a:p>
        </p:txBody>
      </p:sp>
    </p:spTree>
    <p:extLst>
      <p:ext uri="{BB962C8B-B14F-4D97-AF65-F5344CB8AC3E}">
        <p14:creationId xmlns:p14="http://schemas.microsoft.com/office/powerpoint/2010/main" val="265551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9144000" cy="678873"/>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0" y="609600"/>
            <a:ext cx="9144000" cy="4525963"/>
          </a:xfrm>
        </p:spPr>
        <p:txBody>
          <a:bodyPr>
            <a:normAutofit/>
          </a:bodyPr>
          <a:lstStyle/>
          <a:p>
            <a:pPr algn="just"/>
            <a:r>
              <a:rPr lang="en-US" dirty="0"/>
              <a:t>The Pakistani Constitution  ensure equal rights and freedoms to all citizens. Pakistan still struggles between the laws and traditions. </a:t>
            </a:r>
            <a:endParaRPr lang="en-US" dirty="0" smtClean="0"/>
          </a:p>
          <a:p>
            <a:pPr algn="just"/>
            <a:r>
              <a:rPr lang="en-US" dirty="0" smtClean="0"/>
              <a:t>Solution</a:t>
            </a:r>
            <a:r>
              <a:rPr lang="en-US" dirty="0"/>
              <a:t>: Today we have an urgent need to eradicate human rights violations for the sovereignty and prosperity of Pakistan</a:t>
            </a:r>
            <a:r>
              <a:rPr lang="en-US" dirty="0" smtClean="0"/>
              <a:t>.</a:t>
            </a:r>
          </a:p>
          <a:p>
            <a:pPr marL="0" indent="0" algn="ctr">
              <a:buNone/>
            </a:pPr>
            <a:r>
              <a:rPr lang="en-US" dirty="0" smtClean="0"/>
              <a:t>***</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457584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pPr algn="l"/>
            <a:r>
              <a:rPr lang="en-US" sz="3200" b="1" dirty="0" smtClean="0"/>
              <a:t>POVERTY</a:t>
            </a:r>
            <a:endParaRPr lang="en-US" sz="3200" b="1" dirty="0"/>
          </a:p>
        </p:txBody>
      </p:sp>
      <p:sp>
        <p:nvSpPr>
          <p:cNvPr id="3" name="Content Placeholder 2"/>
          <p:cNvSpPr>
            <a:spLocks noGrp="1"/>
          </p:cNvSpPr>
          <p:nvPr>
            <p:ph idx="1"/>
          </p:nvPr>
        </p:nvSpPr>
        <p:spPr>
          <a:xfrm>
            <a:off x="0" y="762000"/>
            <a:ext cx="8991600" cy="4525963"/>
          </a:xfrm>
        </p:spPr>
        <p:txBody>
          <a:bodyPr>
            <a:normAutofit lnSpcReduction="10000"/>
          </a:bodyPr>
          <a:lstStyle/>
          <a:p>
            <a:r>
              <a:rPr lang="en-US" dirty="0" smtClean="0"/>
              <a:t>According </a:t>
            </a:r>
            <a:r>
              <a:rPr lang="en-US" dirty="0"/>
              <a:t>to an analysis </a:t>
            </a:r>
            <a:r>
              <a:rPr lang="en-US" dirty="0" smtClean="0"/>
              <a:t>which shows that the </a:t>
            </a:r>
            <a:r>
              <a:rPr lang="en-US" dirty="0"/>
              <a:t>poverty has increased roughly from 30% to 40% during the past decade. </a:t>
            </a:r>
            <a:endParaRPr lang="en-US" dirty="0" smtClean="0"/>
          </a:p>
          <a:p>
            <a:r>
              <a:rPr lang="en-US" dirty="0" smtClean="0"/>
              <a:t>Consider </a:t>
            </a:r>
            <a:r>
              <a:rPr lang="en-US" dirty="0"/>
              <a:t>that if 40%of a country’s population is earning their </a:t>
            </a:r>
            <a:r>
              <a:rPr lang="en-US" dirty="0" smtClean="0"/>
              <a:t>lives </a:t>
            </a:r>
            <a:r>
              <a:rPr lang="en-US" dirty="0"/>
              <a:t>below the poverty-line in which the people are deprived of basic necessities of life such as clothing, </a:t>
            </a:r>
            <a:r>
              <a:rPr lang="en-US" dirty="0" smtClean="0"/>
              <a:t>shelter, food, </a:t>
            </a:r>
            <a:r>
              <a:rPr lang="en-US" dirty="0"/>
              <a:t>education and medication, such families and their children will be forced to think of their survival only</a:t>
            </a:r>
            <a:r>
              <a:rPr lang="en-US" dirty="0" smtClean="0"/>
              <a:t>.</a:t>
            </a:r>
          </a:p>
        </p:txBody>
      </p:sp>
    </p:spTree>
    <p:extLst>
      <p:ext uri="{BB962C8B-B14F-4D97-AF65-F5344CB8AC3E}">
        <p14:creationId xmlns:p14="http://schemas.microsoft.com/office/powerpoint/2010/main" val="4067693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685800"/>
          </a:xfrm>
        </p:spPr>
        <p:txBody>
          <a:bodyPr>
            <a:normAutofit fontScale="90000"/>
          </a:bodyPr>
          <a:lstStyle/>
          <a:p>
            <a:pPr algn="l"/>
            <a:r>
              <a:rPr lang="en-US" dirty="0" smtClean="0"/>
              <a:t/>
            </a:r>
            <a:br>
              <a:rPr lang="en-US" dirty="0" smtClean="0"/>
            </a:br>
            <a:r>
              <a:rPr lang="en-US" sz="3600" b="1" dirty="0" smtClean="0"/>
              <a:t>Cont.</a:t>
            </a:r>
            <a:r>
              <a:rPr lang="en-US" sz="3600" b="1" dirty="0"/>
              <a:t/>
            </a:r>
            <a:br>
              <a:rPr lang="en-US" sz="3600" b="1" dirty="0"/>
            </a:br>
            <a:endParaRPr lang="en-US" sz="3600" b="1" dirty="0"/>
          </a:p>
        </p:txBody>
      </p:sp>
      <p:sp>
        <p:nvSpPr>
          <p:cNvPr id="3" name="Content Placeholder 2"/>
          <p:cNvSpPr>
            <a:spLocks noGrp="1"/>
          </p:cNvSpPr>
          <p:nvPr>
            <p:ph idx="1"/>
          </p:nvPr>
        </p:nvSpPr>
        <p:spPr>
          <a:xfrm>
            <a:off x="27708" y="762000"/>
            <a:ext cx="9116291" cy="4525963"/>
          </a:xfrm>
        </p:spPr>
        <p:txBody>
          <a:bodyPr>
            <a:normAutofit lnSpcReduction="10000"/>
          </a:bodyPr>
          <a:lstStyle/>
          <a:p>
            <a:r>
              <a:rPr lang="en-US" dirty="0" smtClean="0"/>
              <a:t>Even after decades of existence there is no equal distribution of wealth and resources. Pakistan remains a feudal society where 90% of its wealth is owned by 10% of people. </a:t>
            </a:r>
          </a:p>
          <a:p>
            <a:r>
              <a:rPr lang="en-US" dirty="0" smtClean="0"/>
              <a:t>Industrialization has suffered because of the unpredictable economy and politics.</a:t>
            </a:r>
          </a:p>
          <a:p>
            <a:r>
              <a:rPr lang="en-US" dirty="0" smtClean="0"/>
              <a:t> None of the governments, military or civil, had any effective plan of action to decrease the gap between the rich and the poor. </a:t>
            </a:r>
          </a:p>
          <a:p>
            <a:endParaRPr lang="en-US" dirty="0"/>
          </a:p>
        </p:txBody>
      </p:sp>
    </p:spTree>
    <p:extLst>
      <p:ext uri="{BB962C8B-B14F-4D97-AF65-F5344CB8AC3E}">
        <p14:creationId xmlns:p14="http://schemas.microsoft.com/office/powerpoint/2010/main" val="1426898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651164"/>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27708" y="685800"/>
            <a:ext cx="9116291" cy="4525963"/>
          </a:xfrm>
        </p:spPr>
        <p:txBody>
          <a:bodyPr>
            <a:normAutofit fontScale="92500"/>
          </a:bodyPr>
          <a:lstStyle/>
          <a:p>
            <a:r>
              <a:rPr lang="en-US" dirty="0"/>
              <a:t>Those Pakistanis who went to work in the Middle East in 1970s and 80s, and brought back foreign currency, have also created an economic imbalance and uneven social growth in the country.</a:t>
            </a:r>
          </a:p>
          <a:p>
            <a:r>
              <a:rPr lang="en-US" b="1" dirty="0"/>
              <a:t>Solution:</a:t>
            </a:r>
            <a:r>
              <a:rPr lang="en-US" dirty="0"/>
              <a:t> The problem has now reached a critical decision-making </a:t>
            </a:r>
            <a:r>
              <a:rPr lang="en-US" dirty="0" smtClean="0"/>
              <a:t>stage. There should be population control according to resources. State and people should seriously plan to resolve this issue without any delay.</a:t>
            </a:r>
          </a:p>
          <a:p>
            <a:pPr marL="0" indent="0" algn="ctr">
              <a:buNone/>
            </a:pPr>
            <a:r>
              <a:rPr lang="en-US" dirty="0" smtClean="0"/>
              <a:t>***</a:t>
            </a:r>
            <a:endParaRPr lang="en-US" dirty="0"/>
          </a:p>
        </p:txBody>
      </p:sp>
    </p:spTree>
    <p:extLst>
      <p:ext uri="{BB962C8B-B14F-4D97-AF65-F5344CB8AC3E}">
        <p14:creationId xmlns:p14="http://schemas.microsoft.com/office/powerpoint/2010/main" val="3433876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9144000" cy="588818"/>
          </a:xfrm>
        </p:spPr>
        <p:txBody>
          <a:bodyPr>
            <a:normAutofit fontScale="90000"/>
          </a:bodyPr>
          <a:lstStyle/>
          <a:p>
            <a:pPr algn="l"/>
            <a:r>
              <a:rPr lang="en-US" sz="3600" b="1" dirty="0" smtClean="0"/>
              <a:t/>
            </a:r>
            <a:br>
              <a:rPr lang="en-US" sz="3600" b="1" dirty="0" smtClean="0"/>
            </a:br>
            <a:r>
              <a:rPr lang="en-US" sz="3600" b="1" dirty="0" smtClean="0"/>
              <a:t>EDUCATIONAL </a:t>
            </a:r>
            <a:r>
              <a:rPr lang="en-US" sz="3600" b="1" dirty="0"/>
              <a:t>PROBLEMS</a:t>
            </a:r>
            <a:r>
              <a:rPr lang="en-US" sz="3600" dirty="0"/>
              <a:t/>
            </a:r>
            <a:br>
              <a:rPr lang="en-US" sz="3600" dirty="0"/>
            </a:br>
            <a:endParaRPr lang="en-US" sz="3600" dirty="0"/>
          </a:p>
        </p:txBody>
      </p:sp>
      <p:sp>
        <p:nvSpPr>
          <p:cNvPr id="3" name="Content Placeholder 2"/>
          <p:cNvSpPr>
            <a:spLocks noGrp="1"/>
          </p:cNvSpPr>
          <p:nvPr>
            <p:ph idx="1"/>
          </p:nvPr>
        </p:nvSpPr>
        <p:spPr>
          <a:xfrm>
            <a:off x="13854" y="609600"/>
            <a:ext cx="9130145" cy="4800600"/>
          </a:xfrm>
        </p:spPr>
        <p:txBody>
          <a:bodyPr>
            <a:normAutofit fontScale="92500" lnSpcReduction="20000"/>
          </a:bodyPr>
          <a:lstStyle/>
          <a:p>
            <a:pPr algn="just"/>
            <a:r>
              <a:rPr lang="en-US" dirty="0"/>
              <a:t>Rather than increasing, in the last </a:t>
            </a:r>
            <a:r>
              <a:rPr lang="en-US" dirty="0" smtClean="0"/>
              <a:t>sixty-five </a:t>
            </a:r>
            <a:r>
              <a:rPr lang="en-US" dirty="0"/>
              <a:t>years, the literacy rate has decreased as the schools have not kept up with the population </a:t>
            </a:r>
            <a:r>
              <a:rPr lang="en-US" dirty="0" smtClean="0"/>
              <a:t>explosion.</a:t>
            </a:r>
            <a:endParaRPr lang="en-US" dirty="0"/>
          </a:p>
          <a:p>
            <a:pPr algn="just"/>
            <a:r>
              <a:rPr lang="en-US" dirty="0" smtClean="0"/>
              <a:t>Literacy </a:t>
            </a:r>
            <a:r>
              <a:rPr lang="en-US" dirty="0"/>
              <a:t>is defined as persons aged 15 or above who can “read” and </a:t>
            </a:r>
            <a:r>
              <a:rPr lang="en-US" dirty="0" smtClean="0"/>
              <a:t>“write". According </a:t>
            </a:r>
            <a:r>
              <a:rPr lang="en-US" dirty="0"/>
              <a:t>to this definition, Pakistanis officially reported to have 50% literacy rate. Which means half of its population is illiterate. </a:t>
            </a:r>
            <a:endParaRPr lang="en-US" dirty="0" smtClean="0"/>
          </a:p>
          <a:p>
            <a:pPr algn="just"/>
            <a:r>
              <a:rPr lang="en-US" dirty="0" smtClean="0"/>
              <a:t>With </a:t>
            </a:r>
            <a:r>
              <a:rPr lang="en-US" dirty="0"/>
              <a:t>such family backgrounds, inflation, poverty and child labor this rate is expected to increase in future. Even for those who are termed as “Literate” are only able to read and write, which in today’s technology oriented world is still considered as illiteracy. </a:t>
            </a:r>
            <a:endParaRPr lang="en-US" dirty="0" smtClean="0"/>
          </a:p>
        </p:txBody>
      </p:sp>
    </p:spTree>
    <p:extLst>
      <p:ext uri="{BB962C8B-B14F-4D97-AF65-F5344CB8AC3E}">
        <p14:creationId xmlns:p14="http://schemas.microsoft.com/office/powerpoint/2010/main" val="2147254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9144000" cy="706582"/>
          </a:xfrm>
        </p:spPr>
        <p:txBody>
          <a:bodyPr>
            <a:normAutofit/>
          </a:bodyPr>
          <a:lstStyle/>
          <a:p>
            <a:pPr algn="l"/>
            <a:r>
              <a:rPr lang="en-US" sz="3200" b="1" dirty="0"/>
              <a:t>C</a:t>
            </a:r>
            <a:r>
              <a:rPr lang="en-US" sz="3200" b="1" dirty="0" smtClean="0"/>
              <a:t>ont.</a:t>
            </a:r>
            <a:endParaRPr lang="en-US" sz="3200" b="1" dirty="0"/>
          </a:p>
        </p:txBody>
      </p:sp>
      <p:sp>
        <p:nvSpPr>
          <p:cNvPr id="3" name="Content Placeholder 2"/>
          <p:cNvSpPr>
            <a:spLocks noGrp="1"/>
          </p:cNvSpPr>
          <p:nvPr>
            <p:ph idx="1"/>
          </p:nvPr>
        </p:nvSpPr>
        <p:spPr>
          <a:xfrm>
            <a:off x="0" y="685800"/>
            <a:ext cx="9144000" cy="4525963"/>
          </a:xfrm>
        </p:spPr>
        <p:txBody>
          <a:bodyPr>
            <a:normAutofit fontScale="92500" lnSpcReduction="10000"/>
          </a:bodyPr>
          <a:lstStyle/>
          <a:p>
            <a:r>
              <a:rPr lang="en-US" dirty="0"/>
              <a:t>Majority of the people forming the top controlling </a:t>
            </a:r>
            <a:r>
              <a:rPr lang="en-US" dirty="0" smtClean="0"/>
              <a:t>tier </a:t>
            </a:r>
            <a:r>
              <a:rPr lang="en-US" dirty="0"/>
              <a:t>is almost unaware of technologies and technical mindset. Thus, causing the country to adopt the new technologies at a snail’s speed.</a:t>
            </a:r>
          </a:p>
          <a:p>
            <a:r>
              <a:rPr lang="en-US" dirty="0" smtClean="0"/>
              <a:t>Sadly, most people in the villages cannot read or write. There is no national standardized educational system. Because of the large number of children, many poor parents, who do not practice family planning</a:t>
            </a:r>
            <a:r>
              <a:rPr lang="en-US" dirty="0"/>
              <a:t> </a:t>
            </a:r>
            <a:r>
              <a:rPr lang="en-US" dirty="0" smtClean="0"/>
              <a:t>can not provide their children proper food , education and other basic facilities.</a:t>
            </a:r>
            <a:endParaRPr lang="en-US" dirty="0"/>
          </a:p>
        </p:txBody>
      </p:sp>
    </p:spTree>
    <p:extLst>
      <p:ext uri="{BB962C8B-B14F-4D97-AF65-F5344CB8AC3E}">
        <p14:creationId xmlns:p14="http://schemas.microsoft.com/office/powerpoint/2010/main" val="782037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0" y="762000"/>
            <a:ext cx="9144000" cy="4525963"/>
          </a:xfrm>
        </p:spPr>
        <p:txBody>
          <a:bodyPr>
            <a:normAutofit fontScale="92500" lnSpcReduction="20000"/>
          </a:bodyPr>
          <a:lstStyle/>
          <a:p>
            <a:pPr algn="just"/>
            <a:r>
              <a:rPr lang="en-US" dirty="0"/>
              <a:t>Education is considered as the cheapest defense of a nation The Constitution of Islamic Republic of Pakistan says, “The state of Pakistan shall remove illiteracy and provide free and compulsory secondary education within minimum possible period</a:t>
            </a:r>
            <a:r>
              <a:rPr lang="en-US" dirty="0" smtClean="0"/>
              <a:t>.”</a:t>
            </a:r>
          </a:p>
          <a:p>
            <a:pPr algn="just"/>
            <a:r>
              <a:rPr lang="en-US" dirty="0"/>
              <a:t>Unequal education system Different medium of instruction in Public and private sector Regional disparity (standard of education varies in different provinces of Pakistan) In FATA, the literacy rate is deplorable constituting 29.5% in males and 3% in females</a:t>
            </a:r>
          </a:p>
        </p:txBody>
      </p:sp>
    </p:spTree>
    <p:extLst>
      <p:ext uri="{BB962C8B-B14F-4D97-AF65-F5344CB8AC3E}">
        <p14:creationId xmlns:p14="http://schemas.microsoft.com/office/powerpoint/2010/main" val="3945390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6" y="0"/>
            <a:ext cx="9157855" cy="685800"/>
          </a:xfrm>
        </p:spPr>
        <p:txBody>
          <a:bodyPr>
            <a:noAutofit/>
          </a:bodyPr>
          <a:lstStyle/>
          <a:p>
            <a:pPr algn="l"/>
            <a:r>
              <a:rPr lang="en-US" sz="3200" b="1" dirty="0" smtClean="0"/>
              <a:t>Cont.</a:t>
            </a:r>
            <a:endParaRPr lang="en-US" sz="3200" b="1" dirty="0"/>
          </a:p>
        </p:txBody>
      </p:sp>
      <p:sp>
        <p:nvSpPr>
          <p:cNvPr id="3" name="Content Placeholder 2"/>
          <p:cNvSpPr>
            <a:spLocks noGrp="1"/>
          </p:cNvSpPr>
          <p:nvPr>
            <p:ph idx="1"/>
          </p:nvPr>
        </p:nvSpPr>
        <p:spPr>
          <a:xfrm>
            <a:off x="0" y="685800"/>
            <a:ext cx="9144000" cy="4525963"/>
          </a:xfrm>
        </p:spPr>
        <p:txBody>
          <a:bodyPr>
            <a:normAutofit fontScale="92500" lnSpcReduction="10000"/>
          </a:bodyPr>
          <a:lstStyle/>
          <a:p>
            <a:r>
              <a:rPr lang="en-US" dirty="0" smtClean="0"/>
              <a:t>Pakistan is the only country where many children do not get their primary education in their native language. Rather than studying in Punjabi, </a:t>
            </a:r>
            <a:r>
              <a:rPr lang="en-US" dirty="0" err="1" smtClean="0"/>
              <a:t>Pushto</a:t>
            </a:r>
            <a:r>
              <a:rPr lang="en-US" dirty="0" smtClean="0"/>
              <a:t>, </a:t>
            </a:r>
            <a:r>
              <a:rPr lang="en-US" dirty="0" err="1" smtClean="0"/>
              <a:t>Balochi</a:t>
            </a:r>
            <a:r>
              <a:rPr lang="en-US" dirty="0" smtClean="0"/>
              <a:t> and Sindhi, many children are taught in Urdu, English and Arabic which are not their mother tongues.</a:t>
            </a:r>
          </a:p>
          <a:p>
            <a:r>
              <a:rPr lang="en-US" b="1" dirty="0" smtClean="0"/>
              <a:t>Solution: </a:t>
            </a:r>
            <a:r>
              <a:rPr lang="en-US" dirty="0" smtClean="0"/>
              <a:t>A uniform educational policy needs to introduce at national level addressing all the population of Pakistan and need to promote primary education in regional languages.</a:t>
            </a:r>
          </a:p>
          <a:p>
            <a:pPr marL="0" indent="0" algn="ctr">
              <a:buNone/>
            </a:pPr>
            <a:r>
              <a:rPr lang="en-US" dirty="0" smtClean="0"/>
              <a:t>***</a:t>
            </a:r>
            <a:endParaRPr lang="en-US" dirty="0"/>
          </a:p>
        </p:txBody>
      </p:sp>
    </p:spTree>
    <p:extLst>
      <p:ext uri="{BB962C8B-B14F-4D97-AF65-F5344CB8AC3E}">
        <p14:creationId xmlns:p14="http://schemas.microsoft.com/office/powerpoint/2010/main" val="3318063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pPr algn="l"/>
            <a:r>
              <a:rPr lang="en-US" dirty="0" smtClean="0"/>
              <a:t/>
            </a:r>
            <a:br>
              <a:rPr lang="en-US" dirty="0" smtClean="0"/>
            </a:br>
            <a:r>
              <a:rPr lang="en-US" sz="3600" b="1" dirty="0" smtClean="0"/>
              <a:t>HEALTH </a:t>
            </a:r>
            <a:r>
              <a:rPr lang="en-US" sz="3600" b="1" dirty="0"/>
              <a:t>CARE PROBLEMS</a:t>
            </a:r>
            <a:r>
              <a:rPr lang="en-US" dirty="0"/>
              <a:t/>
            </a:r>
            <a:br>
              <a:rPr lang="en-US" dirty="0"/>
            </a:br>
            <a:endParaRPr lang="en-US" dirty="0"/>
          </a:p>
        </p:txBody>
      </p:sp>
      <p:sp>
        <p:nvSpPr>
          <p:cNvPr id="3" name="Content Placeholder 2"/>
          <p:cNvSpPr>
            <a:spLocks noGrp="1"/>
          </p:cNvSpPr>
          <p:nvPr>
            <p:ph idx="1"/>
          </p:nvPr>
        </p:nvSpPr>
        <p:spPr>
          <a:xfrm>
            <a:off x="0" y="762000"/>
            <a:ext cx="9144000" cy="4495800"/>
          </a:xfrm>
        </p:spPr>
        <p:txBody>
          <a:bodyPr>
            <a:noAutofit/>
          </a:bodyPr>
          <a:lstStyle/>
          <a:p>
            <a:r>
              <a:rPr lang="en-US" sz="2800" dirty="0"/>
              <a:t>M</a:t>
            </a:r>
            <a:r>
              <a:rPr lang="en-US" sz="2800" dirty="0" smtClean="0"/>
              <a:t>any </a:t>
            </a:r>
            <a:r>
              <a:rPr lang="en-US" sz="2800" dirty="0"/>
              <a:t>Pakistanis suffer from physical and emotional problems, there is no </a:t>
            </a:r>
            <a:r>
              <a:rPr lang="en-US" sz="2800" dirty="0" smtClean="0"/>
              <a:t>sufficient </a:t>
            </a:r>
            <a:r>
              <a:rPr lang="en-US" sz="2800" dirty="0"/>
              <a:t>health care system in place. </a:t>
            </a:r>
            <a:endParaRPr lang="en-US" sz="2800" dirty="0" smtClean="0"/>
          </a:p>
          <a:p>
            <a:r>
              <a:rPr lang="en-US" sz="2800" dirty="0" smtClean="0"/>
              <a:t>Children </a:t>
            </a:r>
            <a:r>
              <a:rPr lang="en-US" sz="2800" dirty="0"/>
              <a:t>still suffer from </a:t>
            </a:r>
            <a:r>
              <a:rPr lang="en-US" sz="2800" dirty="0" smtClean="0"/>
              <a:t>malnourishment </a:t>
            </a:r>
            <a:r>
              <a:rPr lang="en-US" sz="2800" dirty="0"/>
              <a:t>because of </a:t>
            </a:r>
            <a:r>
              <a:rPr lang="en-US" sz="2800" dirty="0" smtClean="0"/>
              <a:t>prevalent </a:t>
            </a:r>
            <a:r>
              <a:rPr lang="en-US" sz="2800" dirty="0"/>
              <a:t>poverty. </a:t>
            </a:r>
            <a:endParaRPr lang="en-US" sz="2800" dirty="0" smtClean="0"/>
          </a:p>
          <a:p>
            <a:r>
              <a:rPr lang="en-US" sz="2800" dirty="0" smtClean="0"/>
              <a:t>Many </a:t>
            </a:r>
            <a:r>
              <a:rPr lang="en-US" sz="2800" dirty="0"/>
              <a:t>patients with emotional problems only see a psychiatrist when they get violent and have a nervous breakdown</a:t>
            </a:r>
            <a:r>
              <a:rPr lang="en-US" sz="2800" dirty="0" smtClean="0"/>
              <a:t>.</a:t>
            </a:r>
          </a:p>
          <a:p>
            <a:r>
              <a:rPr lang="en-US" sz="2800" dirty="0" smtClean="0"/>
              <a:t>Mental </a:t>
            </a:r>
            <a:r>
              <a:rPr lang="en-US" sz="2800" dirty="0"/>
              <a:t>illness is still surrounded by visible stigma. Because of lack of health education there is less emphasis on prevention. </a:t>
            </a:r>
            <a:endParaRPr lang="en-US" sz="2800" dirty="0" smtClean="0"/>
          </a:p>
        </p:txBody>
      </p:sp>
    </p:spTree>
    <p:extLst>
      <p:ext uri="{BB962C8B-B14F-4D97-AF65-F5344CB8AC3E}">
        <p14:creationId xmlns:p14="http://schemas.microsoft.com/office/powerpoint/2010/main" val="3180074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lstStyle/>
          <a:p>
            <a:r>
              <a:rPr lang="en-US" smtClean="0"/>
              <a:t>Social Problems In Pakistan</a:t>
            </a:r>
            <a:endParaRPr lang="en-US"/>
          </a:p>
        </p:txBody>
      </p:sp>
    </p:spTree>
    <p:extLst>
      <p:ext uri="{BB962C8B-B14F-4D97-AF65-F5344CB8AC3E}">
        <p14:creationId xmlns:p14="http://schemas.microsoft.com/office/powerpoint/2010/main" val="3585876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 y="76200"/>
            <a:ext cx="9144000" cy="495300"/>
          </a:xfrm>
        </p:spPr>
        <p:txBody>
          <a:bodyPr>
            <a:normAutofit fontScale="90000"/>
          </a:bodyPr>
          <a:lstStyle/>
          <a:p>
            <a:pPr algn="l"/>
            <a:r>
              <a:rPr lang="en-US" sz="3200" b="1" dirty="0" smtClean="0"/>
              <a:t>Cont.</a:t>
            </a:r>
            <a:endParaRPr lang="en-US" sz="3200" b="1" dirty="0"/>
          </a:p>
        </p:txBody>
      </p:sp>
      <p:sp>
        <p:nvSpPr>
          <p:cNvPr id="3" name="Content Placeholder 2"/>
          <p:cNvSpPr>
            <a:spLocks noGrp="1"/>
          </p:cNvSpPr>
          <p:nvPr>
            <p:ph idx="1"/>
          </p:nvPr>
        </p:nvSpPr>
        <p:spPr>
          <a:xfrm>
            <a:off x="0" y="609600"/>
            <a:ext cx="9144000" cy="4525963"/>
          </a:xfrm>
        </p:spPr>
        <p:txBody>
          <a:bodyPr>
            <a:normAutofit fontScale="92500" lnSpcReduction="20000"/>
          </a:bodyPr>
          <a:lstStyle/>
          <a:p>
            <a:pPr algn="just"/>
            <a:r>
              <a:rPr lang="en-US" dirty="0"/>
              <a:t>Pakistan is facing a health crisis with rising rates of heart disease, diabetes, and other non-communicable diseases (NCDs). which </a:t>
            </a:r>
            <a:r>
              <a:rPr lang="en-US" dirty="0" smtClean="0"/>
              <a:t>unduly </a:t>
            </a:r>
            <a:r>
              <a:rPr lang="en-US" dirty="0"/>
              <a:t>affect poor families, with possible side effects of disability and premature death, and worsening poverty as people pay for medical treatment out of their own pockets. </a:t>
            </a:r>
            <a:endParaRPr lang="en-US" dirty="0" smtClean="0"/>
          </a:p>
          <a:p>
            <a:pPr algn="just"/>
            <a:r>
              <a:rPr lang="en-US" dirty="0"/>
              <a:t>Furthermore, dreaded diseases such as dengue and </a:t>
            </a:r>
            <a:r>
              <a:rPr lang="en-US" dirty="0" smtClean="0"/>
              <a:t> Congo </a:t>
            </a:r>
            <a:r>
              <a:rPr lang="en-US" dirty="0"/>
              <a:t>fevers have been reported from the field, along with measles and neonatal tetanus. From Oct. 15 to 22, WHO reported </a:t>
            </a:r>
            <a:r>
              <a:rPr lang="en-US" dirty="0" smtClean="0"/>
              <a:t>about </a:t>
            </a:r>
            <a:r>
              <a:rPr lang="en-US" dirty="0"/>
              <a:t>consultations for pneumonia, diarrhea, and suspected malaria.</a:t>
            </a:r>
          </a:p>
          <a:p>
            <a:pPr algn="just"/>
            <a:endParaRPr lang="en-US" dirty="0"/>
          </a:p>
          <a:p>
            <a:pPr algn="just"/>
            <a:endParaRPr lang="en-US" dirty="0"/>
          </a:p>
          <a:p>
            <a:endParaRPr lang="en-US" dirty="0"/>
          </a:p>
        </p:txBody>
      </p:sp>
    </p:spTree>
    <p:extLst>
      <p:ext uri="{BB962C8B-B14F-4D97-AF65-F5344CB8AC3E}">
        <p14:creationId xmlns:p14="http://schemas.microsoft.com/office/powerpoint/2010/main" val="1924834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727364"/>
          </a:xfrm>
        </p:spPr>
        <p:txBody>
          <a:bodyPr>
            <a:normAutofit fontScale="90000"/>
          </a:bodyPr>
          <a:lstStyle/>
          <a:p>
            <a:pPr algn="l"/>
            <a:r>
              <a:rPr lang="en-US" sz="3200" b="1" dirty="0" smtClean="0"/>
              <a:t/>
            </a:r>
            <a:br>
              <a:rPr lang="en-US" sz="3200" b="1" dirty="0" smtClean="0"/>
            </a:br>
            <a:r>
              <a:rPr lang="en-US" sz="3600" b="1" dirty="0" smtClean="0"/>
              <a:t>Cont.</a:t>
            </a:r>
            <a:endParaRPr lang="en-US" sz="3600" b="1" dirty="0"/>
          </a:p>
        </p:txBody>
      </p:sp>
      <p:sp>
        <p:nvSpPr>
          <p:cNvPr id="3" name="Content Placeholder 2"/>
          <p:cNvSpPr>
            <a:spLocks noGrp="1"/>
          </p:cNvSpPr>
          <p:nvPr>
            <p:ph idx="1"/>
          </p:nvPr>
        </p:nvSpPr>
        <p:spPr>
          <a:xfrm>
            <a:off x="0" y="838200"/>
            <a:ext cx="9144000" cy="4525963"/>
          </a:xfrm>
        </p:spPr>
        <p:txBody>
          <a:bodyPr>
            <a:normAutofit fontScale="92500" lnSpcReduction="20000"/>
          </a:bodyPr>
          <a:lstStyle/>
          <a:p>
            <a:pPr marL="0" indent="0">
              <a:buNone/>
            </a:pPr>
            <a:r>
              <a:rPr lang="en-US" dirty="0" smtClean="0"/>
              <a:t>The </a:t>
            </a:r>
            <a:r>
              <a:rPr lang="en-US" dirty="0"/>
              <a:t>World Health Organization (WHO) reported 4 million cases of diarrhea, pneumonia, malaria, and skin </a:t>
            </a:r>
            <a:r>
              <a:rPr lang="en-US" dirty="0" smtClean="0"/>
              <a:t>illnesses </a:t>
            </a:r>
            <a:r>
              <a:rPr lang="en-US" dirty="0"/>
              <a:t>that had largely resulted from the flood conditions. Cholera outbreaks have also been reported from flood-affected areas. </a:t>
            </a:r>
            <a:endParaRPr lang="en-US" dirty="0" smtClean="0"/>
          </a:p>
          <a:p>
            <a:pPr marL="0" indent="0">
              <a:buNone/>
            </a:pPr>
            <a:r>
              <a:rPr lang="en-US" b="1" dirty="0" smtClean="0"/>
              <a:t>Solution</a:t>
            </a:r>
            <a:r>
              <a:rPr lang="en-US" dirty="0" smtClean="0"/>
              <a:t>: At public level to create awareness about diseases and prevention measures while at government level seek consultation to other countries who are successfully implemented health polices and provided health services to their public. </a:t>
            </a:r>
          </a:p>
          <a:p>
            <a:pPr marL="0" indent="0" algn="ctr">
              <a:buNone/>
            </a:pPr>
            <a:r>
              <a:rPr lang="en-US" dirty="0" smtClean="0"/>
              <a:t>*** </a:t>
            </a:r>
            <a:endParaRPr lang="en-US" dirty="0"/>
          </a:p>
        </p:txBody>
      </p:sp>
    </p:spTree>
    <p:extLst>
      <p:ext uri="{BB962C8B-B14F-4D97-AF65-F5344CB8AC3E}">
        <p14:creationId xmlns:p14="http://schemas.microsoft.com/office/powerpoint/2010/main" val="156395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pPr algn="l"/>
            <a:r>
              <a:rPr lang="en-US" sz="3200" b="1" dirty="0"/>
              <a:t>Energy Crisis</a:t>
            </a:r>
          </a:p>
        </p:txBody>
      </p:sp>
      <p:sp>
        <p:nvSpPr>
          <p:cNvPr id="3" name="Content Placeholder 2"/>
          <p:cNvSpPr>
            <a:spLocks noGrp="1"/>
          </p:cNvSpPr>
          <p:nvPr>
            <p:ph idx="1"/>
          </p:nvPr>
        </p:nvSpPr>
        <p:spPr>
          <a:xfrm>
            <a:off x="27708" y="685800"/>
            <a:ext cx="9116291" cy="4525963"/>
          </a:xfrm>
        </p:spPr>
        <p:txBody>
          <a:bodyPr>
            <a:normAutofit fontScale="92500" lnSpcReduction="20000"/>
          </a:bodyPr>
          <a:lstStyle/>
          <a:p>
            <a:r>
              <a:rPr lang="en-US" dirty="0" smtClean="0"/>
              <a:t>Electricity </a:t>
            </a:r>
            <a:r>
              <a:rPr lang="en-US" dirty="0"/>
              <a:t>is the major Problem Pakistan facing today. Electricity in Pakistan is generated, transmitted, distributed and retail supplied by two vertically integrated public sector utilities: Water and Power Development Authority (WAPDA) for all of Pakistan (except Karachi), and the Karachi Electric Supply Corporation (KESC) for the City of Karachi and its surrounding areas. </a:t>
            </a:r>
            <a:endParaRPr lang="en-US" dirty="0" smtClean="0"/>
          </a:p>
          <a:p>
            <a:r>
              <a:rPr lang="en-US" dirty="0" smtClean="0"/>
              <a:t>There </a:t>
            </a:r>
            <a:r>
              <a:rPr lang="en-US" dirty="0"/>
              <a:t>are around 16 independent power producers that contributes significantly in electricity generation in Pakistan</a:t>
            </a:r>
            <a:r>
              <a:rPr lang="en-US" dirty="0" smtClean="0"/>
              <a:t>.</a:t>
            </a:r>
            <a:endParaRPr lang="en-US" dirty="0"/>
          </a:p>
        </p:txBody>
      </p:sp>
    </p:spTree>
    <p:extLst>
      <p:ext uri="{BB962C8B-B14F-4D97-AF65-F5344CB8AC3E}">
        <p14:creationId xmlns:p14="http://schemas.microsoft.com/office/powerpoint/2010/main" val="1422323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0" y="0"/>
            <a:ext cx="9171709" cy="609600"/>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13856" y="685800"/>
            <a:ext cx="9157855" cy="4525963"/>
          </a:xfrm>
        </p:spPr>
        <p:txBody>
          <a:bodyPr>
            <a:normAutofit fontScale="92500" lnSpcReduction="10000"/>
          </a:bodyPr>
          <a:lstStyle/>
          <a:p>
            <a:pPr algn="just"/>
            <a:r>
              <a:rPr lang="en-US" dirty="0"/>
              <a:t>For years, the matter of balancing Pakistan’s supply against the demand for electricity has remained a largely unresolved matter. Pakistan faces a significant challenge in </a:t>
            </a:r>
            <a:r>
              <a:rPr lang="en-US" dirty="0" smtClean="0"/>
              <a:t>restoring </a:t>
            </a:r>
            <a:r>
              <a:rPr lang="en-US" dirty="0"/>
              <a:t>its network responsible for the supply of electricity.</a:t>
            </a:r>
          </a:p>
          <a:p>
            <a:pPr algn="just"/>
            <a:r>
              <a:rPr lang="en-US" dirty="0" smtClean="0"/>
              <a:t>Pakistan </a:t>
            </a:r>
            <a:r>
              <a:rPr lang="en-US" dirty="0"/>
              <a:t>suffers from a massive electricity shortage. Electricity generation in Pakistan has shrunk by 50% in recent years due to an </a:t>
            </a:r>
            <a:r>
              <a:rPr lang="en-US" dirty="0" smtClean="0"/>
              <a:t>over-reliance </a:t>
            </a:r>
            <a:r>
              <a:rPr lang="en-US" dirty="0"/>
              <a:t>on hydroelectric power</a:t>
            </a:r>
            <a:r>
              <a:rPr lang="en-US" dirty="0" smtClean="0"/>
              <a:t>.</a:t>
            </a:r>
          </a:p>
          <a:p>
            <a:pPr marL="0" indent="0" algn="just">
              <a:buNone/>
            </a:pPr>
            <a:r>
              <a:rPr lang="en-US" dirty="0" smtClean="0"/>
              <a:t> </a:t>
            </a:r>
            <a:endParaRPr lang="en-US" dirty="0"/>
          </a:p>
        </p:txBody>
      </p:sp>
    </p:spTree>
    <p:extLst>
      <p:ext uri="{BB962C8B-B14F-4D97-AF65-F5344CB8AC3E}">
        <p14:creationId xmlns:p14="http://schemas.microsoft.com/office/powerpoint/2010/main" val="1483384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9144000" cy="526473"/>
          </a:xfrm>
        </p:spPr>
        <p:txBody>
          <a:bodyPr>
            <a:noAutofit/>
          </a:bodyPr>
          <a:lstStyle/>
          <a:p>
            <a:pPr algn="l"/>
            <a:r>
              <a:rPr lang="en-US" sz="3200" b="1" dirty="0" smtClean="0"/>
              <a:t>Cont.</a:t>
            </a:r>
            <a:endParaRPr lang="en-US" sz="3200" b="1" dirty="0"/>
          </a:p>
        </p:txBody>
      </p:sp>
      <p:sp>
        <p:nvSpPr>
          <p:cNvPr id="3" name="Content Placeholder 2"/>
          <p:cNvSpPr>
            <a:spLocks noGrp="1"/>
          </p:cNvSpPr>
          <p:nvPr>
            <p:ph idx="1"/>
          </p:nvPr>
        </p:nvSpPr>
        <p:spPr>
          <a:xfrm>
            <a:off x="-6928" y="685800"/>
            <a:ext cx="9074727" cy="4525963"/>
          </a:xfrm>
        </p:spPr>
        <p:txBody>
          <a:bodyPr>
            <a:normAutofit fontScale="85000" lnSpcReduction="10000"/>
          </a:bodyPr>
          <a:lstStyle/>
          <a:p>
            <a:r>
              <a:rPr lang="en-US" dirty="0"/>
              <a:t>In 2008, availability of power in Pakistan falls short of the population’s needs by 15% Pakistan was hit by its worst power crisis in 2007.</a:t>
            </a:r>
          </a:p>
          <a:p>
            <a:r>
              <a:rPr lang="en-US" dirty="0" smtClean="0"/>
              <a:t>Load </a:t>
            </a:r>
            <a:r>
              <a:rPr lang="en-US" dirty="0"/>
              <a:t>Shedding have become constant problem in Pakistan in recent years.  The main problem with Pakistan’s poor power generation is rising political instability, together with rising demands for power and lack of efficiency</a:t>
            </a:r>
            <a:r>
              <a:rPr lang="en-US" dirty="0" smtClean="0"/>
              <a:t>.</a:t>
            </a:r>
          </a:p>
          <a:p>
            <a:r>
              <a:rPr lang="en-US" b="1" dirty="0" smtClean="0"/>
              <a:t>Solution: </a:t>
            </a:r>
            <a:r>
              <a:rPr lang="en-US" dirty="0" smtClean="0"/>
              <a:t>To improve efficiency and to conclude advantageous and favorable contracts with power generation companies.</a:t>
            </a:r>
          </a:p>
          <a:p>
            <a:pPr marL="0" indent="0" algn="ctr">
              <a:buNone/>
            </a:pP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1001443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pPr algn="l"/>
            <a:r>
              <a:rPr lang="en-US" dirty="0" smtClean="0"/>
              <a:t/>
            </a:r>
            <a:br>
              <a:rPr lang="en-US" dirty="0" smtClean="0"/>
            </a:br>
            <a:r>
              <a:rPr lang="en-US" sz="3600" b="1" dirty="0" smtClean="0"/>
              <a:t>Corruption</a:t>
            </a:r>
            <a:r>
              <a:rPr lang="en-US" dirty="0"/>
              <a:t/>
            </a:r>
            <a:br>
              <a:rPr lang="en-US" dirty="0"/>
            </a:br>
            <a:endParaRPr lang="en-US" dirty="0"/>
          </a:p>
        </p:txBody>
      </p:sp>
      <p:sp>
        <p:nvSpPr>
          <p:cNvPr id="3" name="Content Placeholder 2"/>
          <p:cNvSpPr>
            <a:spLocks noGrp="1"/>
          </p:cNvSpPr>
          <p:nvPr>
            <p:ph idx="1"/>
          </p:nvPr>
        </p:nvSpPr>
        <p:spPr>
          <a:xfrm>
            <a:off x="0" y="762000"/>
            <a:ext cx="9144000" cy="4525963"/>
          </a:xfrm>
        </p:spPr>
        <p:txBody>
          <a:bodyPr>
            <a:normAutofit fontScale="92500" lnSpcReduction="20000"/>
          </a:bodyPr>
          <a:lstStyle/>
          <a:p>
            <a:pPr marL="0" indent="0" algn="just">
              <a:buNone/>
            </a:pPr>
            <a:r>
              <a:rPr lang="en-US" dirty="0"/>
              <a:t>Corruption although can be </a:t>
            </a:r>
            <a:r>
              <a:rPr lang="en-US" dirty="0" smtClean="0"/>
              <a:t>classified </a:t>
            </a:r>
            <a:r>
              <a:rPr lang="en-US" dirty="0"/>
              <a:t>into a thousands of categories depends on how good people manipulate things. However the basic and most common type is "bribe" which has far reaching implications towards the destruction of complete </a:t>
            </a:r>
            <a:r>
              <a:rPr lang="en-US" dirty="0" smtClean="0"/>
              <a:t>system. Any </a:t>
            </a:r>
            <a:r>
              <a:rPr lang="en-US" dirty="0"/>
              <a:t>system would be declared as a complete failure once the corruption starts appearing even on the grass root level. </a:t>
            </a:r>
          </a:p>
          <a:p>
            <a:pPr marL="0" indent="0" algn="just">
              <a:buNone/>
            </a:pPr>
            <a:r>
              <a:rPr lang="en-US" dirty="0" smtClean="0"/>
              <a:t>Corruption </a:t>
            </a:r>
            <a:r>
              <a:rPr lang="en-US" dirty="0"/>
              <a:t>in Pakistan is </a:t>
            </a:r>
            <a:r>
              <a:rPr lang="en-US" dirty="0" smtClean="0"/>
              <a:t>widespread</a:t>
            </a:r>
            <a:r>
              <a:rPr lang="en-US" dirty="0"/>
              <a:t> </a:t>
            </a:r>
            <a:r>
              <a:rPr lang="en-US" dirty="0" smtClean="0"/>
              <a:t>at all levels .The </a:t>
            </a:r>
            <a:r>
              <a:rPr lang="en-US" dirty="0"/>
              <a:t>country has had a </a:t>
            </a:r>
            <a:r>
              <a:rPr lang="en-US" dirty="0" smtClean="0"/>
              <a:t>constantly </a:t>
            </a:r>
            <a:r>
              <a:rPr lang="en-US" dirty="0"/>
              <a:t>poor ranking at the Transparency International's Corruption Perceptions Index. </a:t>
            </a:r>
            <a:endParaRPr lang="en-US" dirty="0" smtClean="0"/>
          </a:p>
        </p:txBody>
      </p:sp>
    </p:spTree>
    <p:extLst>
      <p:ext uri="{BB962C8B-B14F-4D97-AF65-F5344CB8AC3E}">
        <p14:creationId xmlns:p14="http://schemas.microsoft.com/office/powerpoint/2010/main" val="1640040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9144000" cy="741218"/>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34636" y="762000"/>
            <a:ext cx="9109364" cy="5029200"/>
          </a:xfrm>
        </p:spPr>
        <p:txBody>
          <a:bodyPr>
            <a:normAutofit fontScale="85000" lnSpcReduction="10000"/>
          </a:bodyPr>
          <a:lstStyle/>
          <a:p>
            <a:r>
              <a:rPr lang="en-US" dirty="0"/>
              <a:t>The Transparency International reveals an increase in corruption in Pakistan, making the country to stand at 42nd position among the most corrupt countries in the world.</a:t>
            </a:r>
          </a:p>
          <a:p>
            <a:r>
              <a:rPr lang="en-US" b="1" dirty="0"/>
              <a:t>Solution</a:t>
            </a:r>
            <a:r>
              <a:rPr lang="en-US" dirty="0"/>
              <a:t>: </a:t>
            </a:r>
            <a:r>
              <a:rPr lang="en-US" dirty="0" smtClean="0"/>
              <a:t>First, </a:t>
            </a:r>
            <a:r>
              <a:rPr lang="en-US" dirty="0"/>
              <a:t>by </a:t>
            </a:r>
            <a:r>
              <a:rPr lang="en-US" dirty="0" smtClean="0"/>
              <a:t>planning </a:t>
            </a:r>
            <a:r>
              <a:rPr lang="en-US" dirty="0"/>
              <a:t>institutional checks and next by ensuring greater transparency in </a:t>
            </a:r>
            <a:r>
              <a:rPr lang="en-US" dirty="0" smtClean="0"/>
              <a:t>government and private sector as well. </a:t>
            </a:r>
            <a:r>
              <a:rPr lang="en-US" dirty="0"/>
              <a:t>To begin with the standard of </a:t>
            </a:r>
            <a:r>
              <a:rPr lang="en-US" dirty="0" smtClean="0"/>
              <a:t>legislative </a:t>
            </a:r>
            <a:r>
              <a:rPr lang="en-US" dirty="0"/>
              <a:t>responsibility must be raised. Ministers are trustees of public money and poverty and should be made accountable as trustees. Two more safeguards are essential. One is a right to information law. The other is a partnership between a vigilant press and an assertive public opinion.</a:t>
            </a:r>
          </a:p>
          <a:p>
            <a:pPr marL="0" indent="0" algn="ctr">
              <a:buNone/>
            </a:pPr>
            <a:r>
              <a:rPr lang="en-US" dirty="0" smtClean="0"/>
              <a:t> ***</a:t>
            </a:r>
            <a:endParaRPr lang="en-US" dirty="0"/>
          </a:p>
        </p:txBody>
      </p:sp>
    </p:spTree>
    <p:extLst>
      <p:ext uri="{BB962C8B-B14F-4D97-AF65-F5344CB8AC3E}">
        <p14:creationId xmlns:p14="http://schemas.microsoft.com/office/powerpoint/2010/main" val="2844278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9144000" cy="755073"/>
          </a:xfrm>
        </p:spPr>
        <p:txBody>
          <a:bodyPr>
            <a:normAutofit/>
          </a:bodyPr>
          <a:lstStyle/>
          <a:p>
            <a:pPr algn="l"/>
            <a:r>
              <a:rPr lang="en-US" sz="3200" b="1" dirty="0"/>
              <a:t>Political Instability </a:t>
            </a:r>
          </a:p>
        </p:txBody>
      </p:sp>
      <p:sp>
        <p:nvSpPr>
          <p:cNvPr id="3" name="Content Placeholder 2"/>
          <p:cNvSpPr>
            <a:spLocks noGrp="1"/>
          </p:cNvSpPr>
          <p:nvPr>
            <p:ph idx="1"/>
          </p:nvPr>
        </p:nvSpPr>
        <p:spPr>
          <a:xfrm>
            <a:off x="0" y="685800"/>
            <a:ext cx="9144000" cy="4525963"/>
          </a:xfrm>
        </p:spPr>
        <p:txBody>
          <a:bodyPr>
            <a:normAutofit/>
          </a:bodyPr>
          <a:lstStyle/>
          <a:p>
            <a:r>
              <a:rPr lang="en-US" dirty="0"/>
              <a:t>Democracy is the product of wishes of the people and not of the desires of an elite few. But political </a:t>
            </a:r>
            <a:r>
              <a:rPr lang="en-US" dirty="0" smtClean="0"/>
              <a:t>system of </a:t>
            </a:r>
            <a:r>
              <a:rPr lang="en-US" dirty="0"/>
              <a:t>Pakistan could </a:t>
            </a:r>
            <a:r>
              <a:rPr lang="en-US" dirty="0" smtClean="0"/>
              <a:t>not resulted implementing the democratic values. Illiterate </a:t>
            </a:r>
            <a:r>
              <a:rPr lang="en-US" dirty="0"/>
              <a:t>voters, family ties </a:t>
            </a:r>
            <a:r>
              <a:rPr lang="en-US" dirty="0" smtClean="0"/>
              <a:t> </a:t>
            </a:r>
            <a:r>
              <a:rPr lang="en-US" dirty="0"/>
              <a:t>among politicians and feudalism has constrained </a:t>
            </a:r>
            <a:r>
              <a:rPr lang="en-US" dirty="0" smtClean="0"/>
              <a:t>in application of democratic system </a:t>
            </a:r>
            <a:r>
              <a:rPr lang="en-US" dirty="0"/>
              <a:t>in </a:t>
            </a:r>
            <a:r>
              <a:rPr lang="en-US" dirty="0" smtClean="0"/>
              <a:t>Pakistan. Democracy </a:t>
            </a:r>
            <a:r>
              <a:rPr lang="en-US" dirty="0"/>
              <a:t>can be revived in Pakistan by taking following </a:t>
            </a:r>
            <a:r>
              <a:rPr lang="en-US" dirty="0" smtClean="0"/>
              <a:t>steps</a:t>
            </a:r>
            <a:r>
              <a:rPr lang="en-US" dirty="0"/>
              <a:t>:</a:t>
            </a:r>
            <a:endParaRPr lang="en-US" dirty="0" smtClean="0"/>
          </a:p>
        </p:txBody>
      </p:sp>
    </p:spTree>
    <p:extLst>
      <p:ext uri="{BB962C8B-B14F-4D97-AF65-F5344CB8AC3E}">
        <p14:creationId xmlns:p14="http://schemas.microsoft.com/office/powerpoint/2010/main" val="18723052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8" y="0"/>
            <a:ext cx="9116291" cy="762000"/>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0" y="762000"/>
            <a:ext cx="9144000" cy="4876800"/>
          </a:xfrm>
        </p:spPr>
        <p:txBody>
          <a:bodyPr>
            <a:normAutofit fontScale="85000" lnSpcReduction="20000"/>
          </a:bodyPr>
          <a:lstStyle/>
          <a:p>
            <a:pPr marL="0" indent="0">
              <a:buNone/>
            </a:pPr>
            <a:r>
              <a:rPr lang="en-US" b="1" dirty="0"/>
              <a:t>Solution:</a:t>
            </a:r>
          </a:p>
          <a:p>
            <a:pPr marL="0" indent="0">
              <a:buNone/>
            </a:pPr>
            <a:r>
              <a:rPr lang="en-US" dirty="0"/>
              <a:t>1.    Reform the judiciary</a:t>
            </a:r>
          </a:p>
          <a:p>
            <a:pPr marL="0" indent="0">
              <a:buNone/>
            </a:pPr>
            <a:r>
              <a:rPr lang="en-US" dirty="0"/>
              <a:t>2.    Creation of an independent election commission</a:t>
            </a:r>
          </a:p>
          <a:p>
            <a:pPr marL="0" indent="0">
              <a:buNone/>
            </a:pPr>
            <a:r>
              <a:rPr lang="en-US" dirty="0"/>
              <a:t>3.    Internal party elections</a:t>
            </a:r>
          </a:p>
          <a:p>
            <a:pPr marL="0" indent="0">
              <a:buNone/>
            </a:pPr>
            <a:r>
              <a:rPr lang="en-US" dirty="0"/>
              <a:t>4.    Strengthen the free press</a:t>
            </a:r>
          </a:p>
          <a:p>
            <a:pPr marL="0" indent="0">
              <a:buNone/>
            </a:pPr>
            <a:r>
              <a:rPr lang="en-US" dirty="0"/>
              <a:t>5.    Division of provinces</a:t>
            </a:r>
          </a:p>
          <a:p>
            <a:pPr marL="0" indent="0">
              <a:buNone/>
            </a:pPr>
            <a:r>
              <a:rPr lang="en-US" dirty="0"/>
              <a:t>6.    Don’t neglect provincial and local government</a:t>
            </a:r>
          </a:p>
          <a:p>
            <a:pPr marL="0" indent="0">
              <a:buNone/>
            </a:pPr>
            <a:r>
              <a:rPr lang="en-US" dirty="0"/>
              <a:t>7.    Implementation of the constitutions</a:t>
            </a:r>
          </a:p>
          <a:p>
            <a:pPr marL="0" indent="0">
              <a:buNone/>
            </a:pPr>
            <a:r>
              <a:rPr lang="en-US" dirty="0"/>
              <a:t>8.    Continuity of fair elections</a:t>
            </a:r>
          </a:p>
          <a:p>
            <a:pPr marL="514350" indent="-514350">
              <a:buAutoNum type="arabicPeriod" startAt="9"/>
            </a:pPr>
            <a:r>
              <a:rPr lang="en-US" dirty="0" smtClean="0"/>
              <a:t>Protection </a:t>
            </a:r>
            <a:r>
              <a:rPr lang="en-US" dirty="0"/>
              <a:t>of minorities and civil </a:t>
            </a:r>
            <a:r>
              <a:rPr lang="en-US" dirty="0" smtClean="0"/>
              <a:t>liberties</a:t>
            </a:r>
          </a:p>
          <a:p>
            <a:pPr marL="0" indent="0" algn="ctr">
              <a:buNone/>
            </a:pP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6682176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9144000" cy="893618"/>
          </a:xfrm>
        </p:spPr>
        <p:txBody>
          <a:bodyPr>
            <a:normAutofit/>
          </a:bodyPr>
          <a:lstStyle/>
          <a:p>
            <a:pPr algn="l"/>
            <a:r>
              <a:rPr lang="en-US" sz="3200" b="1" dirty="0"/>
              <a:t>INTERNATIONAL INTERFERENCE</a:t>
            </a:r>
          </a:p>
        </p:txBody>
      </p:sp>
      <p:sp>
        <p:nvSpPr>
          <p:cNvPr id="3" name="Content Placeholder 2"/>
          <p:cNvSpPr>
            <a:spLocks noGrp="1"/>
          </p:cNvSpPr>
          <p:nvPr>
            <p:ph idx="1"/>
          </p:nvPr>
        </p:nvSpPr>
        <p:spPr>
          <a:xfrm>
            <a:off x="13854" y="914400"/>
            <a:ext cx="9130145" cy="4525963"/>
          </a:xfrm>
        </p:spPr>
        <p:txBody>
          <a:bodyPr>
            <a:normAutofit fontScale="92500" lnSpcReduction="10000"/>
          </a:bodyPr>
          <a:lstStyle/>
          <a:p>
            <a:r>
              <a:rPr lang="en-US" dirty="0" smtClean="0"/>
              <a:t>Interference </a:t>
            </a:r>
            <a:r>
              <a:rPr lang="en-US" dirty="0"/>
              <a:t>in Pakistan is not new; it can be divided into different phases, mostly cold war period, Afghan Soviet Union war and current phase which started after 9/11 when America </a:t>
            </a:r>
            <a:r>
              <a:rPr lang="en-US" dirty="0" smtClean="0"/>
              <a:t>firmly believed </a:t>
            </a:r>
            <a:r>
              <a:rPr lang="en-US" dirty="0"/>
              <a:t>that Al </a:t>
            </a:r>
            <a:r>
              <a:rPr lang="en-US" dirty="0" err="1"/>
              <a:t>Quaida</a:t>
            </a:r>
            <a:r>
              <a:rPr lang="en-US" dirty="0"/>
              <a:t> is responsible for 9/11 attacks and they are located under the security of Taliban in Afghanistan. </a:t>
            </a:r>
            <a:endParaRPr lang="en-US" dirty="0" smtClean="0"/>
          </a:p>
          <a:p>
            <a:r>
              <a:rPr lang="en-US" dirty="0" smtClean="0"/>
              <a:t>Pakistan </a:t>
            </a:r>
            <a:r>
              <a:rPr lang="en-US" dirty="0"/>
              <a:t>is ally of America in the war against Afghanistan as well as the victim of drone attacks. I</a:t>
            </a:r>
            <a:r>
              <a:rPr lang="en-US" dirty="0" smtClean="0"/>
              <a:t>t </a:t>
            </a:r>
            <a:r>
              <a:rPr lang="en-US" dirty="0"/>
              <a:t>is really necessary because they have a very </a:t>
            </a:r>
            <a:r>
              <a:rPr lang="en-US" dirty="0" smtClean="0"/>
              <a:t>odd relationship.</a:t>
            </a:r>
            <a:endParaRPr lang="en-US" dirty="0"/>
          </a:p>
        </p:txBody>
      </p:sp>
    </p:spTree>
    <p:extLst>
      <p:ext uri="{BB962C8B-B14F-4D97-AF65-F5344CB8AC3E}">
        <p14:creationId xmlns:p14="http://schemas.microsoft.com/office/powerpoint/2010/main" val="1424637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9144000" cy="588818"/>
          </a:xfrm>
        </p:spPr>
        <p:txBody>
          <a:bodyPr>
            <a:normAutofit fontScale="90000"/>
          </a:bodyPr>
          <a:lstStyle/>
          <a:p>
            <a:pPr algn="l"/>
            <a:r>
              <a:rPr lang="en-US" sz="3600" b="1" dirty="0" smtClean="0"/>
              <a:t/>
            </a:r>
            <a:br>
              <a:rPr lang="en-US" sz="3600" b="1" dirty="0" smtClean="0"/>
            </a:br>
            <a:r>
              <a:rPr lang="en-US" sz="3600" b="1" dirty="0" smtClean="0"/>
              <a:t>Effects </a:t>
            </a:r>
            <a:r>
              <a:rPr lang="en-US" sz="3600" b="1" dirty="0"/>
              <a:t>of </a:t>
            </a:r>
            <a:r>
              <a:rPr lang="en-US" sz="3600" b="1" dirty="0" smtClean="0"/>
              <a:t> issues and Social </a:t>
            </a:r>
            <a:r>
              <a:rPr lang="en-US" sz="3600" b="1" dirty="0"/>
              <a:t>Problems</a:t>
            </a:r>
            <a:r>
              <a:rPr lang="en-US" dirty="0"/>
              <a:t/>
            </a:r>
            <a:br>
              <a:rPr lang="en-US" dirty="0"/>
            </a:br>
            <a:endParaRPr lang="en-US" dirty="0"/>
          </a:p>
        </p:txBody>
      </p:sp>
      <p:sp>
        <p:nvSpPr>
          <p:cNvPr id="3" name="Content Placeholder 2"/>
          <p:cNvSpPr>
            <a:spLocks noGrp="1"/>
          </p:cNvSpPr>
          <p:nvPr>
            <p:ph idx="1"/>
          </p:nvPr>
        </p:nvSpPr>
        <p:spPr>
          <a:xfrm>
            <a:off x="-20782" y="609600"/>
            <a:ext cx="9164782" cy="4525963"/>
          </a:xfrm>
        </p:spPr>
        <p:txBody>
          <a:bodyPr>
            <a:normAutofit fontScale="92500" lnSpcReduction="10000"/>
          </a:bodyPr>
          <a:lstStyle/>
          <a:p>
            <a:pPr algn="just"/>
            <a:r>
              <a:rPr lang="en-US" dirty="0" smtClean="0"/>
              <a:t>Social </a:t>
            </a:r>
            <a:r>
              <a:rPr lang="en-US" dirty="0"/>
              <a:t>problems </a:t>
            </a:r>
            <a:r>
              <a:rPr lang="en-US" dirty="0" smtClean="0"/>
              <a:t>and issues very </a:t>
            </a:r>
            <a:r>
              <a:rPr lang="en-US" dirty="0"/>
              <a:t>adversely affect our society. One of the major effects is that our harmony is distributed and </a:t>
            </a:r>
            <a:r>
              <a:rPr lang="en-US" dirty="0" smtClean="0"/>
              <a:t>it creates </a:t>
            </a:r>
            <a:r>
              <a:rPr lang="en-US" dirty="0"/>
              <a:t>hostility and </a:t>
            </a:r>
            <a:r>
              <a:rPr lang="en-US" dirty="0" smtClean="0"/>
              <a:t>distrust in the society. </a:t>
            </a:r>
          </a:p>
          <a:p>
            <a:pPr algn="just"/>
            <a:r>
              <a:rPr lang="en-US" dirty="0" smtClean="0"/>
              <a:t>These </a:t>
            </a:r>
            <a:r>
              <a:rPr lang="en-US" dirty="0"/>
              <a:t>also result in large-scale social dissatisfaction and create suffering and </a:t>
            </a:r>
            <a:r>
              <a:rPr lang="en-US" dirty="0" smtClean="0"/>
              <a:t>misery.</a:t>
            </a:r>
          </a:p>
          <a:p>
            <a:pPr algn="just"/>
            <a:r>
              <a:rPr lang="en-US" dirty="0" smtClean="0"/>
              <a:t>On </a:t>
            </a:r>
            <a:r>
              <a:rPr lang="en-US" dirty="0"/>
              <a:t>the whole social problems </a:t>
            </a:r>
            <a:r>
              <a:rPr lang="en-US" dirty="0" smtClean="0"/>
              <a:t> &amp; issues do </a:t>
            </a:r>
            <a:r>
              <a:rPr lang="en-US" dirty="0"/>
              <a:t>not </a:t>
            </a:r>
            <a:r>
              <a:rPr lang="en-US" dirty="0" smtClean="0"/>
              <a:t> help at all </a:t>
            </a:r>
            <a:r>
              <a:rPr lang="en-US" dirty="0"/>
              <a:t>in solving any problem but create problems of serious magnitude, which is disadvantageous to the whole society. </a:t>
            </a:r>
            <a:endParaRPr lang="en-US" dirty="0" smtClean="0"/>
          </a:p>
          <a:p>
            <a:pPr marL="0" indent="0" algn="ctr">
              <a:buNone/>
            </a:pPr>
            <a:endParaRPr lang="en-US" dirty="0" smtClean="0"/>
          </a:p>
        </p:txBody>
      </p:sp>
    </p:spTree>
    <p:extLst>
      <p:ext uri="{BB962C8B-B14F-4D97-AF65-F5344CB8AC3E}">
        <p14:creationId xmlns:p14="http://schemas.microsoft.com/office/powerpoint/2010/main" val="3574682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727364"/>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27710" y="838200"/>
            <a:ext cx="9171709" cy="4525963"/>
          </a:xfrm>
        </p:spPr>
        <p:txBody>
          <a:bodyPr>
            <a:normAutofit lnSpcReduction="10000"/>
          </a:bodyPr>
          <a:lstStyle/>
          <a:p>
            <a:r>
              <a:rPr lang="en-US" dirty="0"/>
              <a:t>India is typically termed as a conventional enemy to Pakistan. Pakistan lost its one wing due to Indian interference. </a:t>
            </a:r>
          </a:p>
          <a:p>
            <a:r>
              <a:rPr lang="en-US" b="1" dirty="0"/>
              <a:t>Solution</a:t>
            </a:r>
            <a:r>
              <a:rPr lang="en-US" dirty="0"/>
              <a:t> : In India with a billion plus population has a million problems to handle. Yet the focus of India has been right and it shows in its 8% economic growth. Its time Pakistan learns this lesson and corrects its focus</a:t>
            </a:r>
            <a:r>
              <a:rPr lang="en-US" dirty="0" smtClean="0"/>
              <a:t>.</a:t>
            </a:r>
          </a:p>
          <a:p>
            <a:pPr marL="0" indent="0" algn="ctr">
              <a:buNone/>
            </a:pPr>
            <a:r>
              <a:rPr lang="en-US" dirty="0" smtClean="0"/>
              <a:t>****</a:t>
            </a:r>
            <a:endParaRPr lang="en-US" dirty="0"/>
          </a:p>
          <a:p>
            <a:endParaRPr lang="en-US" dirty="0"/>
          </a:p>
        </p:txBody>
      </p:sp>
    </p:spTree>
    <p:extLst>
      <p:ext uri="{BB962C8B-B14F-4D97-AF65-F5344CB8AC3E}">
        <p14:creationId xmlns:p14="http://schemas.microsoft.com/office/powerpoint/2010/main" val="3607278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9144000" cy="755073"/>
          </a:xfrm>
        </p:spPr>
        <p:txBody>
          <a:bodyPr>
            <a:normAutofit/>
          </a:bodyPr>
          <a:lstStyle/>
          <a:p>
            <a:r>
              <a:rPr lang="en-US" sz="3200" b="1" dirty="0" smtClean="0"/>
              <a:t>Summary</a:t>
            </a:r>
            <a:endParaRPr lang="en-US" sz="3200" b="1" dirty="0"/>
          </a:p>
        </p:txBody>
      </p:sp>
      <p:sp>
        <p:nvSpPr>
          <p:cNvPr id="3" name="Content Placeholder 2"/>
          <p:cNvSpPr>
            <a:spLocks noGrp="1"/>
          </p:cNvSpPr>
          <p:nvPr>
            <p:ph idx="1"/>
          </p:nvPr>
        </p:nvSpPr>
        <p:spPr>
          <a:xfrm>
            <a:off x="0" y="838200"/>
            <a:ext cx="9144000" cy="4191000"/>
          </a:xfrm>
        </p:spPr>
        <p:txBody>
          <a:bodyPr>
            <a:normAutofit fontScale="25000" lnSpcReduction="20000"/>
          </a:bodyPr>
          <a:lstStyle/>
          <a:p>
            <a:r>
              <a:rPr lang="en-US" sz="12800" dirty="0"/>
              <a:t>Difference between Issues  &amp; Social </a:t>
            </a:r>
            <a:r>
              <a:rPr lang="en-US" sz="12800" dirty="0" smtClean="0"/>
              <a:t>Problems</a:t>
            </a:r>
          </a:p>
          <a:p>
            <a:r>
              <a:rPr lang="en-US" sz="12800" dirty="0"/>
              <a:t> Effects of  issues and Social </a:t>
            </a:r>
            <a:r>
              <a:rPr lang="en-US" sz="12800" dirty="0" smtClean="0"/>
              <a:t>Problems</a:t>
            </a:r>
          </a:p>
          <a:p>
            <a:r>
              <a:rPr lang="en-US" sz="12800" dirty="0"/>
              <a:t>List of Current issues &amp; Problems of Pakistan </a:t>
            </a:r>
            <a:endParaRPr lang="en-US" sz="12800" dirty="0" smtClean="0"/>
          </a:p>
          <a:p>
            <a:r>
              <a:rPr lang="en-US" sz="12800" dirty="0"/>
              <a:t>Issue: Image of </a:t>
            </a:r>
            <a:r>
              <a:rPr lang="en-US" sz="12800" dirty="0" smtClean="0"/>
              <a:t>Pakistan</a:t>
            </a:r>
          </a:p>
          <a:p>
            <a:r>
              <a:rPr lang="en-US" sz="12800" dirty="0"/>
              <a:t>Issue: Human Rights </a:t>
            </a:r>
            <a:r>
              <a:rPr lang="en-US" sz="12800" dirty="0" smtClean="0"/>
              <a:t>violation</a:t>
            </a:r>
          </a:p>
          <a:p>
            <a:r>
              <a:rPr lang="en-US" sz="12800" dirty="0" smtClean="0"/>
              <a:t>Poverty</a:t>
            </a:r>
          </a:p>
          <a:p>
            <a:r>
              <a:rPr lang="en-US" sz="12800" dirty="0" smtClean="0"/>
              <a:t>Socioeconomic Problems</a:t>
            </a:r>
            <a:endParaRPr lang="en-US" sz="12800" dirty="0"/>
          </a:p>
          <a:p>
            <a:r>
              <a:rPr lang="en-US" sz="12800" dirty="0" smtClean="0"/>
              <a:t>Educational Problems</a:t>
            </a:r>
            <a:endParaRPr lang="en-US" sz="12800" dirty="0"/>
          </a:p>
          <a:p>
            <a:pPr marL="0" indent="0">
              <a:buNone/>
            </a:pPr>
            <a:endParaRPr lang="en-US" sz="12800" dirty="0" smtClean="0"/>
          </a:p>
          <a:p>
            <a:pPr marL="0" indent="0">
              <a:buNone/>
            </a:pPr>
            <a:endParaRPr lang="en-US" sz="5800" dirty="0" smtClean="0"/>
          </a:p>
          <a:p>
            <a:pPr marL="0" indent="0">
              <a:buNone/>
            </a:pPr>
            <a:endParaRPr lang="en-US" sz="6300" dirty="0" smtClean="0"/>
          </a:p>
          <a:p>
            <a:pPr marL="0" indent="0">
              <a:buNone/>
            </a:pPr>
            <a:r>
              <a:rPr lang="en-US" dirty="0"/>
              <a:t/>
            </a:r>
            <a:br>
              <a:rPr lang="en-US" dirty="0"/>
            </a:br>
            <a:endParaRPr lang="en-US" dirty="0" smtClean="0"/>
          </a:p>
          <a:p>
            <a:pPr marL="0" indent="0">
              <a:buNone/>
            </a:pP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6452622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0" y="762000"/>
            <a:ext cx="9144000" cy="4267199"/>
          </a:xfrm>
        </p:spPr>
        <p:txBody>
          <a:bodyPr>
            <a:normAutofit/>
          </a:bodyPr>
          <a:lstStyle/>
          <a:p>
            <a:r>
              <a:rPr lang="en-US" dirty="0" smtClean="0"/>
              <a:t>Health care Problems</a:t>
            </a:r>
            <a:endParaRPr lang="en-US" dirty="0"/>
          </a:p>
          <a:p>
            <a:r>
              <a:rPr lang="en-US" dirty="0"/>
              <a:t>Energy Crisis</a:t>
            </a:r>
          </a:p>
          <a:p>
            <a:r>
              <a:rPr lang="en-US" dirty="0"/>
              <a:t>Corruption</a:t>
            </a:r>
          </a:p>
          <a:p>
            <a:r>
              <a:rPr lang="en-US" dirty="0"/>
              <a:t>Political Instability </a:t>
            </a:r>
          </a:p>
          <a:p>
            <a:r>
              <a:rPr lang="en-US" dirty="0" smtClean="0"/>
              <a:t>International Interference</a:t>
            </a:r>
            <a:r>
              <a:rPr lang="en-US" dirty="0"/>
              <a:t/>
            </a:r>
            <a:br>
              <a:rPr lang="en-US" dirty="0"/>
            </a:br>
            <a:endParaRPr lang="en-US" dirty="0"/>
          </a:p>
        </p:txBody>
      </p:sp>
    </p:spTree>
    <p:extLst>
      <p:ext uri="{BB962C8B-B14F-4D97-AF65-F5344CB8AC3E}">
        <p14:creationId xmlns:p14="http://schemas.microsoft.com/office/powerpoint/2010/main" val="23329256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9144000" cy="817418"/>
          </a:xfrm>
        </p:spPr>
        <p:txBody>
          <a:bodyPr>
            <a:normAutofit/>
          </a:bodyPr>
          <a:lstStyle/>
          <a:p>
            <a:r>
              <a:rPr lang="en-US" sz="3200" b="1" dirty="0" smtClean="0"/>
              <a:t>Quotation</a:t>
            </a:r>
            <a:endParaRPr lang="en-US" sz="3200" b="1" dirty="0"/>
          </a:p>
        </p:txBody>
      </p:sp>
      <p:sp>
        <p:nvSpPr>
          <p:cNvPr id="3" name="Content Placeholder 2"/>
          <p:cNvSpPr>
            <a:spLocks noGrp="1"/>
          </p:cNvSpPr>
          <p:nvPr>
            <p:ph idx="1"/>
          </p:nvPr>
        </p:nvSpPr>
        <p:spPr>
          <a:xfrm>
            <a:off x="0" y="838200"/>
            <a:ext cx="9144000" cy="4525963"/>
          </a:xfrm>
        </p:spPr>
        <p:txBody>
          <a:bodyPr/>
          <a:lstStyle/>
          <a:p>
            <a:pPr marL="0" indent="0" algn="ctr">
              <a:buNone/>
            </a:pPr>
            <a:r>
              <a:rPr lang="en-US" dirty="0"/>
              <a:t>Fear is the path to the Dark Side... Fear leads to anger... anger leads to hate... hate leads to suffering...</a:t>
            </a:r>
          </a:p>
          <a:p>
            <a:pPr marL="0" indent="0" algn="r">
              <a:buNone/>
            </a:pPr>
            <a:endParaRPr lang="en-US" dirty="0" smtClean="0"/>
          </a:p>
          <a:p>
            <a:pPr marL="0" indent="0" algn="r">
              <a:buNone/>
            </a:pPr>
            <a:r>
              <a:rPr lang="en-US" dirty="0" smtClean="0"/>
              <a:t> </a:t>
            </a:r>
            <a:r>
              <a:rPr lang="en-US" sz="1600" dirty="0"/>
              <a:t>Yoda, Star Wars, Episode 1, the Phantom </a:t>
            </a:r>
            <a:r>
              <a:rPr lang="en-US" sz="1600" dirty="0" smtClean="0"/>
              <a:t>Menace</a:t>
            </a:r>
          </a:p>
          <a:p>
            <a:pPr marL="0" indent="0" algn="ctr">
              <a:buNone/>
            </a:pPr>
            <a:r>
              <a:rPr lang="en-US" b="1" dirty="0" smtClean="0"/>
              <a:t>Thank you</a:t>
            </a:r>
            <a:endParaRPr lang="en-US" b="1" dirty="0"/>
          </a:p>
        </p:txBody>
      </p:sp>
    </p:spTree>
    <p:extLst>
      <p:ext uri="{BB962C8B-B14F-4D97-AF65-F5344CB8AC3E}">
        <p14:creationId xmlns:p14="http://schemas.microsoft.com/office/powerpoint/2010/main" val="1946756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9144000" cy="588818"/>
          </a:xfrm>
        </p:spPr>
        <p:txBody>
          <a:bodyPr>
            <a:normAutofit fontScale="90000"/>
          </a:bodyPr>
          <a:lstStyle/>
          <a:p>
            <a:pPr algn="l"/>
            <a:r>
              <a:rPr lang="en-US" sz="3200" b="1" dirty="0" smtClean="0"/>
              <a:t/>
            </a:r>
            <a:br>
              <a:rPr lang="en-US" sz="3200" b="1" dirty="0" smtClean="0"/>
            </a:br>
            <a:r>
              <a:rPr lang="en-US" sz="3200" b="1" dirty="0" smtClean="0"/>
              <a:t>Cont.</a:t>
            </a:r>
            <a:r>
              <a:rPr lang="en-US" sz="3200" b="1" dirty="0"/>
              <a:t/>
            </a:r>
            <a:br>
              <a:rPr lang="en-US" sz="3200" b="1" dirty="0"/>
            </a:br>
            <a:endParaRPr lang="en-US" sz="3200" b="1" dirty="0"/>
          </a:p>
        </p:txBody>
      </p:sp>
      <p:sp>
        <p:nvSpPr>
          <p:cNvPr id="3" name="Content Placeholder 2"/>
          <p:cNvSpPr>
            <a:spLocks noGrp="1"/>
          </p:cNvSpPr>
          <p:nvPr>
            <p:ph idx="1"/>
          </p:nvPr>
        </p:nvSpPr>
        <p:spPr>
          <a:xfrm>
            <a:off x="-34636" y="685800"/>
            <a:ext cx="9178636" cy="4525963"/>
          </a:xfrm>
        </p:spPr>
        <p:txBody>
          <a:bodyPr/>
          <a:lstStyle/>
          <a:p>
            <a:pPr algn="just"/>
            <a:r>
              <a:rPr lang="en-US" dirty="0"/>
              <a:t>Social Problem </a:t>
            </a:r>
            <a:r>
              <a:rPr lang="en-US" dirty="0" smtClean="0"/>
              <a:t>can be defined as:</a:t>
            </a:r>
          </a:p>
          <a:p>
            <a:pPr marL="0" indent="0" algn="just">
              <a:buNone/>
            </a:pPr>
            <a:r>
              <a:rPr lang="en-US" dirty="0" smtClean="0"/>
              <a:t> </a:t>
            </a:r>
            <a:r>
              <a:rPr lang="en-US" dirty="0"/>
              <a:t>“A social problem is any </a:t>
            </a:r>
            <a:r>
              <a:rPr lang="en-US" dirty="0" smtClean="0"/>
              <a:t>different behavior </a:t>
            </a:r>
            <a:r>
              <a:rPr lang="en-US" dirty="0"/>
              <a:t>in a disapproved direction of such a degree that it exceeds the tolerance limit of the community”. </a:t>
            </a:r>
            <a:endParaRPr lang="en-US" dirty="0" smtClean="0"/>
          </a:p>
          <a:p>
            <a:pPr marL="0" indent="0" algn="just">
              <a:buNone/>
            </a:pPr>
            <a:r>
              <a:rPr lang="en-US" dirty="0" smtClean="0"/>
              <a:t>It </a:t>
            </a:r>
            <a:r>
              <a:rPr lang="en-US" dirty="0"/>
              <a:t>may also be defined as a condition, which effects large number of people in an adverse manner.</a:t>
            </a:r>
          </a:p>
        </p:txBody>
      </p:sp>
    </p:spTree>
    <p:extLst>
      <p:ext uri="{BB962C8B-B14F-4D97-AF65-F5344CB8AC3E}">
        <p14:creationId xmlns:p14="http://schemas.microsoft.com/office/powerpoint/2010/main" val="978488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574964"/>
          </a:xfrm>
        </p:spPr>
        <p:txBody>
          <a:bodyPr>
            <a:normAutofit fontScale="90000"/>
          </a:bodyPr>
          <a:lstStyle/>
          <a:p>
            <a:pPr algn="l"/>
            <a:r>
              <a:rPr lang="en-US" sz="3200" b="1" dirty="0" smtClean="0"/>
              <a:t>Cont.</a:t>
            </a:r>
            <a:endParaRPr lang="en-US" sz="3200" b="1" dirty="0"/>
          </a:p>
        </p:txBody>
      </p:sp>
      <p:sp>
        <p:nvSpPr>
          <p:cNvPr id="3" name="Content Placeholder 2"/>
          <p:cNvSpPr>
            <a:spLocks noGrp="1"/>
          </p:cNvSpPr>
          <p:nvPr>
            <p:ph idx="1"/>
          </p:nvPr>
        </p:nvSpPr>
        <p:spPr>
          <a:xfrm>
            <a:off x="-27710" y="685800"/>
            <a:ext cx="9171710" cy="4525963"/>
          </a:xfrm>
        </p:spPr>
        <p:txBody>
          <a:bodyPr>
            <a:normAutofit fontScale="92500" lnSpcReduction="10000"/>
          </a:bodyPr>
          <a:lstStyle/>
          <a:p>
            <a:pPr algn="just"/>
            <a:r>
              <a:rPr lang="en-US" dirty="0"/>
              <a:t>But in this connection it may be pointed out that ‘problem’ </a:t>
            </a:r>
            <a:r>
              <a:rPr lang="en-US" dirty="0" smtClean="0"/>
              <a:t>or ‘issue’ is </a:t>
            </a:r>
            <a:r>
              <a:rPr lang="en-US" dirty="0"/>
              <a:t>not an absolute term. It is only a relative term because what is problem for one society may not be problem for the other.</a:t>
            </a:r>
          </a:p>
          <a:p>
            <a:pPr algn="just"/>
            <a:r>
              <a:rPr lang="en-US" dirty="0"/>
              <a:t> Similarly ‘problem’ is not permanent and universal. What may appear problem today may not remain so tomorrow. We find that in Pakistan child marriage was problem till yesterday but today it has received universal criticism and as such is no problem at all</a:t>
            </a:r>
            <a:r>
              <a:rPr lang="en-US" dirty="0" smtClean="0"/>
              <a:t>.</a:t>
            </a:r>
          </a:p>
          <a:p>
            <a:pPr marL="0" indent="0" algn="ctr">
              <a:buNone/>
            </a:pPr>
            <a:r>
              <a:rPr lang="en-US" dirty="0" smtClean="0"/>
              <a:t>***</a:t>
            </a:r>
            <a:endParaRPr lang="en-US" dirty="0"/>
          </a:p>
          <a:p>
            <a:pPr algn="just"/>
            <a:endParaRPr lang="en-US" dirty="0"/>
          </a:p>
        </p:txBody>
      </p:sp>
    </p:spTree>
    <p:extLst>
      <p:ext uri="{BB962C8B-B14F-4D97-AF65-F5344CB8AC3E}">
        <p14:creationId xmlns:p14="http://schemas.microsoft.com/office/powerpoint/2010/main" val="1748272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727364"/>
          </a:xfrm>
        </p:spPr>
        <p:txBody>
          <a:bodyPr>
            <a:normAutofit/>
          </a:bodyPr>
          <a:lstStyle/>
          <a:p>
            <a:pPr algn="l"/>
            <a:r>
              <a:rPr lang="en-US" sz="3200" b="1" dirty="0" smtClean="0"/>
              <a:t>List of Current issues &amp; </a:t>
            </a:r>
            <a:r>
              <a:rPr lang="en-US" sz="3200" b="1" dirty="0"/>
              <a:t>Problems of Pakistan </a:t>
            </a:r>
          </a:p>
        </p:txBody>
      </p:sp>
      <p:sp>
        <p:nvSpPr>
          <p:cNvPr id="3" name="Content Placeholder 2"/>
          <p:cNvSpPr>
            <a:spLocks noGrp="1"/>
          </p:cNvSpPr>
          <p:nvPr>
            <p:ph idx="1"/>
          </p:nvPr>
        </p:nvSpPr>
        <p:spPr>
          <a:xfrm>
            <a:off x="0" y="685800"/>
            <a:ext cx="9144000" cy="4876800"/>
          </a:xfrm>
        </p:spPr>
        <p:txBody>
          <a:bodyPr>
            <a:normAutofit/>
          </a:bodyPr>
          <a:lstStyle/>
          <a:p>
            <a:r>
              <a:rPr lang="en-US" dirty="0" smtClean="0"/>
              <a:t>Image of Pakistan </a:t>
            </a:r>
          </a:p>
          <a:p>
            <a:r>
              <a:rPr lang="en-US" dirty="0" smtClean="0"/>
              <a:t>Human Rights violation </a:t>
            </a:r>
          </a:p>
          <a:p>
            <a:r>
              <a:rPr lang="en-US" dirty="0" smtClean="0"/>
              <a:t>Social problems </a:t>
            </a:r>
          </a:p>
          <a:p>
            <a:r>
              <a:rPr lang="en-US" dirty="0" smtClean="0"/>
              <a:t>Environmental Issues</a:t>
            </a:r>
          </a:p>
          <a:p>
            <a:r>
              <a:rPr lang="en-US" dirty="0" smtClean="0"/>
              <a:t>Health Issues/Poor health facilities </a:t>
            </a:r>
          </a:p>
          <a:p>
            <a:r>
              <a:rPr lang="en-US" dirty="0" smtClean="0"/>
              <a:t>Electricity load shedding</a:t>
            </a:r>
          </a:p>
          <a:p>
            <a:r>
              <a:rPr lang="en-US" dirty="0" smtClean="0"/>
              <a:t>Educational Issues &amp; low literacy rate</a:t>
            </a:r>
            <a:endParaRPr lang="en-US" dirty="0"/>
          </a:p>
          <a:p>
            <a:r>
              <a:rPr lang="en-US" dirty="0" smtClean="0"/>
              <a:t>Political Issues/lack of quality leadership</a:t>
            </a:r>
            <a:endParaRPr lang="en-US" dirty="0"/>
          </a:p>
        </p:txBody>
      </p:sp>
    </p:spTree>
    <p:extLst>
      <p:ext uri="{BB962C8B-B14F-4D97-AF65-F5344CB8AC3E}">
        <p14:creationId xmlns:p14="http://schemas.microsoft.com/office/powerpoint/2010/main" val="1211163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220200" cy="574964"/>
          </a:xfrm>
        </p:spPr>
        <p:txBody>
          <a:bodyPr>
            <a:normAutofit fontScale="90000"/>
          </a:bodyPr>
          <a:lstStyle/>
          <a:p>
            <a:pPr algn="l"/>
            <a:r>
              <a:rPr lang="en-US" sz="3200" b="1" dirty="0"/>
              <a:t>C</a:t>
            </a:r>
            <a:r>
              <a:rPr lang="en-US" sz="3200" b="1" dirty="0" smtClean="0"/>
              <a:t>ont</a:t>
            </a:r>
            <a:r>
              <a:rPr lang="en-US" sz="3200" b="1" dirty="0"/>
              <a:t>.</a:t>
            </a:r>
          </a:p>
        </p:txBody>
      </p:sp>
      <p:sp>
        <p:nvSpPr>
          <p:cNvPr id="3" name="Content Placeholder 2"/>
          <p:cNvSpPr>
            <a:spLocks noGrp="1"/>
          </p:cNvSpPr>
          <p:nvPr>
            <p:ph idx="1"/>
          </p:nvPr>
        </p:nvSpPr>
        <p:spPr>
          <a:xfrm>
            <a:off x="0" y="609600"/>
            <a:ext cx="9144000" cy="4953000"/>
          </a:xfrm>
        </p:spPr>
        <p:txBody>
          <a:bodyPr>
            <a:normAutofit fontScale="85000" lnSpcReduction="20000"/>
          </a:bodyPr>
          <a:lstStyle/>
          <a:p>
            <a:r>
              <a:rPr lang="en-US" dirty="0" smtClean="0"/>
              <a:t>Poverty </a:t>
            </a:r>
          </a:p>
          <a:p>
            <a:r>
              <a:rPr lang="en-US" dirty="0" smtClean="0"/>
              <a:t>Terrorism </a:t>
            </a:r>
          </a:p>
          <a:p>
            <a:r>
              <a:rPr lang="en-US" dirty="0" smtClean="0"/>
              <a:t>Food </a:t>
            </a:r>
            <a:r>
              <a:rPr lang="en-US" dirty="0"/>
              <a:t>and water </a:t>
            </a:r>
            <a:r>
              <a:rPr lang="en-US" dirty="0" smtClean="0"/>
              <a:t>crisis</a:t>
            </a:r>
          </a:p>
          <a:p>
            <a:r>
              <a:rPr lang="en-US" dirty="0" smtClean="0"/>
              <a:t>Population </a:t>
            </a:r>
            <a:r>
              <a:rPr lang="en-US" dirty="0"/>
              <a:t>growth </a:t>
            </a:r>
            <a:endParaRPr lang="en-US" dirty="0" smtClean="0"/>
          </a:p>
          <a:p>
            <a:r>
              <a:rPr lang="en-US" dirty="0" smtClean="0"/>
              <a:t>Internal </a:t>
            </a:r>
            <a:r>
              <a:rPr lang="en-US" dirty="0"/>
              <a:t>and international </a:t>
            </a:r>
            <a:r>
              <a:rPr lang="en-US" dirty="0" smtClean="0"/>
              <a:t>migration</a:t>
            </a:r>
          </a:p>
          <a:p>
            <a:r>
              <a:rPr lang="en-US" dirty="0" smtClean="0"/>
              <a:t>Gender discrimination</a:t>
            </a:r>
          </a:p>
          <a:p>
            <a:r>
              <a:rPr lang="en-US" dirty="0" smtClean="0"/>
              <a:t>Foreign loans</a:t>
            </a:r>
          </a:p>
          <a:p>
            <a:r>
              <a:rPr lang="en-US" dirty="0" smtClean="0"/>
              <a:t>Child labor</a:t>
            </a:r>
          </a:p>
          <a:p>
            <a:r>
              <a:rPr lang="en-US" dirty="0" smtClean="0"/>
              <a:t> Inflation</a:t>
            </a:r>
          </a:p>
          <a:p>
            <a:r>
              <a:rPr lang="en-US" dirty="0" smtClean="0"/>
              <a:t> Injustice</a:t>
            </a:r>
          </a:p>
          <a:p>
            <a:r>
              <a:rPr lang="en-US" dirty="0" smtClean="0"/>
              <a:t> </a:t>
            </a:r>
            <a:r>
              <a:rPr lang="en-US" dirty="0"/>
              <a:t>Smuggling </a:t>
            </a:r>
            <a:endParaRPr lang="en-US" dirty="0" smtClean="0"/>
          </a:p>
          <a:p>
            <a:r>
              <a:rPr lang="en-US" dirty="0" smtClean="0"/>
              <a:t> Drug </a:t>
            </a:r>
            <a:r>
              <a:rPr lang="en-US" dirty="0"/>
              <a:t>abuse</a:t>
            </a:r>
            <a:endParaRPr lang="en-US" dirty="0" smtClean="0"/>
          </a:p>
          <a:p>
            <a:pPr marL="0" indent="0">
              <a:buNone/>
            </a:pPr>
            <a:endParaRPr lang="en-US" dirty="0"/>
          </a:p>
        </p:txBody>
      </p:sp>
    </p:spTree>
    <p:extLst>
      <p:ext uri="{BB962C8B-B14F-4D97-AF65-F5344CB8AC3E}">
        <p14:creationId xmlns:p14="http://schemas.microsoft.com/office/powerpoint/2010/main" val="3220585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6" y="34636"/>
            <a:ext cx="9157855" cy="651164"/>
          </a:xfrm>
        </p:spPr>
        <p:txBody>
          <a:bodyPr>
            <a:normAutofit/>
          </a:bodyPr>
          <a:lstStyle/>
          <a:p>
            <a:pPr algn="l"/>
            <a:r>
              <a:rPr lang="en-US" sz="3200" b="1" dirty="0" smtClean="0"/>
              <a:t>Cont.</a:t>
            </a:r>
            <a:endParaRPr lang="en-US" sz="3200" b="1" dirty="0"/>
          </a:p>
        </p:txBody>
      </p:sp>
      <p:sp>
        <p:nvSpPr>
          <p:cNvPr id="3" name="Content Placeholder 2"/>
          <p:cNvSpPr>
            <a:spLocks noGrp="1"/>
          </p:cNvSpPr>
          <p:nvPr>
            <p:ph idx="1"/>
          </p:nvPr>
        </p:nvSpPr>
        <p:spPr>
          <a:xfrm>
            <a:off x="0" y="609600"/>
            <a:ext cx="9067800" cy="4525963"/>
          </a:xfrm>
        </p:spPr>
        <p:txBody>
          <a:bodyPr/>
          <a:lstStyle/>
          <a:p>
            <a:r>
              <a:rPr lang="en-US" dirty="0" smtClean="0"/>
              <a:t>Increase in suicide attempts</a:t>
            </a:r>
          </a:p>
          <a:p>
            <a:r>
              <a:rPr lang="en-US" dirty="0" smtClean="0"/>
              <a:t>Street crime </a:t>
            </a:r>
          </a:p>
          <a:p>
            <a:r>
              <a:rPr lang="en-US" dirty="0" smtClean="0"/>
              <a:t>Ethnic conflicts</a:t>
            </a:r>
          </a:p>
          <a:p>
            <a:pPr marL="0" indent="0" algn="ctr">
              <a:buNone/>
            </a:pPr>
            <a:r>
              <a:rPr lang="en-US" dirty="0" smtClean="0"/>
              <a:t>***</a:t>
            </a:r>
            <a:endParaRPr lang="en-US" dirty="0"/>
          </a:p>
        </p:txBody>
      </p:sp>
    </p:spTree>
    <p:extLst>
      <p:ext uri="{BB962C8B-B14F-4D97-AF65-F5344CB8AC3E}">
        <p14:creationId xmlns:p14="http://schemas.microsoft.com/office/powerpoint/2010/main" val="2600413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8" y="0"/>
            <a:ext cx="9116291" cy="609600"/>
          </a:xfrm>
        </p:spPr>
        <p:txBody>
          <a:bodyPr>
            <a:normAutofit fontScale="90000"/>
          </a:bodyPr>
          <a:lstStyle/>
          <a:p>
            <a:pPr algn="l"/>
            <a:r>
              <a:rPr lang="en-US" dirty="0" smtClean="0"/>
              <a:t/>
            </a:r>
            <a:br>
              <a:rPr lang="en-US" dirty="0" smtClean="0"/>
            </a:br>
            <a:r>
              <a:rPr lang="en-US" sz="3600" b="1" dirty="0" smtClean="0"/>
              <a:t>Issue: Image </a:t>
            </a:r>
            <a:r>
              <a:rPr lang="en-US" sz="3600" b="1" dirty="0"/>
              <a:t>of Pakistan</a:t>
            </a:r>
            <a:br>
              <a:rPr lang="en-US" sz="3600" b="1" dirty="0"/>
            </a:br>
            <a:endParaRPr lang="en-US" sz="3600" b="1" dirty="0"/>
          </a:p>
        </p:txBody>
      </p:sp>
      <p:sp>
        <p:nvSpPr>
          <p:cNvPr id="3" name="Content Placeholder 2"/>
          <p:cNvSpPr>
            <a:spLocks noGrp="1"/>
          </p:cNvSpPr>
          <p:nvPr>
            <p:ph idx="1"/>
          </p:nvPr>
        </p:nvSpPr>
        <p:spPr>
          <a:xfrm>
            <a:off x="-13856" y="762000"/>
            <a:ext cx="9157855" cy="5334000"/>
          </a:xfrm>
        </p:spPr>
        <p:txBody>
          <a:bodyPr>
            <a:normAutofit fontScale="92500" lnSpcReduction="20000"/>
          </a:bodyPr>
          <a:lstStyle/>
          <a:p>
            <a:pPr algn="just"/>
            <a:r>
              <a:rPr lang="en-US" dirty="0"/>
              <a:t>Pakistan has </a:t>
            </a:r>
            <a:r>
              <a:rPr lang="en-US" dirty="0" smtClean="0"/>
              <a:t>occupied </a:t>
            </a:r>
            <a:r>
              <a:rPr lang="en-US" dirty="0"/>
              <a:t>the </a:t>
            </a:r>
            <a:r>
              <a:rPr lang="en-US" dirty="0" smtClean="0"/>
              <a:t>center place </a:t>
            </a:r>
            <a:r>
              <a:rPr lang="en-US" dirty="0"/>
              <a:t>in world politics not only because of its geographical </a:t>
            </a:r>
            <a:r>
              <a:rPr lang="en-US" dirty="0" smtClean="0"/>
              <a:t>location </a:t>
            </a:r>
            <a:r>
              <a:rPr lang="en-US" dirty="0"/>
              <a:t>but also its historical </a:t>
            </a:r>
            <a:r>
              <a:rPr lang="en-US" dirty="0" smtClean="0"/>
              <a:t>background and relationship </a:t>
            </a:r>
            <a:r>
              <a:rPr lang="en-US" dirty="0"/>
              <a:t>with the four other nuclear powers in the world - India, Israel, England and America. </a:t>
            </a:r>
            <a:r>
              <a:rPr lang="en-US" dirty="0" smtClean="0"/>
              <a:t>Currently Pakistan </a:t>
            </a:r>
            <a:r>
              <a:rPr lang="en-US" dirty="0"/>
              <a:t>is experiencing </a:t>
            </a:r>
            <a:r>
              <a:rPr lang="en-US" dirty="0" smtClean="0"/>
              <a:t> major crisis in different fields of life.</a:t>
            </a:r>
          </a:p>
          <a:p>
            <a:pPr algn="just"/>
            <a:r>
              <a:rPr lang="en-US" dirty="0"/>
              <a:t>The present government seems to be extremely </a:t>
            </a:r>
            <a:r>
              <a:rPr lang="en-US" dirty="0" smtClean="0"/>
              <a:t>passionate </a:t>
            </a:r>
            <a:r>
              <a:rPr lang="en-US" dirty="0"/>
              <a:t>of the idea of marketing a soft image of Pakistan at the global level</a:t>
            </a:r>
            <a:r>
              <a:rPr lang="en-US" dirty="0" smtClean="0"/>
              <a:t>.</a:t>
            </a:r>
          </a:p>
          <a:p>
            <a:pPr algn="just"/>
            <a:r>
              <a:rPr lang="en-US" b="1" dirty="0" smtClean="0"/>
              <a:t>Solution</a:t>
            </a:r>
            <a:r>
              <a:rPr lang="en-US" dirty="0" smtClean="0"/>
              <a:t>: This </a:t>
            </a:r>
            <a:r>
              <a:rPr lang="en-US" dirty="0"/>
              <a:t>image building exercise cannot be undertaken overnight. It has to be a sustained projection over a prolonged period. </a:t>
            </a:r>
            <a:endParaRPr lang="en-US" dirty="0" smtClean="0"/>
          </a:p>
          <a:p>
            <a:pPr marL="0" indent="0" algn="ctr">
              <a:buNone/>
            </a:pPr>
            <a:r>
              <a:rPr lang="en-US" dirty="0" smtClean="0"/>
              <a:t>***</a:t>
            </a:r>
            <a:endParaRPr lang="en-US" dirty="0"/>
          </a:p>
        </p:txBody>
      </p:sp>
      <mc:AlternateContent xmlns:mc="http://schemas.openxmlformats.org/markup-compatibility/2006">
        <mc:Choice xmlns:p14="http://schemas.microsoft.com/office/powerpoint/2010/main" Requires="p14">
          <p:contentPart p14:bwMode="auto" r:id="rId2">
            <p14:nvContentPartPr>
              <p14:cNvPr id="2050" name="Ink 2"/>
              <p14:cNvContentPartPr>
                <a14:cpLocks xmlns:a14="http://schemas.microsoft.com/office/drawing/2010/main" noRot="1" noChangeAspect="1" noEditPoints="1" noChangeArrowheads="1" noChangeShapeType="1"/>
              </p14:cNvContentPartPr>
              <p14:nvPr/>
            </p14:nvContentPartPr>
            <p14:xfrm>
              <a:off x="1231900" y="6572250"/>
              <a:ext cx="26988" cy="1588"/>
            </p14:xfrm>
          </p:contentPart>
        </mc:Choice>
        <mc:Fallback>
          <p:pic>
            <p:nvPicPr>
              <p:cNvPr id="2050" name="Ink 2"/>
              <p:cNvPicPr>
                <a:picLocks noRot="1" noChangeAspect="1" noEditPoints="1" noChangeArrowheads="1" noChangeShapeType="1"/>
              </p:cNvPicPr>
              <p:nvPr/>
            </p:nvPicPr>
            <p:blipFill>
              <a:blip r:embed="rId3"/>
              <a:stretch>
                <a:fillRect/>
              </a:stretch>
            </p:blipFill>
            <p:spPr>
              <a:xfrm>
                <a:off x="1222544" y="6530962"/>
                <a:ext cx="45700" cy="84164"/>
              </a:xfrm>
              <a:prstGeom prst="rect">
                <a:avLst/>
              </a:prstGeom>
            </p:spPr>
          </p:pic>
        </mc:Fallback>
      </mc:AlternateContent>
    </p:spTree>
    <p:extLst>
      <p:ext uri="{BB962C8B-B14F-4D97-AF65-F5344CB8AC3E}">
        <p14:creationId xmlns:p14="http://schemas.microsoft.com/office/powerpoint/2010/main" val="404614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2231</Words>
  <Application>Microsoft Office PowerPoint</Application>
  <PresentationFormat>On-screen Show (4:3)</PresentationFormat>
  <Paragraphs>160</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Difference between Issues  &amp; Social Problems </vt:lpstr>
      <vt:lpstr>Social Problems In Pakistan</vt:lpstr>
      <vt:lpstr> Effects of  issues and Social Problems </vt:lpstr>
      <vt:lpstr> Cont. </vt:lpstr>
      <vt:lpstr>Cont.</vt:lpstr>
      <vt:lpstr>List of Current issues &amp; Problems of Pakistan </vt:lpstr>
      <vt:lpstr>Cont.</vt:lpstr>
      <vt:lpstr>Cont.</vt:lpstr>
      <vt:lpstr> Issue: Image of Pakistan </vt:lpstr>
      <vt:lpstr> Issue: Human Rights violation </vt:lpstr>
      <vt:lpstr>Cont.</vt:lpstr>
      <vt:lpstr>POVERTY</vt:lpstr>
      <vt:lpstr> Cont. </vt:lpstr>
      <vt:lpstr>Cont.</vt:lpstr>
      <vt:lpstr> EDUCATIONAL PROBLEMS </vt:lpstr>
      <vt:lpstr>Cont.</vt:lpstr>
      <vt:lpstr>Cont.</vt:lpstr>
      <vt:lpstr>Cont.</vt:lpstr>
      <vt:lpstr> HEALTH CARE PROBLEMS </vt:lpstr>
      <vt:lpstr>Cont.</vt:lpstr>
      <vt:lpstr> Cont.</vt:lpstr>
      <vt:lpstr>Energy Crisis</vt:lpstr>
      <vt:lpstr>Cont.</vt:lpstr>
      <vt:lpstr>Cont.</vt:lpstr>
      <vt:lpstr> Corruption </vt:lpstr>
      <vt:lpstr>Cont.</vt:lpstr>
      <vt:lpstr>Political Instability </vt:lpstr>
      <vt:lpstr>Cont.</vt:lpstr>
      <vt:lpstr>INTERNATIONAL INTERFERENCE</vt:lpstr>
      <vt:lpstr>Cont.</vt:lpstr>
      <vt:lpstr>Summary</vt:lpstr>
      <vt:lpstr>Cont.</vt:lpstr>
      <vt:lpstr>Quotation</vt:lpstr>
    </vt:vector>
  </TitlesOfParts>
  <Company>MyCompanyName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28    Current Issues and problems of Pakista </dc:title>
  <dc:creator>MyUserName</dc:creator>
  <cp:lastModifiedBy>amir aslam</cp:lastModifiedBy>
  <cp:revision>62</cp:revision>
  <dcterms:created xsi:type="dcterms:W3CDTF">2012-08-12T09:40:53Z</dcterms:created>
  <dcterms:modified xsi:type="dcterms:W3CDTF">2020-05-03T19:34:12Z</dcterms:modified>
</cp:coreProperties>
</file>