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0"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935831-B8AB-40C5-B3C8-B836942194FC}" type="datetimeFigureOut">
              <a:rPr lang="en-US" smtClean="0"/>
              <a:pPr/>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0C191F-7D63-47C6-B21B-A0D366C9C4E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935831-B8AB-40C5-B3C8-B836942194FC}" type="datetimeFigureOut">
              <a:rPr lang="en-US" smtClean="0"/>
              <a:pPr/>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0C191F-7D63-47C6-B21B-A0D366C9C4E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935831-B8AB-40C5-B3C8-B836942194FC}" type="datetimeFigureOut">
              <a:rPr lang="en-US" smtClean="0"/>
              <a:pPr/>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0C191F-7D63-47C6-B21B-A0D366C9C4E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935831-B8AB-40C5-B3C8-B836942194FC}" type="datetimeFigureOut">
              <a:rPr lang="en-US" smtClean="0"/>
              <a:pPr/>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0C191F-7D63-47C6-B21B-A0D366C9C4E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935831-B8AB-40C5-B3C8-B836942194FC}" type="datetimeFigureOut">
              <a:rPr lang="en-US" smtClean="0"/>
              <a:pPr/>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0C191F-7D63-47C6-B21B-A0D366C9C4E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935831-B8AB-40C5-B3C8-B836942194FC}" type="datetimeFigureOut">
              <a:rPr lang="en-US" smtClean="0"/>
              <a:pPr/>
              <a:t>3/26/2020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0C191F-7D63-47C6-B21B-A0D366C9C4E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935831-B8AB-40C5-B3C8-B836942194FC}" type="datetimeFigureOut">
              <a:rPr lang="en-US" smtClean="0"/>
              <a:pPr/>
              <a:t>3/26/2020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0C191F-7D63-47C6-B21B-A0D366C9C4E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935831-B8AB-40C5-B3C8-B836942194FC}" type="datetimeFigureOut">
              <a:rPr lang="en-US" smtClean="0"/>
              <a:pPr/>
              <a:t>3/26/2020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0C191F-7D63-47C6-B21B-A0D366C9C4E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935831-B8AB-40C5-B3C8-B836942194FC}" type="datetimeFigureOut">
              <a:rPr lang="en-US" smtClean="0"/>
              <a:pPr/>
              <a:t>3/26/2020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0C191F-7D63-47C6-B21B-A0D366C9C4E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935831-B8AB-40C5-B3C8-B836942194FC}" type="datetimeFigureOut">
              <a:rPr lang="en-US" smtClean="0"/>
              <a:pPr/>
              <a:t>3/26/2020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0C191F-7D63-47C6-B21B-A0D366C9C4E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935831-B8AB-40C5-B3C8-B836942194FC}" type="datetimeFigureOut">
              <a:rPr lang="en-US" smtClean="0"/>
              <a:pPr/>
              <a:t>3/26/2020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0C191F-7D63-47C6-B21B-A0D366C9C4E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935831-B8AB-40C5-B3C8-B836942194FC}" type="datetimeFigureOut">
              <a:rPr lang="en-US" smtClean="0"/>
              <a:pPr/>
              <a:t>3/26/2020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0C191F-7D63-47C6-B21B-A0D366C9C4E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CRD analysis</a:t>
            </a:r>
            <a:endParaRPr lang="en-US" dirty="0"/>
          </a:p>
        </p:txBody>
      </p:sp>
      <p:sp>
        <p:nvSpPr>
          <p:cNvPr id="3" name="Subtitle 2"/>
          <p:cNvSpPr>
            <a:spLocks noGrp="1"/>
          </p:cNvSpPr>
          <p:nvPr>
            <p:ph type="subTitle" idx="1"/>
          </p:nvPr>
        </p:nvSpPr>
        <p:spPr/>
        <p:txBody>
          <a:bodyPr/>
          <a:lstStyle/>
          <a:p>
            <a:r>
              <a:rPr lang="en-US" dirty="0" smtClean="0"/>
              <a:t>Faiza </a:t>
            </a:r>
            <a:r>
              <a:rPr lang="en-US" dirty="0" err="1" smtClean="0"/>
              <a:t>sami</a:t>
            </a:r>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4</a:t>
            </a:r>
            <a:endParaRPr lang="en-US" dirty="0"/>
          </a:p>
        </p:txBody>
      </p:sp>
      <p:sp>
        <p:nvSpPr>
          <p:cNvPr id="3" name="Content Placeholder 2"/>
          <p:cNvSpPr>
            <a:spLocks noGrp="1"/>
          </p:cNvSpPr>
          <p:nvPr>
            <p:ph idx="1"/>
          </p:nvPr>
        </p:nvSpPr>
        <p:spPr/>
        <p:txBody>
          <a:bodyPr/>
          <a:lstStyle/>
          <a:p>
            <a:pPr>
              <a:buNone/>
            </a:pPr>
            <a:r>
              <a:rPr lang="en-US" dirty="0" smtClean="0"/>
              <a:t>Treatment SS = (8,507)2 + (10'712)2 + + (5,264)2 / 4 -  116,484,004  = 	5.587,174 </a:t>
            </a:r>
          </a:p>
          <a:p>
            <a:pPr>
              <a:buNone/>
            </a:pPr>
            <a:r>
              <a:rPr lang="en-US" dirty="0" smtClean="0"/>
              <a:t>Error SS = 7,577,412 - 5,587,174 = 1,990,238</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5. Calculate the mean square (MS) for each source of variation by dividing each SS by its corresponding </a:t>
            </a:r>
            <a:r>
              <a:rPr lang="en-US" dirty="0" err="1" smtClean="0"/>
              <a:t>d.f</a:t>
            </a:r>
            <a:r>
              <a:rPr lang="en-US" dirty="0" smtClean="0"/>
              <a:t>:</a:t>
            </a:r>
          </a:p>
          <a:p>
            <a:pPr>
              <a:buNone/>
            </a:pPr>
            <a:r>
              <a:rPr lang="en-US" dirty="0" smtClean="0"/>
              <a:t>Treatment MS =Treatment SS/ t-1 </a:t>
            </a:r>
          </a:p>
          <a:p>
            <a:pPr>
              <a:buNone/>
            </a:pPr>
            <a:r>
              <a:rPr lang="en-US" dirty="0" smtClean="0"/>
              <a:t>			      =5,587,174/6</a:t>
            </a:r>
          </a:p>
          <a:p>
            <a:pPr>
              <a:buNone/>
            </a:pPr>
            <a:r>
              <a:rPr lang="en-US" dirty="0"/>
              <a:t>	</a:t>
            </a:r>
            <a:r>
              <a:rPr lang="en-US" dirty="0" smtClean="0"/>
              <a:t>		       = 931,196</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s-ES" dirty="0" smtClean="0"/>
              <a:t>Error MS =Error SS /t(r- 1)</a:t>
            </a:r>
          </a:p>
          <a:p>
            <a:pPr>
              <a:buNone/>
            </a:pPr>
            <a:r>
              <a:rPr lang="en-US" dirty="0" smtClean="0"/>
              <a:t>			=1,990,238 /(7)(3)= 94,773</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6</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6. Calculate the F value for testing significance of the treatment difference as:</a:t>
            </a:r>
          </a:p>
          <a:p>
            <a:pPr>
              <a:buNone/>
            </a:pPr>
            <a:r>
              <a:rPr lang="en-US" dirty="0" smtClean="0"/>
              <a:t>			F=Treatment MS /Error MS</a:t>
            </a:r>
          </a:p>
          <a:p>
            <a:pPr>
              <a:buNone/>
            </a:pPr>
            <a:r>
              <a:rPr lang="en-US" dirty="0"/>
              <a:t>	</a:t>
            </a:r>
            <a:r>
              <a:rPr lang="en-US" dirty="0" smtClean="0"/>
              <a:t>		= 931,196 / 94,773 </a:t>
            </a:r>
          </a:p>
          <a:p>
            <a:pPr>
              <a:buNone/>
            </a:pPr>
            <a:r>
              <a:rPr lang="en-US" dirty="0"/>
              <a:t>	</a:t>
            </a:r>
            <a:r>
              <a:rPr lang="en-US" dirty="0" smtClean="0"/>
              <a:t>		=9.83 </a:t>
            </a:r>
          </a:p>
          <a:p>
            <a:pPr>
              <a:buNone/>
            </a:pPr>
            <a:r>
              <a:rPr lang="en-US" dirty="0" smtClean="0"/>
              <a:t>	Note here that the F value should be computed only when the error </a:t>
            </a:r>
            <a:r>
              <a:rPr lang="en-US" dirty="0" err="1" smtClean="0"/>
              <a:t>d.f</a:t>
            </a:r>
            <a:r>
              <a:rPr lang="en-US" dirty="0" smtClean="0"/>
              <a:t>. is large enough for a reliable estimate of the error variance. As a general guideline, the F value should be computed only when the error </a:t>
            </a:r>
            <a:r>
              <a:rPr lang="en-US" dirty="0" err="1" smtClean="0"/>
              <a:t>d.f</a:t>
            </a:r>
            <a:r>
              <a:rPr lang="en-US" dirty="0" smtClean="0"/>
              <a:t>. is six or more.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7</a:t>
            </a:r>
            <a:endParaRPr lang="en-US" dirty="0"/>
          </a:p>
        </p:txBody>
      </p:sp>
      <p:sp>
        <p:nvSpPr>
          <p:cNvPr id="3" name="Content Placeholder 2"/>
          <p:cNvSpPr>
            <a:spLocks noGrp="1"/>
          </p:cNvSpPr>
          <p:nvPr>
            <p:ph idx="1"/>
          </p:nvPr>
        </p:nvSpPr>
        <p:spPr/>
        <p:txBody>
          <a:bodyPr/>
          <a:lstStyle/>
          <a:p>
            <a:pPr>
              <a:buNone/>
            </a:pPr>
            <a:r>
              <a:rPr lang="en-US" dirty="0" smtClean="0"/>
              <a:t>7. Obtain the tabular F values from table, with </a:t>
            </a:r>
          </a:p>
          <a:p>
            <a:pPr>
              <a:buNone/>
            </a:pPr>
            <a:r>
              <a:rPr lang="en-US" dirty="0" smtClean="0"/>
              <a:t>	f1 = treatment </a:t>
            </a:r>
            <a:r>
              <a:rPr lang="en-US" dirty="0" err="1" smtClean="0"/>
              <a:t>d.f</a:t>
            </a:r>
            <a:r>
              <a:rPr lang="en-US" dirty="0" smtClean="0"/>
              <a:t>. = (t - 1) and </a:t>
            </a:r>
          </a:p>
          <a:p>
            <a:pPr>
              <a:buNone/>
            </a:pPr>
            <a:r>
              <a:rPr lang="en-US" dirty="0" smtClean="0"/>
              <a:t>	f2 = error </a:t>
            </a:r>
            <a:r>
              <a:rPr lang="en-US" dirty="0" err="1" smtClean="0"/>
              <a:t>d.f</a:t>
            </a:r>
            <a:r>
              <a:rPr lang="en-US" dirty="0" smtClean="0"/>
              <a:t>. = (r - 1). </a:t>
            </a:r>
          </a:p>
          <a:p>
            <a:pPr>
              <a:buNone/>
            </a:pPr>
            <a:r>
              <a:rPr lang="en-US" dirty="0" smtClean="0"/>
              <a:t>	For our example, the tabular F values with f1 = 6 and f2 = 21 degrees of freedom are 2.57 for the 5% level of significance and 3.81 for the 1%level.</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8</a:t>
            </a:r>
            <a:endParaRPr lang="en-US" dirty="0"/>
          </a:p>
        </p:txBody>
      </p:sp>
      <p:sp>
        <p:nvSpPr>
          <p:cNvPr id="3" name="Content Placeholder 2"/>
          <p:cNvSpPr>
            <a:spLocks noGrp="1"/>
          </p:cNvSpPr>
          <p:nvPr>
            <p:ph idx="1"/>
          </p:nvPr>
        </p:nvSpPr>
        <p:spPr/>
        <p:txBody>
          <a:bodyPr/>
          <a:lstStyle/>
          <a:p>
            <a:pPr>
              <a:buNone/>
            </a:pPr>
            <a:r>
              <a:rPr lang="en-US" dirty="0" smtClean="0"/>
              <a:t>8. Enter all the values computed in steps 3 to 7 in the outline of the analysis of variance constructed in step 2.</a:t>
            </a: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9</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9. Compare the computed F-value of step 6 with the tabular F values of step 7, and decide on the significance of the difference among treatments using the following rules:</a:t>
            </a:r>
          </a:p>
          <a:p>
            <a:pPr>
              <a:buNone/>
            </a:pPr>
            <a:r>
              <a:rPr lang="en-US" dirty="0" smtClean="0"/>
              <a:t>1. If the computed F value is larger than the tabular F value at the 1% level of significance, the treatment difference is said to be highly </a:t>
            </a:r>
            <a:r>
              <a:rPr lang="en-US" dirty="0" err="1" smtClean="0"/>
              <a:t>signifi</a:t>
            </a:r>
            <a:r>
              <a:rPr lang="en-US" dirty="0" smtClean="0"/>
              <a:t>­ cant. Such a result is generally indicated by placing two asterisks on the computed F value in the analysis of variance.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dirty="0" smtClean="0"/>
              <a:t>2. 	If the computed F value is larger than the tabular F value at the 5% level of significance but smaller than or equal to the tabular F value at the 1% level of significance, the treatment difference is said to be significant. Such a result is indicated by placing one asterisk on the computed </a:t>
            </a:r>
            <a:r>
              <a:rPr lang="en-US" dirty="0" err="1" smtClean="0"/>
              <a:t>Fvalue</a:t>
            </a:r>
            <a:r>
              <a:rPr lang="en-US" dirty="0" smtClean="0"/>
              <a:t> in the analysis of variance. </a:t>
            </a:r>
          </a:p>
          <a:p>
            <a:pPr>
              <a:buNone/>
            </a:pPr>
            <a:r>
              <a:rPr lang="en-US" dirty="0" smtClean="0"/>
              <a: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3. If the computed F value is smaller than or equal to the tabular F value at the 5%level of significance, the treatment difference is said to be non-significant. Such a result is indicated by placing ns on the computed F value in the analysis of variance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algn="just"/>
            <a:r>
              <a:rPr lang="en-US" dirty="0" smtClean="0"/>
              <a:t>Note that a </a:t>
            </a:r>
            <a:r>
              <a:rPr lang="en-US" dirty="0" err="1" smtClean="0"/>
              <a:t>nonsignificant</a:t>
            </a:r>
            <a:r>
              <a:rPr lang="en-US" dirty="0" smtClean="0"/>
              <a:t> F test in the analysis of variance indicates the failure of the experiment to detect any difference among treatments. It does not, in any way, prove that all treatments are the same, because the failure to detect treatment difference, based on the </a:t>
            </a:r>
            <a:r>
              <a:rPr lang="en-US" dirty="0" err="1" smtClean="0"/>
              <a:t>nonsignificant</a:t>
            </a:r>
            <a:r>
              <a:rPr lang="en-US" dirty="0" smtClean="0"/>
              <a:t> F test, could be the result of either a very small or nil treatment difference or a very large experimental error, or both. Thus, whenever the F test is </a:t>
            </a:r>
            <a:r>
              <a:rPr lang="en-US" dirty="0" err="1" smtClean="0"/>
              <a:t>nonsignificant</a:t>
            </a:r>
            <a:r>
              <a:rPr lang="en-US" dirty="0" smtClean="0"/>
              <a:t>, the researcher should examine the size of the experimental error and the numerical difference among treatment means.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Equal Replication. </a:t>
            </a:r>
            <a:endParaRPr lang="en-US" dirty="0"/>
          </a:p>
        </p:txBody>
      </p:sp>
      <p:sp>
        <p:nvSpPr>
          <p:cNvPr id="3" name="Content Placeholder 2"/>
          <p:cNvSpPr>
            <a:spLocks noGrp="1"/>
          </p:cNvSpPr>
          <p:nvPr>
            <p:ph idx="1"/>
          </p:nvPr>
        </p:nvSpPr>
        <p:spPr/>
        <p:txBody>
          <a:bodyPr/>
          <a:lstStyle/>
          <a:p>
            <a:r>
              <a:rPr lang="en-US" dirty="0" smtClean="0"/>
              <a:t>The steps involved in the analysis of variance for data from a CRD experiment with an equal number of replications are given below. We use data from an experiment on chemical control of brown </a:t>
            </a:r>
            <a:r>
              <a:rPr lang="en-US" dirty="0" smtClean="0"/>
              <a:t>plant hoppers </a:t>
            </a:r>
            <a:r>
              <a:rPr lang="en-US" dirty="0" smtClean="0"/>
              <a:t>and stem borers in rice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en-US" dirty="0" smtClean="0"/>
              <a:t>If both values are large, the trial may be repeated and efforts made to reduce the experimental error so that the difference among treatments, if any, can be detected. On the other hand, if both values are small, the difference among treatments is probably too small to be of any economic value and, thus, no additional trials are needed. For our example, the computed F value of 9.83 is larger than the tabular F value at the 1% level of significance of 3.81. Hence, the treatment difference is said to be highly significant. In other words, chances are less than 1 in 100 that all the observed differences among the seven treatment means could be due to chance.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Hence, the treatment difference is said to be highly significant. In other words, chances are less than 1 in 100 that all the observed differences among the seven treatment means could be due to chance. It should be noted that such a significant F test verifies the existence of some differences among the treatments tested but does not specify the particular pair (or pairs) of treatments that differ significantly.</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Compute the grand mean and the coefficient of variation </a:t>
            </a:r>
            <a:r>
              <a:rPr lang="en-US" dirty="0" err="1" smtClean="0"/>
              <a:t>cv</a:t>
            </a:r>
            <a:r>
              <a:rPr lang="en-US" dirty="0" smtClean="0"/>
              <a:t> as follows</a:t>
            </a:r>
          </a:p>
          <a:p>
            <a:pPr>
              <a:buNone/>
            </a:pPr>
            <a:r>
              <a:rPr lang="en-US" dirty="0" smtClean="0"/>
              <a:t>	Grand mean =G/n </a:t>
            </a:r>
          </a:p>
          <a:p>
            <a:pPr>
              <a:buNone/>
            </a:pPr>
            <a:r>
              <a:rPr lang="en-US" dirty="0" smtClean="0"/>
              <a:t>	C.V=(√Error MS/ Grand mean)*100</a:t>
            </a:r>
          </a:p>
          <a:p>
            <a:pPr>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a:t>
            </a:r>
            <a:r>
              <a:rPr lang="en-US" dirty="0" err="1" smtClean="0"/>
              <a:t>cv</a:t>
            </a:r>
            <a:r>
              <a:rPr lang="en-US" dirty="0" smtClean="0"/>
              <a:t> indicates the degree of precision with which the treatments are compared and is a good index of the reliability of the experiment. It expresses the experimental error as percentage of the mean; thus, the higher the </a:t>
            </a:r>
            <a:r>
              <a:rPr lang="en-US" dirty="0" err="1" smtClean="0"/>
              <a:t>cv</a:t>
            </a:r>
            <a:r>
              <a:rPr lang="en-US" dirty="0" smtClean="0"/>
              <a:t> value, the lower is the reliability of the experiment.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r>
              <a:rPr lang="en-US" dirty="0" smtClean="0"/>
              <a:t>The </a:t>
            </a:r>
            <a:r>
              <a:rPr lang="en-US" dirty="0" err="1" smtClean="0"/>
              <a:t>cv</a:t>
            </a:r>
            <a:r>
              <a:rPr lang="en-US" dirty="0" smtClean="0"/>
              <a:t> varies greatly with the type of experiment, the crop grown, and the character measured. An experienced researcher, however, can make a reasonably good </a:t>
            </a:r>
            <a:r>
              <a:rPr lang="en-US" dirty="0" err="1" smtClean="0"/>
              <a:t>judgement</a:t>
            </a:r>
            <a:r>
              <a:rPr lang="en-US" dirty="0" smtClean="0"/>
              <a:t> on the acceptability of a particular </a:t>
            </a:r>
            <a:r>
              <a:rPr lang="en-US" dirty="0" err="1" smtClean="0"/>
              <a:t>cv</a:t>
            </a:r>
            <a:r>
              <a:rPr lang="en-US" dirty="0" smtClean="0"/>
              <a:t> value for a given type of experiment. Our experience with field experiments in trans­ planted rice, for example, indicates that, for data on rice yield, the acceptable range of </a:t>
            </a:r>
            <a:r>
              <a:rPr lang="en-US" dirty="0" err="1" smtClean="0"/>
              <a:t>cv</a:t>
            </a:r>
            <a:r>
              <a:rPr lang="en-US" dirty="0" smtClean="0"/>
              <a:t> is 6 to 8%for variety trials, 10 to 12% for fertilizer trials, and 13 to 15% for insecticide and herbicide trials. The </a:t>
            </a:r>
            <a:r>
              <a:rPr lang="en-US" dirty="0" err="1" smtClean="0"/>
              <a:t>cv</a:t>
            </a:r>
            <a:r>
              <a:rPr lang="en-US" dirty="0" smtClean="0"/>
              <a:t> for other plant characters usually differs from that of yield. For example, in a field experiment where the </a:t>
            </a:r>
            <a:r>
              <a:rPr lang="en-US" dirty="0" err="1" smtClean="0"/>
              <a:t>cv</a:t>
            </a:r>
            <a:r>
              <a:rPr lang="en-US" dirty="0" smtClean="0"/>
              <a:t> for rice yield is about 10%, that for tiller number would be about 20% and that for plant height, about 3%.</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Grain Yield of Rice Resulting from Use of Different </a:t>
            </a:r>
            <a:r>
              <a:rPr lang="en-US" dirty="0" err="1" smtClean="0"/>
              <a:t>Follar</a:t>
            </a:r>
            <a:r>
              <a:rPr lang="en-US" dirty="0" smtClean="0"/>
              <a:t> and Granular Insecticides for the Control of Brown </a:t>
            </a:r>
            <a:r>
              <a:rPr lang="en-US" dirty="0" err="1" smtClean="0"/>
              <a:t>Planthoppers</a:t>
            </a:r>
            <a:r>
              <a:rPr lang="en-US" dirty="0" smtClean="0"/>
              <a:t> and Stem Borers, from a CRD Experiment with 4 (r) Replications and 7 (t) Treatments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table</a:t>
            </a:r>
            <a:endParaRPr lang="en-US" dirty="0"/>
          </a:p>
        </p:txBody>
      </p:sp>
      <p:graphicFrame>
        <p:nvGraphicFramePr>
          <p:cNvPr id="4" name="Content Placeholder 3"/>
          <p:cNvGraphicFramePr>
            <a:graphicFrameLocks noGrp="1"/>
          </p:cNvGraphicFramePr>
          <p:nvPr>
            <p:ph idx="1"/>
          </p:nvPr>
        </p:nvGraphicFramePr>
        <p:xfrm>
          <a:off x="2" y="1600200"/>
          <a:ext cx="9143995" cy="6172200"/>
        </p:xfrm>
        <a:graphic>
          <a:graphicData uri="http://schemas.openxmlformats.org/drawingml/2006/table">
            <a:tbl>
              <a:tblPr firstRow="1" bandRow="1">
                <a:tableStyleId>{5C22544A-7EE6-4342-B048-85BDC9FD1C3A}</a:tableStyleId>
              </a:tblPr>
              <a:tblGrid>
                <a:gridCol w="1306285"/>
                <a:gridCol w="1306285"/>
                <a:gridCol w="1306285"/>
                <a:gridCol w="1306285"/>
                <a:gridCol w="1306285"/>
                <a:gridCol w="1306285"/>
                <a:gridCol w="1306285"/>
              </a:tblGrid>
              <a:tr h="525780">
                <a:tc>
                  <a:txBody>
                    <a:bodyPr/>
                    <a:lstStyle/>
                    <a:p>
                      <a:r>
                        <a:rPr lang="en-US" dirty="0" smtClean="0"/>
                        <a:t>treatment</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smtClean="0"/>
                        <a:t>Treatment total</a:t>
                      </a:r>
                      <a:endParaRPr lang="en-US" dirty="0"/>
                    </a:p>
                  </a:txBody>
                  <a:tcPr/>
                </a:tc>
                <a:tc>
                  <a:txBody>
                    <a:bodyPr/>
                    <a:lstStyle/>
                    <a:p>
                      <a:r>
                        <a:rPr lang="en-US" dirty="0" smtClean="0"/>
                        <a:t>Treatment mean</a:t>
                      </a:r>
                      <a:endParaRPr lang="en-US" dirty="0"/>
                    </a:p>
                  </a:txBody>
                  <a:tcPr/>
                </a:tc>
              </a:tr>
              <a:tr h="525780">
                <a:tc>
                  <a:txBody>
                    <a:bodyPr/>
                    <a:lstStyle/>
                    <a:p>
                      <a:r>
                        <a:rPr lang="en-US" dirty="0" err="1" smtClean="0"/>
                        <a:t>Dol</a:t>
                      </a:r>
                      <a:r>
                        <a:rPr lang="en-US" dirty="0" smtClean="0"/>
                        <a:t>-Mix (1 kg) </a:t>
                      </a:r>
                      <a:endParaRPr lang="en-US" dirty="0"/>
                    </a:p>
                  </a:txBody>
                  <a:tcPr/>
                </a:tc>
                <a:tc>
                  <a:txBody>
                    <a:bodyPr/>
                    <a:lstStyle/>
                    <a:p>
                      <a:r>
                        <a:rPr lang="en-US" dirty="0" smtClean="0"/>
                        <a:t>2,537</a:t>
                      </a:r>
                      <a:endParaRPr lang="en-US" dirty="0"/>
                    </a:p>
                  </a:txBody>
                  <a:tcPr/>
                </a:tc>
                <a:tc>
                  <a:txBody>
                    <a:bodyPr/>
                    <a:lstStyle/>
                    <a:p>
                      <a:r>
                        <a:rPr lang="en-US" dirty="0" smtClean="0"/>
                        <a:t>2,069</a:t>
                      </a:r>
                      <a:endParaRPr lang="en-US" dirty="0"/>
                    </a:p>
                  </a:txBody>
                  <a:tcPr/>
                </a:tc>
                <a:tc>
                  <a:txBody>
                    <a:bodyPr/>
                    <a:lstStyle/>
                    <a:p>
                      <a:r>
                        <a:rPr lang="en-US" dirty="0" smtClean="0"/>
                        <a:t>2,104</a:t>
                      </a:r>
                      <a:endParaRPr lang="en-US" dirty="0"/>
                    </a:p>
                  </a:txBody>
                  <a:tcPr/>
                </a:tc>
                <a:tc>
                  <a:txBody>
                    <a:bodyPr/>
                    <a:lstStyle/>
                    <a:p>
                      <a:r>
                        <a:rPr lang="en-US" dirty="0" smtClean="0"/>
                        <a:t>1,797</a:t>
                      </a:r>
                      <a:endParaRPr lang="en-US" dirty="0"/>
                    </a:p>
                  </a:txBody>
                  <a:tcPr/>
                </a:tc>
                <a:tc>
                  <a:txBody>
                    <a:bodyPr/>
                    <a:lstStyle/>
                    <a:p>
                      <a:r>
                        <a:rPr lang="en-US" dirty="0" smtClean="0"/>
                        <a:t>8,507</a:t>
                      </a:r>
                      <a:endParaRPr lang="en-US" dirty="0"/>
                    </a:p>
                  </a:txBody>
                  <a:tcPr/>
                </a:tc>
                <a:tc>
                  <a:txBody>
                    <a:bodyPr/>
                    <a:lstStyle/>
                    <a:p>
                      <a:r>
                        <a:rPr lang="en-US" dirty="0" smtClean="0"/>
                        <a:t>2,127</a:t>
                      </a:r>
                      <a:endParaRPr lang="en-US" dirty="0"/>
                    </a:p>
                  </a:txBody>
                  <a:tcPr/>
                </a:tc>
              </a:tr>
              <a:tr h="525780">
                <a:tc>
                  <a:txBody>
                    <a:bodyPr/>
                    <a:lstStyle/>
                    <a:p>
                      <a:r>
                        <a:rPr lang="en-US" dirty="0" err="1" smtClean="0"/>
                        <a:t>Dol</a:t>
                      </a:r>
                      <a:r>
                        <a:rPr lang="en-US" dirty="0" smtClean="0"/>
                        <a:t>-Mix(2 kg) </a:t>
                      </a:r>
                      <a:endParaRPr lang="en-US" dirty="0"/>
                    </a:p>
                  </a:txBody>
                  <a:tcPr/>
                </a:tc>
                <a:tc>
                  <a:txBody>
                    <a:bodyPr/>
                    <a:lstStyle/>
                    <a:p>
                      <a:r>
                        <a:rPr lang="pl-PL" dirty="0" smtClean="0"/>
                        <a:t>3,366</a:t>
                      </a:r>
                      <a:endParaRPr lang="en-US" dirty="0"/>
                    </a:p>
                  </a:txBody>
                  <a:tcPr/>
                </a:tc>
                <a:tc>
                  <a:txBody>
                    <a:bodyPr/>
                    <a:lstStyle/>
                    <a:p>
                      <a:r>
                        <a:rPr lang="pl-PL" dirty="0" smtClean="0"/>
                        <a:t>2,591</a:t>
                      </a:r>
                      <a:endParaRPr lang="en-US" dirty="0"/>
                    </a:p>
                  </a:txBody>
                  <a:tcPr/>
                </a:tc>
                <a:tc>
                  <a:txBody>
                    <a:bodyPr/>
                    <a:lstStyle/>
                    <a:p>
                      <a:r>
                        <a:rPr lang="pl-PL" dirty="0" smtClean="0"/>
                        <a:t> 2,21 </a:t>
                      </a:r>
                      <a:r>
                        <a:rPr lang="en-US" dirty="0" smtClean="0"/>
                        <a:t>7</a:t>
                      </a:r>
                      <a:endParaRPr lang="en-US" dirty="0"/>
                    </a:p>
                  </a:txBody>
                  <a:tcPr/>
                </a:tc>
                <a:tc>
                  <a:txBody>
                    <a:bodyPr/>
                    <a:lstStyle/>
                    <a:p>
                      <a:r>
                        <a:rPr lang="pl-PL" dirty="0" smtClean="0"/>
                        <a:t>2,544 </a:t>
                      </a:r>
                      <a:endParaRPr lang="en-US" dirty="0"/>
                    </a:p>
                  </a:txBody>
                  <a:tcPr/>
                </a:tc>
                <a:tc>
                  <a:txBody>
                    <a:bodyPr/>
                    <a:lstStyle/>
                    <a:p>
                      <a:r>
                        <a:rPr lang="pl-PL" dirty="0" smtClean="0"/>
                        <a:t>10,712 </a:t>
                      </a:r>
                      <a:endParaRPr lang="en-US" dirty="0"/>
                    </a:p>
                  </a:txBody>
                  <a:tcPr/>
                </a:tc>
                <a:tc>
                  <a:txBody>
                    <a:bodyPr/>
                    <a:lstStyle/>
                    <a:p>
                      <a:r>
                        <a:rPr lang="pl-PL" dirty="0" smtClean="0"/>
                        <a:t>2,678 </a:t>
                      </a:r>
                      <a:endParaRPr lang="en-US" dirty="0"/>
                    </a:p>
                  </a:txBody>
                  <a:tcPr/>
                </a:tc>
              </a:tr>
              <a:tr h="525780">
                <a:tc>
                  <a:txBody>
                    <a:bodyPr/>
                    <a:lstStyle/>
                    <a:p>
                      <a:r>
                        <a:rPr lang="en-US" dirty="0" smtClean="0"/>
                        <a:t>DDT + -y-BHC </a:t>
                      </a:r>
                      <a:endParaRPr lang="en-US" dirty="0"/>
                    </a:p>
                  </a:txBody>
                  <a:tcPr/>
                </a:tc>
                <a:tc>
                  <a:txBody>
                    <a:bodyPr/>
                    <a:lstStyle/>
                    <a:p>
                      <a:r>
                        <a:rPr lang="en-US" dirty="0" smtClean="0"/>
                        <a:t>2,536</a:t>
                      </a:r>
                      <a:endParaRPr lang="en-US" dirty="0"/>
                    </a:p>
                  </a:txBody>
                  <a:tcPr/>
                </a:tc>
                <a:tc>
                  <a:txBody>
                    <a:bodyPr/>
                    <a:lstStyle/>
                    <a:p>
                      <a:r>
                        <a:rPr lang="en-US" dirty="0" smtClean="0"/>
                        <a:t>2,459</a:t>
                      </a:r>
                      <a:endParaRPr lang="en-US" dirty="0"/>
                    </a:p>
                  </a:txBody>
                  <a:tcPr/>
                </a:tc>
                <a:tc>
                  <a:txBody>
                    <a:bodyPr/>
                    <a:lstStyle/>
                    <a:p>
                      <a:r>
                        <a:rPr lang="en-US" dirty="0" smtClean="0"/>
                        <a:t>2,827</a:t>
                      </a:r>
                      <a:endParaRPr lang="en-US" dirty="0"/>
                    </a:p>
                  </a:txBody>
                  <a:tcPr/>
                </a:tc>
                <a:tc>
                  <a:txBody>
                    <a:bodyPr/>
                    <a:lstStyle/>
                    <a:p>
                      <a:r>
                        <a:rPr lang="en-US" dirty="0" smtClean="0"/>
                        <a:t>2,385</a:t>
                      </a:r>
                      <a:endParaRPr lang="en-US" dirty="0"/>
                    </a:p>
                  </a:txBody>
                  <a:tcPr/>
                </a:tc>
                <a:tc>
                  <a:txBody>
                    <a:bodyPr/>
                    <a:lstStyle/>
                    <a:p>
                      <a:r>
                        <a:rPr lang="en-US" dirty="0" smtClean="0"/>
                        <a:t>10,207</a:t>
                      </a:r>
                      <a:endParaRPr lang="en-US" dirty="0"/>
                    </a:p>
                  </a:txBody>
                  <a:tcPr/>
                </a:tc>
                <a:tc>
                  <a:txBody>
                    <a:bodyPr/>
                    <a:lstStyle/>
                    <a:p>
                      <a:r>
                        <a:rPr lang="en-US" dirty="0" smtClean="0"/>
                        <a:t>2,552 </a:t>
                      </a:r>
                      <a:endParaRPr lang="en-US" dirty="0"/>
                    </a:p>
                  </a:txBody>
                  <a:tcPr/>
                </a:tc>
              </a:tr>
              <a:tr h="525780">
                <a:tc>
                  <a:txBody>
                    <a:bodyPr/>
                    <a:lstStyle/>
                    <a:p>
                      <a:r>
                        <a:rPr lang="en-US" dirty="0" err="1" smtClean="0"/>
                        <a:t>Azodrin</a:t>
                      </a:r>
                      <a:endParaRPr lang="en-US" dirty="0"/>
                    </a:p>
                  </a:txBody>
                  <a:tcPr/>
                </a:tc>
                <a:tc>
                  <a:txBody>
                    <a:bodyPr/>
                    <a:lstStyle/>
                    <a:p>
                      <a:r>
                        <a:rPr lang="en-US" dirty="0" smtClean="0"/>
                        <a:t>2,387</a:t>
                      </a:r>
                      <a:endParaRPr lang="en-US" dirty="0"/>
                    </a:p>
                  </a:txBody>
                  <a:tcPr/>
                </a:tc>
                <a:tc>
                  <a:txBody>
                    <a:bodyPr/>
                    <a:lstStyle/>
                    <a:p>
                      <a:r>
                        <a:rPr lang="en-US" dirty="0" smtClean="0"/>
                        <a:t>2,453</a:t>
                      </a:r>
                      <a:endParaRPr lang="en-US" dirty="0"/>
                    </a:p>
                  </a:txBody>
                  <a:tcPr/>
                </a:tc>
                <a:tc>
                  <a:txBody>
                    <a:bodyPr/>
                    <a:lstStyle/>
                    <a:p>
                      <a:r>
                        <a:rPr lang="en-US" dirty="0" smtClean="0"/>
                        <a:t>1,556</a:t>
                      </a:r>
                      <a:endParaRPr lang="en-US" dirty="0"/>
                    </a:p>
                  </a:txBody>
                  <a:tcPr/>
                </a:tc>
                <a:tc>
                  <a:txBody>
                    <a:bodyPr/>
                    <a:lstStyle/>
                    <a:p>
                      <a:r>
                        <a:rPr lang="en-US" dirty="0" smtClean="0"/>
                        <a:t>2,116</a:t>
                      </a:r>
                      <a:endParaRPr lang="en-US" dirty="0"/>
                    </a:p>
                  </a:txBody>
                  <a:tcPr/>
                </a:tc>
                <a:tc>
                  <a:txBody>
                    <a:bodyPr/>
                    <a:lstStyle/>
                    <a:p>
                      <a:r>
                        <a:rPr lang="en-US" dirty="0" smtClean="0"/>
                        <a:t>8,512</a:t>
                      </a:r>
                      <a:endParaRPr lang="en-US" dirty="0"/>
                    </a:p>
                  </a:txBody>
                  <a:tcPr/>
                </a:tc>
                <a:tc>
                  <a:txBody>
                    <a:bodyPr/>
                    <a:lstStyle/>
                    <a:p>
                      <a:r>
                        <a:rPr lang="en-US" dirty="0" smtClean="0"/>
                        <a:t>2,128</a:t>
                      </a:r>
                      <a:endParaRPr lang="en-US" dirty="0"/>
                    </a:p>
                  </a:txBody>
                  <a:tcPr/>
                </a:tc>
              </a:tr>
              <a:tr h="525780">
                <a:tc>
                  <a:txBody>
                    <a:bodyPr/>
                    <a:lstStyle/>
                    <a:p>
                      <a:r>
                        <a:rPr lang="en-US" dirty="0" err="1" smtClean="0"/>
                        <a:t>Dimecron</a:t>
                      </a:r>
                      <a:r>
                        <a:rPr lang="en-US" dirty="0" smtClean="0"/>
                        <a:t>-Boom </a:t>
                      </a:r>
                      <a:endParaRPr lang="en-US" dirty="0"/>
                    </a:p>
                  </a:txBody>
                  <a:tcPr/>
                </a:tc>
                <a:tc>
                  <a:txBody>
                    <a:bodyPr/>
                    <a:lstStyle/>
                    <a:p>
                      <a:r>
                        <a:rPr lang="en-US" dirty="0" smtClean="0"/>
                        <a:t>1,997</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1,679</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1,649</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1,859</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7,184</a:t>
                      </a:r>
                    </a:p>
                    <a:p>
                      <a:endParaRPr lang="en-US" dirty="0"/>
                    </a:p>
                  </a:txBody>
                  <a:tcPr/>
                </a:tc>
                <a:tc>
                  <a:txBody>
                    <a:bodyPr/>
                    <a:lstStyle/>
                    <a:p>
                      <a:r>
                        <a:rPr lang="en-US" dirty="0" smtClean="0"/>
                        <a:t>1,796</a:t>
                      </a:r>
                      <a:endParaRPr lang="en-US" dirty="0"/>
                    </a:p>
                  </a:txBody>
                  <a:tcPr/>
                </a:tc>
              </a:tr>
              <a:tr h="525780">
                <a:tc>
                  <a:txBody>
                    <a:bodyPr/>
                    <a:lstStyle/>
                    <a:p>
                      <a:r>
                        <a:rPr lang="en-US" dirty="0" err="1" smtClean="0"/>
                        <a:t>Dimecron</a:t>
                      </a:r>
                      <a:r>
                        <a:rPr lang="en-US" dirty="0" smtClean="0"/>
                        <a:t>-Knap </a:t>
                      </a:r>
                      <a:endParaRPr lang="en-US" dirty="0"/>
                    </a:p>
                  </a:txBody>
                  <a:tcPr/>
                </a:tc>
                <a:tc>
                  <a:txBody>
                    <a:bodyPr/>
                    <a:lstStyle/>
                    <a:p>
                      <a:r>
                        <a:rPr lang="en-US" dirty="0" smtClean="0"/>
                        <a:t>1,796</a:t>
                      </a:r>
                      <a:endParaRPr lang="en-US" dirty="0"/>
                    </a:p>
                  </a:txBody>
                  <a:tcPr/>
                </a:tc>
                <a:tc>
                  <a:txBody>
                    <a:bodyPr/>
                    <a:lstStyle/>
                    <a:p>
                      <a:r>
                        <a:rPr lang="en-US" dirty="0" smtClean="0"/>
                        <a:t>1,704</a:t>
                      </a:r>
                      <a:endParaRPr lang="en-US" dirty="0"/>
                    </a:p>
                  </a:txBody>
                  <a:tcPr/>
                </a:tc>
                <a:tc>
                  <a:txBody>
                    <a:bodyPr/>
                    <a:lstStyle/>
                    <a:p>
                      <a:r>
                        <a:rPr lang="en-US" dirty="0" smtClean="0"/>
                        <a:t>1,904</a:t>
                      </a:r>
                      <a:endParaRPr lang="en-US" dirty="0"/>
                    </a:p>
                  </a:txBody>
                  <a:tcPr/>
                </a:tc>
                <a:tc>
                  <a:txBody>
                    <a:bodyPr/>
                    <a:lstStyle/>
                    <a:p>
                      <a:r>
                        <a:rPr lang="en-US" dirty="0" smtClean="0"/>
                        <a:t>1,320</a:t>
                      </a:r>
                      <a:endParaRPr lang="en-US" dirty="0"/>
                    </a:p>
                  </a:txBody>
                  <a:tcPr/>
                </a:tc>
                <a:tc>
                  <a:txBody>
                    <a:bodyPr/>
                    <a:lstStyle/>
                    <a:p>
                      <a:r>
                        <a:rPr lang="en-US" dirty="0" smtClean="0"/>
                        <a:t>6,724</a:t>
                      </a:r>
                      <a:endParaRPr lang="en-US" dirty="0"/>
                    </a:p>
                  </a:txBody>
                  <a:tcPr/>
                </a:tc>
                <a:tc>
                  <a:txBody>
                    <a:bodyPr/>
                    <a:lstStyle/>
                    <a:p>
                      <a:r>
                        <a:rPr lang="en-US" dirty="0" smtClean="0"/>
                        <a:t>1,681</a:t>
                      </a:r>
                      <a:endParaRPr lang="en-US" dirty="0"/>
                    </a:p>
                  </a:txBody>
                  <a:tcPr/>
                </a:tc>
              </a:tr>
              <a:tr h="525780">
                <a:tc>
                  <a:txBody>
                    <a:bodyPr/>
                    <a:lstStyle/>
                    <a:p>
                      <a:r>
                        <a:rPr lang="en-US" dirty="0" smtClean="0"/>
                        <a:t>Control</a:t>
                      </a:r>
                      <a:endParaRPr lang="en-US" dirty="0"/>
                    </a:p>
                  </a:txBody>
                  <a:tcPr/>
                </a:tc>
                <a:tc>
                  <a:txBody>
                    <a:bodyPr/>
                    <a:lstStyle/>
                    <a:p>
                      <a:r>
                        <a:rPr lang="en-US" dirty="0" smtClean="0"/>
                        <a:t>1,401</a:t>
                      </a:r>
                      <a:endParaRPr lang="en-US" dirty="0"/>
                    </a:p>
                  </a:txBody>
                  <a:tcPr/>
                </a:tc>
                <a:tc>
                  <a:txBody>
                    <a:bodyPr/>
                    <a:lstStyle/>
                    <a:p>
                      <a:r>
                        <a:rPr lang="en-US" dirty="0" smtClean="0"/>
                        <a:t>1,516</a:t>
                      </a:r>
                      <a:endParaRPr lang="en-US" dirty="0"/>
                    </a:p>
                  </a:txBody>
                  <a:tcPr/>
                </a:tc>
                <a:tc>
                  <a:txBody>
                    <a:bodyPr/>
                    <a:lstStyle/>
                    <a:p>
                      <a:r>
                        <a:rPr lang="en-US" dirty="0" smtClean="0"/>
                        <a:t>1,270</a:t>
                      </a:r>
                      <a:endParaRPr lang="en-US" dirty="0"/>
                    </a:p>
                  </a:txBody>
                  <a:tcPr/>
                </a:tc>
                <a:tc>
                  <a:txBody>
                    <a:bodyPr/>
                    <a:lstStyle/>
                    <a:p>
                      <a:r>
                        <a:rPr lang="en-US" dirty="0" smtClean="0"/>
                        <a:t>1,077</a:t>
                      </a:r>
                      <a:endParaRPr lang="en-US" dirty="0"/>
                    </a:p>
                  </a:txBody>
                  <a:tcPr/>
                </a:tc>
                <a:tc>
                  <a:txBody>
                    <a:bodyPr/>
                    <a:lstStyle/>
                    <a:p>
                      <a:r>
                        <a:rPr lang="en-US" dirty="0" smtClean="0"/>
                        <a:t>5,264</a:t>
                      </a:r>
                      <a:endParaRPr lang="en-US" dirty="0"/>
                    </a:p>
                  </a:txBody>
                  <a:tcPr/>
                </a:tc>
                <a:tc>
                  <a:txBody>
                    <a:bodyPr/>
                    <a:lstStyle/>
                    <a:p>
                      <a:r>
                        <a:rPr lang="en-US" dirty="0" smtClean="0"/>
                        <a:t>1,316</a:t>
                      </a:r>
                      <a:endParaRPr lang="en-US" dirty="0"/>
                    </a:p>
                  </a:txBody>
                  <a:tcPr/>
                </a:tc>
              </a:tr>
              <a:tr h="525780">
                <a:tc>
                  <a:txBody>
                    <a:bodyPr/>
                    <a:lstStyle/>
                    <a:p>
                      <a:r>
                        <a:rPr lang="en-US" dirty="0" smtClean="0"/>
                        <a:t>Grand total (G) </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smtClean="0"/>
                        <a:t>57,110 </a:t>
                      </a:r>
                      <a:endParaRPr lang="en-US" dirty="0"/>
                    </a:p>
                  </a:txBody>
                  <a:tcPr/>
                </a:tc>
                <a:tc>
                  <a:txBody>
                    <a:bodyPr/>
                    <a:lstStyle/>
                    <a:p>
                      <a:endParaRPr lang="en-US"/>
                    </a:p>
                  </a:txBody>
                  <a:tcPr/>
                </a:tc>
              </a:tr>
              <a:tr h="525780">
                <a:tc>
                  <a:txBody>
                    <a:bodyPr/>
                    <a:lstStyle/>
                    <a:p>
                      <a:r>
                        <a:rPr lang="en-US" dirty="0" smtClean="0"/>
                        <a:t>Grand mean </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smtClean="0"/>
                        <a:t>2,040 </a:t>
                      </a:r>
                      <a:endParaRPr lang="en-US"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a:t>
            </a:r>
            <a:endParaRPr lang="en-US" dirty="0"/>
          </a:p>
        </p:txBody>
      </p:sp>
      <p:sp>
        <p:nvSpPr>
          <p:cNvPr id="3" name="Content Placeholder 2"/>
          <p:cNvSpPr>
            <a:spLocks noGrp="1"/>
          </p:cNvSpPr>
          <p:nvPr>
            <p:ph idx="1"/>
          </p:nvPr>
        </p:nvSpPr>
        <p:spPr/>
        <p:txBody>
          <a:bodyPr/>
          <a:lstStyle/>
          <a:p>
            <a:pPr>
              <a:buNone/>
            </a:pPr>
            <a:r>
              <a:rPr lang="en-US" dirty="0" smtClean="0"/>
              <a:t> 1. Group the data by treatments and calculate the treatment totals (T) and grand total (G). For our example, the results are shown in Table 2.1. </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a:t>
            </a:r>
            <a:endParaRPr lang="en-US" dirty="0"/>
          </a:p>
        </p:txBody>
      </p:sp>
      <p:sp>
        <p:nvSpPr>
          <p:cNvPr id="3" name="Content Placeholder 2"/>
          <p:cNvSpPr>
            <a:spLocks noGrp="1"/>
          </p:cNvSpPr>
          <p:nvPr>
            <p:ph idx="1"/>
          </p:nvPr>
        </p:nvSpPr>
        <p:spPr/>
        <p:txBody>
          <a:bodyPr/>
          <a:lstStyle/>
          <a:p>
            <a:pPr>
              <a:buNone/>
            </a:pPr>
            <a:r>
              <a:rPr lang="en-US" dirty="0" smtClean="0"/>
              <a:t> 2. Construct an outline of the analysis of variance as follows: </a:t>
            </a:r>
          </a:p>
          <a:p>
            <a:pPr>
              <a:buNone/>
            </a:pPr>
            <a:r>
              <a:rPr lang="en-US" dirty="0" smtClean="0"/>
              <a:t> </a:t>
            </a:r>
          </a:p>
          <a:p>
            <a:pPr>
              <a:buNone/>
            </a:pPr>
            <a:endParaRPr lang="en-US" dirty="0"/>
          </a:p>
        </p:txBody>
      </p:sp>
      <p:graphicFrame>
        <p:nvGraphicFramePr>
          <p:cNvPr id="4" name="Table 3"/>
          <p:cNvGraphicFramePr>
            <a:graphicFrameLocks noGrp="1"/>
          </p:cNvGraphicFramePr>
          <p:nvPr/>
        </p:nvGraphicFramePr>
        <p:xfrm>
          <a:off x="228601" y="2819400"/>
          <a:ext cx="8915396" cy="3810000"/>
        </p:xfrm>
        <a:graphic>
          <a:graphicData uri="http://schemas.openxmlformats.org/drawingml/2006/table">
            <a:tbl>
              <a:tblPr firstRow="1" bandRow="1">
                <a:tableStyleId>{5C22544A-7EE6-4342-B048-85BDC9FD1C3A}</a:tableStyleId>
              </a:tblPr>
              <a:tblGrid>
                <a:gridCol w="1447799"/>
                <a:gridCol w="1143000"/>
                <a:gridCol w="1230085"/>
                <a:gridCol w="1273628"/>
                <a:gridCol w="1273628"/>
                <a:gridCol w="1273628"/>
                <a:gridCol w="1273628"/>
              </a:tblGrid>
              <a:tr h="1358020">
                <a:tc>
                  <a:txBody>
                    <a:bodyPr/>
                    <a:lstStyle/>
                    <a:p>
                      <a:r>
                        <a:rPr lang="en-US" dirty="0" smtClean="0"/>
                        <a:t>Source  of variation</a:t>
                      </a:r>
                      <a:endParaRPr lang="en-US" dirty="0"/>
                    </a:p>
                  </a:txBody>
                  <a:tcPr/>
                </a:tc>
                <a:tc>
                  <a:txBody>
                    <a:bodyPr/>
                    <a:lstStyle/>
                    <a:p>
                      <a:r>
                        <a:rPr lang="en-US" dirty="0" smtClean="0"/>
                        <a:t>Degree of </a:t>
                      </a:r>
                      <a:r>
                        <a:rPr lang="en-US" dirty="0" err="1" smtClean="0"/>
                        <a:t>fredom</a:t>
                      </a:r>
                      <a:endParaRPr lang="en-US" dirty="0"/>
                    </a:p>
                  </a:txBody>
                  <a:tcPr/>
                </a:tc>
                <a:tc>
                  <a:txBody>
                    <a:bodyPr/>
                    <a:lstStyle/>
                    <a:p>
                      <a:r>
                        <a:rPr lang="en-US" dirty="0" smtClean="0"/>
                        <a:t>Sum of square</a:t>
                      </a:r>
                      <a:endParaRPr lang="en-US" dirty="0"/>
                    </a:p>
                  </a:txBody>
                  <a:tcPr/>
                </a:tc>
                <a:tc>
                  <a:txBody>
                    <a:bodyPr/>
                    <a:lstStyle/>
                    <a:p>
                      <a:r>
                        <a:rPr lang="en-US" dirty="0" smtClean="0"/>
                        <a:t>Mean square </a:t>
                      </a:r>
                      <a:endParaRPr lang="en-US" dirty="0"/>
                    </a:p>
                  </a:txBody>
                  <a:tcPr/>
                </a:tc>
                <a:tc>
                  <a:txBody>
                    <a:bodyPr/>
                    <a:lstStyle/>
                    <a:p>
                      <a:r>
                        <a:rPr lang="en-US" dirty="0" smtClean="0"/>
                        <a:t>Computed F</a:t>
                      </a:r>
                      <a:endParaRPr lang="en-US" dirty="0"/>
                    </a:p>
                  </a:txBody>
                  <a:tcPr/>
                </a:tc>
                <a:tc>
                  <a:txBody>
                    <a:bodyPr/>
                    <a:lstStyle/>
                    <a:p>
                      <a:r>
                        <a:rPr lang="en-US" dirty="0" smtClean="0"/>
                        <a:t>Tabular</a:t>
                      </a:r>
                      <a:r>
                        <a:rPr lang="en-US" baseline="0" dirty="0" smtClean="0"/>
                        <a:t> F</a:t>
                      </a:r>
                    </a:p>
                    <a:p>
                      <a:r>
                        <a:rPr lang="en-US" baseline="0" dirty="0" smtClean="0"/>
                        <a:t>5%</a:t>
                      </a:r>
                      <a:endParaRPr lang="en-US" dirty="0"/>
                    </a:p>
                  </a:txBody>
                  <a:tcPr/>
                </a:tc>
                <a:tc>
                  <a:txBody>
                    <a:bodyPr/>
                    <a:lstStyle/>
                    <a:p>
                      <a:endParaRPr lang="en-US" dirty="0" smtClean="0"/>
                    </a:p>
                    <a:p>
                      <a:endParaRPr lang="en-US" dirty="0" smtClean="0"/>
                    </a:p>
                    <a:p>
                      <a:r>
                        <a:rPr lang="en-US" dirty="0" smtClean="0"/>
                        <a:t>1%</a:t>
                      </a:r>
                      <a:endParaRPr lang="en-US" dirty="0"/>
                    </a:p>
                  </a:txBody>
                  <a:tcPr/>
                </a:tc>
              </a:tr>
              <a:tr h="550752">
                <a:tc>
                  <a:txBody>
                    <a:bodyPr/>
                    <a:lstStyle/>
                    <a:p>
                      <a:r>
                        <a:rPr lang="en-US" dirty="0" smtClean="0"/>
                        <a:t>Treatment</a:t>
                      </a:r>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950614">
                <a:tc>
                  <a:txBody>
                    <a:bodyPr/>
                    <a:lstStyle/>
                    <a:p>
                      <a:r>
                        <a:rPr lang="en-US" dirty="0" smtClean="0"/>
                        <a:t>Experimental error </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9506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Total </a:t>
                      </a:r>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3. Using t to represent the number of treatments and r, the number of replications, determine the degree of freedom (</a:t>
            </a:r>
            <a:r>
              <a:rPr lang="en-US" dirty="0" err="1" smtClean="0"/>
              <a:t>d.f</a:t>
            </a:r>
            <a:r>
              <a:rPr lang="en-US" dirty="0" smtClean="0"/>
              <a:t>.) for each source of variation as follows: </a:t>
            </a:r>
          </a:p>
          <a:p>
            <a:pPr>
              <a:buNone/>
            </a:pPr>
            <a:r>
              <a:rPr lang="en-US" dirty="0" smtClean="0"/>
              <a:t>Total </a:t>
            </a:r>
            <a:r>
              <a:rPr lang="en-US" dirty="0" err="1" smtClean="0"/>
              <a:t>d.f</a:t>
            </a:r>
            <a:r>
              <a:rPr lang="en-US" dirty="0" smtClean="0"/>
              <a:t>. = (r)(t) - I = (4)(7) - I = 27 </a:t>
            </a:r>
          </a:p>
          <a:p>
            <a:pPr>
              <a:buNone/>
            </a:pPr>
            <a:r>
              <a:rPr lang="en-US" dirty="0" smtClean="0"/>
              <a:t>Treatment </a:t>
            </a:r>
            <a:r>
              <a:rPr lang="en-US" dirty="0" err="1" smtClean="0"/>
              <a:t>d.f</a:t>
            </a:r>
            <a:r>
              <a:rPr lang="en-US" dirty="0" smtClean="0"/>
              <a:t>. = t - 1 = 7 - 1 = 6 </a:t>
            </a:r>
          </a:p>
          <a:p>
            <a:pPr>
              <a:buNone/>
            </a:pPr>
            <a:r>
              <a:rPr lang="en-US" dirty="0" smtClean="0"/>
              <a:t>Error </a:t>
            </a:r>
            <a:r>
              <a:rPr lang="en-US" dirty="0" err="1" smtClean="0"/>
              <a:t>d.f</a:t>
            </a:r>
            <a:r>
              <a:rPr lang="en-US" dirty="0" smtClean="0"/>
              <a:t>. = t(r- 1) = 7(4 - 1)= 21 </a:t>
            </a:r>
          </a:p>
          <a:p>
            <a:pPr>
              <a:buNone/>
            </a:pPr>
            <a:r>
              <a:rPr lang="en-US" dirty="0" smtClean="0"/>
              <a:t>The error </a:t>
            </a:r>
            <a:r>
              <a:rPr lang="en-US" dirty="0" err="1" smtClean="0"/>
              <a:t>d.f</a:t>
            </a:r>
            <a:r>
              <a:rPr lang="en-US" dirty="0" smtClean="0"/>
              <a:t>. can also be obtained through subtraction as: </a:t>
            </a:r>
          </a:p>
          <a:p>
            <a:pPr>
              <a:buNone/>
            </a:pPr>
            <a:r>
              <a:rPr lang="en-US" dirty="0" smtClean="0"/>
              <a:t>Error </a:t>
            </a:r>
            <a:r>
              <a:rPr lang="en-US" dirty="0" err="1" smtClean="0"/>
              <a:t>d.f</a:t>
            </a:r>
            <a:r>
              <a:rPr lang="en-US" dirty="0" smtClean="0"/>
              <a:t>. = Total </a:t>
            </a:r>
            <a:r>
              <a:rPr lang="en-US" dirty="0" err="1" smtClean="0"/>
              <a:t>d.f</a:t>
            </a:r>
            <a:r>
              <a:rPr lang="en-US" dirty="0" smtClean="0"/>
              <a:t>. - Treatment </a:t>
            </a:r>
            <a:r>
              <a:rPr lang="en-US" dirty="0" err="1" smtClean="0"/>
              <a:t>d.f</a:t>
            </a:r>
            <a:r>
              <a:rPr lang="en-US" dirty="0" smtClean="0"/>
              <a:t>. = 27 - 6 = 21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4</a:t>
            </a:r>
            <a:endParaRPr lang="en-US" dirty="0"/>
          </a:p>
        </p:txBody>
      </p:sp>
      <p:sp>
        <p:nvSpPr>
          <p:cNvPr id="3" name="Content Placeholder 2"/>
          <p:cNvSpPr>
            <a:spLocks noGrp="1"/>
          </p:cNvSpPr>
          <p:nvPr>
            <p:ph idx="1"/>
          </p:nvPr>
        </p:nvSpPr>
        <p:spPr/>
        <p:txBody>
          <a:bodyPr/>
          <a:lstStyle/>
          <a:p>
            <a:pPr>
              <a:buNone/>
            </a:pPr>
            <a:r>
              <a:rPr lang="en-US" dirty="0" smtClean="0"/>
              <a:t>4. Using X to represent the measurement of the </a:t>
            </a:r>
            <a:r>
              <a:rPr lang="en-US" dirty="0" err="1" smtClean="0"/>
              <a:t>ith</a:t>
            </a:r>
            <a:r>
              <a:rPr lang="en-US" dirty="0" smtClean="0"/>
              <a:t> plot, T as the total of the </a:t>
            </a:r>
            <a:r>
              <a:rPr lang="en-US" dirty="0" err="1" smtClean="0"/>
              <a:t>ith</a:t>
            </a:r>
            <a:r>
              <a:rPr lang="en-US" dirty="0" smtClean="0"/>
              <a:t> treatment, an! n as the total number of experimental plots [i.e., n = (r)(1)], calculate the correction factor and the various sums of squares (SS) as: </a:t>
            </a:r>
          </a:p>
          <a:p>
            <a:r>
              <a:rPr lang="pt-BR" dirty="0" smtClean="0"/>
              <a:t>Correction factor (C. F.) = G^2/ n </a:t>
            </a:r>
          </a:p>
          <a:p>
            <a:r>
              <a:rPr lang="en-US" dirty="0" smtClean="0"/>
              <a:t>Total SS= Ʃxi^2-C.F.  </a:t>
            </a:r>
            <a:r>
              <a:rPr lang="en-US" dirty="0" err="1" smtClean="0"/>
              <a:t>i</a:t>
            </a:r>
            <a:r>
              <a:rPr lang="en-US" dirty="0" smtClean="0"/>
              <a:t>=1,2,…,n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4</a:t>
            </a:r>
            <a:endParaRPr lang="en-US" dirty="0"/>
          </a:p>
        </p:txBody>
      </p:sp>
      <p:sp>
        <p:nvSpPr>
          <p:cNvPr id="3" name="Content Placeholder 2"/>
          <p:cNvSpPr>
            <a:spLocks noGrp="1"/>
          </p:cNvSpPr>
          <p:nvPr>
            <p:ph idx="1"/>
          </p:nvPr>
        </p:nvSpPr>
        <p:spPr/>
        <p:txBody>
          <a:bodyPr>
            <a:normAutofit/>
          </a:bodyPr>
          <a:lstStyle/>
          <a:p>
            <a:pPr>
              <a:buNone/>
            </a:pPr>
            <a:r>
              <a:rPr lang="es-ES" dirty="0" smtClean="0"/>
              <a:t>	</a:t>
            </a:r>
            <a:r>
              <a:rPr lang="es-ES" dirty="0" err="1" smtClean="0"/>
              <a:t>Treatment</a:t>
            </a:r>
            <a:r>
              <a:rPr lang="es-ES" dirty="0" smtClean="0"/>
              <a:t> SS = Ʃ Ti^2/r        i=1,2,…t</a:t>
            </a:r>
          </a:p>
          <a:p>
            <a:pPr>
              <a:buNone/>
            </a:pPr>
            <a:r>
              <a:rPr lang="en-US" dirty="0" smtClean="0"/>
              <a:t>	Error SS = Total SS - Treatment SS </a:t>
            </a:r>
          </a:p>
          <a:p>
            <a:pPr>
              <a:buNone/>
            </a:pPr>
            <a:r>
              <a:rPr lang="en-US" dirty="0" smtClean="0"/>
              <a:t>	For our example, using the T values and the G value from Table 2.1, the sums of squares are computed as: </a:t>
            </a:r>
          </a:p>
          <a:p>
            <a:pPr>
              <a:buNone/>
            </a:pPr>
            <a:r>
              <a:rPr lang="en-US" dirty="0" smtClean="0"/>
              <a:t>C.F.= (57,110)2/ (4)(7) = 116,484,004 </a:t>
            </a:r>
          </a:p>
          <a:p>
            <a:pPr>
              <a:buNone/>
            </a:pPr>
            <a:r>
              <a:rPr lang="en-US" dirty="0" smtClean="0"/>
              <a:t>Total SS = [(2,537)2 + (2,069)2 + "' + (1,270)2 + (1,077)2] - 116,484,004 = 7,577,412 </a:t>
            </a:r>
            <a:endParaRPr lang="es-E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1217</Words>
  <Application>Microsoft Office PowerPoint</Application>
  <PresentationFormat>On-screen Show (4:3)</PresentationFormat>
  <Paragraphs>134</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CRD analysis</vt:lpstr>
      <vt:lpstr>Equal Replication. </vt:lpstr>
      <vt:lpstr>EXAMPLE</vt:lpstr>
      <vt:lpstr>Data table</vt:lpstr>
      <vt:lpstr>STEPS </vt:lpstr>
      <vt:lpstr>Step 2</vt:lpstr>
      <vt:lpstr>Step 3</vt:lpstr>
      <vt:lpstr>Step 4</vt:lpstr>
      <vt:lpstr>Step 4</vt:lpstr>
      <vt:lpstr>Step 4</vt:lpstr>
      <vt:lpstr>Slide 11</vt:lpstr>
      <vt:lpstr>Slide 12</vt:lpstr>
      <vt:lpstr>Step 6</vt:lpstr>
      <vt:lpstr>Step 7</vt:lpstr>
      <vt:lpstr>Step 8</vt:lpstr>
      <vt:lpstr>Step 9</vt:lpstr>
      <vt:lpstr>Slide 17</vt:lpstr>
      <vt:lpstr>Slide 18</vt:lpstr>
      <vt:lpstr>Slide 19</vt:lpstr>
      <vt:lpstr>Slide 20</vt:lpstr>
      <vt:lpstr>Slide 21</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86</cp:revision>
  <dcterms:created xsi:type="dcterms:W3CDTF">2019-11-13T16:23:59Z</dcterms:created>
  <dcterms:modified xsi:type="dcterms:W3CDTF">2020-03-26T08:14:22Z</dcterms:modified>
</cp:coreProperties>
</file>