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</p:sldMasterIdLst>
  <p:sldIdLst>
    <p:sldId id="256" r:id="rId3"/>
    <p:sldId id="358" r:id="rId4"/>
    <p:sldId id="365" r:id="rId5"/>
    <p:sldId id="370" r:id="rId6"/>
    <p:sldId id="386" r:id="rId7"/>
    <p:sldId id="371" r:id="rId8"/>
    <p:sldId id="372" r:id="rId9"/>
    <p:sldId id="360" r:id="rId10"/>
    <p:sldId id="361" r:id="rId11"/>
    <p:sldId id="362" r:id="rId12"/>
    <p:sldId id="399" r:id="rId13"/>
    <p:sldId id="376" r:id="rId14"/>
    <p:sldId id="377" r:id="rId15"/>
    <p:sldId id="378" r:id="rId16"/>
    <p:sldId id="379" r:id="rId17"/>
    <p:sldId id="380" r:id="rId18"/>
    <p:sldId id="382" r:id="rId19"/>
    <p:sldId id="383" r:id="rId20"/>
    <p:sldId id="384" r:id="rId21"/>
    <p:sldId id="387" r:id="rId22"/>
    <p:sldId id="395" r:id="rId23"/>
    <p:sldId id="396" r:id="rId24"/>
    <p:sldId id="397" r:id="rId25"/>
    <p:sldId id="398" r:id="rId26"/>
    <p:sldId id="373" r:id="rId27"/>
    <p:sldId id="374" r:id="rId28"/>
    <p:sldId id="375" r:id="rId29"/>
    <p:sldId id="400" r:id="rId30"/>
    <p:sldId id="401" r:id="rId31"/>
    <p:sldId id="389" r:id="rId32"/>
    <p:sldId id="390" r:id="rId33"/>
    <p:sldId id="391" r:id="rId34"/>
    <p:sldId id="392" r:id="rId35"/>
    <p:sldId id="393" r:id="rId36"/>
    <p:sldId id="402" r:id="rId37"/>
    <p:sldId id="300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47" d="100"/>
          <a:sy n="47" d="100"/>
        </p:scale>
        <p:origin x="-6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2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E071A0-10AA-46A1-A518-24227EAE68C1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5BE3F5-15B2-427D-8B39-FC1ED6A29E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E071A0-10AA-46A1-A518-24227EAE68C1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5BE3F5-15B2-427D-8B39-FC1ED6A29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E071A0-10AA-46A1-A518-24227EAE68C1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5BE3F5-15B2-427D-8B39-FC1ED6A29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E071A0-10AA-46A1-A518-24227EAE68C1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5BE3F5-15B2-427D-8B39-FC1ED6A29E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E071A0-10AA-46A1-A518-24227EAE68C1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5BE3F5-15B2-427D-8B39-FC1ED6A29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E071A0-10AA-46A1-A518-24227EAE68C1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5BE3F5-15B2-427D-8B39-FC1ED6A29E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E071A0-10AA-46A1-A518-24227EAE68C1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5BE3F5-15B2-427D-8B39-FC1ED6A29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E071A0-10AA-46A1-A518-24227EAE68C1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5BE3F5-15B2-427D-8B39-FC1ED6A29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E071A0-10AA-46A1-A518-24227EAE68C1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5BE3F5-15B2-427D-8B39-FC1ED6A29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E071A0-10AA-46A1-A518-24227EAE68C1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5BE3F5-15B2-427D-8B39-FC1ED6A29E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E071A0-10AA-46A1-A518-24227EAE68C1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5BE3F5-15B2-427D-8B39-FC1ED6A29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E071A0-10AA-46A1-A518-24227EAE68C1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5BE3F5-15B2-427D-8B39-FC1ED6A29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E071A0-10AA-46A1-A518-24227EAE68C1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5BE3F5-15B2-427D-8B39-FC1ED6A29E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E071A0-10AA-46A1-A518-24227EAE68C1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5BE3F5-15B2-427D-8B39-FC1ED6A29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E071A0-10AA-46A1-A518-24227EAE68C1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5BE3F5-15B2-427D-8B39-FC1ED6A29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E071A0-10AA-46A1-A518-24227EAE68C1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5BE3F5-15B2-427D-8B39-FC1ED6A29E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E071A0-10AA-46A1-A518-24227EAE68C1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5BE3F5-15B2-427D-8B39-FC1ED6A29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E071A0-10AA-46A1-A518-24227EAE68C1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5BE3F5-15B2-427D-8B39-FC1ED6A29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E071A0-10AA-46A1-A518-24227EAE68C1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5BE3F5-15B2-427D-8B39-FC1ED6A29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E071A0-10AA-46A1-A518-24227EAE68C1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5BE3F5-15B2-427D-8B39-FC1ED6A29E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E071A0-10AA-46A1-A518-24227EAE68C1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5BE3F5-15B2-427D-8B39-FC1ED6A29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E071A0-10AA-46A1-A518-24227EAE68C1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5BE3F5-15B2-427D-8B39-FC1ED6A29E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6E071A0-10AA-46A1-A518-24227EAE68C1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55BE3F5-15B2-427D-8B39-FC1ED6A29E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6E071A0-10AA-46A1-A518-24227EAE68C1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55BE3F5-15B2-427D-8B39-FC1ED6A29E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359898"/>
            <a:ext cx="7391400" cy="3373902"/>
          </a:xfrm>
        </p:spPr>
        <p:txBody>
          <a:bodyPr/>
          <a:lstStyle/>
          <a:p>
            <a:r>
              <a:rPr lang="en-US" dirty="0" smtClean="0"/>
              <a:t>Spinal Cord Injury </a:t>
            </a:r>
            <a:br>
              <a:rPr lang="en-US" dirty="0" smtClean="0"/>
            </a:br>
            <a:r>
              <a:rPr lang="en-US" dirty="0" smtClean="0"/>
              <a:t>Management 4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Setting goals for patient with  complete SCI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752600"/>
            <a:ext cx="7498080" cy="44958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C1-C3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C2 fully dependent on ventilator </a:t>
            </a:r>
          </a:p>
          <a:p>
            <a:r>
              <a:rPr lang="en-US" dirty="0" smtClean="0"/>
              <a:t>C3 have minimum diaphragm function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Partial paralysis of diaphragm</a:t>
            </a:r>
          </a:p>
          <a:p>
            <a:r>
              <a:rPr lang="en-US" dirty="0" smtClean="0"/>
              <a:t>Good strength in the rhomboid</a:t>
            </a:r>
          </a:p>
          <a:p>
            <a:r>
              <a:rPr lang="en-US" dirty="0" smtClean="0"/>
              <a:t>Chin control wheel chair 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Partial paralysis of upper limb</a:t>
            </a:r>
          </a:p>
          <a:p>
            <a:r>
              <a:rPr lang="en-US" dirty="0" smtClean="0"/>
              <a:t>Good strength of deltoid and biceps but poor in other muscles.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No triceps and hand function</a:t>
            </a:r>
          </a:p>
          <a:p>
            <a:r>
              <a:rPr lang="en-US" dirty="0" smtClean="0"/>
              <a:t>Cannot perform gross task transfer</a:t>
            </a:r>
          </a:p>
          <a:p>
            <a:r>
              <a:rPr lang="en-US" dirty="0" smtClean="0"/>
              <a:t>Can take hand to mouth or face</a:t>
            </a:r>
          </a:p>
          <a:p>
            <a:r>
              <a:rPr lang="en-US" dirty="0" smtClean="0"/>
              <a:t>Splint hand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Keyboard with typing stick </a:t>
            </a:r>
          </a:p>
          <a:p>
            <a:r>
              <a:rPr lang="en-US" dirty="0" smtClean="0"/>
              <a:t>Steering wheel with adaptation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200" dirty="0" smtClean="0"/>
              <a:t>Difference between C5 and C6</a:t>
            </a:r>
          </a:p>
          <a:p>
            <a:r>
              <a:rPr lang="en-US" sz="2200" dirty="0" smtClean="0"/>
              <a:t>Pectorals, serratus anterior, </a:t>
            </a:r>
            <a:r>
              <a:rPr lang="en-US" sz="2200" dirty="0" err="1" smtClean="0"/>
              <a:t>lattismus</a:t>
            </a:r>
            <a:r>
              <a:rPr lang="en-US" sz="2200" dirty="0" smtClean="0"/>
              <a:t> </a:t>
            </a:r>
            <a:r>
              <a:rPr lang="en-US" sz="2200" dirty="0" err="1" smtClean="0"/>
              <a:t>drosi</a:t>
            </a:r>
            <a:r>
              <a:rPr lang="en-US" sz="2200" dirty="0" smtClean="0"/>
              <a:t> and wrist extensors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Lift body weight and transfer </a:t>
            </a:r>
          </a:p>
          <a:p>
            <a:r>
              <a:rPr lang="en-US" sz="2200" dirty="0" smtClean="0"/>
              <a:t>LD trunk stability </a:t>
            </a:r>
          </a:p>
          <a:p>
            <a:r>
              <a:rPr lang="en-US" sz="2200" dirty="0" smtClean="0"/>
              <a:t>PM stability around shoulder and bed mobility </a:t>
            </a:r>
          </a:p>
          <a:p>
            <a:r>
              <a:rPr lang="en-US" sz="2200" dirty="0" smtClean="0"/>
              <a:t>SA for scapular mobility 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Potential to live independently </a:t>
            </a:r>
          </a:p>
          <a:p>
            <a:r>
              <a:rPr lang="en-US" sz="2200" dirty="0" smtClean="0"/>
              <a:t>Manual WC but prefer motorized WC</a:t>
            </a:r>
          </a:p>
          <a:p>
            <a:r>
              <a:rPr lang="en-US" sz="2200" dirty="0" smtClean="0"/>
              <a:t>Crude grasp or tenodesis grip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Triceps</a:t>
            </a:r>
          </a:p>
          <a:p>
            <a:r>
              <a:rPr lang="en-US" dirty="0" smtClean="0"/>
              <a:t>Wrist flexors and finger extensors </a:t>
            </a:r>
          </a:p>
          <a:p>
            <a:r>
              <a:rPr lang="en-US" dirty="0" smtClean="0"/>
              <a:t>Triceps….bear weight through flexed elbow</a:t>
            </a:r>
          </a:p>
          <a:p>
            <a:r>
              <a:rPr lang="en-US" dirty="0" smtClean="0"/>
              <a:t>Hold objects above head </a:t>
            </a:r>
          </a:p>
          <a:p>
            <a:r>
              <a:rPr lang="en-US" dirty="0" smtClean="0"/>
              <a:t>Tenodesis grip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Thumb and flexor activity</a:t>
            </a:r>
          </a:p>
          <a:p>
            <a:r>
              <a:rPr lang="en-US" dirty="0" smtClean="0"/>
              <a:t>Grasp and release objects</a:t>
            </a:r>
          </a:p>
          <a:p>
            <a:r>
              <a:rPr lang="en-US" dirty="0" smtClean="0"/>
              <a:t>Hand function better than tenodesis grip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Near normal hand function</a:t>
            </a:r>
          </a:p>
          <a:p>
            <a:r>
              <a:rPr lang="en-US" dirty="0" smtClean="0"/>
              <a:t>Some weakness in lumbricals and intrinsic muscles</a:t>
            </a:r>
          </a:p>
          <a:p>
            <a:r>
              <a:rPr lang="en-US" dirty="0" smtClean="0"/>
              <a:t>Difficulty in unsupported sitting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Thoracic paraplegia </a:t>
            </a:r>
          </a:p>
          <a:p>
            <a:pPr lvl="1"/>
            <a:r>
              <a:rPr lang="en-US" dirty="0" smtClean="0"/>
              <a:t>Wheel chair dependent</a:t>
            </a:r>
          </a:p>
          <a:p>
            <a:pPr lvl="1"/>
            <a:r>
              <a:rPr lang="en-US" dirty="0" smtClean="0"/>
              <a:t>Walking aids</a:t>
            </a:r>
          </a:p>
          <a:p>
            <a:endParaRPr lang="en-US" dirty="0" smtClean="0"/>
          </a:p>
          <a:p>
            <a:r>
              <a:rPr lang="en-US" dirty="0" smtClean="0"/>
              <a:t>Lumbar and sacral paraplegia</a:t>
            </a:r>
          </a:p>
          <a:p>
            <a:pPr lvl="1"/>
            <a:r>
              <a:rPr lang="en-US" dirty="0" smtClean="0"/>
              <a:t>Walk with or without devices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Framework of physiotherapy management</a:t>
            </a:r>
          </a:p>
          <a:p>
            <a:endParaRPr lang="en-US" dirty="0" smtClean="0"/>
          </a:p>
          <a:p>
            <a:r>
              <a:rPr lang="en-US" dirty="0" smtClean="0"/>
              <a:t>Acute lesion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Neck muscle length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Biomechanical principal used in transferring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Elements of safe and efficient transfer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sz="2400" dirty="0" smtClean="0"/>
              <a:t>Mobility</a:t>
            </a:r>
          </a:p>
          <a:p>
            <a:r>
              <a:rPr lang="fr-FR" sz="2400" dirty="0" smtClean="0"/>
              <a:t>Balance + Technique = Safe and efficient transfers</a:t>
            </a:r>
          </a:p>
          <a:p>
            <a:r>
              <a:rPr lang="en-US" sz="2400" dirty="0" smtClean="0"/>
              <a:t>Strength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 (age, gender and weight)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7498080" cy="4800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First lever</a:t>
            </a:r>
          </a:p>
          <a:p>
            <a:r>
              <a:rPr lang="en-US" dirty="0" smtClean="0"/>
              <a:t>Weight </a:t>
            </a:r>
          </a:p>
          <a:p>
            <a:r>
              <a:rPr lang="en-US" dirty="0" smtClean="0"/>
              <a:t>Fulcrum</a:t>
            </a:r>
          </a:p>
          <a:p>
            <a:r>
              <a:rPr lang="en-US" dirty="0" smtClean="0"/>
              <a:t>Effort</a:t>
            </a:r>
          </a:p>
          <a:p>
            <a:r>
              <a:rPr lang="en-US" dirty="0" err="1" smtClean="0"/>
              <a:t>Atlanto</a:t>
            </a:r>
            <a:r>
              <a:rPr lang="en-US" dirty="0" smtClean="0"/>
              <a:t> Axial joint</a:t>
            </a:r>
          </a:p>
          <a:p>
            <a:endParaRPr lang="en-US" dirty="0" smtClean="0"/>
          </a:p>
          <a:p>
            <a:r>
              <a:rPr lang="en-US" dirty="0" smtClean="0"/>
              <a:t>Initial stages of transfer</a:t>
            </a:r>
          </a:p>
          <a:p>
            <a:r>
              <a:rPr lang="en-US" dirty="0" smtClean="0"/>
              <a:t>Lean backward on WC</a:t>
            </a:r>
          </a:p>
          <a:p>
            <a:pPr lvl="1"/>
            <a:r>
              <a:rPr lang="en-US" dirty="0" smtClean="0"/>
              <a:t>Arm effort</a:t>
            </a:r>
          </a:p>
          <a:p>
            <a:pPr lvl="1"/>
            <a:r>
              <a:rPr lang="en-US" dirty="0" smtClean="0"/>
              <a:t>Sacrum fulcrum</a:t>
            </a:r>
          </a:p>
          <a:p>
            <a:pPr lvl="1"/>
            <a:r>
              <a:rPr lang="en-US" dirty="0" smtClean="0"/>
              <a:t>Leg weight 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524000"/>
            <a:ext cx="32004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order lever </a:t>
            </a:r>
          </a:p>
          <a:p>
            <a:r>
              <a:rPr lang="en-US" dirty="0" smtClean="0"/>
              <a:t>Reverse transfer </a:t>
            </a:r>
          </a:p>
          <a:p>
            <a:endParaRPr lang="en-US" dirty="0" smtClean="0"/>
          </a:p>
          <a:p>
            <a:r>
              <a:rPr lang="en-US" dirty="0" smtClean="0"/>
              <a:t>On toes</a:t>
            </a:r>
          </a:p>
          <a:p>
            <a:r>
              <a:rPr lang="en-US" dirty="0" err="1" smtClean="0"/>
              <a:t>Brachioradialais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133600"/>
            <a:ext cx="24765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066800"/>
            <a:ext cx="7498080" cy="5181600"/>
          </a:xfrm>
        </p:spPr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order lever</a:t>
            </a:r>
          </a:p>
          <a:p>
            <a:r>
              <a:rPr lang="en-US" dirty="0" smtClean="0"/>
              <a:t> biceps</a:t>
            </a:r>
          </a:p>
          <a:p>
            <a:r>
              <a:rPr lang="en-US" dirty="0" smtClean="0"/>
              <a:t>Hamstring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914400"/>
            <a:ext cx="249555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124200"/>
            <a:ext cx="381952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685800"/>
            <a:ext cx="7498080" cy="5715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/>
              <a:t>Factors that make transferring easier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dirty="0" smtClean="0"/>
              <a:t>Low body weight</a:t>
            </a:r>
          </a:p>
          <a:p>
            <a:r>
              <a:rPr lang="en-US" dirty="0" smtClean="0"/>
              <a:t>Upper limb strength</a:t>
            </a:r>
          </a:p>
          <a:p>
            <a:r>
              <a:rPr lang="en-US" dirty="0" smtClean="0"/>
              <a:t>Joint flexibility and full forward mobility to achieve at least the vital triangle position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Good balance</a:t>
            </a:r>
          </a:p>
          <a:p>
            <a:r>
              <a:rPr lang="en-US" dirty="0" smtClean="0"/>
              <a:t>Buttock clearance</a:t>
            </a:r>
          </a:p>
          <a:p>
            <a:r>
              <a:rPr lang="en-US" dirty="0" smtClean="0"/>
              <a:t>Patient ability to solve problems</a:t>
            </a:r>
          </a:p>
          <a:p>
            <a:r>
              <a:rPr lang="en-US" dirty="0" smtClean="0"/>
              <a:t>Daily practice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Placing one leg on the wheelchair footplate, which can offer greater trunk mobility for the transfer</a:t>
            </a:r>
          </a:p>
          <a:p>
            <a:r>
              <a:rPr lang="en-US" dirty="0" smtClean="0"/>
              <a:t>Knowledgeable teaching by the physiotherapist.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Upper limb Tetraplegia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Shoulder adducted , protracted</a:t>
            </a:r>
          </a:p>
          <a:p>
            <a:r>
              <a:rPr lang="en-US" dirty="0" smtClean="0"/>
              <a:t>Elbow extended, if biceps overactive </a:t>
            </a:r>
          </a:p>
          <a:p>
            <a:r>
              <a:rPr lang="en-US" dirty="0" smtClean="0"/>
              <a:t>Wrist  45 degree </a:t>
            </a:r>
          </a:p>
          <a:p>
            <a:r>
              <a:rPr lang="en-US" dirty="0" smtClean="0"/>
              <a:t>Fingers flexed slightly </a:t>
            </a:r>
          </a:p>
          <a:p>
            <a:r>
              <a:rPr lang="en-US" dirty="0" smtClean="0"/>
              <a:t>Thumb oppose…prevent monkey hand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990600"/>
            <a:ext cx="7498080" cy="4953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Passive ?ROM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Forced passive movement against spasticity</a:t>
            </a:r>
          </a:p>
          <a:p>
            <a:r>
              <a:rPr lang="en-US" dirty="0" smtClean="0"/>
              <a:t>Lower limb frog position while upper limb PROM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Heterotrophic ossification</a:t>
            </a:r>
          </a:p>
          <a:p>
            <a:r>
              <a:rPr lang="en-US" dirty="0" smtClean="0"/>
              <a:t>45 degree abduction at hip….avoid medial side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19200"/>
            <a:ext cx="749808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SLR</a:t>
            </a:r>
          </a:p>
          <a:p>
            <a:r>
              <a:rPr lang="en-US" dirty="0" smtClean="0"/>
              <a:t>Combined flexion of wrist and fingers avoided …trauma of extensors</a:t>
            </a:r>
          </a:p>
          <a:p>
            <a:endParaRPr lang="en-US" dirty="0" smtClean="0"/>
          </a:p>
          <a:p>
            <a:r>
              <a:rPr lang="en-US" dirty="0" smtClean="0"/>
              <a:t>Scapula</a:t>
            </a:r>
          </a:p>
          <a:p>
            <a:r>
              <a:rPr lang="en-US" dirty="0" smtClean="0"/>
              <a:t>Length of  </a:t>
            </a:r>
          </a:p>
          <a:p>
            <a:pPr lvl="1"/>
            <a:r>
              <a:rPr lang="en-US" dirty="0" smtClean="0"/>
              <a:t>Rhomboids</a:t>
            </a:r>
          </a:p>
          <a:p>
            <a:pPr lvl="1"/>
            <a:r>
              <a:rPr lang="en-US" dirty="0" smtClean="0"/>
              <a:t>Long head of triceps </a:t>
            </a:r>
          </a:p>
          <a:p>
            <a:pPr lvl="1"/>
            <a:r>
              <a:rPr lang="en-US" dirty="0" smtClean="0"/>
              <a:t>Biceps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Lattismus</a:t>
            </a:r>
            <a:r>
              <a:rPr lang="en-US" dirty="0" smtClean="0"/>
              <a:t> </a:t>
            </a:r>
            <a:r>
              <a:rPr lang="en-US" dirty="0" err="1" smtClean="0"/>
              <a:t>dorsi</a:t>
            </a:r>
            <a:endParaRPr lang="en-US" dirty="0" smtClean="0"/>
          </a:p>
          <a:p>
            <a:r>
              <a:rPr lang="en-US" dirty="0" err="1" smtClean="0"/>
              <a:t>Serratius</a:t>
            </a:r>
            <a:r>
              <a:rPr lang="en-US" dirty="0" smtClean="0"/>
              <a:t> anterior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9458" name="Picture 2" descr="http://192.163.239.221/~trigeni1/frozenshoulderclinic/wp-content/uploads/2014/02/latissimus-dorsi-posteri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676400"/>
            <a:ext cx="2895600" cy="3324226"/>
          </a:xfrm>
          <a:prstGeom prst="rect">
            <a:avLst/>
          </a:prstGeom>
          <a:noFill/>
        </p:spPr>
      </p:pic>
      <p:sp>
        <p:nvSpPr>
          <p:cNvPr id="19460" name="AutoShape 4" descr="https://encrypted-tbn2.gstatic.com/images?q=tbn:ANd9GcRhFGn11PjIOx93U51G7jXjG-oApMmH1Yx_vhISeaMhwPUY-X-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blog.diakadibody.com/wp-content/uploads/2010/07/Lats-f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295400"/>
            <a:ext cx="6477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14400"/>
            <a:ext cx="7010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Neck Muscle Length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Quality of movement</a:t>
            </a:r>
          </a:p>
          <a:p>
            <a:r>
              <a:rPr lang="en-US" dirty="0" smtClean="0"/>
              <a:t>Range of movement</a:t>
            </a:r>
          </a:p>
          <a:p>
            <a:r>
              <a:rPr lang="en-US" dirty="0" smtClean="0"/>
              <a:t>Presence of resistance </a:t>
            </a:r>
          </a:p>
          <a:p>
            <a:r>
              <a:rPr lang="en-US" dirty="0" smtClean="0"/>
              <a:t>Pain behavior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Levator scapulae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Contra lateral lateral flexion</a:t>
            </a:r>
          </a:p>
          <a:p>
            <a:r>
              <a:rPr lang="en-US" dirty="0" smtClean="0"/>
              <a:t>Contra lateral rotation</a:t>
            </a:r>
          </a:p>
          <a:p>
            <a:r>
              <a:rPr lang="en-US" dirty="0" smtClean="0"/>
              <a:t>Neck flexion</a:t>
            </a:r>
          </a:p>
          <a:p>
            <a:r>
              <a:rPr lang="en-US" dirty="0" smtClean="0"/>
              <a:t>Shoulder depression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810000"/>
            <a:ext cx="34575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Upper trapezius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Contra lateral lateral flexion</a:t>
            </a:r>
          </a:p>
          <a:p>
            <a:r>
              <a:rPr lang="en-US" dirty="0" smtClean="0"/>
              <a:t>Neck flexion</a:t>
            </a:r>
          </a:p>
          <a:p>
            <a:r>
              <a:rPr lang="en-US" dirty="0" smtClean="0"/>
              <a:t>Shoulder depression 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352800"/>
            <a:ext cx="28194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Chin tuck in</a:t>
            </a:r>
          </a:p>
          <a:p>
            <a:r>
              <a:rPr lang="en-US" dirty="0" smtClean="0"/>
              <a:t>Contra lateral lateral flexion</a:t>
            </a:r>
          </a:p>
          <a:p>
            <a:r>
              <a:rPr lang="en-US" dirty="0" smtClean="0"/>
              <a:t>Ipsilateral rotation </a:t>
            </a:r>
          </a:p>
          <a:p>
            <a:r>
              <a:rPr lang="en-US" dirty="0" smtClean="0"/>
              <a:t>Clavicle is stabilized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810000"/>
            <a:ext cx="307657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Pect</a:t>
            </a:r>
            <a:r>
              <a:rPr lang="en-US" dirty="0" smtClean="0"/>
              <a:t> major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Clavicular fibers</a:t>
            </a:r>
          </a:p>
          <a:p>
            <a:r>
              <a:rPr lang="en-US" dirty="0" smtClean="0"/>
              <a:t>90 degree</a:t>
            </a:r>
          </a:p>
          <a:p>
            <a:endParaRPr lang="en-US" dirty="0" smtClean="0"/>
          </a:p>
          <a:p>
            <a:r>
              <a:rPr lang="en-US" dirty="0" smtClean="0"/>
              <a:t>Sternocosatl fibers</a:t>
            </a:r>
          </a:p>
          <a:p>
            <a:r>
              <a:rPr lang="en-US" dirty="0" smtClean="0"/>
              <a:t>Full flexion 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533400"/>
            <a:ext cx="298132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581400"/>
            <a:ext cx="305752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Length</a:t>
            </a:r>
          </a:p>
          <a:p>
            <a:r>
              <a:rPr lang="en-US" dirty="0" smtClean="0"/>
              <a:t>Action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371600"/>
            <a:ext cx="48387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shad.nawaz.RIPHAH\Desktop\3973915-38409-thank-you-computer-key-as-online-thanks-mess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295400"/>
            <a:ext cx="57912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914400"/>
            <a:ext cx="7498080" cy="5334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Successful rehabilitation is hard to define. </a:t>
            </a:r>
          </a:p>
          <a:p>
            <a:endParaRPr lang="en-US" dirty="0" smtClean="0"/>
          </a:p>
          <a:p>
            <a:r>
              <a:rPr lang="en-US" dirty="0" smtClean="0"/>
              <a:t>This chapter has tried to emphasize that rehabilitation must be patient centered.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psychological impact of and responses to spinal cord injury need to be considered throughout rehabilitation and lifespan by all members of the interdisciplinary team.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‘The aims of the rehabilitation team should not only focus upon the acquisition of skills to enable a person to get out of bed in the morning, but to assist him in finding a reason </a:t>
            </a:r>
            <a:r>
              <a:rPr lang="de-DE" dirty="0" smtClean="0"/>
              <a:t>for so doing’ (Treischmann 1988).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57200"/>
            <a:ext cx="6781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Immediate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6-8 weeks</a:t>
            </a:r>
          </a:p>
          <a:p>
            <a:r>
              <a:rPr lang="en-US" dirty="0" smtClean="0"/>
              <a:t>10-12 weeks immobilization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Fracture alignment</a:t>
            </a:r>
          </a:p>
          <a:p>
            <a:r>
              <a:rPr lang="en-US" dirty="0" smtClean="0"/>
              <a:t>Pressure ulcer</a:t>
            </a:r>
          </a:p>
          <a:p>
            <a:r>
              <a:rPr lang="en-US" smtClean="0"/>
              <a:t>Contracture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990600"/>
            <a:ext cx="749617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828800"/>
            <a:ext cx="72771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olstic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775</TotalTime>
  <Words>576</Words>
  <Application>Microsoft Office PowerPoint</Application>
  <PresentationFormat>On-screen Show (4:3)</PresentationFormat>
  <Paragraphs>169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Solstice</vt:lpstr>
      <vt:lpstr>1_Solstice</vt:lpstr>
      <vt:lpstr>Spinal Cord Injury  Management 4 </vt:lpstr>
      <vt:lpstr>Slide 2</vt:lpstr>
      <vt:lpstr>Slide 3</vt:lpstr>
      <vt:lpstr>Slide 4</vt:lpstr>
      <vt:lpstr>Slide 5</vt:lpstr>
      <vt:lpstr>Immediate </vt:lpstr>
      <vt:lpstr>Positioning </vt:lpstr>
      <vt:lpstr>Slide 8</vt:lpstr>
      <vt:lpstr>Steps </vt:lpstr>
      <vt:lpstr>Setting goals for patient with  complete SCI</vt:lpstr>
      <vt:lpstr>Slide 11</vt:lpstr>
      <vt:lpstr>C1-C3</vt:lpstr>
      <vt:lpstr>C4</vt:lpstr>
      <vt:lpstr>C5</vt:lpstr>
      <vt:lpstr>C6</vt:lpstr>
      <vt:lpstr>C7</vt:lpstr>
      <vt:lpstr>C8</vt:lpstr>
      <vt:lpstr>T1</vt:lpstr>
      <vt:lpstr>Slide 19</vt:lpstr>
      <vt:lpstr>Biomechanical principal used in transferring </vt:lpstr>
      <vt:lpstr>Lever </vt:lpstr>
      <vt:lpstr>Slide 22</vt:lpstr>
      <vt:lpstr>Slide 23</vt:lpstr>
      <vt:lpstr>Slide 24</vt:lpstr>
      <vt:lpstr>Positioning </vt:lpstr>
      <vt:lpstr>Slide 26</vt:lpstr>
      <vt:lpstr>Slide 27</vt:lpstr>
      <vt:lpstr>Slide 28</vt:lpstr>
      <vt:lpstr>Slide 29</vt:lpstr>
      <vt:lpstr>Neck Muscle Length </vt:lpstr>
      <vt:lpstr>Levator scapulae </vt:lpstr>
      <vt:lpstr>Upper trapezius </vt:lpstr>
      <vt:lpstr>SCM</vt:lpstr>
      <vt:lpstr>Pect major</vt:lpstr>
      <vt:lpstr>LD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Spinal cord injury management </dc:title>
  <dc:creator>arshad.nawaz</dc:creator>
  <cp:lastModifiedBy>SALEEM</cp:lastModifiedBy>
  <cp:revision>163</cp:revision>
  <dcterms:created xsi:type="dcterms:W3CDTF">2014-02-17T18:01:51Z</dcterms:created>
  <dcterms:modified xsi:type="dcterms:W3CDTF">2015-08-20T07:22:51Z</dcterms:modified>
</cp:coreProperties>
</file>