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0B59D5-3AFF-4358-9607-C31256951767}" type="datetimeFigureOut">
              <a:rPr lang="en-US" smtClean="0"/>
              <a:pPr/>
              <a:t>07-May-20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BA54C5-3A6F-46E3-BC4E-0B54A8AEEE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hindu.com/seta/2004/12/30/stories/2004123000141700.ht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4EB557-F11F-4B66-9B85-7E297EEFDEE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err="1"/>
              <a:t>small</a:t>
            </a:r>
            <a:r>
              <a:rPr lang="fr-FR" dirty="0"/>
              <a:t> </a:t>
            </a:r>
            <a:r>
              <a:rPr lang="fr-FR" dirty="0" err="1"/>
              <a:t>dark</a:t>
            </a:r>
            <a:r>
              <a:rPr lang="fr-FR" dirty="0"/>
              <a:t> </a:t>
            </a:r>
            <a:r>
              <a:rPr lang="fr-FR" dirty="0" err="1"/>
              <a:t>fly</a:t>
            </a:r>
            <a:r>
              <a:rPr lang="fr-FR" dirty="0"/>
              <a:t>; </a:t>
            </a:r>
            <a:r>
              <a:rPr lang="fr-FR" dirty="0" err="1"/>
              <a:t>whitish</a:t>
            </a:r>
            <a:r>
              <a:rPr lang="fr-FR" dirty="0"/>
              <a:t> </a:t>
            </a:r>
            <a:r>
              <a:rPr lang="fr-FR" dirty="0" err="1"/>
              <a:t>eggs</a:t>
            </a:r>
            <a:r>
              <a:rPr lang="fr-FR" dirty="0"/>
              <a:t> </a:t>
            </a:r>
            <a:r>
              <a:rPr lang="fr-FR" dirty="0" err="1"/>
              <a:t>singly</a:t>
            </a:r>
            <a:r>
              <a:rPr lang="fr-FR" dirty="0"/>
              <a:t> laid on </a:t>
            </a:r>
            <a:r>
              <a:rPr lang="fr-FR" dirty="0" err="1"/>
              <a:t>leaf</a:t>
            </a:r>
            <a:r>
              <a:rPr lang="fr-FR" dirty="0"/>
              <a:t> middle area.</a:t>
            </a:r>
          </a:p>
          <a:p>
            <a:r>
              <a:rPr lang="en-US" dirty="0"/>
              <a:t>Larvae yellow in color, make a clean cut at the base of the leaf inside the leaf whorls.</a:t>
            </a:r>
          </a:p>
          <a:p>
            <a:r>
              <a:rPr lang="en-US" dirty="0"/>
              <a:t> (1) monitoring adult shoot flies; (2) sequential sampling based on egg and dead heart counting; (3) cultural practices (sowing dates and plant densities, intercropping sorghum-cowpea); (4) use of resistant cultivars; (5) use of natural insecticide from the </a:t>
            </a:r>
            <a:r>
              <a:rPr lang="en-US" dirty="0" err="1"/>
              <a:t>neem</a:t>
            </a:r>
            <a:r>
              <a:rPr lang="en-US" dirty="0"/>
              <a:t> tree </a:t>
            </a:r>
            <a:r>
              <a:rPr lang="en-US" dirty="0" err="1"/>
              <a:t>Azadirachta</a:t>
            </a:r>
            <a:r>
              <a:rPr lang="en-US" dirty="0"/>
              <a:t> </a:t>
            </a:r>
            <a:r>
              <a:rPr lang="en-US" dirty="0" err="1"/>
              <a:t>indica</a:t>
            </a:r>
            <a:r>
              <a:rPr lang="en-US" dirty="0"/>
              <a:t> A. </a:t>
            </a:r>
            <a:r>
              <a:rPr lang="en-US" dirty="0" err="1"/>
              <a:t>Juss</a:t>
            </a:r>
            <a:r>
              <a:rPr lang="en-US" dirty="0"/>
              <a:t>. (</a:t>
            </a:r>
            <a:r>
              <a:rPr lang="en-US" dirty="0" err="1"/>
              <a:t>Meliaceae</a:t>
            </a:r>
            <a:r>
              <a:rPr lang="en-US" dirty="0"/>
              <a:t>); (6) effects of intercropping sorghum-cowpea on the natural enemies of the shoot fly; (7) spider fauna in pure sorghum and intercropped sorghum-cowpea; (8) parasitism of the shoot fly by a larval parasitoid, </a:t>
            </a:r>
            <a:r>
              <a:rPr lang="en-US" dirty="0" err="1"/>
              <a:t>Neotrichoporoides</a:t>
            </a:r>
            <a:r>
              <a:rPr lang="en-US" dirty="0"/>
              <a:t> </a:t>
            </a:r>
            <a:r>
              <a:rPr lang="en-US" dirty="0" err="1"/>
              <a:t>nyemitawus</a:t>
            </a:r>
            <a:r>
              <a:rPr lang="en-US" dirty="0"/>
              <a:t> </a:t>
            </a:r>
            <a:r>
              <a:rPr lang="en-US" dirty="0" err="1"/>
              <a:t>Rohwer</a:t>
            </a:r>
            <a:r>
              <a:rPr lang="en-US" dirty="0"/>
              <a:t>; and (9) the biology of an egg parasitoid, </a:t>
            </a:r>
            <a:r>
              <a:rPr lang="en-US" dirty="0" err="1"/>
              <a:t>Trichogrammatoidea</a:t>
            </a:r>
            <a:r>
              <a:rPr lang="en-US" dirty="0"/>
              <a:t> </a:t>
            </a:r>
            <a:r>
              <a:rPr lang="en-US" dirty="0" err="1"/>
              <a:t>simmondsi</a:t>
            </a:r>
            <a:r>
              <a:rPr lang="en-US" dirty="0"/>
              <a:t> </a:t>
            </a:r>
            <a:r>
              <a:rPr lang="en-US" dirty="0" err="1"/>
              <a:t>Nagaraja</a:t>
            </a:r>
            <a:r>
              <a:rPr lang="en-US" dirty="0"/>
              <a:t>. These nine approaches were divided into four main components: (1) monitoring populations, (2) cultural practices, (3) natural and chemical pesticides, and (4) biological control that could be integrated to control the shoot fly. Among these components, monitoring populations (egg sampling), cultural practices, and use of natural pesticides could be </a:t>
            </a:r>
            <a:r>
              <a:rPr lang="en-US" dirty="0" err="1"/>
              <a:t>utilised</a:t>
            </a:r>
            <a:r>
              <a:rPr lang="en-US" dirty="0"/>
              <a:t> at the farmer level.</a:t>
            </a:r>
          </a:p>
          <a:p>
            <a:endParaRPr lang="en-US" dirty="0"/>
          </a:p>
          <a:p>
            <a:r>
              <a:rPr lang="en-US" dirty="0"/>
              <a:t>The </a:t>
            </a:r>
            <a:r>
              <a:rPr lang="en-US" dirty="0">
                <a:hlinkClick r:id="rId3"/>
              </a:rPr>
              <a:t>maggots</a:t>
            </a:r>
            <a:r>
              <a:rPr lang="en-US" dirty="0"/>
              <a:t> bore into the shoot of young plants, </a:t>
            </a:r>
            <a:r>
              <a:rPr lang="fr-FR" dirty="0"/>
              <a:t>central shoot </a:t>
            </a:r>
            <a:r>
              <a:rPr lang="fr-FR" dirty="0" err="1"/>
              <a:t>dries</a:t>
            </a:r>
            <a:r>
              <a:rPr lang="en-US" dirty="0"/>
              <a:t> (dead-heart).</a:t>
            </a:r>
          </a:p>
          <a:p>
            <a:r>
              <a:rPr lang="fr-FR" dirty="0" err="1"/>
              <a:t>Side</a:t>
            </a:r>
            <a:r>
              <a:rPr lang="fr-FR" dirty="0"/>
              <a:t> </a:t>
            </a:r>
            <a:r>
              <a:rPr lang="fr-FR" dirty="0" err="1"/>
              <a:t>tillers</a:t>
            </a:r>
            <a:r>
              <a:rPr lang="fr-FR" dirty="0"/>
              <a:t> (</a:t>
            </a:r>
            <a:r>
              <a:rPr lang="fr-FR" dirty="0" err="1"/>
              <a:t>which</a:t>
            </a:r>
            <a:r>
              <a:rPr lang="fr-FR" dirty="0"/>
              <a:t> </a:t>
            </a:r>
            <a:r>
              <a:rPr lang="fr-FR" dirty="0" err="1"/>
              <a:t>may</a:t>
            </a:r>
            <a:r>
              <a:rPr lang="fr-FR" dirty="0"/>
              <a:t> </a:t>
            </a:r>
            <a:r>
              <a:rPr lang="fr-FR" dirty="0" err="1"/>
              <a:t>be</a:t>
            </a:r>
            <a:r>
              <a:rPr lang="fr-FR" dirty="0"/>
              <a:t> </a:t>
            </a:r>
            <a:r>
              <a:rPr lang="fr-FR" dirty="0" err="1"/>
              <a:t>further</a:t>
            </a:r>
            <a:r>
              <a:rPr lang="fr-FR" dirty="0"/>
              <a:t> </a:t>
            </a:r>
            <a:r>
              <a:rPr lang="fr-FR" dirty="0" err="1"/>
              <a:t>attacked</a:t>
            </a:r>
            <a:r>
              <a:rPr lang="fr-FR" dirty="0"/>
              <a:t>).</a:t>
            </a:r>
            <a:endParaRPr lang="en-US" dirty="0"/>
          </a:p>
          <a:p>
            <a:endParaRPr lang="fr-FR" dirty="0"/>
          </a:p>
        </p:txBody>
      </p:sp>
      <p:sp>
        <p:nvSpPr>
          <p:cNvPr id="4" name="Slide Number Placeholder 3"/>
          <p:cNvSpPr>
            <a:spLocks noGrp="1"/>
          </p:cNvSpPr>
          <p:nvPr>
            <p:ph type="sldNum" sz="quarter" idx="10"/>
          </p:nvPr>
        </p:nvSpPr>
        <p:spPr/>
        <p:txBody>
          <a:bodyPr/>
          <a:lstStyle/>
          <a:p>
            <a:fld id="{424EB557-F11F-4B66-9B85-7E297EEFDEE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424EB557-F11F-4B66-9B85-7E297EEFDEEB}"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B92686-BFF6-4ACF-A186-4E8DE24D442E}" type="datetime1">
              <a:rPr lang="en-US" smtClean="0"/>
              <a:t>07-May-20</a:t>
            </a:fld>
            <a:endParaRPr lang="en-US"/>
          </a:p>
        </p:txBody>
      </p:sp>
      <p:sp>
        <p:nvSpPr>
          <p:cNvPr id="5" name="Footer Placeholder 4"/>
          <p:cNvSpPr>
            <a:spLocks noGrp="1"/>
          </p:cNvSpPr>
          <p:nvPr>
            <p:ph type="ftr" sz="quarter" idx="11"/>
          </p:nvPr>
        </p:nvSpPr>
        <p:spPr/>
        <p:txBody>
          <a:bodyPr/>
          <a:lstStyle/>
          <a:p>
            <a:r>
              <a:rPr lang="en-US" smtClean="0"/>
              <a:t>Dr M Asam Riaz, Assistant Professor, Entomology, College of Agri, UOS</a:t>
            </a:r>
            <a:endParaRPr lang="en-US"/>
          </a:p>
        </p:txBody>
      </p:sp>
      <p:sp>
        <p:nvSpPr>
          <p:cNvPr id="6" name="Slide Number Placeholder 5"/>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5F9350-8DF2-4F08-B801-A0B4484B21AC}" type="datetime1">
              <a:rPr lang="en-US" smtClean="0"/>
              <a:t>07-May-20</a:t>
            </a:fld>
            <a:endParaRPr lang="en-US"/>
          </a:p>
        </p:txBody>
      </p:sp>
      <p:sp>
        <p:nvSpPr>
          <p:cNvPr id="5" name="Footer Placeholder 4"/>
          <p:cNvSpPr>
            <a:spLocks noGrp="1"/>
          </p:cNvSpPr>
          <p:nvPr>
            <p:ph type="ftr" sz="quarter" idx="11"/>
          </p:nvPr>
        </p:nvSpPr>
        <p:spPr/>
        <p:txBody>
          <a:bodyPr/>
          <a:lstStyle/>
          <a:p>
            <a:r>
              <a:rPr lang="en-US" smtClean="0"/>
              <a:t>Dr M Asam Riaz, Assistant Professor, Entomology, College of Agri, UOS</a:t>
            </a:r>
            <a:endParaRPr lang="en-US"/>
          </a:p>
        </p:txBody>
      </p:sp>
      <p:sp>
        <p:nvSpPr>
          <p:cNvPr id="6" name="Slide Number Placeholder 5"/>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3BAEE2-4D28-41E3-8845-50B04B7D994F}" type="datetime1">
              <a:rPr lang="en-US" smtClean="0"/>
              <a:t>07-May-20</a:t>
            </a:fld>
            <a:endParaRPr lang="en-US"/>
          </a:p>
        </p:txBody>
      </p:sp>
      <p:sp>
        <p:nvSpPr>
          <p:cNvPr id="5" name="Footer Placeholder 4"/>
          <p:cNvSpPr>
            <a:spLocks noGrp="1"/>
          </p:cNvSpPr>
          <p:nvPr>
            <p:ph type="ftr" sz="quarter" idx="11"/>
          </p:nvPr>
        </p:nvSpPr>
        <p:spPr/>
        <p:txBody>
          <a:bodyPr/>
          <a:lstStyle/>
          <a:p>
            <a:r>
              <a:rPr lang="en-US" smtClean="0"/>
              <a:t>Dr M Asam Riaz, Assistant Professor, Entomology, College of Agri, UOS</a:t>
            </a:r>
            <a:endParaRPr lang="en-US"/>
          </a:p>
        </p:txBody>
      </p:sp>
      <p:sp>
        <p:nvSpPr>
          <p:cNvPr id="6" name="Slide Number Placeholder 5"/>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A7738-41D7-4659-9E5A-45C301E2C8C7}" type="datetime1">
              <a:rPr lang="en-US" smtClean="0"/>
              <a:t>07-May-20</a:t>
            </a:fld>
            <a:endParaRPr lang="en-US"/>
          </a:p>
        </p:txBody>
      </p:sp>
      <p:sp>
        <p:nvSpPr>
          <p:cNvPr id="5" name="Footer Placeholder 4"/>
          <p:cNvSpPr>
            <a:spLocks noGrp="1"/>
          </p:cNvSpPr>
          <p:nvPr>
            <p:ph type="ftr" sz="quarter" idx="11"/>
          </p:nvPr>
        </p:nvSpPr>
        <p:spPr/>
        <p:txBody>
          <a:bodyPr/>
          <a:lstStyle/>
          <a:p>
            <a:r>
              <a:rPr lang="en-US" smtClean="0"/>
              <a:t>Dr M Asam Riaz, Assistant Professor, Entomology, College of Agri, UOS</a:t>
            </a:r>
            <a:endParaRPr lang="en-US"/>
          </a:p>
        </p:txBody>
      </p:sp>
      <p:sp>
        <p:nvSpPr>
          <p:cNvPr id="6" name="Slide Number Placeholder 5"/>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60F3CD-A8EF-4573-9E41-53CF23380ECA}" type="datetime1">
              <a:rPr lang="en-US" smtClean="0"/>
              <a:t>07-May-20</a:t>
            </a:fld>
            <a:endParaRPr lang="en-US"/>
          </a:p>
        </p:txBody>
      </p:sp>
      <p:sp>
        <p:nvSpPr>
          <p:cNvPr id="5" name="Footer Placeholder 4"/>
          <p:cNvSpPr>
            <a:spLocks noGrp="1"/>
          </p:cNvSpPr>
          <p:nvPr>
            <p:ph type="ftr" sz="quarter" idx="11"/>
          </p:nvPr>
        </p:nvSpPr>
        <p:spPr/>
        <p:txBody>
          <a:bodyPr/>
          <a:lstStyle/>
          <a:p>
            <a:r>
              <a:rPr lang="en-US" smtClean="0"/>
              <a:t>Dr M Asam Riaz, Assistant Professor, Entomology, College of Agri, UOS</a:t>
            </a:r>
            <a:endParaRPr lang="en-US"/>
          </a:p>
        </p:txBody>
      </p:sp>
      <p:sp>
        <p:nvSpPr>
          <p:cNvPr id="6" name="Slide Number Placeholder 5"/>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54CAA6-3742-4547-9120-5530CEDAE58A}" type="datetime1">
              <a:rPr lang="en-US" smtClean="0"/>
              <a:t>07-May-20</a:t>
            </a:fld>
            <a:endParaRPr lang="en-US"/>
          </a:p>
        </p:txBody>
      </p:sp>
      <p:sp>
        <p:nvSpPr>
          <p:cNvPr id="6" name="Footer Placeholder 5"/>
          <p:cNvSpPr>
            <a:spLocks noGrp="1"/>
          </p:cNvSpPr>
          <p:nvPr>
            <p:ph type="ftr" sz="quarter" idx="11"/>
          </p:nvPr>
        </p:nvSpPr>
        <p:spPr/>
        <p:txBody>
          <a:bodyPr/>
          <a:lstStyle/>
          <a:p>
            <a:r>
              <a:rPr lang="en-US" smtClean="0"/>
              <a:t>Dr M Asam Riaz, Assistant Professor, Entomology, College of Agri, UOS</a:t>
            </a:r>
            <a:endParaRPr lang="en-US"/>
          </a:p>
        </p:txBody>
      </p:sp>
      <p:sp>
        <p:nvSpPr>
          <p:cNvPr id="7" name="Slide Number Placeholder 6"/>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2398F-CF6F-4DF3-8C4E-82F9A24C6008}" type="datetime1">
              <a:rPr lang="en-US" smtClean="0"/>
              <a:t>07-May-20</a:t>
            </a:fld>
            <a:endParaRPr lang="en-US"/>
          </a:p>
        </p:txBody>
      </p:sp>
      <p:sp>
        <p:nvSpPr>
          <p:cNvPr id="8" name="Footer Placeholder 7"/>
          <p:cNvSpPr>
            <a:spLocks noGrp="1"/>
          </p:cNvSpPr>
          <p:nvPr>
            <p:ph type="ftr" sz="quarter" idx="11"/>
          </p:nvPr>
        </p:nvSpPr>
        <p:spPr/>
        <p:txBody>
          <a:bodyPr/>
          <a:lstStyle/>
          <a:p>
            <a:r>
              <a:rPr lang="en-US" smtClean="0"/>
              <a:t>Dr M Asam Riaz, Assistant Professor, Entomology, College of Agri, UOS</a:t>
            </a:r>
            <a:endParaRPr lang="en-US"/>
          </a:p>
        </p:txBody>
      </p:sp>
      <p:sp>
        <p:nvSpPr>
          <p:cNvPr id="9" name="Slide Number Placeholder 8"/>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7A8991-C94D-449E-A5B0-EB67467DE390}" type="datetime1">
              <a:rPr lang="en-US" smtClean="0"/>
              <a:t>07-May-20</a:t>
            </a:fld>
            <a:endParaRPr lang="en-US"/>
          </a:p>
        </p:txBody>
      </p:sp>
      <p:sp>
        <p:nvSpPr>
          <p:cNvPr id="4" name="Footer Placeholder 3"/>
          <p:cNvSpPr>
            <a:spLocks noGrp="1"/>
          </p:cNvSpPr>
          <p:nvPr>
            <p:ph type="ftr" sz="quarter" idx="11"/>
          </p:nvPr>
        </p:nvSpPr>
        <p:spPr/>
        <p:txBody>
          <a:bodyPr/>
          <a:lstStyle/>
          <a:p>
            <a:r>
              <a:rPr lang="en-US" smtClean="0"/>
              <a:t>Dr M Asam Riaz, Assistant Professor, Entomology, College of Agri, UOS</a:t>
            </a:r>
            <a:endParaRPr lang="en-US"/>
          </a:p>
        </p:txBody>
      </p:sp>
      <p:sp>
        <p:nvSpPr>
          <p:cNvPr id="5" name="Slide Number Placeholder 4"/>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31345-A27F-4E87-9B4B-01FDE2720C37}" type="datetime1">
              <a:rPr lang="en-US" smtClean="0"/>
              <a:t>07-May-20</a:t>
            </a:fld>
            <a:endParaRPr lang="en-US"/>
          </a:p>
        </p:txBody>
      </p:sp>
      <p:sp>
        <p:nvSpPr>
          <p:cNvPr id="3" name="Footer Placeholder 2"/>
          <p:cNvSpPr>
            <a:spLocks noGrp="1"/>
          </p:cNvSpPr>
          <p:nvPr>
            <p:ph type="ftr" sz="quarter" idx="11"/>
          </p:nvPr>
        </p:nvSpPr>
        <p:spPr/>
        <p:txBody>
          <a:bodyPr/>
          <a:lstStyle/>
          <a:p>
            <a:r>
              <a:rPr lang="en-US" smtClean="0"/>
              <a:t>Dr M Asam Riaz, Assistant Professor, Entomology, College of Agri, UOS</a:t>
            </a:r>
            <a:endParaRPr lang="en-US"/>
          </a:p>
        </p:txBody>
      </p:sp>
      <p:sp>
        <p:nvSpPr>
          <p:cNvPr id="4" name="Slide Number Placeholder 3"/>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6A9B7C-D1F9-4B48-AD42-CB07EF8EE9A5}" type="datetime1">
              <a:rPr lang="en-US" smtClean="0"/>
              <a:t>07-May-20</a:t>
            </a:fld>
            <a:endParaRPr lang="en-US"/>
          </a:p>
        </p:txBody>
      </p:sp>
      <p:sp>
        <p:nvSpPr>
          <p:cNvPr id="6" name="Footer Placeholder 5"/>
          <p:cNvSpPr>
            <a:spLocks noGrp="1"/>
          </p:cNvSpPr>
          <p:nvPr>
            <p:ph type="ftr" sz="quarter" idx="11"/>
          </p:nvPr>
        </p:nvSpPr>
        <p:spPr/>
        <p:txBody>
          <a:bodyPr/>
          <a:lstStyle/>
          <a:p>
            <a:r>
              <a:rPr lang="en-US" smtClean="0"/>
              <a:t>Dr M Asam Riaz, Assistant Professor, Entomology, College of Agri, UOS</a:t>
            </a:r>
            <a:endParaRPr lang="en-US"/>
          </a:p>
        </p:txBody>
      </p:sp>
      <p:sp>
        <p:nvSpPr>
          <p:cNvPr id="7" name="Slide Number Placeholder 6"/>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99E7A-071D-4177-9D00-7EE7C6886E13}" type="datetime1">
              <a:rPr lang="en-US" smtClean="0"/>
              <a:t>07-May-20</a:t>
            </a:fld>
            <a:endParaRPr lang="en-US"/>
          </a:p>
        </p:txBody>
      </p:sp>
      <p:sp>
        <p:nvSpPr>
          <p:cNvPr id="6" name="Footer Placeholder 5"/>
          <p:cNvSpPr>
            <a:spLocks noGrp="1"/>
          </p:cNvSpPr>
          <p:nvPr>
            <p:ph type="ftr" sz="quarter" idx="11"/>
          </p:nvPr>
        </p:nvSpPr>
        <p:spPr/>
        <p:txBody>
          <a:bodyPr/>
          <a:lstStyle/>
          <a:p>
            <a:r>
              <a:rPr lang="en-US" smtClean="0"/>
              <a:t>Dr M Asam Riaz, Assistant Professor, Entomology, College of Agri, UOS</a:t>
            </a:r>
            <a:endParaRPr lang="en-US"/>
          </a:p>
        </p:txBody>
      </p:sp>
      <p:sp>
        <p:nvSpPr>
          <p:cNvPr id="7" name="Slide Number Placeholder 6"/>
          <p:cNvSpPr>
            <a:spLocks noGrp="1"/>
          </p:cNvSpPr>
          <p:nvPr>
            <p:ph type="sldNum" sz="quarter" idx="12"/>
          </p:nvPr>
        </p:nvSpPr>
        <p:spPr/>
        <p:txBody>
          <a:bodyPr/>
          <a:lstStyle/>
          <a:p>
            <a:fld id="{3E500B72-D179-418D-8A18-A2E1576C98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42A4C-4E48-4232-AA7F-F3EF4A63F2A8}" type="datetime1">
              <a:rPr lang="en-US" smtClean="0"/>
              <a:t>07-May-20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 M Asam Riaz, Assistant Professor, Entomology, College of Agri, UOS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500B72-D179-418D-8A18-A2E1576C98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su.edu.p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Pest of Maize and Sorghum</a:t>
            </a:r>
            <a:endParaRPr lang="en-US" dirty="0"/>
          </a:p>
        </p:txBody>
      </p:sp>
      <p:sp>
        <p:nvSpPr>
          <p:cNvPr id="3" name="Subtitle 2"/>
          <p:cNvSpPr>
            <a:spLocks noGrp="1"/>
          </p:cNvSpPr>
          <p:nvPr>
            <p:ph type="subTitle" idx="1"/>
          </p:nvPr>
        </p:nvSpPr>
        <p:spPr/>
        <p:txBody>
          <a:bodyPr>
            <a:normAutofit fontScale="85000" lnSpcReduction="10000"/>
          </a:bodyPr>
          <a:lstStyle/>
          <a:p>
            <a:r>
              <a:rPr lang="en-US" dirty="0" smtClean="0"/>
              <a:t>Dr. M. Asam Riaz</a:t>
            </a:r>
          </a:p>
          <a:p>
            <a:r>
              <a:rPr lang="en-US" dirty="0" smtClean="0"/>
              <a:t>Assistant Professor</a:t>
            </a:r>
          </a:p>
          <a:p>
            <a:r>
              <a:rPr lang="en-US" dirty="0" smtClean="0"/>
              <a:t>Entomology, College of Agriculture, University of Sargodha, Sargodha, Pakistan</a:t>
            </a:r>
            <a:endParaRPr lang="en-US" dirty="0"/>
          </a:p>
        </p:txBody>
      </p:sp>
      <p:sp>
        <p:nvSpPr>
          <p:cNvPr id="4" name="Slide Number Placeholder 3"/>
          <p:cNvSpPr>
            <a:spLocks noGrp="1"/>
          </p:cNvSpPr>
          <p:nvPr>
            <p:ph type="sldNum" sz="quarter" idx="12"/>
          </p:nvPr>
        </p:nvSpPr>
        <p:spPr/>
        <p:txBody>
          <a:bodyPr/>
          <a:lstStyle/>
          <a:p>
            <a:fld id="{D77AB6BD-0F55-4BCF-A827-DC7047B236C9}" type="slidenum">
              <a:rPr lang="en-US" smtClean="0"/>
              <a:pPr/>
              <a:t>1</a:t>
            </a:fld>
            <a:endParaRPr lang="en-US"/>
          </a:p>
        </p:txBody>
      </p:sp>
      <p:pic>
        <p:nvPicPr>
          <p:cNvPr id="17410" name="Picture 2" descr="UOS">
            <a:hlinkClick r:id="rId2" tooltip="SU - University of Sargodha - logo"/>
          </p:cNvPr>
          <p:cNvPicPr>
            <a:picLocks noChangeAspect="1" noChangeArrowheads="1"/>
          </p:cNvPicPr>
          <p:nvPr/>
        </p:nvPicPr>
        <p:blipFill>
          <a:blip r:embed="rId3" cstate="print"/>
          <a:srcRect/>
          <a:stretch>
            <a:fillRect/>
          </a:stretch>
        </p:blipFill>
        <p:spPr bwMode="auto">
          <a:xfrm>
            <a:off x="2133600" y="0"/>
            <a:ext cx="5029200" cy="1207010"/>
          </a:xfrm>
          <a:prstGeom prst="rect">
            <a:avLst/>
          </a:prstGeom>
          <a:noFill/>
        </p:spPr>
      </p:pic>
      <p:sp>
        <p:nvSpPr>
          <p:cNvPr id="6" name="Footer Placeholder 5"/>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8" name="Picture 6" descr="http://www.nbaii.res.in/Pestsofcrops/images/chilo-partellus-larva2.jpg"/>
          <p:cNvPicPr>
            <a:picLocks noChangeAspect="1" noChangeArrowheads="1"/>
          </p:cNvPicPr>
          <p:nvPr/>
        </p:nvPicPr>
        <p:blipFill>
          <a:blip r:embed="rId3" cstate="print"/>
          <a:srcRect/>
          <a:stretch>
            <a:fillRect/>
          </a:stretch>
        </p:blipFill>
        <p:spPr bwMode="auto">
          <a:xfrm>
            <a:off x="5181600" y="228600"/>
            <a:ext cx="3962400" cy="2345974"/>
          </a:xfrm>
          <a:prstGeom prst="rect">
            <a:avLst/>
          </a:prstGeom>
          <a:ln>
            <a:noFill/>
          </a:ln>
          <a:effectLst>
            <a:softEdge rad="112500"/>
          </a:effectLst>
        </p:spPr>
      </p:pic>
      <p:sp>
        <p:nvSpPr>
          <p:cNvPr id="3" name="TextBox 2"/>
          <p:cNvSpPr txBox="1"/>
          <p:nvPr/>
        </p:nvSpPr>
        <p:spPr>
          <a:xfrm>
            <a:off x="80697" y="318830"/>
            <a:ext cx="8675324" cy="369332"/>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dirty="0" smtClean="0"/>
              <a:t>Insect pests of Maize &amp; Sorghum	Stem borer (</a:t>
            </a:r>
            <a:r>
              <a:rPr lang="fr-FR" i="1" dirty="0" err="1" smtClean="0"/>
              <a:t>Chilo</a:t>
            </a:r>
            <a:r>
              <a:rPr lang="fr-FR" i="1" dirty="0" smtClean="0"/>
              <a:t> </a:t>
            </a:r>
            <a:r>
              <a:rPr lang="fr-FR" i="1" dirty="0" err="1" smtClean="0"/>
              <a:t>partellus</a:t>
            </a:r>
            <a:r>
              <a:rPr lang="fr-FR" dirty="0" smtClean="0"/>
              <a:t>: </a:t>
            </a:r>
            <a:r>
              <a:rPr lang="fr-FR" dirty="0" err="1" smtClean="0"/>
              <a:t>Pyralidae</a:t>
            </a:r>
            <a:r>
              <a:rPr lang="fr-FR" dirty="0" smtClean="0"/>
              <a:t>: </a:t>
            </a:r>
            <a:r>
              <a:rPr lang="fr-FR" dirty="0" err="1" smtClean="0"/>
              <a:t>Lepidoptera</a:t>
            </a:r>
            <a:r>
              <a:rPr lang="fr-FR" i="1" dirty="0" smtClean="0"/>
              <a:t>)</a:t>
            </a:r>
            <a:endParaRPr lang="en-US" i="1" dirty="0"/>
          </a:p>
        </p:txBody>
      </p:sp>
      <p:pic>
        <p:nvPicPr>
          <p:cNvPr id="4" name="Picture 6" descr="http://www.ent.iastate.edu/images/plantpath/corn/stalkborer/3936.135sborerinj.jpg"/>
          <p:cNvPicPr>
            <a:picLocks noChangeAspect="1" noChangeArrowheads="1"/>
          </p:cNvPicPr>
          <p:nvPr/>
        </p:nvPicPr>
        <p:blipFill>
          <a:blip r:embed="rId4" cstate="print"/>
          <a:srcRect/>
          <a:stretch>
            <a:fillRect/>
          </a:stretch>
        </p:blipFill>
        <p:spPr bwMode="auto">
          <a:xfrm>
            <a:off x="3962400" y="4523765"/>
            <a:ext cx="3449505" cy="2195865"/>
          </a:xfrm>
          <a:prstGeom prst="rect">
            <a:avLst/>
          </a:prstGeom>
          <a:ln>
            <a:noFill/>
          </a:ln>
          <a:effectLst>
            <a:softEdge rad="112500"/>
          </a:effectLst>
        </p:spPr>
      </p:pic>
      <p:pic>
        <p:nvPicPr>
          <p:cNvPr id="44044" name="Picture 12" descr="http://keys.lucidcentral.org/keys/v3/eafrinet/maize_pests/key/maize_pests/Media/Html/images/Chilo_partellus_(Swinhoe_1885)_-_Spotted_Stemborer/Chpartellus_damage_early.jpg"/>
          <p:cNvPicPr>
            <a:picLocks noChangeAspect="1" noChangeArrowheads="1"/>
          </p:cNvPicPr>
          <p:nvPr/>
        </p:nvPicPr>
        <p:blipFill>
          <a:blip r:embed="rId5" cstate="print"/>
          <a:srcRect/>
          <a:stretch>
            <a:fillRect/>
          </a:stretch>
        </p:blipFill>
        <p:spPr bwMode="auto">
          <a:xfrm>
            <a:off x="6850380" y="3671630"/>
            <a:ext cx="2293620" cy="3048000"/>
          </a:xfrm>
          <a:prstGeom prst="rect">
            <a:avLst/>
          </a:prstGeom>
          <a:ln>
            <a:noFill/>
          </a:ln>
          <a:effectLst>
            <a:softEdge rad="112500"/>
          </a:effectLst>
        </p:spPr>
      </p:pic>
      <p:pic>
        <p:nvPicPr>
          <p:cNvPr id="44046" name="Picture 14" descr="http://beta-media.padil.gov.au/species/142269/42962-large.jpg"/>
          <p:cNvPicPr>
            <a:picLocks noChangeAspect="1" noChangeArrowheads="1"/>
          </p:cNvPicPr>
          <p:nvPr/>
        </p:nvPicPr>
        <p:blipFill>
          <a:blip r:embed="rId6" cstate="print"/>
          <a:srcRect/>
          <a:stretch>
            <a:fillRect/>
          </a:stretch>
        </p:blipFill>
        <p:spPr bwMode="auto">
          <a:xfrm>
            <a:off x="6705601" y="1995230"/>
            <a:ext cx="2438399" cy="1828800"/>
          </a:xfrm>
          <a:prstGeom prst="rect">
            <a:avLst/>
          </a:prstGeom>
          <a:ln>
            <a:noFill/>
          </a:ln>
          <a:effectLst>
            <a:softEdge rad="112500"/>
          </a:effectLst>
        </p:spPr>
      </p:pic>
      <p:grpSp>
        <p:nvGrpSpPr>
          <p:cNvPr id="2" name="Group 12"/>
          <p:cNvGrpSpPr/>
          <p:nvPr/>
        </p:nvGrpSpPr>
        <p:grpSpPr>
          <a:xfrm>
            <a:off x="3733800" y="1995230"/>
            <a:ext cx="4724400" cy="2980937"/>
            <a:chOff x="0" y="990600"/>
            <a:chExt cx="4724400" cy="2938352"/>
          </a:xfrm>
        </p:grpSpPr>
        <p:pic>
          <p:nvPicPr>
            <p:cNvPr id="44040" name="Picture 8" descr="http://www.chemtica.com/site/wp-content/uploads/2012/11/chilo-adult2-e1352308136900-300x230.jpg"/>
            <p:cNvPicPr>
              <a:picLocks noChangeAspect="1" noChangeArrowheads="1"/>
            </p:cNvPicPr>
            <p:nvPr/>
          </p:nvPicPr>
          <p:blipFill>
            <a:blip r:embed="rId7" cstate="print"/>
            <a:srcRect/>
            <a:stretch>
              <a:fillRect/>
            </a:stretch>
          </p:blipFill>
          <p:spPr bwMode="auto">
            <a:xfrm>
              <a:off x="0" y="990600"/>
              <a:ext cx="3429000" cy="2628900"/>
            </a:xfrm>
            <a:prstGeom prst="rect">
              <a:avLst/>
            </a:prstGeom>
            <a:ln>
              <a:noFill/>
            </a:ln>
            <a:effectLst>
              <a:softEdge rad="112500"/>
            </a:effectLst>
          </p:spPr>
        </p:pic>
        <p:pic>
          <p:nvPicPr>
            <p:cNvPr id="44048" name="Picture 16" descr="Species image"/>
            <p:cNvPicPr>
              <a:picLocks noChangeAspect="1" noChangeArrowheads="1"/>
            </p:cNvPicPr>
            <p:nvPr/>
          </p:nvPicPr>
          <p:blipFill>
            <a:blip r:embed="rId8" cstate="print"/>
            <a:srcRect/>
            <a:stretch>
              <a:fillRect/>
            </a:stretch>
          </p:blipFill>
          <p:spPr bwMode="auto">
            <a:xfrm>
              <a:off x="2514600" y="2117271"/>
              <a:ext cx="2209800" cy="1811681"/>
            </a:xfrm>
            <a:prstGeom prst="rect">
              <a:avLst/>
            </a:prstGeom>
            <a:noFill/>
          </p:spPr>
        </p:pic>
      </p:grpSp>
      <p:sp>
        <p:nvSpPr>
          <p:cNvPr id="15" name="Rectangle 14"/>
          <p:cNvSpPr/>
          <p:nvPr/>
        </p:nvSpPr>
        <p:spPr>
          <a:xfrm>
            <a:off x="0" y="1537792"/>
            <a:ext cx="5105400" cy="2031325"/>
          </a:xfrm>
          <a:prstGeom prst="rect">
            <a:avLst/>
          </a:prstGeom>
        </p:spPr>
        <p:txBody>
          <a:bodyPr wrap="square">
            <a:spAutoFit/>
          </a:bodyPr>
          <a:lstStyle/>
          <a:p>
            <a:r>
              <a:rPr lang="fr-FR" sz="1400" b="1" dirty="0" smtClean="0"/>
              <a:t>Identification (</a:t>
            </a:r>
            <a:r>
              <a:rPr lang="fr-FR" sz="1400" b="1" dirty="0" err="1" smtClean="0"/>
              <a:t>Spotted</a:t>
            </a:r>
            <a:r>
              <a:rPr lang="fr-FR" sz="1400" b="1" dirty="0" smtClean="0"/>
              <a:t> stem </a:t>
            </a:r>
            <a:r>
              <a:rPr lang="fr-FR" sz="1400" b="1" dirty="0" err="1" smtClean="0"/>
              <a:t>borer</a:t>
            </a:r>
            <a:r>
              <a:rPr lang="fr-FR" sz="1400" b="1" dirty="0" smtClean="0"/>
              <a:t>) and life cycle</a:t>
            </a:r>
            <a:endParaRPr lang="fr-FR" sz="1400" dirty="0" smtClean="0"/>
          </a:p>
          <a:p>
            <a:r>
              <a:rPr lang="fr-FR" sz="1400" b="1" dirty="0" err="1" smtClean="0"/>
              <a:t>Eggs</a:t>
            </a:r>
            <a:r>
              <a:rPr lang="fr-FR" sz="1400" b="1" dirty="0" smtClean="0"/>
              <a:t>: </a:t>
            </a:r>
            <a:r>
              <a:rPr lang="fr-FR" sz="1400" dirty="0" smtClean="0"/>
              <a:t>Clusters of 10-70 </a:t>
            </a:r>
            <a:r>
              <a:rPr lang="fr-FR" sz="1400" dirty="0" err="1" smtClean="0"/>
              <a:t>oval</a:t>
            </a:r>
            <a:r>
              <a:rPr lang="fr-FR" sz="1400" dirty="0" smtClean="0"/>
              <a:t>, </a:t>
            </a:r>
            <a:r>
              <a:rPr lang="fr-FR" sz="1400" dirty="0" err="1" smtClean="0"/>
              <a:t>scale</a:t>
            </a:r>
            <a:r>
              <a:rPr lang="fr-FR" sz="1400" dirty="0" smtClean="0"/>
              <a:t> </a:t>
            </a:r>
            <a:r>
              <a:rPr lang="fr-FR" sz="1400" dirty="0" err="1" smtClean="0"/>
              <a:t>like</a:t>
            </a:r>
            <a:r>
              <a:rPr lang="fr-FR" sz="1400" dirty="0" smtClean="0"/>
              <a:t> </a:t>
            </a:r>
            <a:r>
              <a:rPr lang="fr-FR" sz="1400" dirty="0" err="1" smtClean="0"/>
              <a:t>eggs</a:t>
            </a:r>
            <a:r>
              <a:rPr lang="fr-FR" sz="1400" dirty="0" smtClean="0"/>
              <a:t> laid on </a:t>
            </a:r>
            <a:r>
              <a:rPr lang="fr-FR" sz="1400" dirty="0" err="1" smtClean="0"/>
              <a:t>leaves</a:t>
            </a:r>
            <a:r>
              <a:rPr lang="fr-FR" sz="1400" dirty="0" smtClean="0"/>
              <a:t> </a:t>
            </a:r>
            <a:r>
              <a:rPr lang="fr-FR" sz="1400" dirty="0" err="1" smtClean="0"/>
              <a:t>near</a:t>
            </a:r>
            <a:r>
              <a:rPr lang="fr-FR" sz="1400" dirty="0" smtClean="0"/>
              <a:t> </a:t>
            </a:r>
            <a:r>
              <a:rPr lang="fr-FR" sz="1400" dirty="0" err="1" smtClean="0"/>
              <a:t>midribs</a:t>
            </a:r>
            <a:r>
              <a:rPr lang="fr-FR" sz="1400" dirty="0" smtClean="0"/>
              <a:t>.</a:t>
            </a:r>
          </a:p>
          <a:p>
            <a:r>
              <a:rPr lang="fr-FR" sz="1400" b="1" dirty="0" err="1" smtClean="0"/>
              <a:t>Larvae</a:t>
            </a:r>
            <a:r>
              <a:rPr lang="fr-FR" sz="1400" b="1" dirty="0" smtClean="0"/>
              <a:t>: </a:t>
            </a:r>
            <a:r>
              <a:rPr lang="en-US" sz="1400" dirty="0" smtClean="0"/>
              <a:t>Creamy-white to yellowish-brown;  4 purple strips on dorsal side; </a:t>
            </a:r>
            <a:r>
              <a:rPr lang="fr-FR" sz="1400" dirty="0" err="1" smtClean="0"/>
              <a:t>Conspicuous</a:t>
            </a:r>
            <a:r>
              <a:rPr lang="fr-FR" sz="1400" dirty="0" smtClean="0"/>
              <a:t> </a:t>
            </a:r>
            <a:r>
              <a:rPr lang="fr-FR" sz="1400" dirty="0" err="1" smtClean="0"/>
              <a:t>dark</a:t>
            </a:r>
            <a:r>
              <a:rPr lang="fr-FR" sz="1400" dirty="0" smtClean="0"/>
              <a:t>-</a:t>
            </a:r>
            <a:r>
              <a:rPr lang="fr-FR" sz="1400" dirty="0" err="1" smtClean="0"/>
              <a:t>brown</a:t>
            </a:r>
            <a:r>
              <a:rPr lang="fr-FR" sz="1400" dirty="0" smtClean="0"/>
              <a:t> spots on dorsal </a:t>
            </a:r>
            <a:r>
              <a:rPr lang="fr-FR" sz="1400" dirty="0" err="1" smtClean="0"/>
              <a:t>side</a:t>
            </a:r>
            <a:endParaRPr lang="fr-FR" sz="1400" dirty="0" smtClean="0"/>
          </a:p>
          <a:p>
            <a:r>
              <a:rPr lang="en-US" sz="1400" dirty="0" smtClean="0"/>
              <a:t>hibernate as larvae; 1-2 weeks</a:t>
            </a:r>
          </a:p>
          <a:p>
            <a:r>
              <a:rPr lang="en-US" sz="1400" b="1" dirty="0" smtClean="0"/>
              <a:t>Pupae: </a:t>
            </a:r>
            <a:r>
              <a:rPr lang="en-US" sz="1400" dirty="0" smtClean="0"/>
              <a:t>brown ; 7-10 days</a:t>
            </a:r>
          </a:p>
          <a:p>
            <a:r>
              <a:rPr lang="fr-FR" sz="1400" b="1" dirty="0" err="1" smtClean="0"/>
              <a:t>Adult</a:t>
            </a:r>
            <a:r>
              <a:rPr lang="fr-FR" sz="1400" b="1" dirty="0" smtClean="0"/>
              <a:t>: </a:t>
            </a:r>
            <a:r>
              <a:rPr lang="fr-FR" sz="1400" dirty="0" err="1" smtClean="0"/>
              <a:t>Forewings</a:t>
            </a:r>
            <a:r>
              <a:rPr lang="fr-FR" sz="1400" dirty="0" smtClean="0"/>
              <a:t> are </a:t>
            </a:r>
            <a:r>
              <a:rPr lang="fr-FR" sz="1400" dirty="0" err="1" smtClean="0"/>
              <a:t>straw</a:t>
            </a:r>
            <a:r>
              <a:rPr lang="fr-FR" sz="1400" dirty="0" smtClean="0"/>
              <a:t> </a:t>
            </a:r>
            <a:r>
              <a:rPr lang="fr-FR" sz="1400" dirty="0" err="1" smtClean="0"/>
              <a:t>colour</a:t>
            </a:r>
            <a:r>
              <a:rPr lang="fr-FR" sz="1400" dirty="0" smtClean="0"/>
              <a:t>; </a:t>
            </a:r>
            <a:r>
              <a:rPr lang="fr-FR" sz="1400" dirty="0" err="1" smtClean="0"/>
              <a:t>row</a:t>
            </a:r>
            <a:r>
              <a:rPr lang="fr-FR" sz="1400" dirty="0" smtClean="0"/>
              <a:t> of black spot </a:t>
            </a:r>
            <a:r>
              <a:rPr lang="fr-FR" sz="1400" dirty="0" err="1" smtClean="0"/>
              <a:t>near</a:t>
            </a:r>
            <a:r>
              <a:rPr lang="fr-FR" sz="1400" dirty="0" smtClean="0"/>
              <a:t> </a:t>
            </a:r>
            <a:r>
              <a:rPr lang="fr-FR" sz="1400" dirty="0" err="1" smtClean="0"/>
              <a:t>outer</a:t>
            </a:r>
            <a:r>
              <a:rPr lang="fr-FR" sz="1400" dirty="0" smtClean="0"/>
              <a:t> </a:t>
            </a:r>
            <a:r>
              <a:rPr lang="fr-FR" sz="1400" dirty="0" err="1" smtClean="0"/>
              <a:t>margin</a:t>
            </a:r>
            <a:r>
              <a:rPr lang="fr-FR" sz="1400" dirty="0" smtClean="0"/>
              <a:t> </a:t>
            </a:r>
          </a:p>
        </p:txBody>
      </p:sp>
      <p:sp>
        <p:nvSpPr>
          <p:cNvPr id="16" name="Rectangle 15"/>
          <p:cNvSpPr/>
          <p:nvPr/>
        </p:nvSpPr>
        <p:spPr>
          <a:xfrm>
            <a:off x="0" y="4611231"/>
            <a:ext cx="4267200" cy="2246769"/>
          </a:xfrm>
          <a:prstGeom prst="rect">
            <a:avLst/>
          </a:prstGeom>
        </p:spPr>
        <p:txBody>
          <a:bodyPr wrap="square">
            <a:spAutoFit/>
          </a:bodyPr>
          <a:lstStyle/>
          <a:p>
            <a:r>
              <a:rPr lang="fr-FR" sz="1400" b="1" dirty="0" smtClean="0"/>
              <a:t>Control:</a:t>
            </a:r>
          </a:p>
          <a:p>
            <a:pPr>
              <a:buFont typeface="Arial" pitchFamily="34" charset="0"/>
              <a:buChar char="•"/>
            </a:pPr>
            <a:r>
              <a:rPr lang="fr-FR" sz="1400" dirty="0" smtClean="0"/>
              <a:t>Destruction of </a:t>
            </a:r>
            <a:r>
              <a:rPr lang="fr-FR" sz="1400" dirty="0" err="1" smtClean="0"/>
              <a:t>crop</a:t>
            </a:r>
            <a:r>
              <a:rPr lang="fr-FR" sz="1400" dirty="0" smtClean="0"/>
              <a:t> </a:t>
            </a:r>
            <a:r>
              <a:rPr lang="fr-FR" sz="1400" dirty="0" err="1" smtClean="0"/>
              <a:t>stubbles</a:t>
            </a:r>
            <a:r>
              <a:rPr lang="fr-FR" sz="1400" dirty="0" smtClean="0"/>
              <a:t>.</a:t>
            </a:r>
          </a:p>
          <a:p>
            <a:pPr>
              <a:buFont typeface="Arial" pitchFamily="34" charset="0"/>
              <a:buChar char="•"/>
            </a:pPr>
            <a:r>
              <a:rPr lang="fr-FR" sz="1400" dirty="0" smtClean="0"/>
              <a:t>Use of light </a:t>
            </a:r>
            <a:r>
              <a:rPr lang="fr-FR" sz="1400" dirty="0" err="1" smtClean="0"/>
              <a:t>trap</a:t>
            </a:r>
            <a:endParaRPr lang="fr-FR" sz="1400" dirty="0" smtClean="0"/>
          </a:p>
          <a:p>
            <a:pPr>
              <a:buFont typeface="Arial" pitchFamily="34" charset="0"/>
              <a:buChar char="•"/>
            </a:pPr>
            <a:r>
              <a:rPr lang="fr-FR" sz="1400" dirty="0" err="1" smtClean="0"/>
              <a:t>Collect</a:t>
            </a:r>
            <a:r>
              <a:rPr lang="fr-FR" sz="1400" dirty="0" smtClean="0"/>
              <a:t> and destroy </a:t>
            </a:r>
            <a:r>
              <a:rPr lang="fr-FR" sz="1400" dirty="0" err="1" smtClean="0"/>
              <a:t>egg</a:t>
            </a:r>
            <a:r>
              <a:rPr lang="fr-FR" sz="1400" dirty="0" smtClean="0"/>
              <a:t> clusters</a:t>
            </a:r>
          </a:p>
          <a:p>
            <a:r>
              <a:rPr lang="fr-FR" sz="1400" dirty="0" err="1" smtClean="0"/>
              <a:t>Biological</a:t>
            </a:r>
            <a:r>
              <a:rPr lang="fr-FR" sz="1400" dirty="0" smtClean="0"/>
              <a:t> control by </a:t>
            </a:r>
            <a:r>
              <a:rPr lang="fr-FR" sz="1400" i="1" dirty="0" err="1" smtClean="0"/>
              <a:t>Cotesia</a:t>
            </a:r>
            <a:r>
              <a:rPr lang="fr-FR" sz="1400" i="1" dirty="0" smtClean="0"/>
              <a:t> </a:t>
            </a:r>
            <a:r>
              <a:rPr lang="fr-FR" sz="1400" i="1" dirty="0" err="1" smtClean="0"/>
              <a:t>flavipes</a:t>
            </a:r>
            <a:r>
              <a:rPr lang="fr-FR" sz="1400" i="1" dirty="0" smtClean="0"/>
              <a:t>, Bracon </a:t>
            </a:r>
            <a:r>
              <a:rPr lang="fr-FR" sz="1400" i="1" dirty="0" err="1" smtClean="0"/>
              <a:t>spp</a:t>
            </a:r>
            <a:r>
              <a:rPr lang="fr-FR" sz="1400" i="1" dirty="0" smtClean="0"/>
              <a:t>.</a:t>
            </a:r>
            <a:endParaRPr lang="fr-FR" sz="1400" dirty="0" smtClean="0"/>
          </a:p>
          <a:p>
            <a:r>
              <a:rPr lang="fr-FR" sz="1400" dirty="0" err="1" smtClean="0"/>
              <a:t>Chemical</a:t>
            </a:r>
            <a:r>
              <a:rPr lang="fr-FR" sz="1400" dirty="0" smtClean="0"/>
              <a:t> control: </a:t>
            </a:r>
          </a:p>
          <a:p>
            <a:pPr>
              <a:buFont typeface="Arial" pitchFamily="34" charset="0"/>
              <a:buChar char="•"/>
            </a:pPr>
            <a:r>
              <a:rPr lang="fr-FR" sz="1400" dirty="0" err="1" smtClean="0"/>
              <a:t>Imidacloprid</a:t>
            </a:r>
            <a:r>
              <a:rPr lang="fr-FR" sz="1400" dirty="0" smtClean="0"/>
              <a:t> 70WS 5 g/kg of </a:t>
            </a:r>
            <a:r>
              <a:rPr lang="fr-FR" sz="1400" dirty="0" err="1" smtClean="0"/>
              <a:t>seed</a:t>
            </a:r>
            <a:endParaRPr lang="fr-FR" sz="1400" dirty="0" smtClean="0"/>
          </a:p>
          <a:p>
            <a:pPr>
              <a:buFont typeface="Arial" pitchFamily="34" charset="0"/>
              <a:buChar char="•"/>
            </a:pPr>
            <a:r>
              <a:rPr lang="fr-FR" sz="1400" dirty="0" err="1" smtClean="0"/>
              <a:t>Granular</a:t>
            </a:r>
            <a:r>
              <a:rPr lang="fr-FR" sz="1400" dirty="0" smtClean="0"/>
              <a:t> insecticide to plant </a:t>
            </a:r>
            <a:r>
              <a:rPr lang="fr-FR" sz="1400" dirty="0" err="1" smtClean="0"/>
              <a:t>whorls</a:t>
            </a:r>
            <a:r>
              <a:rPr lang="fr-FR" sz="1400" dirty="0" smtClean="0"/>
              <a:t> e.g., </a:t>
            </a:r>
            <a:r>
              <a:rPr lang="fr-FR" sz="1400" dirty="0" err="1" smtClean="0"/>
              <a:t>Carbofuran</a:t>
            </a:r>
            <a:r>
              <a:rPr lang="fr-FR" sz="1400" dirty="0" smtClean="0"/>
              <a:t>  8-10kg/A</a:t>
            </a:r>
          </a:p>
          <a:p>
            <a:pPr>
              <a:buFont typeface="Arial" pitchFamily="34" charset="0"/>
              <a:buChar char="•"/>
            </a:pPr>
            <a:r>
              <a:rPr lang="fr-FR" sz="1400" dirty="0" err="1" smtClean="0"/>
              <a:t>Triazophos</a:t>
            </a:r>
            <a:r>
              <a:rPr lang="fr-FR" sz="1400" dirty="0" smtClean="0"/>
              <a:t> 600 ml/A</a:t>
            </a:r>
          </a:p>
        </p:txBody>
      </p:sp>
      <p:sp>
        <p:nvSpPr>
          <p:cNvPr id="17" name="Rectangle 16"/>
          <p:cNvSpPr/>
          <p:nvPr/>
        </p:nvSpPr>
        <p:spPr>
          <a:xfrm>
            <a:off x="0" y="3408204"/>
            <a:ext cx="4572000" cy="1384995"/>
          </a:xfrm>
          <a:prstGeom prst="rect">
            <a:avLst/>
          </a:prstGeom>
        </p:spPr>
        <p:txBody>
          <a:bodyPr wrap="square">
            <a:spAutoFit/>
          </a:bodyPr>
          <a:lstStyle/>
          <a:p>
            <a:r>
              <a:rPr lang="en-US" sz="1400" b="1" dirty="0" smtClean="0"/>
              <a:t>Damage:</a:t>
            </a:r>
          </a:p>
          <a:p>
            <a:pPr marL="342900" indent="-342900">
              <a:buFont typeface="+mj-lt"/>
              <a:buAutoNum type="arabicPeriod"/>
            </a:pPr>
            <a:r>
              <a:rPr lang="en-US" sz="1400" dirty="0" smtClean="0"/>
              <a:t>Early stage crop is more susceptible.</a:t>
            </a:r>
          </a:p>
          <a:p>
            <a:pPr marL="342900" indent="-342900">
              <a:buFont typeface="+mj-lt"/>
              <a:buAutoNum type="arabicPeriod"/>
            </a:pPr>
            <a:r>
              <a:rPr lang="en-US" sz="1400" dirty="0" smtClean="0"/>
              <a:t>Young larvae feed on growing tissue, inside the leaf whorl (leaving shot holes on leaves)</a:t>
            </a:r>
          </a:p>
          <a:p>
            <a:pPr marL="342900" indent="-342900">
              <a:buFont typeface="+mj-lt"/>
              <a:buAutoNum type="arabicPeriod"/>
            </a:pPr>
            <a:r>
              <a:rPr lang="en-US" sz="1400" dirty="0" smtClean="0"/>
              <a:t>Producing ‘</a:t>
            </a:r>
            <a:r>
              <a:rPr lang="en-US" sz="1400" dirty="0" err="1" smtClean="0"/>
              <a:t>deadhearts</a:t>
            </a:r>
            <a:r>
              <a:rPr lang="en-US" sz="1400" dirty="0" smtClean="0"/>
              <a:t>’ and weakening stem with holes on them on </a:t>
            </a:r>
            <a:r>
              <a:rPr lang="en-US" sz="1400" dirty="0" err="1" smtClean="0"/>
              <a:t>internodal</a:t>
            </a:r>
            <a:r>
              <a:rPr lang="en-US" sz="1400" dirty="0" smtClean="0"/>
              <a:t> region.</a:t>
            </a:r>
          </a:p>
        </p:txBody>
      </p:sp>
      <p:sp>
        <p:nvSpPr>
          <p:cNvPr id="18" name="Rectangle 17"/>
          <p:cNvSpPr/>
          <p:nvPr/>
        </p:nvSpPr>
        <p:spPr>
          <a:xfrm>
            <a:off x="0" y="776030"/>
            <a:ext cx="4572000" cy="954107"/>
          </a:xfrm>
          <a:prstGeom prst="rect">
            <a:avLst/>
          </a:prstGeom>
        </p:spPr>
        <p:txBody>
          <a:bodyPr>
            <a:spAutoFit/>
          </a:bodyPr>
          <a:lstStyle/>
          <a:p>
            <a:r>
              <a:rPr lang="en-US" sz="1400" b="1" dirty="0" smtClean="0"/>
              <a:t>Host plants</a:t>
            </a:r>
            <a:r>
              <a:rPr lang="en-US" sz="1400" dirty="0" smtClean="0"/>
              <a:t>: wild and cultivated grass species, including maize, sorghum, millets and rice</a:t>
            </a:r>
          </a:p>
          <a:p>
            <a:r>
              <a:rPr lang="en-US" sz="1400" dirty="0" smtClean="0"/>
              <a:t>Active period: April to October</a:t>
            </a:r>
          </a:p>
          <a:p>
            <a:endParaRPr lang="fr-FR" sz="1400" dirty="0"/>
          </a:p>
        </p:txBody>
      </p:sp>
      <p:sp>
        <p:nvSpPr>
          <p:cNvPr id="14" name="Slide Number Placeholder 13"/>
          <p:cNvSpPr>
            <a:spLocks noGrp="1"/>
          </p:cNvSpPr>
          <p:nvPr>
            <p:ph type="sldNum" sz="quarter" idx="12"/>
          </p:nvPr>
        </p:nvSpPr>
        <p:spPr/>
        <p:txBody>
          <a:bodyPr/>
          <a:lstStyle/>
          <a:p>
            <a:fld id="{3E500B72-D179-418D-8A18-A2E1576C98A6}" type="slidenum">
              <a:rPr lang="en-US" smtClean="0"/>
              <a:pPr/>
              <a:t>2</a:t>
            </a:fld>
            <a:endParaRPr lang="en-US"/>
          </a:p>
        </p:txBody>
      </p:sp>
      <p:sp>
        <p:nvSpPr>
          <p:cNvPr id="19" name="Footer Placeholder 18"/>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6">
                                            <p:txEl>
                                              <p:pRg st="1" end="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6">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xEl>
                                              <p:pRg st="5" end="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xEl>
                                              <p:pRg st="6" end="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6">
                                            <p:txEl>
                                              <p:pRg st="7" end="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609600"/>
            <a:ext cx="8591904" cy="369332"/>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dirty="0" smtClean="0"/>
              <a:t>Insect pests of Maize &amp; Sorghum	Shoot fly (</a:t>
            </a:r>
            <a:r>
              <a:rPr lang="it-IT" i="1" dirty="0" smtClean="0"/>
              <a:t>Atherigona soccata: </a:t>
            </a:r>
            <a:r>
              <a:rPr lang="it-IT" dirty="0" smtClean="0"/>
              <a:t>Muscidae: Diptera)</a:t>
            </a:r>
            <a:endParaRPr lang="en-US" dirty="0"/>
          </a:p>
        </p:txBody>
      </p:sp>
      <p:pic>
        <p:nvPicPr>
          <p:cNvPr id="41986" name="Picture 2" descr="http://2.bp.blogspot.com/-W-jx_gbLfu0/TcdnEIuAFcI/AAAAAAAAAEQ/0myiWHFsTC0/s320/Shoot%2Bfly%2B3.jpg"/>
          <p:cNvPicPr>
            <a:picLocks noChangeAspect="1" noChangeArrowheads="1"/>
          </p:cNvPicPr>
          <p:nvPr/>
        </p:nvPicPr>
        <p:blipFill>
          <a:blip r:embed="rId3" cstate="print">
            <a:lum bright="10000"/>
          </a:blip>
          <a:srcRect/>
          <a:stretch>
            <a:fillRect/>
          </a:stretch>
        </p:blipFill>
        <p:spPr bwMode="auto">
          <a:xfrm>
            <a:off x="3886200" y="2590800"/>
            <a:ext cx="2699211" cy="3472670"/>
          </a:xfrm>
          <a:prstGeom prst="rect">
            <a:avLst/>
          </a:prstGeom>
          <a:ln>
            <a:noFill/>
          </a:ln>
          <a:effectLst>
            <a:softEdge rad="112500"/>
          </a:effectLst>
        </p:spPr>
      </p:pic>
      <p:pic>
        <p:nvPicPr>
          <p:cNvPr id="41988" name="Picture 4" descr="DSC06279.JPG"/>
          <p:cNvPicPr>
            <a:picLocks noChangeAspect="1" noChangeArrowheads="1"/>
          </p:cNvPicPr>
          <p:nvPr/>
        </p:nvPicPr>
        <p:blipFill>
          <a:blip r:embed="rId4" cstate="print">
            <a:lum bright="10000" contrast="10000"/>
          </a:blip>
          <a:srcRect/>
          <a:stretch>
            <a:fillRect/>
          </a:stretch>
        </p:blipFill>
        <p:spPr bwMode="auto">
          <a:xfrm>
            <a:off x="6096000" y="1219200"/>
            <a:ext cx="2820138" cy="3464332"/>
          </a:xfrm>
          <a:prstGeom prst="rect">
            <a:avLst/>
          </a:prstGeom>
          <a:ln>
            <a:noFill/>
          </a:ln>
          <a:effectLst>
            <a:softEdge rad="112500"/>
          </a:effectLst>
        </p:spPr>
      </p:pic>
      <p:pic>
        <p:nvPicPr>
          <p:cNvPr id="41990" name="Picture 6" descr="http://www.infonet-biovision.org/res/res/files/1494.280x185.clip.jpeg"/>
          <p:cNvPicPr>
            <a:picLocks noChangeAspect="1" noChangeArrowheads="1"/>
          </p:cNvPicPr>
          <p:nvPr/>
        </p:nvPicPr>
        <p:blipFill>
          <a:blip r:embed="rId5" cstate="print"/>
          <a:srcRect/>
          <a:stretch>
            <a:fillRect/>
          </a:stretch>
        </p:blipFill>
        <p:spPr bwMode="auto">
          <a:xfrm>
            <a:off x="6400800" y="5029200"/>
            <a:ext cx="2203039" cy="1455580"/>
          </a:xfrm>
          <a:prstGeom prst="rect">
            <a:avLst/>
          </a:prstGeom>
          <a:ln>
            <a:noFill/>
          </a:ln>
          <a:effectLst>
            <a:softEdge rad="112500"/>
          </a:effectLst>
        </p:spPr>
      </p:pic>
      <p:sp>
        <p:nvSpPr>
          <p:cNvPr id="8" name="Rectangle 7"/>
          <p:cNvSpPr/>
          <p:nvPr/>
        </p:nvSpPr>
        <p:spPr>
          <a:xfrm>
            <a:off x="0" y="1599962"/>
            <a:ext cx="4572000" cy="1600438"/>
          </a:xfrm>
          <a:prstGeom prst="rect">
            <a:avLst/>
          </a:prstGeom>
        </p:spPr>
        <p:txBody>
          <a:bodyPr wrap="square">
            <a:spAutoFit/>
          </a:bodyPr>
          <a:lstStyle/>
          <a:p>
            <a:r>
              <a:rPr lang="fr-FR" sz="1400" b="1" dirty="0" smtClean="0"/>
              <a:t>Identification:</a:t>
            </a:r>
            <a:endParaRPr lang="fr-FR" sz="1400" dirty="0" smtClean="0"/>
          </a:p>
          <a:p>
            <a:r>
              <a:rPr lang="fr-FR" sz="1400" dirty="0" err="1" smtClean="0"/>
              <a:t>Eggs</a:t>
            </a:r>
            <a:r>
              <a:rPr lang="fr-FR" sz="1400" dirty="0" smtClean="0"/>
              <a:t>: </a:t>
            </a:r>
            <a:r>
              <a:rPr lang="fr-FR" sz="1400" dirty="0" err="1" smtClean="0"/>
              <a:t>elongated</a:t>
            </a:r>
            <a:r>
              <a:rPr lang="fr-FR" sz="1400" dirty="0" smtClean="0"/>
              <a:t> </a:t>
            </a:r>
            <a:r>
              <a:rPr lang="fr-FR" sz="1400" dirty="0" err="1" smtClean="0"/>
              <a:t>whitish</a:t>
            </a:r>
            <a:r>
              <a:rPr lang="fr-FR" sz="1400" dirty="0" smtClean="0"/>
              <a:t> in </a:t>
            </a:r>
            <a:r>
              <a:rPr lang="fr-FR" sz="1400" dirty="0" err="1" smtClean="0"/>
              <a:t>color</a:t>
            </a:r>
            <a:r>
              <a:rPr lang="fr-FR" sz="1400" dirty="0" smtClean="0"/>
              <a:t> laid </a:t>
            </a:r>
            <a:r>
              <a:rPr lang="fr-FR" sz="1400" dirty="0" err="1" smtClean="0"/>
              <a:t>singly</a:t>
            </a:r>
            <a:r>
              <a:rPr lang="fr-FR" sz="1400" dirty="0" smtClean="0"/>
              <a:t> on </a:t>
            </a:r>
            <a:r>
              <a:rPr lang="fr-FR" sz="1400" dirty="0" err="1" smtClean="0"/>
              <a:t>leave</a:t>
            </a:r>
            <a:r>
              <a:rPr lang="fr-FR" sz="1400" dirty="0" smtClean="0"/>
              <a:t> </a:t>
            </a:r>
            <a:r>
              <a:rPr lang="fr-FR" sz="1400" dirty="0" err="1" smtClean="0"/>
              <a:t>lowersides</a:t>
            </a:r>
            <a:r>
              <a:rPr lang="fr-FR" sz="1400" dirty="0" smtClean="0"/>
              <a:t> (30-40 </a:t>
            </a:r>
            <a:r>
              <a:rPr lang="fr-FR" sz="1400" dirty="0" err="1" smtClean="0"/>
              <a:t>eggs</a:t>
            </a:r>
            <a:r>
              <a:rPr lang="fr-FR" sz="1400" dirty="0" smtClean="0"/>
              <a:t> /</a:t>
            </a:r>
            <a:r>
              <a:rPr lang="fr-FR" sz="1400" dirty="0" err="1" smtClean="0"/>
              <a:t>female</a:t>
            </a:r>
            <a:r>
              <a:rPr lang="fr-FR" sz="1400" dirty="0" smtClean="0"/>
              <a:t>)</a:t>
            </a:r>
          </a:p>
          <a:p>
            <a:r>
              <a:rPr lang="fr-FR" sz="1400" dirty="0" err="1" smtClean="0"/>
              <a:t>Larvae</a:t>
            </a:r>
            <a:r>
              <a:rPr lang="fr-FR" sz="1400" dirty="0" smtClean="0"/>
              <a:t>: </a:t>
            </a:r>
            <a:r>
              <a:rPr lang="fr-FR" sz="1400" dirty="0" err="1" smtClean="0"/>
              <a:t>yellowish</a:t>
            </a:r>
            <a:r>
              <a:rPr lang="fr-FR" sz="1400" dirty="0" smtClean="0"/>
              <a:t> </a:t>
            </a:r>
            <a:r>
              <a:rPr lang="fr-FR" sz="1400" dirty="0" err="1" smtClean="0"/>
              <a:t>brown</a:t>
            </a:r>
            <a:r>
              <a:rPr lang="fr-FR" sz="1400" dirty="0" smtClean="0"/>
              <a:t> in </a:t>
            </a:r>
            <a:r>
              <a:rPr lang="fr-FR" sz="1400" dirty="0" err="1" smtClean="0"/>
              <a:t>color</a:t>
            </a:r>
            <a:r>
              <a:rPr lang="fr-FR" sz="1400" dirty="0" smtClean="0"/>
              <a:t>; 6-10 </a:t>
            </a:r>
            <a:r>
              <a:rPr lang="fr-FR" sz="1400" dirty="0" err="1" smtClean="0"/>
              <a:t>days</a:t>
            </a:r>
            <a:endParaRPr lang="fr-FR" sz="1400" dirty="0" smtClean="0"/>
          </a:p>
          <a:p>
            <a:r>
              <a:rPr lang="fr-FR" sz="1400" dirty="0" err="1" smtClean="0"/>
              <a:t>Pupae</a:t>
            </a:r>
            <a:r>
              <a:rPr lang="fr-FR" sz="1400" dirty="0" smtClean="0"/>
              <a:t>: Pale white (</a:t>
            </a:r>
            <a:r>
              <a:rPr lang="fr-FR" sz="1400" dirty="0" err="1" smtClean="0"/>
              <a:t>turns</a:t>
            </a:r>
            <a:r>
              <a:rPr lang="fr-FR" sz="1400" dirty="0" smtClean="0"/>
              <a:t> </a:t>
            </a:r>
            <a:r>
              <a:rPr lang="fr-FR" sz="1400" dirty="0" err="1" smtClean="0"/>
              <a:t>brown</a:t>
            </a:r>
            <a:r>
              <a:rPr lang="fr-FR" sz="1400" dirty="0" smtClean="0"/>
              <a:t> </a:t>
            </a:r>
            <a:r>
              <a:rPr lang="fr-FR" sz="1400" dirty="0" err="1" smtClean="0"/>
              <a:t>later</a:t>
            </a:r>
            <a:r>
              <a:rPr lang="fr-FR" sz="1400" dirty="0" smtClean="0"/>
              <a:t> on)</a:t>
            </a:r>
          </a:p>
          <a:p>
            <a:r>
              <a:rPr lang="fr-FR" sz="1400" dirty="0" err="1" smtClean="0"/>
              <a:t>Adult</a:t>
            </a:r>
            <a:r>
              <a:rPr lang="fr-FR" sz="1400" dirty="0" smtClean="0"/>
              <a:t>: </a:t>
            </a:r>
            <a:r>
              <a:rPr lang="fr-FR" sz="1400" dirty="0" err="1" smtClean="0"/>
              <a:t>small</a:t>
            </a:r>
            <a:r>
              <a:rPr lang="fr-FR" sz="1400" dirty="0" smtClean="0"/>
              <a:t> </a:t>
            </a:r>
            <a:r>
              <a:rPr lang="fr-FR" sz="1400" dirty="0" err="1" smtClean="0"/>
              <a:t>dark</a:t>
            </a:r>
            <a:r>
              <a:rPr lang="fr-FR" sz="1400" dirty="0" smtClean="0"/>
              <a:t> </a:t>
            </a:r>
            <a:r>
              <a:rPr lang="fr-FR" sz="1400" dirty="0" err="1" smtClean="0"/>
              <a:t>flies</a:t>
            </a:r>
            <a:r>
              <a:rPr lang="fr-FR" sz="1400" dirty="0" smtClean="0"/>
              <a:t> </a:t>
            </a:r>
            <a:r>
              <a:rPr lang="fr-FR" sz="1400" dirty="0" err="1" smtClean="0"/>
              <a:t>like</a:t>
            </a:r>
            <a:r>
              <a:rPr lang="fr-FR" sz="1400" dirty="0" smtClean="0"/>
              <a:t> house </a:t>
            </a:r>
            <a:r>
              <a:rPr lang="fr-FR" sz="1400" dirty="0" err="1" smtClean="0"/>
              <a:t>flies</a:t>
            </a:r>
            <a:r>
              <a:rPr lang="fr-FR" sz="1400" dirty="0" smtClean="0"/>
              <a:t>; pale </a:t>
            </a:r>
            <a:r>
              <a:rPr lang="fr-FR" sz="1400" dirty="0" err="1" smtClean="0"/>
              <a:t>grey</a:t>
            </a:r>
            <a:r>
              <a:rPr lang="fr-FR" sz="1400" dirty="0" smtClean="0"/>
              <a:t>; 1 </a:t>
            </a:r>
            <a:r>
              <a:rPr lang="fr-FR" sz="1400" dirty="0" err="1" smtClean="0"/>
              <a:t>month</a:t>
            </a:r>
            <a:r>
              <a:rPr lang="fr-FR" sz="1400" dirty="0" smtClean="0"/>
              <a:t>	</a:t>
            </a:r>
          </a:p>
        </p:txBody>
      </p:sp>
      <p:sp>
        <p:nvSpPr>
          <p:cNvPr id="9" name="Rectangle 8"/>
          <p:cNvSpPr/>
          <p:nvPr/>
        </p:nvSpPr>
        <p:spPr>
          <a:xfrm>
            <a:off x="0" y="4572000"/>
            <a:ext cx="4343400" cy="2031325"/>
          </a:xfrm>
          <a:prstGeom prst="rect">
            <a:avLst/>
          </a:prstGeom>
        </p:spPr>
        <p:txBody>
          <a:bodyPr wrap="square">
            <a:spAutoFit/>
          </a:bodyPr>
          <a:lstStyle/>
          <a:p>
            <a:r>
              <a:rPr lang="fr-FR" sz="1400" b="1" dirty="0" smtClean="0"/>
              <a:t>Control:</a:t>
            </a:r>
          </a:p>
          <a:p>
            <a:pPr>
              <a:buFont typeface="Arial" pitchFamily="34" charset="0"/>
              <a:buChar char="•"/>
            </a:pPr>
            <a:r>
              <a:rPr lang="fr-FR" sz="1400" dirty="0" smtClean="0"/>
              <a:t>Pull-out and </a:t>
            </a:r>
            <a:r>
              <a:rPr lang="fr-FR" sz="1400" dirty="0" err="1" smtClean="0"/>
              <a:t>discard</a:t>
            </a:r>
            <a:r>
              <a:rPr lang="fr-FR" sz="1400" dirty="0" smtClean="0"/>
              <a:t> the </a:t>
            </a:r>
            <a:r>
              <a:rPr lang="fr-FR" sz="1400" dirty="0" err="1" smtClean="0"/>
              <a:t>infested</a:t>
            </a:r>
            <a:r>
              <a:rPr lang="fr-FR" sz="1400" dirty="0" smtClean="0"/>
              <a:t> plants</a:t>
            </a:r>
          </a:p>
          <a:p>
            <a:pPr>
              <a:buFont typeface="Arial" pitchFamily="34" charset="0"/>
              <a:buChar char="•"/>
            </a:pPr>
            <a:r>
              <a:rPr lang="fr-FR" sz="1400" dirty="0" err="1" smtClean="0"/>
              <a:t>Higer</a:t>
            </a:r>
            <a:r>
              <a:rPr lang="fr-FR" sz="1400" dirty="0" smtClean="0"/>
              <a:t> </a:t>
            </a:r>
            <a:r>
              <a:rPr lang="fr-FR" sz="1400" dirty="0" err="1" smtClean="0"/>
              <a:t>seed</a:t>
            </a:r>
            <a:r>
              <a:rPr lang="fr-FR" sz="1400" dirty="0" smtClean="0"/>
              <a:t> rate</a:t>
            </a:r>
          </a:p>
          <a:p>
            <a:pPr>
              <a:buFont typeface="Arial" pitchFamily="34" charset="0"/>
              <a:buChar char="•"/>
            </a:pPr>
            <a:r>
              <a:rPr lang="en-US" sz="1400" dirty="0" smtClean="0"/>
              <a:t>use of resistant cultivars;</a:t>
            </a:r>
            <a:endParaRPr lang="fr-FR" sz="1400" dirty="0" smtClean="0"/>
          </a:p>
          <a:p>
            <a:endParaRPr lang="fr-FR" sz="1400" dirty="0" smtClean="0"/>
          </a:p>
          <a:p>
            <a:r>
              <a:rPr lang="fr-FR" sz="1400" dirty="0" err="1" smtClean="0"/>
              <a:t>Chemical</a:t>
            </a:r>
            <a:r>
              <a:rPr lang="fr-FR" sz="1400" dirty="0" smtClean="0"/>
              <a:t> control:</a:t>
            </a:r>
          </a:p>
          <a:p>
            <a:pPr>
              <a:buFont typeface="Arial" pitchFamily="34" charset="0"/>
              <a:buChar char="•"/>
            </a:pPr>
            <a:r>
              <a:rPr lang="fr-FR" sz="1400" dirty="0" err="1" smtClean="0"/>
              <a:t>Imidacloprid</a:t>
            </a:r>
            <a:r>
              <a:rPr lang="fr-FR" sz="1400" dirty="0" smtClean="0"/>
              <a:t> (</a:t>
            </a:r>
            <a:r>
              <a:rPr lang="fr-FR" sz="1400" dirty="0" err="1" smtClean="0"/>
              <a:t>Confidor</a:t>
            </a:r>
            <a:r>
              <a:rPr lang="fr-FR" sz="1400" dirty="0" smtClean="0"/>
              <a:t> 70WS) 5 g/kg of </a:t>
            </a:r>
            <a:r>
              <a:rPr lang="fr-FR" sz="1400" dirty="0" err="1" smtClean="0"/>
              <a:t>seed</a:t>
            </a:r>
            <a:endParaRPr lang="fr-FR" sz="1400" dirty="0" smtClean="0"/>
          </a:p>
          <a:p>
            <a:pPr>
              <a:buFont typeface="Arial" pitchFamily="34" charset="0"/>
              <a:buChar char="•"/>
            </a:pPr>
            <a:r>
              <a:rPr lang="fr-FR" sz="1400" dirty="0" err="1" smtClean="0"/>
              <a:t>Cypermethrin</a:t>
            </a:r>
            <a:r>
              <a:rPr lang="fr-FR" sz="1400" dirty="0" smtClean="0"/>
              <a:t>  300-400 ml/A</a:t>
            </a:r>
          </a:p>
          <a:p>
            <a:endParaRPr lang="fr-FR" sz="1400" dirty="0" smtClean="0"/>
          </a:p>
        </p:txBody>
      </p:sp>
      <p:sp>
        <p:nvSpPr>
          <p:cNvPr id="10" name="Rectangle 9"/>
          <p:cNvSpPr/>
          <p:nvPr/>
        </p:nvSpPr>
        <p:spPr>
          <a:xfrm>
            <a:off x="0" y="3124200"/>
            <a:ext cx="3581400" cy="1169551"/>
          </a:xfrm>
          <a:prstGeom prst="rect">
            <a:avLst/>
          </a:prstGeom>
        </p:spPr>
        <p:txBody>
          <a:bodyPr wrap="square">
            <a:spAutoFit/>
          </a:bodyPr>
          <a:lstStyle/>
          <a:p>
            <a:r>
              <a:rPr lang="en-US" sz="1400" b="1" dirty="0" smtClean="0"/>
              <a:t>Damage:</a:t>
            </a:r>
          </a:p>
          <a:p>
            <a:pPr marL="342900" indent="-342900">
              <a:buFont typeface="+mj-lt"/>
              <a:buAutoNum type="arabicPeriod"/>
            </a:pPr>
            <a:r>
              <a:rPr lang="en-US" sz="1400" dirty="0" smtClean="0"/>
              <a:t>Maggots bore into the shoot of young plants, </a:t>
            </a:r>
            <a:r>
              <a:rPr lang="fr-FR" sz="1400" dirty="0" smtClean="0"/>
              <a:t>Central shoot </a:t>
            </a:r>
            <a:r>
              <a:rPr lang="fr-FR" sz="1400" dirty="0" err="1" smtClean="0"/>
              <a:t>dries</a:t>
            </a:r>
            <a:r>
              <a:rPr lang="en-US" sz="1400" dirty="0" smtClean="0"/>
              <a:t> (dead-heart).</a:t>
            </a:r>
          </a:p>
          <a:p>
            <a:pPr marL="342900" indent="-342900">
              <a:buFont typeface="+mj-lt"/>
              <a:buAutoNum type="arabicPeriod"/>
            </a:pPr>
            <a:r>
              <a:rPr lang="fr-FR" sz="1400" dirty="0" err="1" smtClean="0"/>
              <a:t>Side</a:t>
            </a:r>
            <a:r>
              <a:rPr lang="fr-FR" sz="1400" dirty="0" smtClean="0"/>
              <a:t> </a:t>
            </a:r>
            <a:r>
              <a:rPr lang="fr-FR" sz="1400" dirty="0" err="1" smtClean="0"/>
              <a:t>tillers</a:t>
            </a:r>
            <a:r>
              <a:rPr lang="fr-FR" sz="1400" dirty="0" smtClean="0"/>
              <a:t> formation (</a:t>
            </a:r>
            <a:r>
              <a:rPr lang="fr-FR" sz="1400" dirty="0" err="1" smtClean="0"/>
              <a:t>which</a:t>
            </a:r>
            <a:r>
              <a:rPr lang="fr-FR" sz="1400" dirty="0" smtClean="0"/>
              <a:t> </a:t>
            </a:r>
            <a:r>
              <a:rPr lang="fr-FR" sz="1400" dirty="0" err="1" smtClean="0"/>
              <a:t>may</a:t>
            </a:r>
            <a:r>
              <a:rPr lang="fr-FR" sz="1400" dirty="0" smtClean="0"/>
              <a:t> </a:t>
            </a:r>
            <a:r>
              <a:rPr lang="fr-FR" sz="1400" dirty="0" err="1" smtClean="0"/>
              <a:t>be</a:t>
            </a:r>
            <a:r>
              <a:rPr lang="fr-FR" sz="1400" dirty="0" smtClean="0"/>
              <a:t> </a:t>
            </a:r>
            <a:r>
              <a:rPr lang="fr-FR" sz="1400" dirty="0" err="1" smtClean="0"/>
              <a:t>further</a:t>
            </a:r>
            <a:r>
              <a:rPr lang="fr-FR" sz="1400" dirty="0" smtClean="0"/>
              <a:t> </a:t>
            </a:r>
            <a:r>
              <a:rPr lang="fr-FR" sz="1400" dirty="0" err="1" smtClean="0"/>
              <a:t>attacked</a:t>
            </a:r>
            <a:r>
              <a:rPr lang="fr-FR" sz="1400" dirty="0" smtClean="0"/>
              <a:t>).</a:t>
            </a:r>
            <a:endParaRPr lang="en-US" sz="1400" dirty="0" smtClean="0"/>
          </a:p>
        </p:txBody>
      </p:sp>
      <p:sp>
        <p:nvSpPr>
          <p:cNvPr id="11" name="Rectangle 10"/>
          <p:cNvSpPr/>
          <p:nvPr/>
        </p:nvSpPr>
        <p:spPr>
          <a:xfrm>
            <a:off x="0" y="990600"/>
            <a:ext cx="5486400" cy="307777"/>
          </a:xfrm>
          <a:prstGeom prst="rect">
            <a:avLst/>
          </a:prstGeom>
        </p:spPr>
        <p:txBody>
          <a:bodyPr wrap="square">
            <a:spAutoFit/>
          </a:bodyPr>
          <a:lstStyle/>
          <a:p>
            <a:r>
              <a:rPr lang="en-US" sz="1400" b="1" dirty="0" smtClean="0"/>
              <a:t>Host plants</a:t>
            </a:r>
            <a:r>
              <a:rPr lang="en-US" sz="1400" dirty="0" smtClean="0"/>
              <a:t>: Sorghum, corn, millets, wheat, </a:t>
            </a:r>
            <a:r>
              <a:rPr lang="en-US" sz="1400" dirty="0" err="1" smtClean="0"/>
              <a:t>sarkanda</a:t>
            </a:r>
            <a:r>
              <a:rPr lang="en-US" sz="1400" dirty="0" smtClean="0"/>
              <a:t>, </a:t>
            </a:r>
            <a:r>
              <a:rPr lang="en-US" sz="1400" dirty="0" err="1" smtClean="0"/>
              <a:t>sudan</a:t>
            </a:r>
            <a:r>
              <a:rPr lang="en-US" sz="1400" dirty="0" smtClean="0"/>
              <a:t> grass</a:t>
            </a:r>
            <a:endParaRPr lang="fr-FR" sz="1400" dirty="0"/>
          </a:p>
        </p:txBody>
      </p:sp>
      <p:sp>
        <p:nvSpPr>
          <p:cNvPr id="12" name="Rectangle 11"/>
          <p:cNvSpPr/>
          <p:nvPr/>
        </p:nvSpPr>
        <p:spPr>
          <a:xfrm>
            <a:off x="0" y="1216223"/>
            <a:ext cx="3657600" cy="307777"/>
          </a:xfrm>
          <a:prstGeom prst="rect">
            <a:avLst/>
          </a:prstGeom>
        </p:spPr>
        <p:txBody>
          <a:bodyPr wrap="square">
            <a:spAutoFit/>
          </a:bodyPr>
          <a:lstStyle/>
          <a:p>
            <a:pPr marL="342900" lvl="0" indent="-342900"/>
            <a:r>
              <a:rPr lang="en-US" sz="1400" b="1" dirty="0" smtClean="0">
                <a:solidFill>
                  <a:prstClr val="black"/>
                </a:solidFill>
              </a:rPr>
              <a:t>Active period</a:t>
            </a:r>
            <a:r>
              <a:rPr lang="en-US" sz="1400" dirty="0" smtClean="0">
                <a:solidFill>
                  <a:prstClr val="black"/>
                </a:solidFill>
              </a:rPr>
              <a:t>: </a:t>
            </a:r>
            <a:r>
              <a:rPr lang="en-US" sz="1400" dirty="0" err="1" smtClean="0">
                <a:solidFill>
                  <a:prstClr val="black"/>
                </a:solidFill>
              </a:rPr>
              <a:t>Feburary</a:t>
            </a:r>
            <a:r>
              <a:rPr lang="en-US" sz="1400" dirty="0" smtClean="0">
                <a:solidFill>
                  <a:prstClr val="black"/>
                </a:solidFill>
              </a:rPr>
              <a:t> to October</a:t>
            </a:r>
          </a:p>
        </p:txBody>
      </p:sp>
      <p:sp>
        <p:nvSpPr>
          <p:cNvPr id="13" name="Slide Number Placeholder 12"/>
          <p:cNvSpPr>
            <a:spLocks noGrp="1"/>
          </p:cNvSpPr>
          <p:nvPr>
            <p:ph type="sldNum" sz="quarter" idx="12"/>
          </p:nvPr>
        </p:nvSpPr>
        <p:spPr/>
        <p:txBody>
          <a:bodyPr/>
          <a:lstStyle/>
          <a:p>
            <a:fld id="{3E500B72-D179-418D-8A18-A2E1576C98A6}" type="slidenum">
              <a:rPr lang="en-US" smtClean="0"/>
              <a:pPr/>
              <a:t>3</a:t>
            </a:fld>
            <a:endParaRPr lang="en-US"/>
          </a:p>
        </p:txBody>
      </p:sp>
      <p:sp>
        <p:nvSpPr>
          <p:cNvPr id="14" name="Footer Placeholder 13"/>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
                                            <p:txEl>
                                              <p:pRg st="6" end="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1" y="609600"/>
            <a:ext cx="8785675" cy="369332"/>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dirty="0" smtClean="0"/>
              <a:t>Insect pests of Maize &amp; Sorghum	</a:t>
            </a:r>
            <a:r>
              <a:rPr lang="en-US" dirty="0" err="1" smtClean="0"/>
              <a:t>Kutra</a:t>
            </a:r>
            <a:r>
              <a:rPr lang="en-US" dirty="0" smtClean="0"/>
              <a:t> moth (</a:t>
            </a:r>
            <a:r>
              <a:rPr lang="fr-FR" i="1" dirty="0" err="1" smtClean="0"/>
              <a:t>Amsacta</a:t>
            </a:r>
            <a:r>
              <a:rPr lang="fr-FR" i="1" dirty="0" smtClean="0"/>
              <a:t> </a:t>
            </a:r>
            <a:r>
              <a:rPr lang="fr-FR" i="1" dirty="0" err="1" smtClean="0"/>
              <a:t>moorei</a:t>
            </a:r>
            <a:r>
              <a:rPr lang="fr-FR" dirty="0" smtClean="0"/>
              <a:t>: </a:t>
            </a:r>
            <a:r>
              <a:rPr lang="fr-FR" dirty="0" err="1" smtClean="0"/>
              <a:t>Arctiidae</a:t>
            </a:r>
            <a:r>
              <a:rPr lang="fr-FR" dirty="0" smtClean="0"/>
              <a:t>: </a:t>
            </a:r>
            <a:r>
              <a:rPr lang="fr-FR" dirty="0" err="1" smtClean="0"/>
              <a:t>Lepidoptera</a:t>
            </a:r>
            <a:r>
              <a:rPr lang="fr-FR" dirty="0" smtClean="0"/>
              <a:t>)</a:t>
            </a:r>
            <a:endParaRPr lang="en-US" i="1" dirty="0"/>
          </a:p>
        </p:txBody>
      </p:sp>
      <p:pic>
        <p:nvPicPr>
          <p:cNvPr id="43010" name="Picture 2" descr="http://www.jnkvv.nic.in/IPM%20Project/insects/Amsacta-albistriga-adult.jpg"/>
          <p:cNvPicPr>
            <a:picLocks noChangeAspect="1" noChangeArrowheads="1"/>
          </p:cNvPicPr>
          <p:nvPr/>
        </p:nvPicPr>
        <p:blipFill>
          <a:blip r:embed="rId3" cstate="print"/>
          <a:srcRect/>
          <a:stretch>
            <a:fillRect/>
          </a:stretch>
        </p:blipFill>
        <p:spPr bwMode="auto">
          <a:xfrm>
            <a:off x="4724400" y="1143000"/>
            <a:ext cx="3345366" cy="2743200"/>
          </a:xfrm>
          <a:prstGeom prst="rect">
            <a:avLst/>
          </a:prstGeom>
          <a:ln>
            <a:noFill/>
          </a:ln>
          <a:effectLst>
            <a:softEdge rad="112500"/>
          </a:effectLst>
        </p:spPr>
      </p:pic>
      <p:pic>
        <p:nvPicPr>
          <p:cNvPr id="43012" name="Picture 4" descr="http://www.icrisat.org/satrends/mar2006_files/Redcaterpillar_250by210.jpg"/>
          <p:cNvPicPr>
            <a:picLocks noChangeAspect="1" noChangeArrowheads="1"/>
          </p:cNvPicPr>
          <p:nvPr/>
        </p:nvPicPr>
        <p:blipFill>
          <a:blip r:embed="rId4" cstate="print"/>
          <a:srcRect/>
          <a:stretch>
            <a:fillRect/>
          </a:stretch>
        </p:blipFill>
        <p:spPr bwMode="auto">
          <a:xfrm>
            <a:off x="4648200" y="3962400"/>
            <a:ext cx="3505201" cy="2266953"/>
          </a:xfrm>
          <a:prstGeom prst="rect">
            <a:avLst/>
          </a:prstGeom>
          <a:ln>
            <a:noFill/>
          </a:ln>
          <a:effectLst>
            <a:softEdge rad="112500"/>
          </a:effectLst>
        </p:spPr>
      </p:pic>
      <p:sp>
        <p:nvSpPr>
          <p:cNvPr id="7" name="TextBox 6"/>
          <p:cNvSpPr txBox="1"/>
          <p:nvPr/>
        </p:nvSpPr>
        <p:spPr>
          <a:xfrm>
            <a:off x="0" y="3276362"/>
            <a:ext cx="3810000" cy="1600438"/>
          </a:xfrm>
          <a:prstGeom prst="rect">
            <a:avLst/>
          </a:prstGeom>
          <a:noFill/>
        </p:spPr>
        <p:txBody>
          <a:bodyPr wrap="square" rtlCol="0">
            <a:spAutoFit/>
          </a:bodyPr>
          <a:lstStyle/>
          <a:p>
            <a:r>
              <a:rPr lang="fr-FR" sz="1400" b="1" dirty="0" smtClean="0"/>
              <a:t>Life </a:t>
            </a:r>
            <a:r>
              <a:rPr lang="fr-FR" sz="1400" b="1" dirty="0" err="1" smtClean="0"/>
              <a:t>history</a:t>
            </a:r>
            <a:r>
              <a:rPr lang="fr-FR" sz="1400" b="1" dirty="0" smtClean="0"/>
              <a:t>:</a:t>
            </a:r>
          </a:p>
          <a:p>
            <a:r>
              <a:rPr lang="fr-FR" sz="1400" dirty="0" smtClean="0"/>
              <a:t>Life cycle: 16-20 </a:t>
            </a:r>
            <a:r>
              <a:rPr lang="fr-FR" sz="1400" dirty="0" err="1" smtClean="0"/>
              <a:t>days</a:t>
            </a:r>
            <a:endParaRPr lang="fr-FR" sz="1400" dirty="0" smtClean="0"/>
          </a:p>
          <a:p>
            <a:r>
              <a:rPr lang="fr-FR" sz="1400" dirty="0" err="1" smtClean="0"/>
              <a:t>Larvae</a:t>
            </a:r>
            <a:r>
              <a:rPr lang="fr-FR" sz="1400" dirty="0" smtClean="0"/>
              <a:t>: 2-3 </a:t>
            </a:r>
            <a:r>
              <a:rPr lang="fr-FR" sz="1400" dirty="0" err="1" smtClean="0"/>
              <a:t>weeks</a:t>
            </a:r>
            <a:endParaRPr lang="fr-FR" sz="1400" dirty="0" smtClean="0"/>
          </a:p>
          <a:p>
            <a:r>
              <a:rPr lang="fr-FR" sz="1400" dirty="0" err="1" smtClean="0"/>
              <a:t>Pupation</a:t>
            </a:r>
            <a:r>
              <a:rPr lang="fr-FR" sz="1400" dirty="0" smtClean="0"/>
              <a:t>: 7 </a:t>
            </a:r>
            <a:r>
              <a:rPr lang="fr-FR" sz="1400" dirty="0" err="1" smtClean="0"/>
              <a:t>days</a:t>
            </a:r>
            <a:r>
              <a:rPr lang="fr-FR" sz="1400" dirty="0" smtClean="0"/>
              <a:t> (diapause as </a:t>
            </a:r>
            <a:r>
              <a:rPr lang="fr-FR" sz="1400" dirty="0" err="1" smtClean="0"/>
              <a:t>pupae</a:t>
            </a:r>
            <a:r>
              <a:rPr lang="fr-FR" sz="1400" dirty="0" smtClean="0"/>
              <a:t> in </a:t>
            </a:r>
            <a:r>
              <a:rPr lang="fr-FR" sz="1400" dirty="0" err="1" smtClean="0"/>
              <a:t>soil</a:t>
            </a:r>
            <a:r>
              <a:rPr lang="fr-FR" sz="1400" dirty="0" smtClean="0"/>
              <a:t>)</a:t>
            </a:r>
          </a:p>
          <a:p>
            <a:r>
              <a:rPr lang="fr-FR" sz="1400" dirty="0" smtClean="0"/>
              <a:t>No. Of </a:t>
            </a:r>
            <a:r>
              <a:rPr lang="fr-FR" sz="1400" dirty="0" err="1" smtClean="0"/>
              <a:t>generations</a:t>
            </a:r>
            <a:r>
              <a:rPr lang="fr-FR" sz="1400" dirty="0" smtClean="0"/>
              <a:t>: 2-3</a:t>
            </a:r>
          </a:p>
          <a:p>
            <a:endParaRPr lang="fr-FR" sz="1400" dirty="0" smtClean="0"/>
          </a:p>
          <a:p>
            <a:endParaRPr lang="fr-FR" sz="1400" dirty="0" smtClean="0"/>
          </a:p>
        </p:txBody>
      </p:sp>
      <p:sp>
        <p:nvSpPr>
          <p:cNvPr id="8" name="Rectangle 7"/>
          <p:cNvSpPr/>
          <p:nvPr/>
        </p:nvSpPr>
        <p:spPr>
          <a:xfrm>
            <a:off x="0" y="1600200"/>
            <a:ext cx="4419600" cy="1600438"/>
          </a:xfrm>
          <a:prstGeom prst="rect">
            <a:avLst/>
          </a:prstGeom>
        </p:spPr>
        <p:txBody>
          <a:bodyPr wrap="square">
            <a:spAutoFit/>
          </a:bodyPr>
          <a:lstStyle/>
          <a:p>
            <a:r>
              <a:rPr lang="fr-FR" sz="1400" b="1" dirty="0" smtClean="0"/>
              <a:t>Identification: </a:t>
            </a:r>
            <a:r>
              <a:rPr lang="fr-FR" sz="1400" dirty="0" smtClean="0"/>
              <a:t>(</a:t>
            </a:r>
            <a:r>
              <a:rPr lang="fr-FR" sz="1400" dirty="0" err="1" smtClean="0"/>
              <a:t>also</a:t>
            </a:r>
            <a:r>
              <a:rPr lang="fr-FR" sz="1400" dirty="0" smtClean="0"/>
              <a:t> </a:t>
            </a:r>
            <a:r>
              <a:rPr lang="fr-FR" sz="1400" dirty="0" err="1" smtClean="0"/>
              <a:t>called</a:t>
            </a:r>
            <a:r>
              <a:rPr lang="fr-FR" sz="1400" dirty="0" smtClean="0"/>
              <a:t> </a:t>
            </a:r>
            <a:r>
              <a:rPr lang="fr-FR" sz="1400" dirty="0" err="1" smtClean="0"/>
              <a:t>red</a:t>
            </a:r>
            <a:r>
              <a:rPr lang="fr-FR" sz="1400" dirty="0" smtClean="0"/>
              <a:t> </a:t>
            </a:r>
            <a:r>
              <a:rPr lang="fr-FR" sz="1400" dirty="0" err="1" smtClean="0"/>
              <a:t>hairy</a:t>
            </a:r>
            <a:r>
              <a:rPr lang="fr-FR" sz="1400" dirty="0" smtClean="0"/>
              <a:t> </a:t>
            </a:r>
            <a:r>
              <a:rPr lang="fr-FR" sz="1400" dirty="0" err="1" smtClean="0"/>
              <a:t>catterpillars</a:t>
            </a:r>
            <a:r>
              <a:rPr lang="fr-FR" sz="1400" dirty="0" smtClean="0"/>
              <a:t>)</a:t>
            </a:r>
          </a:p>
          <a:p>
            <a:r>
              <a:rPr lang="fr-FR" sz="1400" dirty="0" err="1" smtClean="0"/>
              <a:t>Adult</a:t>
            </a:r>
            <a:r>
              <a:rPr lang="fr-FR" sz="1400" dirty="0" smtClean="0"/>
              <a:t>: White </a:t>
            </a:r>
            <a:r>
              <a:rPr lang="fr-FR" sz="1400" dirty="0" err="1" smtClean="0"/>
              <a:t>forewings</a:t>
            </a:r>
            <a:r>
              <a:rPr lang="fr-FR" sz="1400" dirty="0" smtClean="0"/>
              <a:t> </a:t>
            </a:r>
            <a:r>
              <a:rPr lang="fr-FR" sz="1400" dirty="0" err="1" smtClean="0"/>
              <a:t>with</a:t>
            </a:r>
            <a:r>
              <a:rPr lang="fr-FR" sz="1400" dirty="0" smtClean="0"/>
              <a:t> </a:t>
            </a:r>
            <a:r>
              <a:rPr lang="fr-FR" sz="1400" dirty="0" err="1" smtClean="0"/>
              <a:t>scarlet</a:t>
            </a:r>
            <a:r>
              <a:rPr lang="fr-FR" sz="1400" dirty="0" smtClean="0"/>
              <a:t> </a:t>
            </a:r>
            <a:r>
              <a:rPr lang="fr-FR" sz="1400" dirty="0" err="1" smtClean="0"/>
              <a:t>reddish</a:t>
            </a:r>
            <a:r>
              <a:rPr lang="fr-FR" sz="1400" dirty="0" smtClean="0"/>
              <a:t> </a:t>
            </a:r>
            <a:r>
              <a:rPr lang="fr-FR" sz="1400" dirty="0" err="1" smtClean="0"/>
              <a:t>streaks</a:t>
            </a:r>
            <a:r>
              <a:rPr lang="fr-FR" sz="1400" dirty="0" smtClean="0"/>
              <a:t> on out     </a:t>
            </a:r>
            <a:r>
              <a:rPr lang="fr-FR" sz="1400" dirty="0" err="1" smtClean="0"/>
              <a:t>margins</a:t>
            </a:r>
            <a:r>
              <a:rPr lang="fr-FR" sz="1400" dirty="0" smtClean="0"/>
              <a:t> and on the thorax and abdomen</a:t>
            </a:r>
          </a:p>
          <a:p>
            <a:r>
              <a:rPr lang="fr-FR" sz="1400" dirty="0" smtClean="0"/>
              <a:t>Large black </a:t>
            </a:r>
            <a:r>
              <a:rPr lang="fr-FR" sz="1400" dirty="0" err="1" smtClean="0"/>
              <a:t>markings</a:t>
            </a:r>
            <a:r>
              <a:rPr lang="fr-FR" sz="1400" dirty="0" smtClean="0"/>
              <a:t> on </a:t>
            </a:r>
            <a:r>
              <a:rPr lang="fr-FR" sz="1400" dirty="0" err="1" smtClean="0"/>
              <a:t>hind</a:t>
            </a:r>
            <a:r>
              <a:rPr lang="fr-FR" sz="1400" dirty="0" smtClean="0"/>
              <a:t> </a:t>
            </a:r>
            <a:r>
              <a:rPr lang="fr-FR" sz="1400" dirty="0" err="1" smtClean="0"/>
              <a:t>wings</a:t>
            </a:r>
            <a:r>
              <a:rPr lang="fr-FR" sz="1400" dirty="0" smtClean="0"/>
              <a:t>	</a:t>
            </a:r>
          </a:p>
          <a:p>
            <a:r>
              <a:rPr lang="fr-FR" sz="1400" dirty="0" err="1" smtClean="0"/>
              <a:t>Eggs</a:t>
            </a:r>
            <a:r>
              <a:rPr lang="fr-FR" sz="1400" dirty="0" smtClean="0"/>
              <a:t>: </a:t>
            </a:r>
            <a:r>
              <a:rPr lang="fr-FR" sz="1400" dirty="0" err="1" smtClean="0"/>
              <a:t>yellow</a:t>
            </a:r>
            <a:r>
              <a:rPr lang="fr-FR" sz="1400" dirty="0" smtClean="0"/>
              <a:t> </a:t>
            </a:r>
            <a:r>
              <a:rPr lang="fr-FR" sz="1400" dirty="0" err="1" smtClean="0"/>
              <a:t>spherical</a:t>
            </a:r>
            <a:r>
              <a:rPr lang="fr-FR" sz="1400" dirty="0" smtClean="0"/>
              <a:t> </a:t>
            </a:r>
            <a:r>
              <a:rPr lang="fr-FR" sz="1400" dirty="0" err="1" smtClean="0"/>
              <a:t>eggs</a:t>
            </a:r>
            <a:r>
              <a:rPr lang="fr-FR" sz="1400" dirty="0" smtClean="0"/>
              <a:t> in clusters of few </a:t>
            </a:r>
            <a:r>
              <a:rPr lang="fr-FR" sz="1400" dirty="0" err="1" smtClean="0"/>
              <a:t>hundreds</a:t>
            </a:r>
            <a:r>
              <a:rPr lang="fr-FR" sz="1400" dirty="0" smtClean="0"/>
              <a:t> on </a:t>
            </a:r>
            <a:r>
              <a:rPr lang="fr-FR" sz="1400" dirty="0" err="1" smtClean="0"/>
              <a:t>leaf</a:t>
            </a:r>
            <a:r>
              <a:rPr lang="fr-FR" sz="1400" dirty="0" smtClean="0"/>
              <a:t> </a:t>
            </a:r>
            <a:r>
              <a:rPr lang="fr-FR" sz="1400" dirty="0" err="1" smtClean="0"/>
              <a:t>under</a:t>
            </a:r>
            <a:r>
              <a:rPr lang="fr-FR" sz="1400" dirty="0" smtClean="0"/>
              <a:t> </a:t>
            </a:r>
            <a:r>
              <a:rPr lang="fr-FR" sz="1400" dirty="0" err="1" smtClean="0"/>
              <a:t>sides</a:t>
            </a:r>
            <a:r>
              <a:rPr lang="fr-FR" sz="1400" dirty="0" smtClean="0"/>
              <a:t>, </a:t>
            </a:r>
          </a:p>
          <a:p>
            <a:r>
              <a:rPr lang="fr-FR" sz="1400" dirty="0" err="1" smtClean="0"/>
              <a:t>Larvae</a:t>
            </a:r>
            <a:r>
              <a:rPr lang="fr-FR" sz="1400" dirty="0" smtClean="0"/>
              <a:t>: </a:t>
            </a:r>
            <a:r>
              <a:rPr lang="fr-FR" sz="1400" dirty="0" err="1" smtClean="0"/>
              <a:t>reddish</a:t>
            </a:r>
            <a:r>
              <a:rPr lang="fr-FR" sz="1400" dirty="0" smtClean="0"/>
              <a:t> </a:t>
            </a:r>
            <a:r>
              <a:rPr lang="fr-FR" sz="1400" dirty="0" err="1" smtClean="0"/>
              <a:t>brown</a:t>
            </a:r>
            <a:r>
              <a:rPr lang="fr-FR" sz="1400" dirty="0" smtClean="0"/>
              <a:t> </a:t>
            </a:r>
            <a:r>
              <a:rPr lang="fr-FR" sz="1400" dirty="0" err="1" smtClean="0"/>
              <a:t>hairy</a:t>
            </a:r>
            <a:r>
              <a:rPr lang="fr-FR" sz="1400" dirty="0" smtClean="0"/>
              <a:t> </a:t>
            </a:r>
            <a:r>
              <a:rPr lang="fr-FR" sz="1400" dirty="0" err="1" smtClean="0"/>
              <a:t>catterpillars</a:t>
            </a:r>
            <a:endParaRPr lang="fr-FR" sz="1400" dirty="0" smtClean="0"/>
          </a:p>
        </p:txBody>
      </p:sp>
      <p:sp>
        <p:nvSpPr>
          <p:cNvPr id="9" name="Rectangle 8"/>
          <p:cNvSpPr/>
          <p:nvPr/>
        </p:nvSpPr>
        <p:spPr>
          <a:xfrm>
            <a:off x="0" y="5715000"/>
            <a:ext cx="5029200" cy="1169551"/>
          </a:xfrm>
          <a:prstGeom prst="rect">
            <a:avLst/>
          </a:prstGeom>
        </p:spPr>
        <p:txBody>
          <a:bodyPr wrap="square">
            <a:spAutoFit/>
          </a:bodyPr>
          <a:lstStyle/>
          <a:p>
            <a:r>
              <a:rPr lang="fr-FR" sz="1400" b="1" dirty="0" smtClean="0"/>
              <a:t>Control:</a:t>
            </a:r>
          </a:p>
          <a:p>
            <a:r>
              <a:rPr lang="fr-FR" sz="1400" dirty="0" smtClean="0"/>
              <a:t>Light </a:t>
            </a:r>
            <a:r>
              <a:rPr lang="fr-FR" sz="1400" dirty="0" err="1" smtClean="0"/>
              <a:t>traps</a:t>
            </a:r>
            <a:r>
              <a:rPr lang="fr-FR" sz="1400" dirty="0" smtClean="0"/>
              <a:t> for </a:t>
            </a:r>
            <a:r>
              <a:rPr lang="fr-FR" sz="1400" dirty="0" err="1" smtClean="0"/>
              <a:t>adult</a:t>
            </a:r>
            <a:r>
              <a:rPr lang="fr-FR" sz="1400" dirty="0" smtClean="0"/>
              <a:t> control</a:t>
            </a:r>
          </a:p>
          <a:p>
            <a:r>
              <a:rPr lang="fr-FR" sz="1400" dirty="0" smtClean="0"/>
              <a:t>Pull-out and </a:t>
            </a:r>
            <a:r>
              <a:rPr lang="fr-FR" sz="1400" dirty="0" err="1" smtClean="0"/>
              <a:t>discard</a:t>
            </a:r>
            <a:r>
              <a:rPr lang="fr-FR" sz="1400" dirty="0" smtClean="0"/>
              <a:t> the </a:t>
            </a:r>
            <a:r>
              <a:rPr lang="fr-FR" sz="1400" dirty="0" err="1" smtClean="0"/>
              <a:t>infested</a:t>
            </a:r>
            <a:r>
              <a:rPr lang="fr-FR" sz="1400" dirty="0" smtClean="0"/>
              <a:t> plants </a:t>
            </a:r>
            <a:r>
              <a:rPr lang="fr-FR" sz="1400" dirty="0" err="1" smtClean="0"/>
              <a:t>with</a:t>
            </a:r>
            <a:r>
              <a:rPr lang="fr-FR" sz="1400" dirty="0" smtClean="0"/>
              <a:t> </a:t>
            </a:r>
            <a:r>
              <a:rPr lang="fr-FR" sz="1400" dirty="0" err="1" smtClean="0"/>
              <a:t>pest</a:t>
            </a:r>
            <a:r>
              <a:rPr lang="fr-FR" sz="1400" dirty="0" smtClean="0"/>
              <a:t> agrégations </a:t>
            </a:r>
          </a:p>
          <a:p>
            <a:r>
              <a:rPr lang="fr-FR" sz="1400" dirty="0" err="1" smtClean="0"/>
              <a:t>Deep</a:t>
            </a:r>
            <a:r>
              <a:rPr lang="fr-FR" sz="1400" dirty="0" smtClean="0"/>
              <a:t> </a:t>
            </a:r>
            <a:r>
              <a:rPr lang="fr-FR" sz="1400" dirty="0" err="1" smtClean="0"/>
              <a:t>ploughting</a:t>
            </a:r>
            <a:r>
              <a:rPr lang="fr-FR" sz="1400" dirty="0" smtClean="0"/>
              <a:t> </a:t>
            </a:r>
            <a:r>
              <a:rPr lang="fr-FR" sz="1400" dirty="0" err="1" smtClean="0"/>
              <a:t>hoeing</a:t>
            </a:r>
            <a:r>
              <a:rPr lang="fr-FR" sz="1400" dirty="0" smtClean="0"/>
              <a:t> to </a:t>
            </a:r>
            <a:r>
              <a:rPr lang="fr-FR" sz="1400" dirty="0" err="1" smtClean="0"/>
              <a:t>kill</a:t>
            </a:r>
            <a:r>
              <a:rPr lang="fr-FR" sz="1400" dirty="0" smtClean="0"/>
              <a:t> </a:t>
            </a:r>
            <a:r>
              <a:rPr lang="fr-FR" sz="1400" dirty="0" err="1" smtClean="0"/>
              <a:t>pupae</a:t>
            </a:r>
            <a:endParaRPr lang="fr-FR" sz="1400" dirty="0" smtClean="0"/>
          </a:p>
          <a:p>
            <a:r>
              <a:rPr lang="fr-FR" sz="1400" dirty="0" smtClean="0"/>
              <a:t>10% </a:t>
            </a:r>
            <a:r>
              <a:rPr lang="fr-FR" sz="1400" dirty="0" err="1" smtClean="0"/>
              <a:t>Carbofuran</a:t>
            </a:r>
            <a:endParaRPr lang="fr-FR" sz="1400" dirty="0" smtClean="0"/>
          </a:p>
        </p:txBody>
      </p:sp>
      <p:sp>
        <p:nvSpPr>
          <p:cNvPr id="10" name="Rectangle 9"/>
          <p:cNvSpPr/>
          <p:nvPr/>
        </p:nvSpPr>
        <p:spPr>
          <a:xfrm>
            <a:off x="0" y="4419600"/>
            <a:ext cx="3581400" cy="1384995"/>
          </a:xfrm>
          <a:prstGeom prst="rect">
            <a:avLst/>
          </a:prstGeom>
        </p:spPr>
        <p:txBody>
          <a:bodyPr wrap="square">
            <a:spAutoFit/>
          </a:bodyPr>
          <a:lstStyle/>
          <a:p>
            <a:r>
              <a:rPr lang="en-US" sz="1400" b="1" dirty="0" smtClean="0"/>
              <a:t>Damage:</a:t>
            </a:r>
          </a:p>
          <a:p>
            <a:r>
              <a:rPr lang="en-US" sz="1400" dirty="0" smtClean="0"/>
              <a:t>Active period is June to August.</a:t>
            </a:r>
          </a:p>
          <a:p>
            <a:r>
              <a:rPr lang="fr-FR" sz="1400" dirty="0" err="1" smtClean="0"/>
              <a:t>Kutra</a:t>
            </a:r>
            <a:r>
              <a:rPr lang="fr-FR" sz="1400" dirty="0" smtClean="0"/>
              <a:t> </a:t>
            </a:r>
            <a:r>
              <a:rPr lang="fr-FR" sz="1400" dirty="0" err="1" smtClean="0"/>
              <a:t>moth</a:t>
            </a:r>
            <a:r>
              <a:rPr lang="fr-FR" sz="1400" dirty="0" smtClean="0"/>
              <a:t> </a:t>
            </a:r>
            <a:r>
              <a:rPr lang="fr-FR" sz="1400" dirty="0" err="1" smtClean="0"/>
              <a:t>catterpillars</a:t>
            </a:r>
            <a:r>
              <a:rPr lang="fr-FR" sz="1400" dirty="0" smtClean="0"/>
              <a:t> </a:t>
            </a:r>
            <a:r>
              <a:rPr lang="fr-FR" sz="1400" dirty="0" err="1" smtClean="0"/>
              <a:t>feed</a:t>
            </a:r>
            <a:r>
              <a:rPr lang="fr-FR" sz="1400" dirty="0" smtClean="0"/>
              <a:t> on </a:t>
            </a:r>
            <a:r>
              <a:rPr lang="fr-FR" sz="1400" dirty="0" err="1" smtClean="0"/>
              <a:t>gorwingh</a:t>
            </a:r>
            <a:r>
              <a:rPr lang="fr-FR" sz="1400" dirty="0" smtClean="0"/>
              <a:t> shoot </a:t>
            </a:r>
            <a:r>
              <a:rPr lang="fr-FR" sz="1400" dirty="0" err="1" smtClean="0"/>
              <a:t>core</a:t>
            </a:r>
            <a:endParaRPr lang="fr-FR" sz="1400" dirty="0" smtClean="0"/>
          </a:p>
          <a:p>
            <a:r>
              <a:rPr lang="fr-FR" sz="1400" dirty="0" smtClean="0"/>
              <a:t>Large </a:t>
            </a:r>
            <a:r>
              <a:rPr lang="fr-FR" sz="1400" dirty="0" err="1" smtClean="0"/>
              <a:t>grown</a:t>
            </a:r>
            <a:r>
              <a:rPr lang="fr-FR" sz="1400" dirty="0" smtClean="0"/>
              <a:t> </a:t>
            </a:r>
            <a:r>
              <a:rPr lang="fr-FR" sz="1400" dirty="0" err="1" smtClean="0"/>
              <a:t>larvae</a:t>
            </a:r>
            <a:r>
              <a:rPr lang="fr-FR" sz="1400" dirty="0" smtClean="0"/>
              <a:t> </a:t>
            </a:r>
            <a:r>
              <a:rPr lang="fr-FR" sz="1400" dirty="0" err="1" smtClean="0"/>
              <a:t>eat</a:t>
            </a:r>
            <a:r>
              <a:rPr lang="fr-FR" sz="1400" dirty="0" smtClean="0"/>
              <a:t> </a:t>
            </a:r>
            <a:r>
              <a:rPr lang="fr-FR" sz="1400" dirty="0" err="1" smtClean="0"/>
              <a:t>agressively</a:t>
            </a:r>
            <a:r>
              <a:rPr lang="fr-FR" sz="1400" dirty="0" smtClean="0"/>
              <a:t> on all green </a:t>
            </a:r>
            <a:r>
              <a:rPr lang="fr-FR" sz="1400" dirty="0" err="1" smtClean="0"/>
              <a:t>matter</a:t>
            </a:r>
            <a:r>
              <a:rPr lang="fr-FR" sz="1400" dirty="0" smtClean="0"/>
              <a:t>.</a:t>
            </a:r>
            <a:endParaRPr lang="en-US" sz="1400" dirty="0" smtClean="0"/>
          </a:p>
        </p:txBody>
      </p:sp>
      <p:sp>
        <p:nvSpPr>
          <p:cNvPr id="11" name="Rectangle 10"/>
          <p:cNvSpPr/>
          <p:nvPr/>
        </p:nvSpPr>
        <p:spPr>
          <a:xfrm>
            <a:off x="0" y="990600"/>
            <a:ext cx="4572000" cy="523220"/>
          </a:xfrm>
          <a:prstGeom prst="rect">
            <a:avLst/>
          </a:prstGeom>
        </p:spPr>
        <p:txBody>
          <a:bodyPr>
            <a:spAutoFit/>
          </a:bodyPr>
          <a:lstStyle/>
          <a:p>
            <a:r>
              <a:rPr lang="en-US" sz="1400" b="1" dirty="0" smtClean="0"/>
              <a:t>Host plants</a:t>
            </a:r>
            <a:r>
              <a:rPr lang="en-US" sz="1400" dirty="0" smtClean="0"/>
              <a:t>: </a:t>
            </a:r>
            <a:r>
              <a:rPr lang="en-US" sz="1400" dirty="0" err="1" smtClean="0"/>
              <a:t>Polyphagous</a:t>
            </a:r>
            <a:r>
              <a:rPr lang="en-US" sz="1400" dirty="0" smtClean="0"/>
              <a:t> insect</a:t>
            </a:r>
          </a:p>
          <a:p>
            <a:r>
              <a:rPr lang="en-US" sz="1400" dirty="0" smtClean="0"/>
              <a:t>	Sorghum, corn, millets, </a:t>
            </a:r>
            <a:r>
              <a:rPr lang="en-US" sz="1400" dirty="0" err="1" smtClean="0"/>
              <a:t>sesamum</a:t>
            </a:r>
            <a:r>
              <a:rPr lang="en-US" sz="1400" dirty="0" smtClean="0"/>
              <a:t>, moth, </a:t>
            </a:r>
            <a:r>
              <a:rPr lang="en-US" sz="1400" dirty="0" err="1" smtClean="0"/>
              <a:t>mung</a:t>
            </a:r>
            <a:endParaRPr lang="fr-FR" sz="1400" dirty="0"/>
          </a:p>
        </p:txBody>
      </p:sp>
      <p:sp>
        <p:nvSpPr>
          <p:cNvPr id="12" name="Slide Number Placeholder 11"/>
          <p:cNvSpPr>
            <a:spLocks noGrp="1"/>
          </p:cNvSpPr>
          <p:nvPr>
            <p:ph type="sldNum" sz="quarter" idx="12"/>
          </p:nvPr>
        </p:nvSpPr>
        <p:spPr/>
        <p:txBody>
          <a:bodyPr/>
          <a:lstStyle/>
          <a:p>
            <a:fld id="{3E500B72-D179-418D-8A18-A2E1576C98A6}" type="slidenum">
              <a:rPr lang="en-US" smtClean="0"/>
              <a:pPr/>
              <a:t>4</a:t>
            </a:fld>
            <a:endParaRPr lang="en-US"/>
          </a:p>
        </p:txBody>
      </p:sp>
      <p:sp>
        <p:nvSpPr>
          <p:cNvPr id="13" name="Footer Placeholder 12"/>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609600"/>
            <a:ext cx="8684942" cy="369332"/>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dirty="0" smtClean="0"/>
              <a:t>Insect pests of Maize &amp; Sorghum	Maize </a:t>
            </a:r>
            <a:r>
              <a:rPr lang="en-US" dirty="0" err="1" smtClean="0"/>
              <a:t>jassid</a:t>
            </a:r>
            <a:r>
              <a:rPr lang="en-US" dirty="0" smtClean="0"/>
              <a:t> (</a:t>
            </a:r>
            <a:r>
              <a:rPr lang="fr-FR" i="1" dirty="0" err="1" smtClean="0"/>
              <a:t>Zygina</a:t>
            </a:r>
            <a:r>
              <a:rPr lang="fr-FR" i="1" dirty="0" smtClean="0"/>
              <a:t> </a:t>
            </a:r>
            <a:r>
              <a:rPr lang="fr-FR" i="1" dirty="0" err="1" smtClean="0"/>
              <a:t>spp</a:t>
            </a:r>
            <a:r>
              <a:rPr lang="fr-FR" dirty="0" smtClean="0"/>
              <a:t>.: </a:t>
            </a:r>
            <a:r>
              <a:rPr lang="fr-FR" dirty="0" err="1" smtClean="0"/>
              <a:t>Cicadellidae</a:t>
            </a:r>
            <a:r>
              <a:rPr lang="fr-FR" dirty="0" smtClean="0"/>
              <a:t>: </a:t>
            </a:r>
            <a:r>
              <a:rPr lang="fr-FR" dirty="0" err="1" smtClean="0"/>
              <a:t>Homoptera</a:t>
            </a:r>
            <a:r>
              <a:rPr lang="fr-FR" dirty="0" smtClean="0"/>
              <a:t>)</a:t>
            </a:r>
            <a:endParaRPr lang="en-US" dirty="0"/>
          </a:p>
        </p:txBody>
      </p:sp>
      <p:pic>
        <p:nvPicPr>
          <p:cNvPr id="122882" name="Picture 2" descr="leafhopper damage, showing Wallaby ear in maize"/>
          <p:cNvPicPr>
            <a:picLocks noChangeAspect="1" noChangeArrowheads="1"/>
          </p:cNvPicPr>
          <p:nvPr/>
        </p:nvPicPr>
        <p:blipFill>
          <a:blip r:embed="rId2" cstate="print"/>
          <a:srcRect/>
          <a:stretch>
            <a:fillRect/>
          </a:stretch>
        </p:blipFill>
        <p:spPr bwMode="auto">
          <a:xfrm>
            <a:off x="5208051" y="1143000"/>
            <a:ext cx="3568594" cy="5181600"/>
          </a:xfrm>
          <a:prstGeom prst="rect">
            <a:avLst/>
          </a:prstGeom>
          <a:ln>
            <a:noFill/>
          </a:ln>
          <a:effectLst>
            <a:softEdge rad="112500"/>
          </a:effectLst>
        </p:spPr>
      </p:pic>
      <p:pic>
        <p:nvPicPr>
          <p:cNvPr id="122884" name="Picture 4" descr="Maize leafhopper, showing yellow-green, elongated, wedge-shaped body"/>
          <p:cNvPicPr>
            <a:picLocks noChangeAspect="1" noChangeArrowheads="1"/>
          </p:cNvPicPr>
          <p:nvPr/>
        </p:nvPicPr>
        <p:blipFill>
          <a:blip r:embed="rId3" cstate="print"/>
          <a:srcRect/>
          <a:stretch>
            <a:fillRect/>
          </a:stretch>
        </p:blipFill>
        <p:spPr bwMode="auto">
          <a:xfrm>
            <a:off x="1066800" y="1143000"/>
            <a:ext cx="3628571" cy="2438400"/>
          </a:xfrm>
          <a:prstGeom prst="rect">
            <a:avLst/>
          </a:prstGeom>
          <a:ln>
            <a:noFill/>
          </a:ln>
          <a:effectLst>
            <a:softEdge rad="112500"/>
          </a:effectLst>
        </p:spPr>
      </p:pic>
      <p:sp>
        <p:nvSpPr>
          <p:cNvPr id="6" name="Rectangle 5"/>
          <p:cNvSpPr/>
          <p:nvPr/>
        </p:nvSpPr>
        <p:spPr>
          <a:xfrm>
            <a:off x="838200" y="3810000"/>
            <a:ext cx="3733800" cy="2339102"/>
          </a:xfrm>
          <a:prstGeom prst="rect">
            <a:avLst/>
          </a:prstGeom>
        </p:spPr>
        <p:txBody>
          <a:bodyPr wrap="square">
            <a:spAutoFit/>
          </a:bodyPr>
          <a:lstStyle/>
          <a:p>
            <a:r>
              <a:rPr lang="fr-FR" sz="1600" b="1" dirty="0" err="1" smtClean="0"/>
              <a:t>Maize</a:t>
            </a:r>
            <a:r>
              <a:rPr lang="fr-FR" sz="1600" b="1" dirty="0" smtClean="0"/>
              <a:t> </a:t>
            </a:r>
            <a:r>
              <a:rPr lang="fr-FR" sz="1600" b="1" dirty="0" err="1" smtClean="0"/>
              <a:t>leafhoppers</a:t>
            </a:r>
            <a:endParaRPr lang="fr-FR" sz="1600" b="1" dirty="0" smtClean="0"/>
          </a:p>
          <a:p>
            <a:endParaRPr lang="fr-FR" sz="1600" b="1" dirty="0" smtClean="0"/>
          </a:p>
          <a:p>
            <a:endParaRPr lang="fr-FR" sz="1600" b="1" dirty="0" smtClean="0"/>
          </a:p>
          <a:p>
            <a:pPr>
              <a:buFont typeface="Arial" pitchFamily="34" charset="0"/>
              <a:buChar char="•"/>
            </a:pPr>
            <a:r>
              <a:rPr lang="fr-FR" sz="1600" dirty="0" smtClean="0"/>
              <a:t>Pest of </a:t>
            </a:r>
            <a:r>
              <a:rPr lang="fr-FR" sz="1600" dirty="0" err="1" smtClean="0"/>
              <a:t>maize</a:t>
            </a:r>
            <a:r>
              <a:rPr lang="fr-FR" sz="1600" dirty="0" smtClean="0"/>
              <a:t>, </a:t>
            </a:r>
            <a:r>
              <a:rPr lang="fr-FR" sz="1600" dirty="0" err="1" smtClean="0"/>
              <a:t>sorghum</a:t>
            </a:r>
            <a:r>
              <a:rPr lang="fr-FR" sz="1600" dirty="0" smtClean="0"/>
              <a:t> and millets </a:t>
            </a:r>
            <a:r>
              <a:rPr lang="fr-FR" sz="1600" dirty="0" err="1" smtClean="0"/>
              <a:t>crops</a:t>
            </a:r>
            <a:endParaRPr lang="fr-FR" sz="1600" dirty="0" smtClean="0"/>
          </a:p>
          <a:p>
            <a:pPr>
              <a:buFont typeface="Arial" pitchFamily="34" charset="0"/>
              <a:buChar char="•"/>
            </a:pPr>
            <a:endParaRPr lang="fr-FR" sz="1600" dirty="0" smtClean="0"/>
          </a:p>
          <a:p>
            <a:pPr>
              <a:buFont typeface="Arial" pitchFamily="34" charset="0"/>
              <a:buChar char="•"/>
            </a:pPr>
            <a:r>
              <a:rPr lang="fr-FR" sz="1600" dirty="0" err="1" smtClean="0"/>
              <a:t>Adult</a:t>
            </a:r>
            <a:r>
              <a:rPr lang="fr-FR" sz="1600" dirty="0" smtClean="0"/>
              <a:t>/</a:t>
            </a:r>
            <a:r>
              <a:rPr lang="fr-FR" sz="1600" dirty="0" err="1" smtClean="0"/>
              <a:t>numph</a:t>
            </a:r>
            <a:r>
              <a:rPr lang="fr-FR" sz="1600" dirty="0" smtClean="0"/>
              <a:t>: </a:t>
            </a:r>
            <a:r>
              <a:rPr lang="fr-FR" sz="1600" dirty="0" err="1" smtClean="0"/>
              <a:t>Yellow</a:t>
            </a:r>
            <a:r>
              <a:rPr lang="fr-FR" sz="1600" dirty="0" smtClean="0"/>
              <a:t> and green-</a:t>
            </a:r>
            <a:r>
              <a:rPr lang="fr-FR" sz="1600" dirty="0" err="1" smtClean="0"/>
              <a:t>brigh</a:t>
            </a:r>
            <a:r>
              <a:rPr lang="fr-FR" sz="1600" dirty="0" smtClean="0"/>
              <a:t>	</a:t>
            </a:r>
          </a:p>
          <a:p>
            <a:pPr>
              <a:buFont typeface="Arial" pitchFamily="34" charset="0"/>
              <a:buChar char="•"/>
            </a:pPr>
            <a:endParaRPr lang="fr-FR" sz="1600" dirty="0" smtClean="0"/>
          </a:p>
          <a:p>
            <a:pPr>
              <a:buFont typeface="Arial" pitchFamily="34" charset="0"/>
              <a:buChar char="•"/>
            </a:pPr>
            <a:r>
              <a:rPr lang="fr-FR" sz="1600" dirty="0" err="1" smtClean="0"/>
              <a:t>Desaping</a:t>
            </a:r>
            <a:r>
              <a:rPr lang="fr-FR" sz="1600" dirty="0" smtClean="0"/>
              <a:t> and </a:t>
            </a:r>
            <a:r>
              <a:rPr lang="fr-FR" sz="1600" dirty="0" err="1" smtClean="0"/>
              <a:t>deviatalizing</a:t>
            </a:r>
            <a:r>
              <a:rPr lang="fr-FR" sz="1600" dirty="0" smtClean="0"/>
              <a:t> the plants</a:t>
            </a:r>
          </a:p>
        </p:txBody>
      </p:sp>
      <p:sp>
        <p:nvSpPr>
          <p:cNvPr id="7" name="Slide Number Placeholder 6"/>
          <p:cNvSpPr>
            <a:spLocks noGrp="1"/>
          </p:cNvSpPr>
          <p:nvPr>
            <p:ph type="sldNum" sz="quarter" idx="12"/>
          </p:nvPr>
        </p:nvSpPr>
        <p:spPr/>
        <p:txBody>
          <a:bodyPr/>
          <a:lstStyle/>
          <a:p>
            <a:fld id="{3E500B72-D179-418D-8A18-A2E1576C98A6}" type="slidenum">
              <a:rPr lang="en-US" smtClean="0"/>
              <a:pPr/>
              <a:t>5</a:t>
            </a:fld>
            <a:endParaRPr lang="en-US"/>
          </a:p>
        </p:txBody>
      </p:sp>
      <p:sp>
        <p:nvSpPr>
          <p:cNvPr id="8" name="Footer Placeholder 7"/>
          <p:cNvSpPr>
            <a:spLocks noGrp="1"/>
          </p:cNvSpPr>
          <p:nvPr>
            <p:ph type="ftr" sz="quarter" idx="11"/>
          </p:nvPr>
        </p:nvSpPr>
        <p:spPr/>
        <p:txBody>
          <a:bodyPr/>
          <a:lstStyle/>
          <a:p>
            <a:r>
              <a:rPr lang="en-US" smtClean="0"/>
              <a:t>Dr M Asam Riaz, Assistant Professor, Entomology, College of Agri, UOS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611</Words>
  <Application>Microsoft Office PowerPoint</Application>
  <PresentationFormat>On-screen Show (4:3)</PresentationFormat>
  <Paragraphs>95</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Pest of Maize and Sorghum</vt:lpstr>
      <vt:lpstr>Slide 2</vt:lpstr>
      <vt:lpstr>Slide 3</vt:lpstr>
      <vt:lpstr>Slide 4</vt:lpstr>
      <vt:lpstr>Slide 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Asam Riaz</dc:creator>
  <cp:lastModifiedBy>Asam Riaz</cp:lastModifiedBy>
  <cp:revision>3</cp:revision>
  <dcterms:created xsi:type="dcterms:W3CDTF">2020-03-25T16:44:48Z</dcterms:created>
  <dcterms:modified xsi:type="dcterms:W3CDTF">2020-05-06T19:35:12Z</dcterms:modified>
</cp:coreProperties>
</file>