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5211E8BE-C7B3-4631-BFA8-C433D3131115}" type="datetimeFigureOut">
              <a:rPr lang="en-US" smtClean="0"/>
              <a:pPr/>
              <a:t>6/4/2021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9BC09D-1BBF-4D10-8722-D943B86F042C}"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11E8BE-C7B3-4631-BFA8-C433D3131115}" type="datetimeFigureOut">
              <a:rPr lang="en-US" smtClean="0"/>
              <a:pPr/>
              <a:t>6/4/2021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9BC09D-1BBF-4D10-8722-D943B86F042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11E8BE-C7B3-4631-BFA8-C433D3131115}" type="datetimeFigureOut">
              <a:rPr lang="en-US" smtClean="0"/>
              <a:pPr/>
              <a:t>6/4/2021</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039BC09D-1BBF-4D10-8722-D943B86F042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11E8BE-C7B3-4631-BFA8-C433D3131115}" type="datetimeFigureOut">
              <a:rPr lang="en-US" smtClean="0"/>
              <a:pPr/>
              <a:t>6/4/2021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9BC09D-1BBF-4D10-8722-D943B86F042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211E8BE-C7B3-4631-BFA8-C433D3131115}" type="datetimeFigureOut">
              <a:rPr lang="en-US" smtClean="0"/>
              <a:pPr/>
              <a:t>6/4/2021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9BC09D-1BBF-4D10-8722-D943B86F042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211E8BE-C7B3-4631-BFA8-C433D3131115}" type="datetimeFigureOut">
              <a:rPr lang="en-US" smtClean="0"/>
              <a:pPr/>
              <a:t>6/4/2021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9BC09D-1BBF-4D10-8722-D943B86F042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211E8BE-C7B3-4631-BFA8-C433D3131115}" type="datetimeFigureOut">
              <a:rPr lang="en-US" smtClean="0"/>
              <a:pPr/>
              <a:t>6/4/2021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9BC09D-1BBF-4D10-8722-D943B86F042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211E8BE-C7B3-4631-BFA8-C433D3131115}" type="datetimeFigureOut">
              <a:rPr lang="en-US" smtClean="0"/>
              <a:pPr/>
              <a:t>6/4/2021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9BC09D-1BBF-4D10-8722-D943B86F042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11E8BE-C7B3-4631-BFA8-C433D3131115}" type="datetimeFigureOut">
              <a:rPr lang="en-US" smtClean="0"/>
              <a:pPr/>
              <a:t>6/4/2021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9BC09D-1BBF-4D10-8722-D943B86F042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211E8BE-C7B3-4631-BFA8-C433D3131115}" type="datetimeFigureOut">
              <a:rPr lang="en-US" smtClean="0"/>
              <a:pPr/>
              <a:t>6/4/2021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9BC09D-1BBF-4D10-8722-D943B86F042C}"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5211E8BE-C7B3-4631-BFA8-C433D3131115}" type="datetimeFigureOut">
              <a:rPr lang="en-US" smtClean="0"/>
              <a:pPr/>
              <a:t>6/4/2021</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039BC09D-1BBF-4D10-8722-D943B86F042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5211E8BE-C7B3-4631-BFA8-C433D3131115}" type="datetimeFigureOut">
              <a:rPr lang="en-US" smtClean="0"/>
              <a:pPr/>
              <a:t>6/4/2021</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039BC09D-1BBF-4D10-8722-D943B86F042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752600"/>
          </a:xfrm>
        </p:spPr>
        <p:txBody>
          <a:bodyPr>
            <a:normAutofit fontScale="90000"/>
          </a:bodyPr>
          <a:lstStyle/>
          <a:p>
            <a:r>
              <a:rPr lang="en-US" b="1" dirty="0" smtClean="0"/>
              <a:t>A Review </a:t>
            </a:r>
            <a:r>
              <a:rPr lang="en-US" dirty="0" smtClean="0"/>
              <a:t>of </a:t>
            </a:r>
            <a:r>
              <a:rPr lang="en-US" b="1" dirty="0" smtClean="0"/>
              <a:t>Old Age in Pakistan</a:t>
            </a:r>
            <a:r>
              <a:rPr lang="en-US" dirty="0" smtClean="0"/>
              <a:t/>
            </a:r>
            <a:br>
              <a:rPr lang="en-US" dirty="0" smtClean="0"/>
            </a:br>
            <a:endParaRPr lang="en-US" dirty="0"/>
          </a:p>
        </p:txBody>
      </p:sp>
      <p:sp>
        <p:nvSpPr>
          <p:cNvPr id="3" name="Subtitle 2"/>
          <p:cNvSpPr>
            <a:spLocks noGrp="1"/>
          </p:cNvSpPr>
          <p:nvPr>
            <p:ph type="subTitle" idx="1"/>
          </p:nvPr>
        </p:nvSpPr>
        <p:spPr>
          <a:xfrm>
            <a:off x="838200" y="3276600"/>
            <a:ext cx="7391400" cy="3124200"/>
          </a:xfrm>
        </p:spPr>
        <p:txBody>
          <a:bodyPr>
            <a:normAutofit/>
          </a:bodyPr>
          <a:lstStyle/>
          <a:p>
            <a:r>
              <a:rPr lang="en-US" sz="2400" dirty="0" smtClean="0"/>
              <a:t>Sociology of Aging</a:t>
            </a: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534400" cy="758952"/>
          </a:xfrm>
        </p:spPr>
        <p:txBody>
          <a:bodyPr>
            <a:normAutofit fontScale="90000"/>
          </a:bodyPr>
          <a:lstStyle/>
          <a:p>
            <a:r>
              <a:rPr lang="en-US" b="1" dirty="0" smtClean="0"/>
              <a:t>Government policies related to older people</a:t>
            </a:r>
            <a:r>
              <a:rPr lang="en-US" dirty="0" smtClean="0"/>
              <a:t/>
            </a:r>
            <a:br>
              <a:rPr lang="en-US" dirty="0" smtClean="0"/>
            </a:br>
            <a:endParaRPr lang="en-US" dirty="0"/>
          </a:p>
        </p:txBody>
      </p:sp>
      <p:sp>
        <p:nvSpPr>
          <p:cNvPr id="3" name="Content Placeholder 2"/>
          <p:cNvSpPr>
            <a:spLocks noGrp="1"/>
          </p:cNvSpPr>
          <p:nvPr>
            <p:ph idx="1"/>
          </p:nvPr>
        </p:nvSpPr>
        <p:spPr>
          <a:xfrm>
            <a:off x="301752" y="1527048"/>
            <a:ext cx="8503920" cy="4645152"/>
          </a:xfrm>
        </p:spPr>
        <p:txBody>
          <a:bodyPr>
            <a:normAutofit lnSpcReduction="10000"/>
          </a:bodyPr>
          <a:lstStyle/>
          <a:p>
            <a:r>
              <a:rPr lang="en-US" b="1" dirty="0" smtClean="0"/>
              <a:t>Senior Citizen Act, 2019 Pakistan</a:t>
            </a:r>
            <a:endParaRPr lang="en-US" dirty="0" smtClean="0"/>
          </a:p>
          <a:p>
            <a:endParaRPr lang="en-US" b="1" dirty="0" smtClean="0"/>
          </a:p>
          <a:p>
            <a:r>
              <a:rPr lang="en-US" b="1" dirty="0" smtClean="0"/>
              <a:t>National Policies(Senior Citizens Act 2014)</a:t>
            </a:r>
          </a:p>
          <a:p>
            <a:endParaRPr lang="en-US" b="1" dirty="0" smtClean="0"/>
          </a:p>
          <a:p>
            <a:r>
              <a:rPr lang="en-US" b="1" dirty="0" smtClean="0"/>
              <a:t>Baluchistan Senior Citizen Act</a:t>
            </a:r>
          </a:p>
          <a:p>
            <a:endParaRPr lang="en-US" b="1" dirty="0" smtClean="0"/>
          </a:p>
          <a:p>
            <a:r>
              <a:rPr lang="en-US" b="1" dirty="0" err="1" smtClean="0"/>
              <a:t>Sindh</a:t>
            </a:r>
            <a:r>
              <a:rPr lang="en-US" b="1" dirty="0" smtClean="0"/>
              <a:t> Senior Citizen Welfare Act </a:t>
            </a:r>
          </a:p>
          <a:p>
            <a:endParaRPr lang="en-US" b="1" dirty="0" smtClean="0"/>
          </a:p>
          <a:p>
            <a:r>
              <a:rPr lang="en-US" b="1" dirty="0" smtClean="0"/>
              <a:t>Khyber </a:t>
            </a:r>
            <a:r>
              <a:rPr lang="en-US" b="1" dirty="0" err="1" smtClean="0"/>
              <a:t>Pakhtunkhwa</a:t>
            </a:r>
            <a:r>
              <a:rPr lang="en-US" b="1" dirty="0" smtClean="0"/>
              <a:t> Senior Citizens Welfare Act </a:t>
            </a: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Health and care</a:t>
            </a:r>
            <a:endParaRPr lang="en-US" dirty="0"/>
          </a:p>
        </p:txBody>
      </p:sp>
      <p:sp>
        <p:nvSpPr>
          <p:cNvPr id="3" name="Content Placeholder 2"/>
          <p:cNvSpPr>
            <a:spLocks noGrp="1"/>
          </p:cNvSpPr>
          <p:nvPr>
            <p:ph idx="1"/>
          </p:nvPr>
        </p:nvSpPr>
        <p:spPr>
          <a:xfrm>
            <a:off x="228600" y="1905000"/>
            <a:ext cx="8503920" cy="4572000"/>
          </a:xfrm>
        </p:spPr>
        <p:txBody>
          <a:bodyPr/>
          <a:lstStyle/>
          <a:p>
            <a:pPr algn="just">
              <a:buNone/>
            </a:pPr>
            <a:r>
              <a:rPr lang="en-US" dirty="0" smtClean="0"/>
              <a:t>	The National Program  for the Health Care for the Elderly (NPHCE) was established by the Ministry of Health to increase the provision of preventative, curative and rehabilitative services for the elderly across the country</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Care Statistics</a:t>
            </a:r>
            <a:endParaRPr lang="en-US" dirty="0"/>
          </a:p>
        </p:txBody>
      </p:sp>
      <p:sp>
        <p:nvSpPr>
          <p:cNvPr id="3" name="Content Placeholder 2"/>
          <p:cNvSpPr>
            <a:spLocks noGrp="1"/>
          </p:cNvSpPr>
          <p:nvPr>
            <p:ph idx="1"/>
          </p:nvPr>
        </p:nvSpPr>
        <p:spPr>
          <a:xfrm>
            <a:off x="228600" y="2057400"/>
            <a:ext cx="8503920" cy="4572000"/>
          </a:xfrm>
        </p:spPr>
        <p:txBody>
          <a:bodyPr/>
          <a:lstStyle/>
          <a:p>
            <a:pPr algn="just">
              <a:buNone/>
            </a:pPr>
            <a:r>
              <a:rPr lang="en-US" dirty="0" smtClean="0"/>
              <a:t>	Our national health infrastructure includes 1,279 hospitals, 5,527 Basic Health Units, 686 Rural Health centers and 5,671 dispensaries (Government of Pakistan, 2019). Despite these improvements, population growth and other factors have imposed much pressure on our healthcare system.</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Older people’s associations</a:t>
            </a:r>
            <a:endParaRPr lang="en-US" dirty="0"/>
          </a:p>
        </p:txBody>
      </p:sp>
      <p:sp>
        <p:nvSpPr>
          <p:cNvPr id="3" name="Content Placeholder 2"/>
          <p:cNvSpPr>
            <a:spLocks noGrp="1"/>
          </p:cNvSpPr>
          <p:nvPr>
            <p:ph idx="1"/>
          </p:nvPr>
        </p:nvSpPr>
        <p:spPr/>
        <p:txBody>
          <a:bodyPr/>
          <a:lstStyle/>
          <a:p>
            <a:pPr algn="just">
              <a:buNone/>
            </a:pPr>
            <a:r>
              <a:rPr lang="en-US" b="1" dirty="0" smtClean="0"/>
              <a:t>	</a:t>
            </a:r>
          </a:p>
          <a:p>
            <a:pPr algn="just">
              <a:buNone/>
            </a:pPr>
            <a:r>
              <a:rPr lang="en-US" b="1" dirty="0" smtClean="0"/>
              <a:t>	</a:t>
            </a:r>
            <a:r>
              <a:rPr lang="en-US" dirty="0" smtClean="0"/>
              <a:t>According to Help Age Pakistan Country Office, there are over 170 established OPAs throughout the country</a:t>
            </a:r>
          </a:p>
          <a:p>
            <a:pPr algn="just">
              <a:buNone/>
            </a:pPr>
            <a:endParaRPr lang="en-US" dirty="0" smtClean="0"/>
          </a:p>
          <a:p>
            <a:pPr algn="just">
              <a:buNone/>
            </a:pPr>
            <a:r>
              <a:rPr lang="en-US" dirty="0" smtClean="0"/>
              <a:t>	The Senior Citizens Welfare Council is held responsible by the Senior Citizens Act 2014 to encourage older people’s participation and utilization of the available resources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534400" cy="758952"/>
          </a:xfrm>
        </p:spPr>
        <p:txBody>
          <a:bodyPr>
            <a:normAutofit fontScale="90000"/>
          </a:bodyPr>
          <a:lstStyle/>
          <a:p>
            <a:r>
              <a:rPr lang="en-US" b="1" dirty="0" smtClean="0"/>
              <a:t>Consequences of Ageing</a:t>
            </a:r>
            <a:br>
              <a:rPr lang="en-US" b="1"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Population </a:t>
            </a:r>
            <a:r>
              <a:rPr lang="en-US" dirty="0" smtClean="0"/>
              <a:t>aging </a:t>
            </a:r>
            <a:r>
              <a:rPr lang="en-US" dirty="0" smtClean="0"/>
              <a:t>brings profound consequences as economic, social and health problems</a:t>
            </a:r>
          </a:p>
          <a:p>
            <a:endParaRPr lang="en-US" dirty="0" smtClean="0"/>
          </a:p>
          <a:p>
            <a:r>
              <a:rPr lang="en-US" dirty="0" smtClean="0"/>
              <a:t>Global Age Watch Index (GAWI) analyzes the data available internationally to estimate and monitor vital aspects of the socio-economic wellbeing of older population globally.</a:t>
            </a:r>
          </a:p>
          <a:p>
            <a:endParaRPr lang="en-US" dirty="0" smtClean="0"/>
          </a:p>
          <a:p>
            <a:r>
              <a:rPr lang="en-US" dirty="0" smtClean="0"/>
              <a:t>Pakistan’s rank was 92 out of 96 in 2015 It clearly indicates that Pakistan needs to overcome this worsening situation</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952"/>
          </a:xfrm>
        </p:spPr>
        <p:txBody>
          <a:bodyPr>
            <a:normAutofit fontScale="90000"/>
          </a:bodyPr>
          <a:lstStyle/>
          <a:p>
            <a:r>
              <a:rPr lang="en-US" b="1" dirty="0" smtClean="0"/>
              <a:t>Culturally Appropriate Geriatric Care Assessment</a:t>
            </a:r>
            <a:endParaRPr lang="en-US" dirty="0"/>
          </a:p>
        </p:txBody>
      </p:sp>
      <p:sp>
        <p:nvSpPr>
          <p:cNvPr id="3" name="Content Placeholder 2"/>
          <p:cNvSpPr>
            <a:spLocks noGrp="1"/>
          </p:cNvSpPr>
          <p:nvPr>
            <p:ph idx="1"/>
          </p:nvPr>
        </p:nvSpPr>
        <p:spPr/>
        <p:txBody>
          <a:bodyPr>
            <a:normAutofit fontScale="92500"/>
          </a:bodyPr>
          <a:lstStyle/>
          <a:p>
            <a:r>
              <a:rPr lang="en-US" dirty="0" smtClean="0"/>
              <a:t>Elder people in Pakistan do not have the privileges as elder people in developed countries</a:t>
            </a:r>
          </a:p>
          <a:p>
            <a:endParaRPr lang="en-US" dirty="0" smtClean="0"/>
          </a:p>
          <a:p>
            <a:r>
              <a:rPr lang="en-US" dirty="0" smtClean="0"/>
              <a:t>Elder people have special medical needs and require comprehensive and multi-disciplinary medical approach for medical care.</a:t>
            </a:r>
          </a:p>
          <a:p>
            <a:endParaRPr lang="en-US" dirty="0" smtClean="0"/>
          </a:p>
          <a:p>
            <a:r>
              <a:rPr lang="en-US" dirty="0" smtClean="0"/>
              <a:t>Therefore, the primary health care practitioners must be trained to deal with geriatric issues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952"/>
          </a:xfrm>
        </p:spPr>
        <p:txBody>
          <a:bodyPr>
            <a:normAutofit fontScale="90000"/>
          </a:bodyPr>
          <a:lstStyle/>
          <a:p>
            <a:pPr fontAlgn="base"/>
            <a:r>
              <a:rPr lang="en-US" b="1" dirty="0" smtClean="0"/>
              <a:t>Old age is respected in Pakistan</a:t>
            </a:r>
            <a:r>
              <a:rPr lang="en-US" dirty="0" smtClean="0"/>
              <a:t>. </a:t>
            </a:r>
            <a:br>
              <a:rPr lang="en-US" dirty="0" smtClean="0"/>
            </a:br>
            <a:r>
              <a:rPr lang="en-US" sz="2000" b="1" dirty="0" smtClean="0"/>
              <a:t>Older adults should be treated with utmost courtesy and respect</a:t>
            </a:r>
            <a:endParaRPr lang="en-US" sz="2000" b="1" dirty="0"/>
          </a:p>
        </p:txBody>
      </p:sp>
      <p:sp>
        <p:nvSpPr>
          <p:cNvPr id="3" name="Content Placeholder 2"/>
          <p:cNvSpPr>
            <a:spLocks noGrp="1"/>
          </p:cNvSpPr>
          <p:nvPr>
            <p:ph idx="1"/>
          </p:nvPr>
        </p:nvSpPr>
        <p:spPr/>
        <p:txBody>
          <a:bodyPr>
            <a:normAutofit fontScale="92500" lnSpcReduction="10000"/>
          </a:bodyPr>
          <a:lstStyle/>
          <a:p>
            <a:r>
              <a:rPr lang="en-US" dirty="0" smtClean="0"/>
              <a:t>Same-sex care providers are usually preferred. </a:t>
            </a:r>
          </a:p>
          <a:p>
            <a:endParaRPr lang="en-US" dirty="0" smtClean="0"/>
          </a:p>
          <a:p>
            <a:r>
              <a:rPr lang="en-US" dirty="0" smtClean="0"/>
              <a:t>Allow patients’ Imams (religious teachers) to visit them and pray for them. </a:t>
            </a:r>
          </a:p>
          <a:p>
            <a:endParaRPr lang="en-US" dirty="0" smtClean="0"/>
          </a:p>
          <a:p>
            <a:r>
              <a:rPr lang="en-US" dirty="0" smtClean="0"/>
              <a:t>Nursing homes are not considered a good option because Pakistani cultural values emphasize on caring for elderly parents at home</a:t>
            </a:r>
          </a:p>
          <a:p>
            <a:endParaRPr lang="en-US" dirty="0" smtClean="0"/>
          </a:p>
          <a:p>
            <a:r>
              <a:rPr lang="en-US" dirty="0" smtClean="0"/>
              <a:t>may be able to converse only in Urdu or Punjabi.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534400" cy="758952"/>
          </a:xfrm>
        </p:spPr>
        <p:txBody>
          <a:bodyPr>
            <a:normAutofit fontScale="90000"/>
          </a:bodyPr>
          <a:lstStyle/>
          <a:p>
            <a:r>
              <a:rPr lang="en-US" b="1" dirty="0" smtClean="0"/>
              <a:t>Elderly Welfare Services In Punjab</a:t>
            </a:r>
            <a:r>
              <a:rPr lang="en-US" dirty="0" smtClean="0"/>
              <a:t/>
            </a:r>
            <a:br>
              <a:rPr lang="en-US" dirty="0" smtClean="0"/>
            </a:br>
            <a:endParaRPr lang="en-US" dirty="0"/>
          </a:p>
        </p:txBody>
      </p:sp>
      <p:sp>
        <p:nvSpPr>
          <p:cNvPr id="3" name="Content Placeholder 2"/>
          <p:cNvSpPr>
            <a:spLocks noGrp="1"/>
          </p:cNvSpPr>
          <p:nvPr>
            <p:ph idx="1"/>
          </p:nvPr>
        </p:nvSpPr>
        <p:spPr>
          <a:xfrm>
            <a:off x="228600" y="1447800"/>
            <a:ext cx="8503920" cy="4572000"/>
          </a:xfrm>
        </p:spPr>
        <p:txBody>
          <a:bodyPr>
            <a:normAutofit lnSpcReduction="10000"/>
          </a:bodyPr>
          <a:lstStyle/>
          <a:p>
            <a:endParaRPr lang="en-US" dirty="0" smtClean="0"/>
          </a:p>
          <a:p>
            <a:r>
              <a:rPr lang="en-US" dirty="0" smtClean="0"/>
              <a:t>Social Welfare Department first old age home was established in 1975 under the name of “</a:t>
            </a:r>
            <a:r>
              <a:rPr lang="en-US" dirty="0" err="1" smtClean="0"/>
              <a:t>Aafiat</a:t>
            </a:r>
            <a:r>
              <a:rPr lang="en-US" dirty="0" smtClean="0"/>
              <a:t>” in Lahore. Later, 5 more Old Age Homes were established in the districts of Multan, Rawalpindi, </a:t>
            </a:r>
            <a:r>
              <a:rPr lang="en-US" dirty="0" err="1" smtClean="0"/>
              <a:t>Narowal</a:t>
            </a:r>
            <a:r>
              <a:rPr lang="en-US" dirty="0" smtClean="0"/>
              <a:t>, </a:t>
            </a:r>
            <a:r>
              <a:rPr lang="en-US" dirty="0" err="1" smtClean="0"/>
              <a:t>Sahiwal</a:t>
            </a:r>
            <a:r>
              <a:rPr lang="en-US" dirty="0" smtClean="0"/>
              <a:t> and Toba </a:t>
            </a:r>
            <a:r>
              <a:rPr lang="en-US" dirty="0" err="1" smtClean="0"/>
              <a:t>Tak</a:t>
            </a:r>
            <a:r>
              <a:rPr lang="en-US" dirty="0" smtClean="0"/>
              <a:t> Singh</a:t>
            </a:r>
          </a:p>
          <a:p>
            <a:endParaRPr lang="en-US" dirty="0" smtClean="0"/>
          </a:p>
          <a:p>
            <a:r>
              <a:rPr lang="en-US" dirty="0" smtClean="0"/>
              <a:t>T</a:t>
            </a:r>
            <a:r>
              <a:rPr lang="en-US" dirty="0" smtClean="0"/>
              <a:t>otal </a:t>
            </a:r>
            <a:r>
              <a:rPr lang="en-US" dirty="0" smtClean="0"/>
              <a:t>300 old and infirm persons (50 residents per institution) at a time.</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534400" cy="758952"/>
          </a:xfrm>
        </p:spPr>
        <p:txBody>
          <a:bodyPr>
            <a:normAutofit fontScale="90000"/>
          </a:bodyPr>
          <a:lstStyle/>
          <a:p>
            <a:r>
              <a:rPr lang="en-US" b="1" dirty="0" smtClean="0"/>
              <a:t>Eligibility Criteria</a:t>
            </a:r>
            <a:r>
              <a:rPr lang="en-US" dirty="0" smtClean="0"/>
              <a:t/>
            </a:r>
            <a:br>
              <a:rPr lang="en-US" dirty="0" smtClean="0"/>
            </a:br>
            <a:endParaRPr lang="en-US" dirty="0"/>
          </a:p>
        </p:txBody>
      </p:sp>
      <p:sp>
        <p:nvSpPr>
          <p:cNvPr id="3" name="Content Placeholder 2"/>
          <p:cNvSpPr>
            <a:spLocks noGrp="1"/>
          </p:cNvSpPr>
          <p:nvPr>
            <p:ph idx="1"/>
          </p:nvPr>
        </p:nvSpPr>
        <p:spPr>
          <a:xfrm>
            <a:off x="304800" y="1828800"/>
            <a:ext cx="8503920" cy="4648200"/>
          </a:xfrm>
        </p:spPr>
        <p:txBody>
          <a:bodyPr>
            <a:noAutofit/>
          </a:bodyPr>
          <a:lstStyle/>
          <a:p>
            <a:pPr fontAlgn="base"/>
            <a:r>
              <a:rPr lang="en-US" sz="2400" dirty="0" smtClean="0"/>
              <a:t>The eligibility criteria for the admission is as follows:</a:t>
            </a:r>
          </a:p>
          <a:p>
            <a:pPr fontAlgn="base"/>
            <a:endParaRPr lang="en-US" sz="2400" dirty="0" smtClean="0"/>
          </a:p>
          <a:p>
            <a:pPr fontAlgn="base"/>
            <a:r>
              <a:rPr lang="en-US" sz="2400" dirty="0" smtClean="0"/>
              <a:t>Senior citizens (both male and female) who are above 60 years of age are eligible for admission</a:t>
            </a:r>
          </a:p>
          <a:p>
            <a:pPr fontAlgn="base"/>
            <a:endParaRPr lang="en-US" sz="2400" dirty="0" smtClean="0"/>
          </a:p>
          <a:p>
            <a:pPr fontAlgn="base"/>
            <a:r>
              <a:rPr lang="en-US" sz="2400" dirty="0" smtClean="0"/>
              <a:t>These individuals should be in good health and should not contain any serious or contagious disease. Extremely sick, insane and disable infirm people are not admitted</a:t>
            </a:r>
          </a:p>
          <a:p>
            <a:pPr fontAlgn="base"/>
            <a:endParaRPr lang="en-US" sz="2400" dirty="0" smtClean="0"/>
          </a:p>
          <a:p>
            <a:pPr fontAlgn="base"/>
            <a:r>
              <a:rPr lang="en-US" sz="2400" dirty="0" smtClean="0"/>
              <a:t>Priority is given to those who are extremely vulnerable and don’t have any family or children or those who have no means of income</a:t>
            </a:r>
          </a:p>
          <a:p>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534400" cy="1063752"/>
          </a:xfrm>
        </p:spPr>
        <p:txBody>
          <a:bodyPr>
            <a:normAutofit fontScale="90000"/>
          </a:bodyPr>
          <a:lstStyle/>
          <a:p>
            <a:r>
              <a:rPr lang="en-US" b="1" dirty="0" smtClean="0"/>
              <a:t>Facilities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fontAlgn="base"/>
            <a:r>
              <a:rPr lang="en-US" sz="2400" dirty="0" smtClean="0"/>
              <a:t>Separate residential portions are made for male and female</a:t>
            </a:r>
          </a:p>
          <a:p>
            <a:pPr fontAlgn="base"/>
            <a:endParaRPr lang="en-US" sz="2400" dirty="0" smtClean="0"/>
          </a:p>
          <a:p>
            <a:pPr fontAlgn="base"/>
            <a:r>
              <a:rPr lang="en-US" sz="2400" dirty="0" smtClean="0"/>
              <a:t>These homes look after all the basic needs of residents including food, cloth, shelter, medicines, recreation etc.</a:t>
            </a:r>
          </a:p>
          <a:p>
            <a:pPr fontAlgn="base"/>
            <a:endParaRPr lang="en-US" sz="2400" dirty="0" smtClean="0"/>
          </a:p>
          <a:p>
            <a:pPr fontAlgn="base"/>
            <a:r>
              <a:rPr lang="en-US" sz="2400" dirty="0" smtClean="0"/>
              <a:t>The old and infirm persons of three categories unclaimed, poor and issueless can stay in these home for life time</a:t>
            </a:r>
          </a:p>
          <a:p>
            <a:pPr fontAlgn="base"/>
            <a:endParaRPr lang="en-US" sz="2400" dirty="0" smtClean="0"/>
          </a:p>
          <a:p>
            <a:pPr fontAlgn="base"/>
            <a:r>
              <a:rPr lang="en-US" sz="2400" dirty="0" smtClean="0"/>
              <a:t>The applicant is allowed to stay for a period of 6 months to one year and further extendable in special cases.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534400" cy="758952"/>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b="1" dirty="0" smtClean="0"/>
              <a:t>Old Age/Senior Citizen	</a:t>
            </a:r>
            <a:r>
              <a:rPr lang="en-US" dirty="0" smtClean="0"/>
              <a:t/>
            </a:r>
            <a:br>
              <a:rPr lang="en-US" dirty="0" smtClean="0"/>
            </a:br>
            <a:endParaRPr lang="en-US" dirty="0"/>
          </a:p>
        </p:txBody>
      </p:sp>
      <p:sp>
        <p:nvSpPr>
          <p:cNvPr id="3" name="Content Placeholder 2"/>
          <p:cNvSpPr>
            <a:spLocks noGrp="1"/>
          </p:cNvSpPr>
          <p:nvPr>
            <p:ph idx="1"/>
          </p:nvPr>
        </p:nvSpPr>
        <p:spPr>
          <a:xfrm>
            <a:off x="457200" y="2667000"/>
            <a:ext cx="8503920" cy="4572000"/>
          </a:xfrm>
        </p:spPr>
        <p:txBody>
          <a:bodyPr/>
          <a:lstStyle/>
          <a:p>
            <a:r>
              <a:rPr lang="en-US" dirty="0" smtClean="0"/>
              <a:t>A </a:t>
            </a:r>
            <a:r>
              <a:rPr lang="en-US" b="1" dirty="0" smtClean="0"/>
              <a:t>senior citizen</a:t>
            </a:r>
            <a:r>
              <a:rPr lang="en-US" dirty="0" smtClean="0"/>
              <a:t> may, on completion of his sixty (60) years of </a:t>
            </a:r>
            <a:r>
              <a:rPr lang="en-US" b="1" dirty="0" smtClean="0"/>
              <a:t>age</a:t>
            </a:r>
            <a:r>
              <a:rPr lang="en-US" dirty="0" smtClean="0"/>
              <a:t>, apply for the </a:t>
            </a:r>
            <a:r>
              <a:rPr lang="en-US" b="1" dirty="0" smtClean="0"/>
              <a:t>senior citizen</a:t>
            </a:r>
            <a:r>
              <a:rPr lang="en-US" dirty="0" smtClean="0"/>
              <a:t> card.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534400" cy="758952"/>
          </a:xfrm>
        </p:spPr>
        <p:txBody>
          <a:bodyPr>
            <a:normAutofit fontScale="90000"/>
          </a:bodyPr>
          <a:lstStyle/>
          <a:p>
            <a:r>
              <a:rPr lang="en-US" b="1" dirty="0" smtClean="0"/>
              <a:t>Situation of older people</a:t>
            </a:r>
            <a:r>
              <a:rPr lang="en-US" dirty="0" smtClean="0"/>
              <a:t/>
            </a:r>
            <a:br>
              <a:rPr lang="en-US" dirty="0" smtClean="0"/>
            </a:br>
            <a:endParaRPr lang="en-US" dirty="0"/>
          </a:p>
        </p:txBody>
      </p:sp>
      <p:sp>
        <p:nvSpPr>
          <p:cNvPr id="3" name="Content Placeholder 2"/>
          <p:cNvSpPr>
            <a:spLocks noGrp="1"/>
          </p:cNvSpPr>
          <p:nvPr>
            <p:ph idx="1"/>
          </p:nvPr>
        </p:nvSpPr>
        <p:spPr>
          <a:xfrm>
            <a:off x="304800" y="2286000"/>
            <a:ext cx="8503920" cy="4572000"/>
          </a:xfrm>
        </p:spPr>
        <p:txBody>
          <a:bodyPr/>
          <a:lstStyle/>
          <a:p>
            <a:pPr algn="just">
              <a:buNone/>
            </a:pPr>
            <a:r>
              <a:rPr lang="en-US" dirty="0" smtClean="0"/>
              <a:t>	As of 2019, almost 15 million people living in Pakistan are aged over 60 which is 7% of the country’s total population. The proportion of older people is expected to double to 12% in 2050 with 40 million people aged over 60.</a:t>
            </a:r>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33400"/>
            <a:ext cx="8534400" cy="758952"/>
          </a:xfrm>
        </p:spPr>
        <p:txBody>
          <a:bodyPr>
            <a:normAutofit fontScale="90000"/>
          </a:bodyPr>
          <a:lstStyle/>
          <a:p>
            <a:r>
              <a:rPr lang="en-US" b="1" dirty="0" smtClean="0"/>
              <a:t>Demand Increase</a:t>
            </a:r>
            <a:r>
              <a:rPr lang="en-US" dirty="0" smtClean="0"/>
              <a:t/>
            </a:r>
            <a:br>
              <a:rPr lang="en-US" dirty="0" smtClean="0"/>
            </a:br>
            <a:endParaRPr lang="en-US" dirty="0"/>
          </a:p>
        </p:txBody>
      </p:sp>
      <p:sp>
        <p:nvSpPr>
          <p:cNvPr id="3" name="Content Placeholder 2"/>
          <p:cNvSpPr>
            <a:spLocks noGrp="1"/>
          </p:cNvSpPr>
          <p:nvPr>
            <p:ph idx="1"/>
          </p:nvPr>
        </p:nvSpPr>
        <p:spPr>
          <a:xfrm>
            <a:off x="381000" y="2286000"/>
            <a:ext cx="8503920" cy="4572000"/>
          </a:xfrm>
        </p:spPr>
        <p:txBody>
          <a:bodyPr/>
          <a:lstStyle/>
          <a:p>
            <a:pPr algn="just">
              <a:buNone/>
            </a:pPr>
            <a:r>
              <a:rPr lang="en-US" dirty="0" smtClean="0"/>
              <a:t>	An ageing population increases the demand for health services. Older people suffer from both degenerative and communicable diseases due to the </a:t>
            </a:r>
            <a:r>
              <a:rPr lang="en-US" dirty="0" smtClean="0"/>
              <a:t>aging </a:t>
            </a:r>
            <a:r>
              <a:rPr lang="en-US" dirty="0" smtClean="0"/>
              <a:t>of the body’s immune system.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534400" cy="758952"/>
          </a:xfrm>
        </p:spPr>
        <p:txBody>
          <a:bodyPr>
            <a:normAutofit fontScale="90000"/>
          </a:bodyPr>
          <a:lstStyle/>
          <a:p>
            <a:r>
              <a:rPr lang="en-US" b="1" dirty="0" smtClean="0"/>
              <a:t>Pakistan's Ranking</a:t>
            </a:r>
            <a:r>
              <a:rPr lang="en-US" dirty="0" smtClean="0"/>
              <a:t/>
            </a:r>
            <a:br>
              <a:rPr lang="en-US" dirty="0" smtClean="0"/>
            </a:br>
            <a:endParaRPr lang="en-US" dirty="0"/>
          </a:p>
        </p:txBody>
      </p:sp>
      <p:sp>
        <p:nvSpPr>
          <p:cNvPr id="3" name="Content Placeholder 2"/>
          <p:cNvSpPr>
            <a:spLocks noGrp="1"/>
          </p:cNvSpPr>
          <p:nvPr>
            <p:ph idx="1"/>
          </p:nvPr>
        </p:nvSpPr>
        <p:spPr>
          <a:xfrm>
            <a:off x="304800" y="2286000"/>
            <a:ext cx="8503920" cy="4572000"/>
          </a:xfrm>
        </p:spPr>
        <p:txBody>
          <a:bodyPr/>
          <a:lstStyle/>
          <a:p>
            <a:pPr algn="just"/>
            <a:r>
              <a:rPr lang="en-US" dirty="0" smtClean="0"/>
              <a:t>Pakistan is rated 150</a:t>
            </a:r>
            <a:r>
              <a:rPr lang="en-US" baseline="30000" dirty="0" smtClean="0"/>
              <a:t>th</a:t>
            </a:r>
            <a:r>
              <a:rPr lang="en-US" dirty="0" smtClean="0"/>
              <a:t> out of 189 countries on the latest United Nations Human Development Index Ranking in 2018. Only 2.3% of the population older than the statutory pensionable age in Pakistan actually receive an old-age pension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534400" cy="758952"/>
          </a:xfrm>
        </p:spPr>
        <p:txBody>
          <a:bodyPr>
            <a:normAutofit fontScale="90000"/>
          </a:bodyPr>
          <a:lstStyle/>
          <a:p>
            <a:r>
              <a:rPr lang="en-US" b="1" dirty="0" smtClean="0"/>
              <a:t>Morbidity </a:t>
            </a:r>
            <a:r>
              <a:rPr lang="en-US" dirty="0" smtClean="0"/>
              <a:t/>
            </a:r>
            <a:br>
              <a:rPr lang="en-US" dirty="0" smtClean="0"/>
            </a:br>
            <a:endParaRPr lang="en-US" dirty="0"/>
          </a:p>
        </p:txBody>
      </p:sp>
      <p:sp>
        <p:nvSpPr>
          <p:cNvPr id="3" name="Content Placeholder 2"/>
          <p:cNvSpPr>
            <a:spLocks noGrp="1"/>
          </p:cNvSpPr>
          <p:nvPr>
            <p:ph idx="1"/>
          </p:nvPr>
        </p:nvSpPr>
        <p:spPr>
          <a:xfrm>
            <a:off x="381000" y="1600200"/>
            <a:ext cx="8503920" cy="4572000"/>
          </a:xfrm>
        </p:spPr>
        <p:txBody>
          <a:bodyPr>
            <a:normAutofit/>
          </a:bodyPr>
          <a:lstStyle/>
          <a:p>
            <a:pPr>
              <a:buNone/>
            </a:pPr>
            <a:endParaRPr lang="en-US" dirty="0" smtClean="0"/>
          </a:p>
          <a:p>
            <a:r>
              <a:rPr lang="en-US" dirty="0" smtClean="0"/>
              <a:t>Present global elderly population aged 65years stands at 380 million and by the year 2020, it is projected to increase to more than 690 million </a:t>
            </a:r>
          </a:p>
          <a:p>
            <a:endParaRPr lang="en-US" dirty="0" smtClean="0"/>
          </a:p>
          <a:p>
            <a:r>
              <a:rPr lang="en-US" dirty="0" smtClean="0"/>
              <a:t>Majority of these elderly populations have one or more chronic illness like diabetes, hypertension and heart diseases </a:t>
            </a:r>
            <a:r>
              <a:rPr lang="en-US" dirty="0" smtClean="0"/>
              <a:t>etc</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Pakistan The statistics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Total projected deaths in Pakistan, 2005 = 1,392,000 Total projected chronic disease-related deaths in Pakistan, 2005 = 588,000 WHO projects that in Pakistan.</a:t>
            </a:r>
          </a:p>
          <a:p>
            <a:pPr algn="ctr"/>
            <a:r>
              <a:rPr lang="en-US" dirty="0" smtClean="0"/>
              <a:t>Over 10 year</a:t>
            </a:r>
          </a:p>
          <a:p>
            <a:pPr algn="just"/>
            <a:r>
              <a:rPr lang="en-US" dirty="0" smtClean="0"/>
              <a:t>Deaths from infectious diseases, maternal and prenatal conditions, and nutritional deficiencies combined will decrease by 12%.Deaths from chronic diseases will increase by 27% - most markedly, deaths from diabetes will increase by 51%.</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apture.JPG"/>
          <p:cNvPicPr>
            <a:picLocks noGrp="1"/>
          </p:cNvPicPr>
          <p:nvPr>
            <p:ph idx="1"/>
          </p:nvPr>
        </p:nvPicPr>
        <p:blipFill>
          <a:blip r:embed="rId2" cstate="print"/>
          <a:stretch>
            <a:fillRect/>
          </a:stretch>
        </p:blipFill>
        <p:spPr>
          <a:xfrm>
            <a:off x="152400" y="0"/>
            <a:ext cx="8763000" cy="63246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8200"/>
            <a:ext cx="8534400" cy="758952"/>
          </a:xfrm>
        </p:spPr>
        <p:txBody>
          <a:bodyPr>
            <a:normAutofit fontScale="90000"/>
          </a:bodyPr>
          <a:lstStyle/>
          <a:p>
            <a:r>
              <a:rPr lang="en-US" b="1" dirty="0" smtClean="0"/>
              <a:t>Key facts</a:t>
            </a:r>
            <a:r>
              <a:rPr lang="en-US" dirty="0" smtClean="0"/>
              <a:t/>
            </a:r>
            <a:br>
              <a:rPr lang="en-US" dirty="0" smtClean="0"/>
            </a:br>
            <a:r>
              <a:rPr lang="en-US" sz="2000" b="1" dirty="0" smtClean="0"/>
              <a:t>Below are the key statistics on Pakistan’s population of older people</a:t>
            </a:r>
            <a:r>
              <a:rPr lang="en-US" dirty="0" smtClean="0"/>
              <a:t>:</a:t>
            </a:r>
            <a:br>
              <a:rPr lang="en-US" dirty="0" smtClean="0"/>
            </a:br>
            <a:endParaRPr lang="en-US" dirty="0"/>
          </a:p>
        </p:txBody>
      </p:sp>
      <p:pic>
        <p:nvPicPr>
          <p:cNvPr id="4" name="Content Placeholder 3" descr="Capture.JPG"/>
          <p:cNvPicPr>
            <a:picLocks noGrp="1" noChangeAspect="1"/>
          </p:cNvPicPr>
          <p:nvPr>
            <p:ph idx="1"/>
          </p:nvPr>
        </p:nvPicPr>
        <p:blipFill>
          <a:blip r:embed="rId2" cstate="print"/>
          <a:stretch>
            <a:fillRect/>
          </a:stretch>
        </p:blipFill>
        <p:spPr>
          <a:xfrm>
            <a:off x="914400" y="1600200"/>
            <a:ext cx="7315200" cy="4953000"/>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64</TotalTime>
  <Words>580</Words>
  <Application>Microsoft Office PowerPoint</Application>
  <PresentationFormat>On-screen Show (4:3)</PresentationFormat>
  <Paragraphs>80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Module</vt:lpstr>
      <vt:lpstr>A Review of Old Age in Pakistan </vt:lpstr>
      <vt:lpstr>      Old Age/Senior Citizen  </vt:lpstr>
      <vt:lpstr>Situation of older people </vt:lpstr>
      <vt:lpstr>Demand Increase </vt:lpstr>
      <vt:lpstr>Pakistan's Ranking </vt:lpstr>
      <vt:lpstr>Morbidity  </vt:lpstr>
      <vt:lpstr>In Pakistan The statistics</vt:lpstr>
      <vt:lpstr>Slide 8</vt:lpstr>
      <vt:lpstr>Key facts Below are the key statistics on Pakistan’s population of older people: </vt:lpstr>
      <vt:lpstr>Government policies related to older people </vt:lpstr>
      <vt:lpstr>Health and care</vt:lpstr>
      <vt:lpstr>Health Care Statistics</vt:lpstr>
      <vt:lpstr>Older people’s associations</vt:lpstr>
      <vt:lpstr>Consequences of Ageing </vt:lpstr>
      <vt:lpstr>Culturally Appropriate Geriatric Care Assessment</vt:lpstr>
      <vt:lpstr>Old age is respected in Pakistan.  Older adults should be treated with utmost courtesy and respect</vt:lpstr>
      <vt:lpstr>Elderly Welfare Services In Punjab </vt:lpstr>
      <vt:lpstr>Eligibility Criteria </vt:lpstr>
      <vt:lpstr>Facilities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Review 'OLD AGE IN PAKISTAN'</dc:title>
  <dc:creator>Haier y11C</dc:creator>
  <cp:lastModifiedBy>DELL 3542</cp:lastModifiedBy>
  <cp:revision>14</cp:revision>
  <dcterms:created xsi:type="dcterms:W3CDTF">2021-05-26T16:48:33Z</dcterms:created>
  <dcterms:modified xsi:type="dcterms:W3CDTF">2021-06-04T07:28:51Z</dcterms:modified>
</cp:coreProperties>
</file>